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2"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2"/>
              </a:solidFill>
              <a:ln w="25400">
                <a:solidFill>
                  <a:schemeClr val="lt1"/>
                </a:solidFill>
              </a:ln>
              <a:effectLst/>
              <a:sp3d contourW="25400">
                <a:contourClr>
                  <a:schemeClr val="lt1"/>
                </a:contourClr>
              </a:sp3d>
            </c:spPr>
          </c:dPt>
          <c:dPt>
            <c:idx val="1"/>
            <c:bubble3D val="0"/>
            <c:spPr>
              <a:solidFill>
                <a:schemeClr val="accent4"/>
              </a:solidFill>
              <a:ln w="25400">
                <a:solidFill>
                  <a:schemeClr val="lt1"/>
                </a:solidFill>
              </a:ln>
              <a:effectLst/>
              <a:sp3d contourW="25400">
                <a:contourClr>
                  <a:schemeClr val="lt1"/>
                </a:contourClr>
              </a:sp3d>
            </c:spPr>
          </c:dPt>
          <c:dPt>
            <c:idx val="2"/>
            <c:bubble3D val="0"/>
            <c:spPr>
              <a:solidFill>
                <a:schemeClr val="accent6"/>
              </a:solidFill>
              <a:ln w="25400">
                <a:solidFill>
                  <a:schemeClr val="lt1"/>
                </a:solidFill>
              </a:ln>
              <a:effectLst/>
              <a:sp3d contourW="25400">
                <a:contourClr>
                  <a:schemeClr val="lt1"/>
                </a:contourClr>
              </a:sp3d>
            </c:spPr>
          </c:dPt>
          <c:dPt>
            <c:idx val="3"/>
            <c:bubble3D val="0"/>
            <c:spPr>
              <a:solidFill>
                <a:schemeClr val="accent2">
                  <a:lumMod val="60000"/>
                </a:schemeClr>
              </a:solidFill>
              <a:ln w="25400">
                <a:solidFill>
                  <a:schemeClr val="lt1"/>
                </a:solidFill>
              </a:ln>
              <a:effectLst/>
              <a:sp3d contourW="25400">
                <a:contourClr>
                  <a:schemeClr val="lt1"/>
                </a:contourClr>
              </a:sp3d>
            </c:spPr>
          </c:dPt>
          <c:cat>
            <c:strRef>
              <c:f>Sheet1!$A$2:$A$5</c:f>
              <c:strCache>
                <c:ptCount val="2"/>
                <c:pt idx="0">
                  <c:v>ham</c:v>
                </c:pt>
                <c:pt idx="1">
                  <c:v>spam</c:v>
                </c:pt>
              </c:strCache>
            </c:strRef>
          </c:cat>
          <c:val>
            <c:numRef>
              <c:f>Sheet1!$B$2:$B$5</c:f>
              <c:numCache>
                <c:formatCode>General</c:formatCode>
                <c:ptCount val="4"/>
                <c:pt idx="0">
                  <c:v>4827</c:v>
                </c:pt>
                <c:pt idx="1">
                  <c:v>747</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994F3B2-5A02-482A-BAB9-E3745C45305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96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B5541-4F9A-4DC5-8960-5CD05DB236B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94F3B2-5A02-482A-BAB9-E3745C453055}" type="slidenum">
              <a:rPr lang="en-IN" smtClean="0"/>
              <a:t>‹#›</a:t>
            </a:fld>
            <a:endParaRPr lang="en-IN"/>
          </a:p>
        </p:txBody>
      </p:sp>
    </p:spTree>
    <p:extLst>
      <p:ext uri="{BB962C8B-B14F-4D97-AF65-F5344CB8AC3E}">
        <p14:creationId xmlns:p14="http://schemas.microsoft.com/office/powerpoint/2010/main" val="426757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4F3B2-5A02-482A-BAB9-E3745C45305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08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4F3B2-5A02-482A-BAB9-E3745C45305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03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4F3B2-5A02-482A-BAB9-E3745C453055}" type="slidenum">
              <a:rPr lang="en-IN" smtClean="0"/>
              <a:t>‹#›</a:t>
            </a:fld>
            <a:endParaRPr lang="en-IN"/>
          </a:p>
        </p:txBody>
      </p:sp>
    </p:spTree>
    <p:extLst>
      <p:ext uri="{BB962C8B-B14F-4D97-AF65-F5344CB8AC3E}">
        <p14:creationId xmlns:p14="http://schemas.microsoft.com/office/powerpoint/2010/main" val="2108224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4F3B2-5A02-482A-BAB9-E3745C45305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57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4F3B2-5A02-482A-BAB9-E3745C45305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813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4F3B2-5A02-482A-BAB9-E3745C45305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5266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4F3B2-5A02-482A-BAB9-E3745C45305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53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4F3B2-5A02-482A-BAB9-E3745C453055}" type="slidenum">
              <a:rPr lang="en-IN" smtClean="0"/>
              <a:t>‹#›</a:t>
            </a:fld>
            <a:endParaRPr lang="en-IN"/>
          </a:p>
        </p:txBody>
      </p:sp>
    </p:spTree>
    <p:extLst>
      <p:ext uri="{BB962C8B-B14F-4D97-AF65-F5344CB8AC3E}">
        <p14:creationId xmlns:p14="http://schemas.microsoft.com/office/powerpoint/2010/main" val="326302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B5541-4F9A-4DC5-8960-5CD05DB236B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4F3B2-5A02-482A-BAB9-E3745C45305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83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7B5541-4F9A-4DC5-8960-5CD05DB236B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94F3B2-5A02-482A-BAB9-E3745C453055}" type="slidenum">
              <a:rPr lang="en-IN" smtClean="0"/>
              <a:t>‹#›</a:t>
            </a:fld>
            <a:endParaRPr lang="en-IN"/>
          </a:p>
        </p:txBody>
      </p:sp>
    </p:spTree>
    <p:extLst>
      <p:ext uri="{BB962C8B-B14F-4D97-AF65-F5344CB8AC3E}">
        <p14:creationId xmlns:p14="http://schemas.microsoft.com/office/powerpoint/2010/main" val="124688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7B5541-4F9A-4DC5-8960-5CD05DB236B3}"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94F3B2-5A02-482A-BAB9-E3745C45305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44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7B5541-4F9A-4DC5-8960-5CD05DB236B3}"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94F3B2-5A02-482A-BAB9-E3745C45305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84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B5541-4F9A-4DC5-8960-5CD05DB236B3}"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94F3B2-5A02-482A-BAB9-E3745C453055}" type="slidenum">
              <a:rPr lang="en-IN" smtClean="0"/>
              <a:t>‹#›</a:t>
            </a:fld>
            <a:endParaRPr lang="en-IN"/>
          </a:p>
        </p:txBody>
      </p:sp>
    </p:spTree>
    <p:extLst>
      <p:ext uri="{BB962C8B-B14F-4D97-AF65-F5344CB8AC3E}">
        <p14:creationId xmlns:p14="http://schemas.microsoft.com/office/powerpoint/2010/main" val="129912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B5541-4F9A-4DC5-8960-5CD05DB236B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94F3B2-5A02-482A-BAB9-E3745C45305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267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B5541-4F9A-4DC5-8960-5CD05DB236B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94F3B2-5A02-482A-BAB9-E3745C453055}" type="slidenum">
              <a:rPr lang="en-IN" smtClean="0"/>
              <a:t>‹#›</a:t>
            </a:fld>
            <a:endParaRPr lang="en-IN"/>
          </a:p>
        </p:txBody>
      </p:sp>
    </p:spTree>
    <p:extLst>
      <p:ext uri="{BB962C8B-B14F-4D97-AF65-F5344CB8AC3E}">
        <p14:creationId xmlns:p14="http://schemas.microsoft.com/office/powerpoint/2010/main" val="403031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7B5541-4F9A-4DC5-8960-5CD05DB236B3}" type="datetimeFigureOut">
              <a:rPr lang="en-IN" smtClean="0"/>
              <a:t>23-11-2022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94F3B2-5A02-482A-BAB9-E3745C453055}" type="slidenum">
              <a:rPr lang="en-IN" smtClean="0"/>
              <a:t>‹#›</a:t>
            </a:fld>
            <a:endParaRPr lang="en-IN"/>
          </a:p>
        </p:txBody>
      </p:sp>
    </p:spTree>
    <p:extLst>
      <p:ext uri="{BB962C8B-B14F-4D97-AF65-F5344CB8AC3E}">
        <p14:creationId xmlns:p14="http://schemas.microsoft.com/office/powerpoint/2010/main" val="328388579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5695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77F00"/>
                </a:solidFill>
                <a:latin typeface="Caesar Dressing"/>
                <a:ea typeface="Caesar Dressing"/>
                <a:cs typeface="Caesar Dressing"/>
                <a:sym typeface="Caesar Dressing"/>
              </a:rPr>
              <a:t>Exploratory Data Analysis.</a:t>
            </a:r>
            <a:endParaRPr lang="en-IN" dirty="0"/>
          </a:p>
        </p:txBody>
      </p:sp>
      <p:sp>
        <p:nvSpPr>
          <p:cNvPr id="3" name="Content Placeholder 2"/>
          <p:cNvSpPr>
            <a:spLocks noGrp="1"/>
          </p:cNvSpPr>
          <p:nvPr>
            <p:ph idx="1"/>
          </p:nvPr>
        </p:nvSpPr>
        <p:spPr/>
        <p:txBody>
          <a:bodyPr/>
          <a:lstStyle/>
          <a:p>
            <a:pPr marL="457200" lvl="0" indent="-330200">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Then created new column as clean _length after cleaning the data. </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All these steps were done on both train and test datasets. </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Checked correlation using </a:t>
            </a:r>
            <a:r>
              <a:rPr lang="en-US" dirty="0" err="1">
                <a:solidFill>
                  <a:srgbClr val="434343"/>
                </a:solidFill>
                <a:latin typeface="Berlin Sans FB" pitchFamily="34" charset="0"/>
                <a:ea typeface="Caesar Dressing"/>
                <a:cs typeface="Caesar Dressing"/>
                <a:sym typeface="Caesar Dressing"/>
              </a:rPr>
              <a:t>heatmap</a:t>
            </a:r>
            <a:r>
              <a:rPr lang="en-US" dirty="0">
                <a:solidFill>
                  <a:srgbClr val="434343"/>
                </a:solidFill>
                <a:latin typeface="Berlin Sans FB" pitchFamily="34" charset="0"/>
                <a:ea typeface="Caesar Dressing"/>
                <a:cs typeface="Caesar Dressing"/>
                <a:sym typeface="Caesar Dressing"/>
              </a:rPr>
              <a:t>. </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After getting a cleaned data used TF-IDF </a:t>
            </a:r>
            <a:r>
              <a:rPr lang="en-US" dirty="0" err="1">
                <a:solidFill>
                  <a:srgbClr val="434343"/>
                </a:solidFill>
                <a:latin typeface="Berlin Sans FB" pitchFamily="34" charset="0"/>
                <a:ea typeface="Caesar Dressing"/>
                <a:cs typeface="Caesar Dressing"/>
                <a:sym typeface="Caesar Dressing"/>
              </a:rPr>
              <a:t>vectorizer</a:t>
            </a:r>
            <a:r>
              <a:rPr lang="en-US" dirty="0">
                <a:solidFill>
                  <a:srgbClr val="434343"/>
                </a:solidFill>
                <a:latin typeface="Berlin Sans FB" pitchFamily="34" charset="0"/>
                <a:ea typeface="Caesar Dressing"/>
                <a:cs typeface="Caesar Dressing"/>
                <a:sym typeface="Caesar Dressing"/>
              </a:rPr>
              <a:t>.</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Lastly, proceeded with model building.</a:t>
            </a:r>
            <a:endParaRPr lang="en-US" dirty="0">
              <a:solidFill>
                <a:srgbClr val="434343"/>
              </a:solidFill>
              <a:latin typeface="Berlin Sans FB" pitchFamily="34" charset="0"/>
              <a:ea typeface="Caesar Dressing"/>
              <a:cs typeface="Caesar Dressing"/>
              <a:sym typeface="Caesar Dressing"/>
            </a:endParaRPr>
          </a:p>
        </p:txBody>
      </p:sp>
    </p:spTree>
    <p:extLst>
      <p:ext uri="{BB962C8B-B14F-4D97-AF65-F5344CB8AC3E}">
        <p14:creationId xmlns:p14="http://schemas.microsoft.com/office/powerpoint/2010/main" val="159172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BF49"/>
                </a:solidFill>
                <a:latin typeface="Caesar Dressing"/>
                <a:ea typeface="Caesar Dressing"/>
                <a:cs typeface="Caesar Dressing"/>
                <a:sym typeface="Caesar Dressing"/>
              </a:rPr>
              <a:t>VISUALIZATIONS.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463" y="2704420"/>
            <a:ext cx="3498951" cy="3317875"/>
          </a:xfrm>
        </p:spPr>
      </p:pic>
      <p:graphicFrame>
        <p:nvGraphicFramePr>
          <p:cNvPr id="9" name="Chart 8"/>
          <p:cNvGraphicFramePr/>
          <p:nvPr>
            <p:extLst>
              <p:ext uri="{D42A27DB-BD31-4B8C-83A1-F6EECF244321}">
                <p14:modId xmlns:p14="http://schemas.microsoft.com/office/powerpoint/2010/main" val="3835860374"/>
              </p:ext>
            </p:extLst>
          </p:nvPr>
        </p:nvGraphicFramePr>
        <p:xfrm>
          <a:off x="4471306" y="3086100"/>
          <a:ext cx="3249387" cy="2317447"/>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7720693" y="2857499"/>
            <a:ext cx="4019550" cy="2462213"/>
          </a:xfrm>
          <a:prstGeom prst="rect">
            <a:avLst/>
          </a:prstGeom>
        </p:spPr>
        <p:txBody>
          <a:bodyPr wrap="square">
            <a:spAutoFit/>
          </a:bodyPr>
          <a:lstStyle/>
          <a:p>
            <a:pPr lvl="0"/>
            <a:r>
              <a:rPr lang="en-US" u="sng" dirty="0" smtClean="0">
                <a:solidFill>
                  <a:schemeClr val="dk1"/>
                </a:solidFill>
                <a:latin typeface="Bell MT" panose="02020503060305020303" pitchFamily="18" charset="0"/>
                <a:ea typeface="Caesar Dressing"/>
                <a:cs typeface="Caesar Dressing"/>
                <a:sym typeface="Caesar Dressing"/>
              </a:rPr>
              <a:t>OBSERVATIONS</a:t>
            </a:r>
            <a:r>
              <a:rPr lang="en-US" dirty="0" smtClean="0">
                <a:solidFill>
                  <a:schemeClr val="dk1"/>
                </a:solidFill>
                <a:latin typeface="Bell MT" panose="02020503060305020303" pitchFamily="18" charset="0"/>
                <a:ea typeface="Caesar Dressing"/>
                <a:cs typeface="Caesar Dressing"/>
                <a:sym typeface="Caesar Dressing"/>
              </a:rPr>
              <a:t>:</a:t>
            </a:r>
          </a:p>
          <a:p>
            <a:pPr lvl="0">
              <a:spcBef>
                <a:spcPts val="1200"/>
              </a:spcBef>
              <a:spcAft>
                <a:spcPts val="1200"/>
              </a:spcAft>
            </a:pPr>
            <a:r>
              <a:rPr lang="en-US" dirty="0" smtClean="0">
                <a:solidFill>
                  <a:srgbClr val="434343"/>
                </a:solidFill>
                <a:latin typeface="Bell MT" panose="02020503060305020303" pitchFamily="18" charset="0"/>
                <a:ea typeface="Caesar Dressing"/>
                <a:cs typeface="Caesar Dressing"/>
                <a:sym typeface="Caesar Dressing"/>
              </a:rPr>
              <a:t>From the pie chart we can notice approximately 4827  of the MESSAGE are SPAM, 747 of the  MESSEAGE are rude and  are abuse. The count of SPAM are high compared to other type of MESSAGE and the count of threat comments are very less.</a:t>
            </a:r>
            <a:endParaRPr lang="en-US" dirty="0">
              <a:solidFill>
                <a:srgbClr val="434343"/>
              </a:solidFill>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235663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latin typeface="Caesar Dressing"/>
                <a:ea typeface="Caesar Dressing"/>
                <a:cs typeface="Caesar Dressing"/>
                <a:sym typeface="Caesar Dressing"/>
              </a:rPr>
              <a:t>Word Clouds.</a:t>
            </a:r>
            <a:endParaRPr lang="en-IN" dirty="0"/>
          </a:p>
        </p:txBody>
      </p:sp>
      <p:pic>
        <p:nvPicPr>
          <p:cNvPr id="4" name="Google Shape;185;p32"/>
          <p:cNvPicPr preferRelativeResize="0">
            <a:picLocks noGrp="1"/>
          </p:cNvPicPr>
          <p:nvPr>
            <p:ph idx="1"/>
          </p:nvPr>
        </p:nvPicPr>
        <p:blipFill>
          <a:blip r:embed="rId2">
            <a:alphaModFix/>
          </a:blip>
          <a:stretch>
            <a:fillRect/>
          </a:stretch>
        </p:blipFill>
        <p:spPr>
          <a:xfrm>
            <a:off x="1031009" y="2492149"/>
            <a:ext cx="3925125" cy="3317875"/>
          </a:xfrm>
          <a:prstGeom prst="rect">
            <a:avLst/>
          </a:prstGeom>
          <a:noFill/>
          <a:ln>
            <a:noFill/>
          </a:ln>
        </p:spPr>
      </p:pic>
      <p:sp>
        <p:nvSpPr>
          <p:cNvPr id="5" name="Rectangle 4"/>
          <p:cNvSpPr/>
          <p:nvPr/>
        </p:nvSpPr>
        <p:spPr>
          <a:xfrm>
            <a:off x="5796642" y="2677886"/>
            <a:ext cx="5633357" cy="1107996"/>
          </a:xfrm>
          <a:prstGeom prst="rect">
            <a:avLst/>
          </a:prstGeom>
        </p:spPr>
        <p:txBody>
          <a:bodyPr wrap="square">
            <a:spAutoFit/>
          </a:bodyPr>
          <a:lstStyle/>
          <a:p>
            <a:pPr lvl="0"/>
            <a:r>
              <a:rPr lang="en-US" sz="2000" u="sng" dirty="0" smtClean="0">
                <a:solidFill>
                  <a:schemeClr val="dk1"/>
                </a:solidFill>
                <a:latin typeface="Bell MT" panose="02020503060305020303" pitchFamily="18" charset="0"/>
                <a:ea typeface="Caesar Dressing"/>
                <a:cs typeface="Caesar Dressing"/>
                <a:sym typeface="Caesar Dressing"/>
              </a:rPr>
              <a:t>OBSERVATIONS</a:t>
            </a:r>
            <a:r>
              <a:rPr lang="en-US" sz="2000" dirty="0" smtClean="0">
                <a:solidFill>
                  <a:schemeClr val="dk1"/>
                </a:solidFill>
                <a:latin typeface="Bell MT" panose="02020503060305020303" pitchFamily="18" charset="0"/>
                <a:ea typeface="Caesar Dressing"/>
                <a:cs typeface="Caesar Dressing"/>
                <a:sym typeface="Caesar Dressing"/>
              </a:rPr>
              <a:t>:</a:t>
            </a:r>
          </a:p>
          <a:p>
            <a:pPr lvl="0">
              <a:spcBef>
                <a:spcPts val="1200"/>
              </a:spcBef>
              <a:spcAft>
                <a:spcPts val="1200"/>
              </a:spcAft>
            </a:pPr>
            <a:r>
              <a:rPr lang="en-US" dirty="0" smtClean="0">
                <a:solidFill>
                  <a:srgbClr val="434343"/>
                </a:solidFill>
                <a:latin typeface="Bell MT" panose="02020503060305020303" pitchFamily="18" charset="0"/>
                <a:ea typeface="Caesar Dressing"/>
                <a:cs typeface="Caesar Dressing"/>
                <a:sym typeface="Caesar Dressing"/>
              </a:rPr>
              <a:t>These are the toxic words which frequently appear in the Malignant column.</a:t>
            </a:r>
            <a:endParaRPr lang="en-US" dirty="0">
              <a:solidFill>
                <a:srgbClr val="434343"/>
              </a:solidFill>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30371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latin typeface="Caesar Dressing"/>
                <a:ea typeface="Caesar Dressing"/>
                <a:cs typeface="Caesar Dressing"/>
                <a:sym typeface="Caesar Dressing"/>
              </a:rPr>
              <a:t>Word Clouds.</a:t>
            </a:r>
            <a:endParaRPr lang="en-IN" dirty="0"/>
          </a:p>
        </p:txBody>
      </p:sp>
      <p:pic>
        <p:nvPicPr>
          <p:cNvPr id="4" name="Google Shape;192;p33"/>
          <p:cNvPicPr preferRelativeResize="0">
            <a:picLocks noGrp="1"/>
          </p:cNvPicPr>
          <p:nvPr>
            <p:ph idx="1"/>
          </p:nvPr>
        </p:nvPicPr>
        <p:blipFill>
          <a:blip r:embed="rId2">
            <a:alphaModFix/>
          </a:blip>
          <a:stretch>
            <a:fillRect/>
          </a:stretch>
        </p:blipFill>
        <p:spPr>
          <a:xfrm>
            <a:off x="965694" y="2606448"/>
            <a:ext cx="3925125" cy="3317875"/>
          </a:xfrm>
          <a:prstGeom prst="rect">
            <a:avLst/>
          </a:prstGeom>
          <a:noFill/>
          <a:ln>
            <a:noFill/>
          </a:ln>
        </p:spPr>
      </p:pic>
      <p:sp>
        <p:nvSpPr>
          <p:cNvPr id="5" name="Rectangle 4"/>
          <p:cNvSpPr/>
          <p:nvPr/>
        </p:nvSpPr>
        <p:spPr>
          <a:xfrm>
            <a:off x="5486400" y="2606448"/>
            <a:ext cx="6237514" cy="1107996"/>
          </a:xfrm>
          <a:prstGeom prst="rect">
            <a:avLst/>
          </a:prstGeom>
        </p:spPr>
        <p:txBody>
          <a:bodyPr wrap="square">
            <a:spAutoFit/>
          </a:bodyPr>
          <a:lstStyle/>
          <a:p>
            <a:pPr lvl="0"/>
            <a:r>
              <a:rPr lang="en-US" sz="2000" u="sng" dirty="0" smtClean="0">
                <a:solidFill>
                  <a:schemeClr val="dk1"/>
                </a:solidFill>
                <a:latin typeface="Bell MT" panose="02020503060305020303" pitchFamily="18" charset="0"/>
                <a:ea typeface="Caesar Dressing"/>
                <a:cs typeface="Caesar Dressing"/>
                <a:sym typeface="Caesar Dressing"/>
              </a:rPr>
              <a:t>OBSERVATIONS</a:t>
            </a:r>
            <a:r>
              <a:rPr lang="en-US" sz="2000" dirty="0" smtClean="0">
                <a:solidFill>
                  <a:schemeClr val="dk1"/>
                </a:solidFill>
                <a:latin typeface="Bell MT" panose="02020503060305020303" pitchFamily="18" charset="0"/>
                <a:ea typeface="Caesar Dressing"/>
                <a:cs typeface="Caesar Dressing"/>
                <a:sym typeface="Caesar Dressing"/>
              </a:rPr>
              <a:t>:</a:t>
            </a:r>
          </a:p>
          <a:p>
            <a:pPr lvl="0">
              <a:spcBef>
                <a:spcPts val="1200"/>
              </a:spcBef>
              <a:spcAft>
                <a:spcPts val="1200"/>
              </a:spcAft>
            </a:pPr>
            <a:r>
              <a:rPr lang="en-US" dirty="0" smtClean="0">
                <a:solidFill>
                  <a:srgbClr val="434343"/>
                </a:solidFill>
                <a:latin typeface="Bell MT" panose="02020503060305020303" pitchFamily="18" charset="0"/>
                <a:ea typeface="Caesar Dressing"/>
                <a:cs typeface="Caesar Dressing"/>
                <a:sym typeface="Caesar Dressing"/>
              </a:rPr>
              <a:t>These are the toxic words which frequently appear in the Highly Malignant column.</a:t>
            </a:r>
            <a:endParaRPr lang="en-US" dirty="0">
              <a:solidFill>
                <a:srgbClr val="434343"/>
              </a:solidFill>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147356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D62828"/>
                </a:solidFill>
                <a:latin typeface="Caesar Dressing"/>
                <a:ea typeface="Caesar Dressing"/>
                <a:cs typeface="Caesar Dressing"/>
                <a:sym typeface="Caesar Dressing"/>
              </a:rPr>
              <a:t>DATA ANALYSIS STEPS.</a:t>
            </a:r>
            <a:endParaRPr lang="en-IN" dirty="0"/>
          </a:p>
        </p:txBody>
      </p:sp>
      <p:sp>
        <p:nvSpPr>
          <p:cNvPr id="3" name="Content Placeholder 2"/>
          <p:cNvSpPr>
            <a:spLocks noGrp="1"/>
          </p:cNvSpPr>
          <p:nvPr>
            <p:ph idx="1"/>
          </p:nvPr>
        </p:nvSpPr>
        <p:spPr/>
        <p:txBody>
          <a:bodyPr>
            <a:normAutofit fontScale="92500"/>
          </a:bodyPr>
          <a:lstStyle/>
          <a:p>
            <a:pPr marL="457200" lvl="0" indent="-330200">
              <a:lnSpc>
                <a:spcPct val="115000"/>
              </a:lnSpc>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I have extracted some features and removed the feature “Id” to improve data normality and linearity.</a:t>
            </a:r>
          </a:p>
          <a:p>
            <a:pPr marL="457200" lvl="0" indent="-330200">
              <a:lnSpc>
                <a:spcPct val="115000"/>
              </a:lnSpc>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p>
          <a:p>
            <a:pPr marL="457200" lvl="0" indent="-330200">
              <a:lnSpc>
                <a:spcPct val="115000"/>
              </a:lnSpc>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Then created new column as </a:t>
            </a:r>
            <a:r>
              <a:rPr lang="en-US" dirty="0" err="1">
                <a:solidFill>
                  <a:srgbClr val="434343"/>
                </a:solidFill>
                <a:latin typeface="Berlin Sans FB" pitchFamily="34" charset="0"/>
                <a:ea typeface="Caesar Dressing"/>
                <a:cs typeface="Caesar Dressing"/>
                <a:sym typeface="Caesar Dressing"/>
              </a:rPr>
              <a:t>clean_length</a:t>
            </a:r>
            <a:r>
              <a:rPr lang="en-US" dirty="0">
                <a:solidFill>
                  <a:srgbClr val="434343"/>
                </a:solidFill>
                <a:latin typeface="Berlin Sans FB" pitchFamily="34" charset="0"/>
                <a:ea typeface="Caesar Dressing"/>
                <a:cs typeface="Caesar Dressing"/>
                <a:sym typeface="Caesar Dressing"/>
              </a:rPr>
              <a:t> after cleaning the data. </a:t>
            </a:r>
          </a:p>
          <a:p>
            <a:pPr marL="457200" lvl="0" indent="-330200">
              <a:lnSpc>
                <a:spcPct val="115000"/>
              </a:lnSpc>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All these steps were done on both train and test datasets. </a:t>
            </a:r>
          </a:p>
          <a:p>
            <a:pPr marL="457200" lvl="0" indent="-330200">
              <a:lnSpc>
                <a:spcPct val="115000"/>
              </a:lnSpc>
              <a:spcBef>
                <a:spcPts val="0"/>
              </a:spcBef>
              <a:spcAft>
                <a:spcPts val="0"/>
              </a:spcAft>
              <a:buClr>
                <a:srgbClr val="434343"/>
              </a:buClr>
              <a:buSzPts val="1600"/>
              <a:buFont typeface="Caesar Dressing"/>
              <a:buChar char="●"/>
            </a:pPr>
            <a:r>
              <a:rPr lang="en-US" dirty="0">
                <a:solidFill>
                  <a:srgbClr val="434343"/>
                </a:solidFill>
                <a:latin typeface="Berlin Sans FB" pitchFamily="34" charset="0"/>
                <a:ea typeface="Caesar Dressing"/>
                <a:cs typeface="Caesar Dressing"/>
                <a:sym typeface="Caesar Dressing"/>
              </a:rPr>
              <a:t>Used Pearson’s correlation coefficient and heat map to check the correlation. </a:t>
            </a:r>
            <a:endParaRPr lang="en-US" dirty="0">
              <a:solidFill>
                <a:srgbClr val="434343"/>
              </a:solidFill>
              <a:latin typeface="Berlin Sans FB" pitchFamily="34" charset="0"/>
              <a:ea typeface="Caesar Dressing"/>
              <a:cs typeface="Caesar Dressing"/>
              <a:sym typeface="Caesar Dressing"/>
            </a:endParaRPr>
          </a:p>
        </p:txBody>
      </p:sp>
    </p:spTree>
    <p:extLst>
      <p:ext uri="{BB962C8B-B14F-4D97-AF65-F5344CB8AC3E}">
        <p14:creationId xmlns:p14="http://schemas.microsoft.com/office/powerpoint/2010/main" val="277024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D62828"/>
                </a:solidFill>
                <a:latin typeface="Caesar Dressing"/>
                <a:ea typeface="Caesar Dressing"/>
                <a:cs typeface="Caesar Dressing"/>
                <a:sym typeface="Caesar Dressing"/>
              </a:rPr>
              <a:t>DATA ANALYSIS STEPS.</a:t>
            </a:r>
            <a:endParaRPr lang="en-IN" dirty="0"/>
          </a:p>
        </p:txBody>
      </p:sp>
      <p:sp>
        <p:nvSpPr>
          <p:cNvPr id="3" name="Content Placeholder 2"/>
          <p:cNvSpPr>
            <a:spLocks noGrp="1"/>
          </p:cNvSpPr>
          <p:nvPr>
            <p:ph idx="1"/>
          </p:nvPr>
        </p:nvSpPr>
        <p:spPr/>
        <p:txBody>
          <a:bodyPr/>
          <a:lstStyle/>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After getting a cleaned data used TF-IDF </a:t>
            </a:r>
            <a:r>
              <a:rPr lang="en-US" dirty="0" err="1">
                <a:solidFill>
                  <a:srgbClr val="434343"/>
                </a:solidFill>
                <a:latin typeface="Bell MT" panose="02020503060305020303" pitchFamily="18" charset="0"/>
                <a:ea typeface="Caesar Dressing"/>
                <a:cs typeface="Caesar Dressing"/>
                <a:sym typeface="Caesar Dressing"/>
              </a:rPr>
              <a:t>vectorizer</a:t>
            </a:r>
            <a:r>
              <a:rPr lang="en-US" dirty="0">
                <a:solidFill>
                  <a:srgbClr val="434343"/>
                </a:solidFill>
                <a:latin typeface="Bell MT" panose="02020503060305020303" pitchFamily="18" charset="0"/>
                <a:ea typeface="Caesar Dressing"/>
                <a:cs typeface="Caesar Dressing"/>
                <a:sym typeface="Caesar Dressing"/>
              </a:rPr>
              <a:t>. It’ll help to transform the text data to feature vector which can be used as input in our modelling.</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Balanced the data using Random-</a:t>
            </a:r>
            <a:r>
              <a:rPr lang="en-US" dirty="0" err="1">
                <a:solidFill>
                  <a:srgbClr val="434343"/>
                </a:solidFill>
                <a:latin typeface="Bell MT" panose="02020503060305020303" pitchFamily="18" charset="0"/>
                <a:ea typeface="Caesar Dressing"/>
                <a:cs typeface="Caesar Dressing"/>
                <a:sym typeface="Caesar Dressing"/>
              </a:rPr>
              <a:t>oversampler</a:t>
            </a:r>
            <a:r>
              <a:rPr lang="en-US" dirty="0">
                <a:solidFill>
                  <a:srgbClr val="434343"/>
                </a:solidFill>
                <a:latin typeface="Bell MT" panose="02020503060305020303" pitchFamily="18" charset="0"/>
                <a:ea typeface="Caesar Dressing"/>
                <a:cs typeface="Caesar Dressing"/>
                <a:sym typeface="Caesar Dressing"/>
              </a:rPr>
              <a:t> mechanism.</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Split train and test to build machine learning models. </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Model building process will be shown in the further steps.</a:t>
            </a:r>
          </a:p>
          <a:p>
            <a:pPr marL="0" lvl="0" indent="0">
              <a:spcBef>
                <a:spcPts val="1200"/>
              </a:spcBef>
              <a:spcAft>
                <a:spcPts val="1200"/>
              </a:spcAft>
              <a:buNone/>
            </a:pPr>
            <a:endParaRPr lang="en-US" dirty="0">
              <a:solidFill>
                <a:srgbClr val="434343"/>
              </a:solidFill>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5141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77F00"/>
                </a:solidFill>
                <a:latin typeface="Caesar Dressing"/>
                <a:ea typeface="Caesar Dressing"/>
                <a:cs typeface="Caesar Dressing"/>
                <a:sym typeface="Caesar Dressing"/>
              </a:rPr>
              <a:t>MODEL BUILDING.</a:t>
            </a:r>
            <a:endParaRPr lang="en-IN" dirty="0"/>
          </a:p>
        </p:txBody>
      </p:sp>
      <p:sp>
        <p:nvSpPr>
          <p:cNvPr id="3" name="Content Placeholder 2"/>
          <p:cNvSpPr>
            <a:spLocks noGrp="1"/>
          </p:cNvSpPr>
          <p:nvPr>
            <p:ph idx="1"/>
          </p:nvPr>
        </p:nvSpPr>
        <p:spPr/>
        <p:txBody>
          <a:bodyPr>
            <a:normAutofit fontScale="85000" lnSpcReduction="10000"/>
          </a:bodyPr>
          <a:lstStyle/>
          <a:p>
            <a:pPr marL="0" lvl="0" indent="457200">
              <a:spcBef>
                <a:spcPts val="0"/>
              </a:spcBef>
              <a:spcAft>
                <a:spcPts val="0"/>
              </a:spcAft>
              <a:buNone/>
            </a:pPr>
            <a:r>
              <a:rPr lang="en-US" dirty="0">
                <a:solidFill>
                  <a:srgbClr val="434343"/>
                </a:solidFill>
                <a:latin typeface="Bell MT" panose="02020503060305020303" pitchFamily="18" charset="0"/>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labeled data into the format of 0 and 1 where 0 represents “NO” and 1 represents “Yes”. </a:t>
            </a:r>
          </a:p>
          <a:p>
            <a:pPr marL="0" lvl="0" indent="457200">
              <a:spcBef>
                <a:spcPts val="1200"/>
              </a:spcBef>
              <a:spcAft>
                <a:spcPts val="0"/>
              </a:spcAft>
              <a:buNone/>
            </a:pPr>
            <a:r>
              <a:rPr lang="en-US" dirty="0">
                <a:solidFill>
                  <a:srgbClr val="434343"/>
                </a:solidFill>
                <a:latin typeface="Bell MT" panose="02020503060305020303" pitchFamily="18" charset="0"/>
                <a:ea typeface="Caesar Dressing"/>
                <a:cs typeface="Caesar Dressing"/>
                <a:sym typeface="Caesar Dressing"/>
              </a:rPr>
              <a:t>In this NLP based project we need to predict the multiple labels which are binary. I have converted text into feature vectors using TF-IDF </a:t>
            </a:r>
            <a:r>
              <a:rPr lang="en-US" dirty="0" err="1">
                <a:solidFill>
                  <a:srgbClr val="434343"/>
                </a:solidFill>
                <a:latin typeface="Bell MT" panose="02020503060305020303" pitchFamily="18" charset="0"/>
                <a:ea typeface="Caesar Dressing"/>
                <a:cs typeface="Caesar Dressing"/>
                <a:sym typeface="Caesar Dressing"/>
              </a:rPr>
              <a:t>vectorizer</a:t>
            </a:r>
            <a:r>
              <a:rPr lang="en-US" dirty="0">
                <a:solidFill>
                  <a:srgbClr val="434343"/>
                </a:solidFill>
                <a:latin typeface="Bell MT" panose="02020503060305020303" pitchFamily="18" charset="0"/>
                <a:ea typeface="Caesar Dressing"/>
                <a:cs typeface="Caesar Dressing"/>
                <a:sym typeface="Caesar Dressing"/>
              </a:rPr>
              <a:t> and separated our features and labels. Also, before building the model, I made sure that the input data was cleaned and scaled before it was fed into the machine learning models.</a:t>
            </a:r>
          </a:p>
          <a:p>
            <a:pPr marL="0" lvl="0" indent="0">
              <a:spcBef>
                <a:spcPts val="1200"/>
              </a:spcBef>
              <a:spcAft>
                <a:spcPts val="1200"/>
              </a:spcAft>
              <a:buNone/>
            </a:pPr>
            <a:r>
              <a:rPr lang="en-US" dirty="0">
                <a:solidFill>
                  <a:srgbClr val="434343"/>
                </a:solidFill>
                <a:latin typeface="Bell MT" panose="02020503060305020303" pitchFamily="18" charset="0"/>
                <a:ea typeface="Caesar Dressing"/>
                <a:cs typeface="Caesar Dressing"/>
                <a:sym typeface="Caesar Dressing"/>
              </a:rPr>
              <a:t>	After the pre-processing and data cleaning I used remaining independent features for model building and prediction.</a:t>
            </a:r>
            <a:endParaRPr lang="en-US" dirty="0">
              <a:solidFill>
                <a:srgbClr val="434343"/>
              </a:solidFill>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399269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77F00"/>
                </a:solidFill>
                <a:latin typeface="Caesar Dressing"/>
                <a:ea typeface="Caesar Dressing"/>
                <a:cs typeface="Caesar Dressing"/>
                <a:sym typeface="Caesar Dressing"/>
              </a:rPr>
              <a:t>MODEL BUILDING.</a:t>
            </a:r>
            <a:endParaRPr lang="en-IN" dirty="0"/>
          </a:p>
        </p:txBody>
      </p:sp>
      <p:sp>
        <p:nvSpPr>
          <p:cNvPr id="3" name="Content Placeholder 2"/>
          <p:cNvSpPr>
            <a:spLocks noGrp="1"/>
          </p:cNvSpPr>
          <p:nvPr>
            <p:ph idx="1"/>
          </p:nvPr>
        </p:nvSpPr>
        <p:spPr/>
        <p:txBody>
          <a:bodyPr>
            <a:normAutofit fontScale="77500" lnSpcReduction="20000"/>
          </a:bodyPr>
          <a:lstStyle/>
          <a:p>
            <a:pPr marL="0" lvl="0" indent="0">
              <a:spcBef>
                <a:spcPts val="0"/>
              </a:spcBef>
              <a:spcAft>
                <a:spcPts val="0"/>
              </a:spcAft>
              <a:buNone/>
            </a:pPr>
            <a:r>
              <a:rPr lang="en-GB" dirty="0">
                <a:solidFill>
                  <a:srgbClr val="434343"/>
                </a:solidFill>
                <a:latin typeface="Arial" pitchFamily="34" charset="0"/>
                <a:ea typeface="Caesar Dressing"/>
                <a:cs typeface="Arial" pitchFamily="34" charset="0"/>
                <a:sym typeface="Caesar Dressing"/>
              </a:rPr>
              <a:t>The classification algorithms used on training the data are as follows:</a:t>
            </a:r>
          </a:p>
          <a:p>
            <a:pPr marL="0" lvl="0" indent="0">
              <a:spcBef>
                <a:spcPts val="0"/>
              </a:spcBef>
              <a:spcAft>
                <a:spcPts val="0"/>
              </a:spcAft>
              <a:buNone/>
            </a:pPr>
            <a:endParaRPr lang="en-GB" dirty="0">
              <a:solidFill>
                <a:srgbClr val="434343"/>
              </a:solidFill>
              <a:latin typeface="Arial" pitchFamily="34" charset="0"/>
              <a:ea typeface="Caesar Dressing"/>
              <a:cs typeface="Arial" pitchFamily="34" charset="0"/>
              <a:sym typeface="Caesar Dressing"/>
            </a:endParaRPr>
          </a:p>
          <a:p>
            <a:pPr marL="0" lvl="0" indent="0">
              <a:spcBef>
                <a:spcPts val="0"/>
              </a:spcBef>
              <a:spcAft>
                <a:spcPts val="0"/>
              </a:spcAft>
              <a:buNone/>
            </a:pPr>
            <a:endParaRPr lang="en-GB" dirty="0">
              <a:solidFill>
                <a:srgbClr val="434343"/>
              </a:solidFill>
              <a:latin typeface="Arial" pitchFamily="34" charset="0"/>
              <a:ea typeface="Caesar Dressing"/>
              <a:cs typeface="Arial" pitchFamily="34" charset="0"/>
              <a:sym typeface="Caesar Dressing"/>
            </a:endParaRPr>
          </a:p>
          <a:p>
            <a:pPr marL="0" lvl="0" indent="0">
              <a:buNone/>
            </a:pPr>
            <a:r>
              <a:rPr lang="en-GB" dirty="0">
                <a:latin typeface="Arial" pitchFamily="34" charset="0"/>
                <a:cs typeface="Arial" pitchFamily="34" charset="0"/>
              </a:rPr>
              <a:t>1.gnb </a:t>
            </a:r>
            <a:r>
              <a:rPr lang="en-GB" b="1" dirty="0">
                <a:latin typeface="Arial" pitchFamily="34" charset="0"/>
                <a:cs typeface="Arial" pitchFamily="34" charset="0"/>
              </a:rPr>
              <a:t>=</a:t>
            </a:r>
            <a:r>
              <a:rPr lang="en-GB" dirty="0">
                <a:latin typeface="Arial" pitchFamily="34" charset="0"/>
                <a:cs typeface="Arial" pitchFamily="34" charset="0"/>
              </a:rPr>
              <a:t> </a:t>
            </a:r>
            <a:r>
              <a:rPr lang="en-GB" dirty="0" err="1">
                <a:latin typeface="Arial" pitchFamily="34" charset="0"/>
                <a:cs typeface="Arial" pitchFamily="34" charset="0"/>
              </a:rPr>
              <a:t>GaussianNB</a:t>
            </a:r>
            <a:r>
              <a:rPr lang="en-GB" dirty="0">
                <a:latin typeface="Arial" pitchFamily="34" charset="0"/>
                <a:cs typeface="Arial" pitchFamily="34" charset="0"/>
              </a:rPr>
              <a:t>()</a:t>
            </a:r>
          </a:p>
          <a:p>
            <a:pPr marL="0" lvl="0" indent="0">
              <a:buNone/>
            </a:pPr>
            <a:endParaRPr lang="en-GB" dirty="0">
              <a:latin typeface="Arial" pitchFamily="34" charset="0"/>
              <a:cs typeface="Arial" pitchFamily="34" charset="0"/>
            </a:endParaRPr>
          </a:p>
          <a:p>
            <a:pPr marL="0" lvl="0" indent="0">
              <a:buNone/>
            </a:pPr>
            <a:r>
              <a:rPr lang="en-GB" dirty="0">
                <a:latin typeface="Arial" pitchFamily="34" charset="0"/>
                <a:cs typeface="Arial" pitchFamily="34" charset="0"/>
              </a:rPr>
              <a:t>2. </a:t>
            </a:r>
            <a:r>
              <a:rPr lang="en-GB" dirty="0" err="1">
                <a:latin typeface="Arial" pitchFamily="34" charset="0"/>
                <a:cs typeface="Arial" pitchFamily="34" charset="0"/>
              </a:rPr>
              <a:t>mnb</a:t>
            </a:r>
            <a:r>
              <a:rPr lang="en-GB" dirty="0">
                <a:latin typeface="Arial" pitchFamily="34" charset="0"/>
                <a:cs typeface="Arial" pitchFamily="34" charset="0"/>
              </a:rPr>
              <a:t> </a:t>
            </a:r>
            <a:r>
              <a:rPr lang="en-GB" b="1" dirty="0">
                <a:latin typeface="Arial" pitchFamily="34" charset="0"/>
                <a:cs typeface="Arial" pitchFamily="34" charset="0"/>
              </a:rPr>
              <a:t>=</a:t>
            </a:r>
            <a:r>
              <a:rPr lang="en-GB" dirty="0">
                <a:latin typeface="Arial" pitchFamily="34" charset="0"/>
                <a:cs typeface="Arial" pitchFamily="34" charset="0"/>
              </a:rPr>
              <a:t> </a:t>
            </a:r>
            <a:r>
              <a:rPr lang="en-GB" dirty="0" err="1">
                <a:latin typeface="Arial" pitchFamily="34" charset="0"/>
                <a:cs typeface="Arial" pitchFamily="34" charset="0"/>
              </a:rPr>
              <a:t>MultinomialNB</a:t>
            </a:r>
            <a:r>
              <a:rPr lang="en-GB" dirty="0">
                <a:latin typeface="Arial" pitchFamily="34" charset="0"/>
                <a:cs typeface="Arial" pitchFamily="34" charset="0"/>
              </a:rPr>
              <a:t>()</a:t>
            </a:r>
          </a:p>
          <a:p>
            <a:pPr marL="0" lvl="0" indent="0">
              <a:buNone/>
            </a:pPr>
            <a:r>
              <a:rPr lang="en-GB" dirty="0">
                <a:latin typeface="Arial" pitchFamily="34" charset="0"/>
                <a:cs typeface="Arial" pitchFamily="34" charset="0"/>
              </a:rPr>
              <a:t> </a:t>
            </a:r>
          </a:p>
          <a:p>
            <a:pPr marL="0" lvl="0" indent="0">
              <a:buNone/>
            </a:pPr>
            <a:r>
              <a:rPr lang="en-GB" dirty="0">
                <a:latin typeface="Arial" pitchFamily="34" charset="0"/>
                <a:cs typeface="Arial" pitchFamily="34" charset="0"/>
              </a:rPr>
              <a:t>3.bnb </a:t>
            </a:r>
            <a:r>
              <a:rPr lang="en-GB" b="1" dirty="0">
                <a:latin typeface="Arial" pitchFamily="34" charset="0"/>
                <a:cs typeface="Arial" pitchFamily="34" charset="0"/>
              </a:rPr>
              <a:t>=</a:t>
            </a:r>
            <a:r>
              <a:rPr lang="en-GB" dirty="0">
                <a:latin typeface="Arial" pitchFamily="34" charset="0"/>
                <a:cs typeface="Arial" pitchFamily="34" charset="0"/>
              </a:rPr>
              <a:t> </a:t>
            </a:r>
            <a:r>
              <a:rPr lang="en-GB" dirty="0" err="1">
                <a:latin typeface="Arial" pitchFamily="34" charset="0"/>
                <a:cs typeface="Arial" pitchFamily="34" charset="0"/>
              </a:rPr>
              <a:t>BernoulliNB</a:t>
            </a:r>
            <a:r>
              <a:rPr lang="en-GB" dirty="0">
                <a:latin typeface="Arial" pitchFamily="34" charset="0"/>
                <a:cs typeface="Arial" pitchFamily="34" charset="0"/>
              </a:rPr>
              <a:t>()</a:t>
            </a:r>
          </a:p>
          <a:p>
            <a:pPr marL="0" lvl="0" indent="0">
              <a:buNone/>
            </a:pPr>
            <a:endParaRPr lang="en-GB" dirty="0">
              <a:solidFill>
                <a:srgbClr val="434343"/>
              </a:solidFill>
              <a:latin typeface="Arial" pitchFamily="34" charset="0"/>
              <a:ea typeface="Caesar Dressing"/>
              <a:cs typeface="Arial" pitchFamily="34" charset="0"/>
              <a:sym typeface="Caesar Dressing"/>
            </a:endParaRPr>
          </a:p>
          <a:p>
            <a:pPr marL="0" indent="0">
              <a:buNone/>
            </a:pPr>
            <a:r>
              <a:rPr lang="en-GB" dirty="0">
                <a:solidFill>
                  <a:srgbClr val="434343"/>
                </a:solidFill>
                <a:latin typeface="Arial" pitchFamily="34" charset="0"/>
                <a:ea typeface="Caesar Dressing"/>
                <a:cs typeface="Arial" pitchFamily="34" charset="0"/>
                <a:sym typeface="Caesar Dressing"/>
              </a:rPr>
              <a:t>4. ADABOOST CLASSIFIER MODEL.</a:t>
            </a:r>
            <a:endParaRPr lang="en-GB" dirty="0">
              <a:solidFill>
                <a:srgbClr val="434343"/>
              </a:solidFill>
              <a:latin typeface="Arial" pitchFamily="34" charset="0"/>
              <a:ea typeface="Caesar Dressing"/>
              <a:cs typeface="Arial" pitchFamily="34" charset="0"/>
              <a:sym typeface="Caesar Dressing"/>
            </a:endParaRPr>
          </a:p>
        </p:txBody>
      </p:sp>
    </p:spTree>
    <p:extLst>
      <p:ext uri="{BB962C8B-B14F-4D97-AF65-F5344CB8AC3E}">
        <p14:creationId xmlns:p14="http://schemas.microsoft.com/office/powerpoint/2010/main" val="97709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BF49"/>
                </a:solidFill>
                <a:latin typeface="Caesar Dressing"/>
                <a:ea typeface="Caesar Dressing"/>
                <a:cs typeface="Caesar Dressing"/>
                <a:sym typeface="Caesar Dressing"/>
              </a:rPr>
              <a:t>GAUSSIAN NB </a:t>
            </a:r>
            <a:endParaRPr lang="en-IN" dirty="0"/>
          </a:p>
        </p:txBody>
      </p:sp>
      <p:pic>
        <p:nvPicPr>
          <p:cNvPr id="4" name="Content Placeholder 3" descr="Screenshot 2022-11-22 233042.png"/>
          <p:cNvPicPr>
            <a:picLocks noGrp="1" noChangeAspect="1"/>
          </p:cNvPicPr>
          <p:nvPr>
            <p:ph idx="1"/>
          </p:nvPr>
        </p:nvPicPr>
        <p:blipFill>
          <a:blip r:embed="rId2"/>
          <a:stretch>
            <a:fillRect/>
          </a:stretch>
        </p:blipFill>
        <p:spPr>
          <a:xfrm>
            <a:off x="1008765" y="2432957"/>
            <a:ext cx="4526621" cy="3657599"/>
          </a:xfrm>
          <a:prstGeom prst="rect">
            <a:avLst/>
          </a:prstGeom>
        </p:spPr>
      </p:pic>
      <p:sp>
        <p:nvSpPr>
          <p:cNvPr id="5" name="Rectangle 4"/>
          <p:cNvSpPr/>
          <p:nvPr/>
        </p:nvSpPr>
        <p:spPr>
          <a:xfrm>
            <a:off x="5763986" y="2547258"/>
            <a:ext cx="6155871" cy="1231106"/>
          </a:xfrm>
          <a:prstGeom prst="rect">
            <a:avLst/>
          </a:prstGeom>
        </p:spPr>
        <p:txBody>
          <a:bodyPr wrap="square">
            <a:spAutoFit/>
          </a:bodyPr>
          <a:lstStyle/>
          <a:p>
            <a:pPr lvl="0">
              <a:spcAft>
                <a:spcPts val="1200"/>
              </a:spcAft>
            </a:pPr>
            <a:r>
              <a:rPr lang="en-US" dirty="0" smtClean="0">
                <a:latin typeface="Bell MT" panose="02020503060305020303" pitchFamily="18" charset="0"/>
                <a:ea typeface="Caesar Dressing"/>
                <a:cs typeface="Caesar Dressing"/>
                <a:sym typeface="Caesar Dressing"/>
              </a:rPr>
              <a:t>The GAUSSIAN NB CLASSIFIER </a:t>
            </a:r>
          </a:p>
          <a:p>
            <a:pPr lvl="0">
              <a:spcAft>
                <a:spcPts val="1200"/>
              </a:spcAft>
            </a:pPr>
            <a:endParaRPr lang="en-US" dirty="0">
              <a:latin typeface="Bell MT" panose="02020503060305020303" pitchFamily="18" charset="0"/>
              <a:ea typeface="Caesar Dressing"/>
              <a:cs typeface="Caesar Dressing"/>
              <a:sym typeface="Caesar Dressing"/>
            </a:endParaRPr>
          </a:p>
          <a:p>
            <a:pPr lvl="0">
              <a:spcAft>
                <a:spcPts val="1200"/>
              </a:spcAft>
            </a:pPr>
            <a:r>
              <a:rPr lang="en-US" dirty="0" smtClean="0">
                <a:latin typeface="Bell MT" panose="02020503060305020303" pitchFamily="18" charset="0"/>
                <a:ea typeface="Caesar Dressing"/>
                <a:cs typeface="Caesar Dressing"/>
                <a:sym typeface="Caesar Dressing"/>
              </a:rPr>
              <a:t>Model gave us an accuracy score of  86.46 %.</a:t>
            </a:r>
            <a:endParaRPr lang="en-US" dirty="0">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14096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a:t>
            </a:r>
            <a:endParaRPr lang="en-IN" dirty="0"/>
          </a:p>
        </p:txBody>
      </p:sp>
      <p:pic>
        <p:nvPicPr>
          <p:cNvPr id="4" name="Content Placeholder 3" descr="Screenshot 2022-11-22 232153.png"/>
          <p:cNvPicPr>
            <a:picLocks noGrp="1" noChangeAspect="1"/>
          </p:cNvPicPr>
          <p:nvPr>
            <p:ph idx="1"/>
          </p:nvPr>
        </p:nvPicPr>
        <p:blipFill>
          <a:blip r:embed="rId2"/>
          <a:stretch>
            <a:fillRect/>
          </a:stretch>
        </p:blipFill>
        <p:spPr>
          <a:xfrm>
            <a:off x="3270802" y="2557463"/>
            <a:ext cx="5650395" cy="3317875"/>
          </a:xfrm>
          <a:prstGeom prst="rect">
            <a:avLst/>
          </a:prstGeom>
        </p:spPr>
      </p:pic>
    </p:spTree>
    <p:extLst>
      <p:ext uri="{BB962C8B-B14F-4D97-AF65-F5344CB8AC3E}">
        <p14:creationId xmlns:p14="http://schemas.microsoft.com/office/powerpoint/2010/main" val="309778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FF0000"/>
                </a:solidFill>
                <a:latin typeface="Bodoni MT Black" pitchFamily="18" charset="0"/>
                <a:ea typeface="Caesar Dressing"/>
                <a:cs typeface="Caesar Dressing"/>
                <a:sym typeface="Caesar Dressing"/>
              </a:rPr>
              <a:t>EMAIL SMS SPAM CLASSIFIER </a:t>
            </a:r>
            <a:r>
              <a:rPr lang="en-GB" b="1" u="sng" dirty="0">
                <a:solidFill>
                  <a:srgbClr val="0D47A1"/>
                </a:solidFill>
                <a:latin typeface="Bodoni MT Black" pitchFamily="18" charset="0"/>
                <a:ea typeface="Caesar Dressing"/>
                <a:cs typeface="Caesar Dressing"/>
                <a:sym typeface="Caesar Dressing"/>
              </a:rPr>
              <a:t>.</a:t>
            </a:r>
            <a:endParaRPr lang="en-IN" dirty="0"/>
          </a:p>
        </p:txBody>
      </p:sp>
      <p:sp>
        <p:nvSpPr>
          <p:cNvPr id="3" name="Content Placeholder 2"/>
          <p:cNvSpPr>
            <a:spLocks noGrp="1"/>
          </p:cNvSpPr>
          <p:nvPr>
            <p:ph idx="1"/>
          </p:nvPr>
        </p:nvSpPr>
        <p:spPr/>
        <p:txBody>
          <a:bodyPr>
            <a:normAutofit lnSpcReduction="10000"/>
          </a:bodyPr>
          <a:lstStyle/>
          <a:p>
            <a:pPr marL="0" lvl="0" indent="0" algn="r">
              <a:lnSpc>
                <a:spcPct val="90000"/>
              </a:lnSpc>
              <a:spcBef>
                <a:spcPts val="0"/>
              </a:spcBef>
              <a:spcAft>
                <a:spcPts val="0"/>
              </a:spcAft>
              <a:buNone/>
            </a:pPr>
            <a:endParaRPr lang="en-US" dirty="0" smtClean="0">
              <a:solidFill>
                <a:srgbClr val="D62828"/>
              </a:solidFill>
              <a:latin typeface="Caesar Dressing"/>
              <a:ea typeface="Caesar Dressing"/>
              <a:cs typeface="Caesar Dressing"/>
              <a:sym typeface="Caesar Dressing"/>
            </a:endParaRPr>
          </a:p>
          <a:p>
            <a:pPr marL="0" lvl="0" indent="0" algn="r">
              <a:lnSpc>
                <a:spcPct val="90000"/>
              </a:lnSpc>
              <a:spcBef>
                <a:spcPts val="0"/>
              </a:spcBef>
              <a:spcAft>
                <a:spcPts val="0"/>
              </a:spcAft>
              <a:buNone/>
            </a:pPr>
            <a:endParaRPr lang="en-US" dirty="0">
              <a:solidFill>
                <a:srgbClr val="D62828"/>
              </a:solidFill>
              <a:latin typeface="Caesar Dressing"/>
              <a:ea typeface="Caesar Dressing"/>
              <a:cs typeface="Caesar Dressing"/>
              <a:sym typeface="Caesar Dressing"/>
            </a:endParaRPr>
          </a:p>
          <a:p>
            <a:pPr marL="0" lvl="0" indent="0" algn="r">
              <a:lnSpc>
                <a:spcPct val="90000"/>
              </a:lnSpc>
              <a:spcBef>
                <a:spcPts val="0"/>
              </a:spcBef>
              <a:spcAft>
                <a:spcPts val="0"/>
              </a:spcAft>
              <a:buNone/>
            </a:pPr>
            <a:endParaRPr lang="en-US" dirty="0" smtClean="0">
              <a:solidFill>
                <a:srgbClr val="D62828"/>
              </a:solidFill>
              <a:latin typeface="Caesar Dressing"/>
              <a:ea typeface="Caesar Dressing"/>
              <a:cs typeface="Caesar Dressing"/>
              <a:sym typeface="Caesar Dressing"/>
            </a:endParaRPr>
          </a:p>
          <a:p>
            <a:pPr marL="0" lvl="0" indent="0" algn="r">
              <a:lnSpc>
                <a:spcPct val="90000"/>
              </a:lnSpc>
              <a:spcBef>
                <a:spcPts val="0"/>
              </a:spcBef>
              <a:spcAft>
                <a:spcPts val="0"/>
              </a:spcAft>
              <a:buNone/>
            </a:pPr>
            <a:endParaRPr lang="en-US" dirty="0">
              <a:solidFill>
                <a:srgbClr val="D62828"/>
              </a:solidFill>
              <a:latin typeface="Caesar Dressing"/>
              <a:ea typeface="Caesar Dressing"/>
              <a:cs typeface="Caesar Dressing"/>
              <a:sym typeface="Caesar Dressing"/>
            </a:endParaRPr>
          </a:p>
          <a:p>
            <a:pPr marL="0" lvl="0" indent="0" algn="r">
              <a:lnSpc>
                <a:spcPct val="90000"/>
              </a:lnSpc>
              <a:spcBef>
                <a:spcPts val="0"/>
              </a:spcBef>
              <a:spcAft>
                <a:spcPts val="0"/>
              </a:spcAft>
              <a:buNone/>
            </a:pPr>
            <a:endParaRPr lang="en-US" dirty="0" smtClean="0">
              <a:solidFill>
                <a:srgbClr val="D62828"/>
              </a:solidFill>
              <a:latin typeface="Caesar Dressing"/>
              <a:ea typeface="Caesar Dressing"/>
              <a:cs typeface="Caesar Dressing"/>
              <a:sym typeface="Caesar Dressing"/>
            </a:endParaRPr>
          </a:p>
          <a:p>
            <a:pPr marL="0" lvl="0" indent="0" algn="r">
              <a:lnSpc>
                <a:spcPct val="90000"/>
              </a:lnSpc>
              <a:spcBef>
                <a:spcPts val="0"/>
              </a:spcBef>
              <a:spcAft>
                <a:spcPts val="0"/>
              </a:spcAft>
              <a:buNone/>
            </a:pPr>
            <a:r>
              <a:rPr lang="en-US" dirty="0">
                <a:solidFill>
                  <a:srgbClr val="D62828"/>
                </a:solidFill>
                <a:latin typeface="Caesar Dressing"/>
                <a:ea typeface="Caesar Dressing"/>
                <a:cs typeface="Caesar Dressing"/>
                <a:sym typeface="Caesar Dressing"/>
              </a:rPr>
              <a:t/>
            </a:r>
            <a:br>
              <a:rPr lang="en-US" dirty="0">
                <a:solidFill>
                  <a:srgbClr val="D62828"/>
                </a:solidFill>
                <a:latin typeface="Caesar Dressing"/>
                <a:ea typeface="Caesar Dressing"/>
                <a:cs typeface="Caesar Dressing"/>
                <a:sym typeface="Caesar Dressing"/>
              </a:rPr>
            </a:br>
            <a:endParaRPr lang="en-US" dirty="0" smtClean="0">
              <a:solidFill>
                <a:srgbClr val="D62828"/>
              </a:solidFill>
              <a:latin typeface="Caesar Dressing"/>
              <a:ea typeface="Caesar Dressing"/>
              <a:cs typeface="Caesar Dressing"/>
              <a:sym typeface="Caesar Dressing"/>
            </a:endParaRPr>
          </a:p>
          <a:p>
            <a:pPr marL="0" lvl="0" indent="0" algn="r">
              <a:lnSpc>
                <a:spcPct val="90000"/>
              </a:lnSpc>
              <a:spcBef>
                <a:spcPts val="0"/>
              </a:spcBef>
              <a:spcAft>
                <a:spcPts val="0"/>
              </a:spcAft>
              <a:buNone/>
            </a:pPr>
            <a:endParaRPr lang="en-US" dirty="0" smtClean="0">
              <a:solidFill>
                <a:srgbClr val="D62828"/>
              </a:solidFill>
              <a:latin typeface="Caesar Dressing"/>
              <a:ea typeface="Caesar Dressing"/>
              <a:cs typeface="Caesar Dressing"/>
              <a:sym typeface="Caesar Dressing"/>
            </a:endParaRPr>
          </a:p>
          <a:p>
            <a:pPr marL="0" lvl="0" indent="0" algn="r">
              <a:lnSpc>
                <a:spcPct val="90000"/>
              </a:lnSpc>
              <a:spcBef>
                <a:spcPts val="0"/>
              </a:spcBef>
              <a:spcAft>
                <a:spcPts val="0"/>
              </a:spcAft>
              <a:buNone/>
            </a:pPr>
            <a:r>
              <a:rPr lang="en-US" dirty="0" smtClean="0">
                <a:solidFill>
                  <a:schemeClr val="tx1">
                    <a:lumMod val="75000"/>
                    <a:lumOff val="25000"/>
                  </a:schemeClr>
                </a:solidFill>
                <a:latin typeface="Caesar Dressing"/>
                <a:ea typeface="Caesar Dressing"/>
                <a:cs typeface="Caesar Dressing"/>
                <a:sym typeface="Caesar Dressing"/>
              </a:rPr>
              <a:t>Presentation By: NEERAJ KUMAR</a:t>
            </a:r>
            <a:endParaRPr lang="en-US" dirty="0">
              <a:solidFill>
                <a:schemeClr val="tx1">
                  <a:lumMod val="75000"/>
                  <a:lumOff val="25000"/>
                </a:schemeClr>
              </a:solidFill>
              <a:latin typeface="Caesar Dressing"/>
              <a:ea typeface="Caesar Dressing"/>
              <a:cs typeface="Caesar Dressing"/>
              <a:sym typeface="Caesar Dressing"/>
            </a:endParaRPr>
          </a:p>
          <a:p>
            <a:pPr marL="0" lvl="0" indent="0" algn="r">
              <a:lnSpc>
                <a:spcPct val="90000"/>
              </a:lnSpc>
              <a:spcBef>
                <a:spcPts val="0"/>
              </a:spcBef>
              <a:spcAft>
                <a:spcPts val="0"/>
              </a:spcAft>
              <a:buNone/>
            </a:pPr>
            <a:r>
              <a:rPr lang="en-US" dirty="0">
                <a:solidFill>
                  <a:schemeClr val="tx1">
                    <a:lumMod val="75000"/>
                    <a:lumOff val="25000"/>
                  </a:schemeClr>
                </a:solidFill>
                <a:latin typeface="Caesar Dressing"/>
                <a:ea typeface="Caesar Dressing"/>
                <a:cs typeface="Caesar Dressing"/>
                <a:sym typeface="Caesar Dressing"/>
              </a:rPr>
              <a:t>BATCH NO-29</a:t>
            </a:r>
          </a:p>
          <a:p>
            <a:pPr marL="0" lvl="0" indent="0" algn="r">
              <a:lnSpc>
                <a:spcPct val="90000"/>
              </a:lnSpc>
              <a:spcBef>
                <a:spcPts val="0"/>
              </a:spcBef>
              <a:spcAft>
                <a:spcPts val="0"/>
              </a:spcAft>
              <a:buNone/>
            </a:pPr>
            <a:r>
              <a:rPr lang="en-US" dirty="0">
                <a:solidFill>
                  <a:schemeClr val="tx1">
                    <a:lumMod val="75000"/>
                    <a:lumOff val="25000"/>
                  </a:schemeClr>
                </a:solidFill>
                <a:latin typeface="Caesar Dressing"/>
                <a:ea typeface="Caesar Dressing"/>
                <a:cs typeface="Caesar Dressing"/>
                <a:sym typeface="Caesar Dressing"/>
              </a:rPr>
              <a:t>SME-SWATANK MISHRA SIR</a:t>
            </a:r>
            <a:endParaRPr lang="en-US" dirty="0">
              <a:solidFill>
                <a:schemeClr val="tx1">
                  <a:lumMod val="75000"/>
                  <a:lumOff val="25000"/>
                </a:schemeClr>
              </a:solidFill>
              <a:latin typeface="Caesar Dressing"/>
              <a:ea typeface="Caesar Dressing"/>
              <a:cs typeface="Caesar Dressing"/>
              <a:sym typeface="Caesar Dressing"/>
            </a:endParaRPr>
          </a:p>
        </p:txBody>
      </p:sp>
    </p:spTree>
    <p:extLst>
      <p:ext uri="{BB962C8B-B14F-4D97-AF65-F5344CB8AC3E}">
        <p14:creationId xmlns:p14="http://schemas.microsoft.com/office/powerpoint/2010/main" val="170654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BF49"/>
                </a:solidFill>
                <a:latin typeface="Caesar Dressing"/>
                <a:ea typeface="Caesar Dressing"/>
                <a:cs typeface="Caesar Dressing"/>
                <a:sym typeface="Caesar Dressing"/>
              </a:rPr>
              <a:t>MUTLINOMIAL  NB CLASSIFIER</a:t>
            </a:r>
            <a:endParaRPr lang="en-IN" dirty="0"/>
          </a:p>
        </p:txBody>
      </p:sp>
      <p:pic>
        <p:nvPicPr>
          <p:cNvPr id="4" name="Content Placeholder 3" descr="Screenshot 2022-11-22 233117.png"/>
          <p:cNvPicPr>
            <a:picLocks noGrp="1" noChangeAspect="1"/>
          </p:cNvPicPr>
          <p:nvPr>
            <p:ph idx="1"/>
          </p:nvPr>
        </p:nvPicPr>
        <p:blipFill>
          <a:blip r:embed="rId2"/>
          <a:stretch>
            <a:fillRect/>
          </a:stretch>
        </p:blipFill>
        <p:spPr>
          <a:xfrm>
            <a:off x="5816836" y="2677885"/>
            <a:ext cx="5613163" cy="3314699"/>
          </a:xfrm>
          <a:prstGeom prst="rect">
            <a:avLst/>
          </a:prstGeom>
        </p:spPr>
      </p:pic>
      <p:sp>
        <p:nvSpPr>
          <p:cNvPr id="5" name="Rectangle 4"/>
          <p:cNvSpPr/>
          <p:nvPr/>
        </p:nvSpPr>
        <p:spPr>
          <a:xfrm>
            <a:off x="391886" y="2286000"/>
            <a:ext cx="6547757" cy="2369880"/>
          </a:xfrm>
          <a:prstGeom prst="rect">
            <a:avLst/>
          </a:prstGeom>
        </p:spPr>
        <p:txBody>
          <a:bodyPr wrap="square">
            <a:spAutoFit/>
          </a:bodyPr>
          <a:lstStyle/>
          <a:p>
            <a:pPr lvl="0">
              <a:spcAft>
                <a:spcPts val="1200"/>
              </a:spcAft>
            </a:pPr>
            <a:endParaRPr lang="en-US" dirty="0" smtClean="0">
              <a:latin typeface="Bodoni MT" panose="02070603080606020203" pitchFamily="18" charset="0"/>
              <a:ea typeface="Caesar Dressing"/>
              <a:cs typeface="Caesar Dressing"/>
              <a:sym typeface="Caesar Dressing"/>
            </a:endParaRPr>
          </a:p>
          <a:p>
            <a:pPr lvl="0">
              <a:spcAft>
                <a:spcPts val="1200"/>
              </a:spcAft>
            </a:pPr>
            <a:endParaRPr lang="en-US" dirty="0">
              <a:latin typeface="Bodoni MT" panose="02070603080606020203" pitchFamily="18" charset="0"/>
              <a:ea typeface="Caesar Dressing"/>
              <a:cs typeface="Caesar Dressing"/>
              <a:sym typeface="Caesar Dressing"/>
            </a:endParaRPr>
          </a:p>
          <a:p>
            <a:pPr lvl="0">
              <a:spcAft>
                <a:spcPts val="1200"/>
              </a:spcAft>
            </a:pPr>
            <a:r>
              <a:rPr lang="en-US" dirty="0" smtClean="0">
                <a:latin typeface="Bodoni MT" panose="02070603080606020203" pitchFamily="18" charset="0"/>
                <a:ea typeface="Caesar Dressing"/>
                <a:cs typeface="Caesar Dressing"/>
                <a:sym typeface="Caesar Dressing"/>
              </a:rPr>
              <a:t/>
            </a:r>
            <a:br>
              <a:rPr lang="en-US" dirty="0" smtClean="0">
                <a:latin typeface="Bodoni MT" panose="02070603080606020203" pitchFamily="18" charset="0"/>
                <a:ea typeface="Caesar Dressing"/>
                <a:cs typeface="Caesar Dressing"/>
                <a:sym typeface="Caesar Dressing"/>
              </a:rPr>
            </a:br>
            <a:r>
              <a:rPr lang="en-US" dirty="0" smtClean="0">
                <a:latin typeface="Bodoni MT" panose="02070603080606020203" pitchFamily="18" charset="0"/>
                <a:ea typeface="Caesar Dressing"/>
                <a:cs typeface="Caesar Dressing"/>
                <a:sym typeface="Caesar Dressing"/>
              </a:rPr>
              <a:t>       The MULTINOMIAL NB CLASSIFIER </a:t>
            </a:r>
          </a:p>
          <a:p>
            <a:pPr lvl="0">
              <a:spcAft>
                <a:spcPts val="1200"/>
              </a:spcAft>
            </a:pPr>
            <a:r>
              <a:rPr lang="en-US" dirty="0" smtClean="0">
                <a:latin typeface="Bodoni MT" panose="02070603080606020203" pitchFamily="18" charset="0"/>
                <a:ea typeface="Caesar Dressing"/>
                <a:cs typeface="Caesar Dressing"/>
                <a:sym typeface="Caesar Dressing"/>
              </a:rPr>
              <a:t>       </a:t>
            </a:r>
          </a:p>
          <a:p>
            <a:pPr lvl="0">
              <a:spcAft>
                <a:spcPts val="1200"/>
              </a:spcAft>
            </a:pPr>
            <a:r>
              <a:rPr lang="en-US" dirty="0">
                <a:latin typeface="Bodoni MT" panose="02070603080606020203" pitchFamily="18" charset="0"/>
                <a:ea typeface="Caesar Dressing"/>
                <a:cs typeface="Caesar Dressing"/>
                <a:sym typeface="Caesar Dressing"/>
              </a:rPr>
              <a:t> </a:t>
            </a:r>
            <a:r>
              <a:rPr lang="en-US" dirty="0" smtClean="0">
                <a:latin typeface="Bodoni MT" panose="02070603080606020203" pitchFamily="18" charset="0"/>
                <a:ea typeface="Caesar Dressing"/>
                <a:cs typeface="Caesar Dressing"/>
                <a:sym typeface="Caesar Dressing"/>
              </a:rPr>
              <a:t>    </a:t>
            </a:r>
            <a:r>
              <a:rPr lang="en-US" dirty="0" smtClean="0">
                <a:latin typeface="Bodoni MT" panose="02070603080606020203" pitchFamily="18" charset="0"/>
                <a:ea typeface="Caesar Dressing"/>
                <a:cs typeface="Caesar Dressing"/>
                <a:sym typeface="Caesar Dressing"/>
              </a:rPr>
              <a:t> Model gave us an accuracy score of 97.08 %.</a:t>
            </a:r>
            <a:endParaRPr lang="en-US" dirty="0">
              <a:latin typeface="Bodoni MT" panose="02070603080606020203" pitchFamily="18" charset="0"/>
              <a:ea typeface="Caesar Dressing"/>
              <a:cs typeface="Caesar Dressing"/>
              <a:sym typeface="Caesar Dressing"/>
            </a:endParaRPr>
          </a:p>
        </p:txBody>
      </p:sp>
    </p:spTree>
    <p:extLst>
      <p:ext uri="{BB962C8B-B14F-4D97-AF65-F5344CB8AC3E}">
        <p14:creationId xmlns:p14="http://schemas.microsoft.com/office/powerpoint/2010/main" val="63816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BF49"/>
                </a:solidFill>
                <a:latin typeface="Caesar Dressing"/>
                <a:ea typeface="Caesar Dressing"/>
                <a:cs typeface="Caesar Dressing"/>
                <a:sym typeface="Caesar Dressing"/>
              </a:rPr>
              <a:t>BERNOULI NB CLASSIFIER</a:t>
            </a:r>
            <a:endParaRPr lang="en-IN" dirty="0"/>
          </a:p>
        </p:txBody>
      </p:sp>
      <p:pic>
        <p:nvPicPr>
          <p:cNvPr id="4" name="Picture 3" descr="Screenshot 2022-11-22 233148.png"/>
          <p:cNvPicPr>
            <a:picLocks noChangeAspect="1"/>
          </p:cNvPicPr>
          <p:nvPr/>
        </p:nvPicPr>
        <p:blipFill>
          <a:blip r:embed="rId2"/>
          <a:stretch>
            <a:fillRect/>
          </a:stretch>
        </p:blipFill>
        <p:spPr>
          <a:xfrm>
            <a:off x="6474690" y="2556932"/>
            <a:ext cx="3858164" cy="3428800"/>
          </a:xfrm>
          <a:prstGeom prst="rect">
            <a:avLst/>
          </a:prstGeom>
        </p:spPr>
      </p:pic>
      <p:sp>
        <p:nvSpPr>
          <p:cNvPr id="5" name="Rectangle 4"/>
          <p:cNvSpPr/>
          <p:nvPr/>
        </p:nvSpPr>
        <p:spPr>
          <a:xfrm>
            <a:off x="1153886" y="4755021"/>
            <a:ext cx="6096000" cy="800219"/>
          </a:xfrm>
          <a:prstGeom prst="rect">
            <a:avLst/>
          </a:prstGeom>
        </p:spPr>
        <p:txBody>
          <a:bodyPr>
            <a:spAutoFit/>
          </a:bodyPr>
          <a:lstStyle/>
          <a:p>
            <a:pPr lvl="0">
              <a:spcAft>
                <a:spcPts val="1200"/>
              </a:spcAft>
            </a:pPr>
            <a:r>
              <a:rPr lang="en-US" dirty="0" smtClean="0">
                <a:latin typeface="Bodoni MT" panose="02070603080606020203" pitchFamily="18" charset="0"/>
                <a:ea typeface="Caesar Dressing"/>
                <a:cs typeface="Caesar Dressing"/>
                <a:sym typeface="Caesar Dressing"/>
              </a:rPr>
              <a:t>The BERNOULI NB CLASSIFIER </a:t>
            </a:r>
          </a:p>
          <a:p>
            <a:pPr lvl="0">
              <a:spcAft>
                <a:spcPts val="1200"/>
              </a:spcAft>
            </a:pPr>
            <a:r>
              <a:rPr lang="en-US" dirty="0" smtClean="0">
                <a:latin typeface="Bodoni MT" panose="02070603080606020203" pitchFamily="18" charset="0"/>
                <a:ea typeface="Caesar Dressing"/>
                <a:cs typeface="Caesar Dressing"/>
                <a:sym typeface="Caesar Dressing"/>
              </a:rPr>
              <a:t>gave us an accuracy score of 98.35 %.</a:t>
            </a:r>
            <a:endParaRPr lang="en-US" dirty="0">
              <a:latin typeface="Bodoni MT" panose="02070603080606020203" pitchFamily="18" charset="0"/>
              <a:ea typeface="Caesar Dressing"/>
              <a:cs typeface="Caesar Dressing"/>
              <a:sym typeface="Caesar Dressing"/>
            </a:endParaRPr>
          </a:p>
        </p:txBody>
      </p:sp>
    </p:spTree>
    <p:extLst>
      <p:ext uri="{BB962C8B-B14F-4D97-AF65-F5344CB8AC3E}">
        <p14:creationId xmlns:p14="http://schemas.microsoft.com/office/powerpoint/2010/main" val="27775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CBF49"/>
                </a:solidFill>
                <a:latin typeface="Caesar Dressing"/>
                <a:ea typeface="Caesar Dressing"/>
                <a:cs typeface="Caesar Dressing"/>
                <a:sym typeface="Caesar Dressing"/>
              </a:rPr>
              <a:t>ADABOOST CLASSIFIER MODEL.</a:t>
            </a:r>
            <a:endParaRPr lang="en-IN" dirty="0"/>
          </a:p>
        </p:txBody>
      </p:sp>
      <p:pic>
        <p:nvPicPr>
          <p:cNvPr id="4" name="Google Shape;279;p46"/>
          <p:cNvPicPr preferRelativeResize="0">
            <a:picLocks noGrp="1"/>
          </p:cNvPicPr>
          <p:nvPr>
            <p:ph idx="1"/>
          </p:nvPr>
        </p:nvPicPr>
        <p:blipFill>
          <a:blip r:embed="rId2">
            <a:alphaModFix/>
          </a:blip>
          <a:stretch>
            <a:fillRect/>
          </a:stretch>
        </p:blipFill>
        <p:spPr>
          <a:xfrm>
            <a:off x="6984017" y="2606449"/>
            <a:ext cx="4134910" cy="3317875"/>
          </a:xfrm>
          <a:prstGeom prst="rect">
            <a:avLst/>
          </a:prstGeom>
          <a:noFill/>
          <a:ln>
            <a:noFill/>
          </a:ln>
        </p:spPr>
      </p:pic>
      <p:sp>
        <p:nvSpPr>
          <p:cNvPr id="5" name="Rectangle 4"/>
          <p:cNvSpPr/>
          <p:nvPr/>
        </p:nvSpPr>
        <p:spPr>
          <a:xfrm>
            <a:off x="1295402" y="4085549"/>
            <a:ext cx="6096000" cy="800219"/>
          </a:xfrm>
          <a:prstGeom prst="rect">
            <a:avLst/>
          </a:prstGeom>
        </p:spPr>
        <p:txBody>
          <a:bodyPr wrap="square">
            <a:spAutoFit/>
          </a:bodyPr>
          <a:lstStyle/>
          <a:p>
            <a:pPr lvl="0">
              <a:spcAft>
                <a:spcPts val="1200"/>
              </a:spcAft>
            </a:pPr>
            <a:r>
              <a:rPr lang="en-US" dirty="0" smtClean="0">
                <a:latin typeface="Bodoni MT" panose="02070603080606020203" pitchFamily="18" charset="0"/>
                <a:ea typeface="Caesar Dressing"/>
                <a:cs typeface="Caesar Dressing"/>
                <a:sym typeface="Caesar Dressing"/>
              </a:rPr>
              <a:t>The ADA Boost CLASSIFIER </a:t>
            </a:r>
          </a:p>
          <a:p>
            <a:pPr lvl="0">
              <a:spcAft>
                <a:spcPts val="1200"/>
              </a:spcAft>
            </a:pPr>
            <a:r>
              <a:rPr lang="en-US" dirty="0" smtClean="0">
                <a:latin typeface="Bodoni MT" panose="02070603080606020203" pitchFamily="18" charset="0"/>
                <a:ea typeface="Caesar Dressing"/>
                <a:cs typeface="Caesar Dressing"/>
                <a:sym typeface="Caesar Dressing"/>
              </a:rPr>
              <a:t>Model gave us an accuracy score of 92.68 %.</a:t>
            </a:r>
            <a:endParaRPr lang="en-US" dirty="0">
              <a:latin typeface="Bodoni MT" panose="02070603080606020203" pitchFamily="18" charset="0"/>
              <a:ea typeface="Caesar Dressing"/>
              <a:cs typeface="Caesar Dressing"/>
              <a:sym typeface="Caesar Dressing"/>
            </a:endParaRPr>
          </a:p>
        </p:txBody>
      </p:sp>
    </p:spTree>
    <p:extLst>
      <p:ext uri="{BB962C8B-B14F-4D97-AF65-F5344CB8AC3E}">
        <p14:creationId xmlns:p14="http://schemas.microsoft.com/office/powerpoint/2010/main" val="2528505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FCBF49"/>
                </a:solidFill>
                <a:latin typeface="Caesar Dressing"/>
                <a:ea typeface="Caesar Dressing"/>
                <a:cs typeface="Caesar Dressing"/>
                <a:sym typeface="Caesar Dressing"/>
              </a:rPr>
              <a:t>XGBoost</a:t>
            </a:r>
            <a:r>
              <a:rPr lang="en-GB" dirty="0">
                <a:solidFill>
                  <a:srgbClr val="FCBF49"/>
                </a:solidFill>
                <a:latin typeface="Caesar Dressing"/>
                <a:ea typeface="Caesar Dressing"/>
                <a:cs typeface="Caesar Dressing"/>
                <a:sym typeface="Caesar Dressing"/>
              </a:rPr>
              <a:t> CLASSIFIER MODEL.</a:t>
            </a:r>
            <a:endParaRPr lang="en-IN" dirty="0"/>
          </a:p>
        </p:txBody>
      </p:sp>
      <p:pic>
        <p:nvPicPr>
          <p:cNvPr id="4" name="Google Shape;286;p47"/>
          <p:cNvPicPr preferRelativeResize="0">
            <a:picLocks noGrp="1"/>
          </p:cNvPicPr>
          <p:nvPr>
            <p:ph idx="1"/>
          </p:nvPr>
        </p:nvPicPr>
        <p:blipFill>
          <a:blip r:embed="rId2">
            <a:alphaModFix/>
          </a:blip>
          <a:stretch>
            <a:fillRect/>
          </a:stretch>
        </p:blipFill>
        <p:spPr>
          <a:xfrm>
            <a:off x="6785468" y="2541135"/>
            <a:ext cx="4111130" cy="3317875"/>
          </a:xfrm>
          <a:prstGeom prst="rect">
            <a:avLst/>
          </a:prstGeom>
          <a:noFill/>
          <a:ln>
            <a:noFill/>
          </a:ln>
        </p:spPr>
      </p:pic>
      <p:sp>
        <p:nvSpPr>
          <p:cNvPr id="5" name="Rectangle 4"/>
          <p:cNvSpPr/>
          <p:nvPr/>
        </p:nvSpPr>
        <p:spPr>
          <a:xfrm>
            <a:off x="1170214" y="4428449"/>
            <a:ext cx="6096000" cy="800219"/>
          </a:xfrm>
          <a:prstGeom prst="rect">
            <a:avLst/>
          </a:prstGeom>
        </p:spPr>
        <p:txBody>
          <a:bodyPr>
            <a:spAutoFit/>
          </a:bodyPr>
          <a:lstStyle/>
          <a:p>
            <a:pPr lvl="0">
              <a:spcAft>
                <a:spcPts val="1200"/>
              </a:spcAft>
            </a:pPr>
            <a:r>
              <a:rPr lang="en-US" dirty="0" smtClean="0">
                <a:latin typeface="Bodoni MT" panose="02070603080606020203" pitchFamily="18" charset="0"/>
                <a:ea typeface="Caesar Dressing"/>
                <a:cs typeface="Caesar Dressing"/>
                <a:sym typeface="Caesar Dressing"/>
              </a:rPr>
              <a:t>The XG Boost CLASSIFIER</a:t>
            </a:r>
          </a:p>
          <a:p>
            <a:pPr lvl="0">
              <a:spcAft>
                <a:spcPts val="1200"/>
              </a:spcAft>
            </a:pPr>
            <a:r>
              <a:rPr lang="en-US" dirty="0" smtClean="0">
                <a:latin typeface="Bodoni MT" panose="02070603080606020203" pitchFamily="18" charset="0"/>
                <a:ea typeface="Caesar Dressing"/>
                <a:cs typeface="Caesar Dressing"/>
                <a:sym typeface="Caesar Dressing"/>
              </a:rPr>
              <a:t> Model gave us an accuracy score of 94.89 %.</a:t>
            </a:r>
            <a:endParaRPr lang="en-US" dirty="0">
              <a:latin typeface="Bodoni MT" panose="02070603080606020203" pitchFamily="18" charset="0"/>
              <a:ea typeface="Caesar Dressing"/>
              <a:cs typeface="Caesar Dressing"/>
              <a:sym typeface="Caesar Dressing"/>
            </a:endParaRPr>
          </a:p>
        </p:txBody>
      </p:sp>
    </p:spTree>
    <p:extLst>
      <p:ext uri="{BB962C8B-B14F-4D97-AF65-F5344CB8AC3E}">
        <p14:creationId xmlns:p14="http://schemas.microsoft.com/office/powerpoint/2010/main" val="4156717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D62828"/>
                </a:solidFill>
                <a:latin typeface="Caesar Dressing"/>
                <a:ea typeface="Caesar Dressing"/>
                <a:cs typeface="Caesar Dressing"/>
                <a:sym typeface="Caesar Dressing"/>
              </a:rPr>
              <a:t>Cross </a:t>
            </a:r>
            <a:r>
              <a:rPr lang="en-GB" dirty="0" err="1">
                <a:solidFill>
                  <a:srgbClr val="D62828"/>
                </a:solidFill>
                <a:latin typeface="Caesar Dressing"/>
                <a:ea typeface="Caesar Dressing"/>
                <a:cs typeface="Caesar Dressing"/>
                <a:sym typeface="Caesar Dressing"/>
              </a:rPr>
              <a:t>ValIdatIon</a:t>
            </a:r>
            <a:r>
              <a:rPr lang="en-GB" dirty="0">
                <a:solidFill>
                  <a:srgbClr val="D62828"/>
                </a:solidFill>
                <a:latin typeface="Caesar Dressing"/>
                <a:ea typeface="Caesar Dressing"/>
                <a:cs typeface="Caesar Dressing"/>
                <a:sym typeface="Caesar Dressing"/>
              </a:rPr>
              <a:t> Scores.</a:t>
            </a:r>
            <a:endParaRPr lang="en-IN" dirty="0"/>
          </a:p>
        </p:txBody>
      </p:sp>
      <p:sp>
        <p:nvSpPr>
          <p:cNvPr id="3" name="Content Placeholder 2"/>
          <p:cNvSpPr>
            <a:spLocks noGrp="1"/>
          </p:cNvSpPr>
          <p:nvPr>
            <p:ph idx="1"/>
          </p:nvPr>
        </p:nvSpPr>
        <p:spPr/>
        <p:txBody>
          <a:bodyPr>
            <a:normAutofit fontScale="92500"/>
          </a:bodyPr>
          <a:lstStyle/>
          <a:p>
            <a:pPr marL="457200" lvl="0" indent="-330200">
              <a:spcBef>
                <a:spcPts val="0"/>
              </a:spcBef>
              <a:spcAft>
                <a:spcPts val="0"/>
              </a:spcAft>
              <a:buClr>
                <a:srgbClr val="434343"/>
              </a:buClr>
              <a:buSzPts val="1600"/>
              <a:buNone/>
            </a:pPr>
            <a:r>
              <a:rPr lang="en-US" dirty="0">
                <a:solidFill>
                  <a:srgbClr val="434343"/>
                </a:solidFill>
                <a:latin typeface="Bell MT" panose="02020503060305020303" pitchFamily="18" charset="0"/>
                <a:ea typeface="Caesar Dressing"/>
                <a:cs typeface="Caesar Dressing"/>
                <a:sym typeface="Caesar Dressing"/>
              </a:rPr>
              <a:t>.</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The cross validation score of the Multinomial NB Classifier Model is 94.63 %.</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The cross validation score of the Ada boost classifier Model is 94.57 %.</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The cross validation score of the XG Boost Classifier Model is 95.36 %.</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The cross validation score of the Extra Trees Classifier Model is 95.62 %.</a:t>
            </a:r>
          </a:p>
          <a:p>
            <a:pPr marL="0" lvl="0" indent="0">
              <a:spcBef>
                <a:spcPts val="1200"/>
              </a:spcBef>
              <a:spcAft>
                <a:spcPts val="1200"/>
              </a:spcAft>
              <a:buNone/>
            </a:pPr>
            <a:r>
              <a:rPr lang="en-US" dirty="0">
                <a:solidFill>
                  <a:srgbClr val="434343"/>
                </a:solidFill>
                <a:latin typeface="Bell MT" panose="02020503060305020303" pitchFamily="18" charset="0"/>
                <a:ea typeface="Caesar Dressing"/>
                <a:cs typeface="Caesar Dressing"/>
                <a:sym typeface="Caesar Dressing"/>
              </a:rPr>
              <a:t>From the above Cross Validation Scores, the highest CV score belongs to the Linear SVC model, followed by the Extra Trees Classifier &amp; Logistic Regression Model. Next the XG Boost Classifier model , the Multinomial NB Classifier and the Ada Boost Classifier Model. Lastly, the Decision Tree Classifier.</a:t>
            </a:r>
            <a:endParaRPr lang="en-US" dirty="0">
              <a:solidFill>
                <a:srgbClr val="434343"/>
              </a:solidFill>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2304696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77F00"/>
                </a:solidFill>
                <a:latin typeface="Caesar Dressing"/>
                <a:ea typeface="Caesar Dressing"/>
                <a:cs typeface="Caesar Dressing"/>
                <a:sym typeface="Caesar Dressing"/>
              </a:rPr>
              <a:t>HYPER PARAMETER TUNING.</a:t>
            </a:r>
            <a:endParaRPr lang="en-IN" dirty="0"/>
          </a:p>
        </p:txBody>
      </p:sp>
      <p:sp>
        <p:nvSpPr>
          <p:cNvPr id="3" name="Content Placeholder 2"/>
          <p:cNvSpPr>
            <a:spLocks noGrp="1"/>
          </p:cNvSpPr>
          <p:nvPr>
            <p:ph idx="1"/>
          </p:nvPr>
        </p:nvSpPr>
        <p:spPr/>
        <p:txBody>
          <a:bodyPr/>
          <a:lstStyle/>
          <a:p>
            <a:pPr marL="0" lvl="0" indent="0">
              <a:spcBef>
                <a:spcPts val="0"/>
              </a:spcBef>
              <a:spcAft>
                <a:spcPts val="0"/>
              </a:spcAft>
              <a:buNone/>
            </a:pPr>
            <a:r>
              <a:rPr lang="en-US" dirty="0">
                <a:solidFill>
                  <a:srgbClr val="434343"/>
                </a:solidFill>
                <a:latin typeface="Bell MT" panose="02020503060305020303" pitchFamily="18" charset="0"/>
                <a:ea typeface="Caesar Dressing"/>
                <a:cs typeface="Caesar Dressing"/>
                <a:sym typeface="Caesar Dressing"/>
              </a:rPr>
              <a:t>Since the Accuracy Score and the cross validation score of the </a:t>
            </a:r>
            <a:r>
              <a:rPr lang="en-US" dirty="0">
                <a:solidFill>
                  <a:srgbClr val="F77F00"/>
                </a:solidFill>
                <a:latin typeface="Bell MT" panose="02020503060305020303" pitchFamily="18" charset="0"/>
                <a:ea typeface="Caesar Dressing"/>
                <a:cs typeface="Caesar Dressing"/>
                <a:sym typeface="Caesar Dressing"/>
              </a:rPr>
              <a:t>MULTINOMIAL NB  CLASSIFER </a:t>
            </a:r>
            <a:r>
              <a:rPr lang="en-US" dirty="0">
                <a:solidFill>
                  <a:srgbClr val="434343"/>
                </a:solidFill>
                <a:latin typeface="Bell MT" panose="02020503060305020303" pitchFamily="18" charset="0"/>
                <a:ea typeface="Caesar Dressing"/>
                <a:cs typeface="Caesar Dressing"/>
                <a:sym typeface="Caesar Dressing"/>
              </a:rPr>
              <a:t> Model are good and the AUC score is the highest among others we shall consider this model for hyper parameter tuning.</a:t>
            </a:r>
          </a:p>
          <a:p>
            <a:pPr marL="0" lvl="0" indent="0">
              <a:spcBef>
                <a:spcPts val="1200"/>
              </a:spcBef>
              <a:spcAft>
                <a:spcPts val="0"/>
              </a:spcAft>
              <a:buNone/>
            </a:pPr>
            <a:r>
              <a:rPr lang="en-US" dirty="0">
                <a:solidFill>
                  <a:srgbClr val="434343"/>
                </a:solidFill>
                <a:latin typeface="Bell MT" panose="02020503060305020303" pitchFamily="18" charset="0"/>
                <a:ea typeface="Caesar Dressing"/>
                <a:cs typeface="Caesar Dressing"/>
                <a:sym typeface="Caesar Dressing"/>
              </a:rPr>
              <a:t>We shall use Grid </a:t>
            </a:r>
            <a:r>
              <a:rPr lang="en-US" dirty="0" err="1">
                <a:solidFill>
                  <a:srgbClr val="434343"/>
                </a:solidFill>
                <a:latin typeface="Bell MT" panose="02020503060305020303" pitchFamily="18" charset="0"/>
                <a:ea typeface="Caesar Dressing"/>
                <a:cs typeface="Caesar Dressing"/>
                <a:sym typeface="Caesar Dressing"/>
              </a:rPr>
              <a:t>SearchCV</a:t>
            </a:r>
            <a:r>
              <a:rPr lang="en-US" dirty="0">
                <a:solidFill>
                  <a:srgbClr val="434343"/>
                </a:solidFill>
                <a:latin typeface="Bell MT" panose="02020503060305020303" pitchFamily="18" charset="0"/>
                <a:ea typeface="Caesar Dressing"/>
                <a:cs typeface="Caesar Dressing"/>
                <a:sym typeface="Caesar Dressing"/>
              </a:rPr>
              <a:t> for hyper parameter tuning.</a:t>
            </a:r>
          </a:p>
          <a:p>
            <a:pPr marL="0" lvl="0" indent="0">
              <a:spcBef>
                <a:spcPts val="1200"/>
              </a:spcBef>
              <a:spcAft>
                <a:spcPts val="1200"/>
              </a:spcAft>
              <a:buNone/>
            </a:pPr>
            <a:r>
              <a:rPr lang="en-US" dirty="0">
                <a:solidFill>
                  <a:srgbClr val="434343"/>
                </a:solidFill>
                <a:latin typeface="Bell MT" panose="02020503060305020303" pitchFamily="18" charset="0"/>
                <a:ea typeface="Caesar Dressing"/>
                <a:cs typeface="Caesar Dressing"/>
                <a:sym typeface="Caesar Dressing"/>
              </a:rPr>
              <a:t>After multiple tries with hyper parameter tuning, the highest accuracy score obtained was </a:t>
            </a:r>
            <a:r>
              <a:rPr lang="en-US" dirty="0">
                <a:solidFill>
                  <a:srgbClr val="F77F00"/>
                </a:solidFill>
                <a:latin typeface="Bell MT" panose="02020503060305020303" pitchFamily="18" charset="0"/>
                <a:ea typeface="Caesar Dressing"/>
                <a:cs typeface="Caesar Dressing"/>
                <a:sym typeface="Caesar Dressing"/>
              </a:rPr>
              <a:t>94.49 %</a:t>
            </a:r>
            <a:r>
              <a:rPr lang="en-US" dirty="0">
                <a:solidFill>
                  <a:srgbClr val="434343"/>
                </a:solidFill>
                <a:latin typeface="Bell MT" panose="02020503060305020303" pitchFamily="18" charset="0"/>
                <a:ea typeface="Caesar Dressing"/>
                <a:cs typeface="Caesar Dressing"/>
                <a:sym typeface="Caesar Dressing"/>
              </a:rPr>
              <a:t>.</a:t>
            </a:r>
            <a:endParaRPr lang="en-US" dirty="0">
              <a:solidFill>
                <a:srgbClr val="434343"/>
              </a:solidFill>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314429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D62828"/>
                </a:solidFill>
                <a:latin typeface="Caesar Dressing"/>
                <a:ea typeface="Caesar Dressing"/>
                <a:cs typeface="Caesar Dressing"/>
                <a:sym typeface="Caesar Dressing"/>
              </a:rPr>
              <a:t>CONCLUSION</a:t>
            </a:r>
            <a:endParaRPr lang="en-IN" dirty="0"/>
          </a:p>
        </p:txBody>
      </p:sp>
      <p:sp>
        <p:nvSpPr>
          <p:cNvPr id="3" name="Content Placeholder 2"/>
          <p:cNvSpPr>
            <a:spLocks noGrp="1"/>
          </p:cNvSpPr>
          <p:nvPr>
            <p:ph idx="1"/>
          </p:nvPr>
        </p:nvSpPr>
        <p:spPr/>
        <p:txBody>
          <a:bodyPr>
            <a:normAutofit fontScale="92500" lnSpcReduction="20000"/>
          </a:bodyPr>
          <a:lstStyle/>
          <a:p>
            <a:pPr marL="0" lvl="0" indent="0">
              <a:lnSpc>
                <a:spcPct val="115000"/>
              </a:lnSpc>
              <a:spcBef>
                <a:spcPts val="1200"/>
              </a:spcBef>
              <a:spcAft>
                <a:spcPts val="0"/>
              </a:spcAft>
              <a:buNone/>
            </a:pPr>
            <a:r>
              <a:rPr lang="en-US" dirty="0">
                <a:solidFill>
                  <a:srgbClr val="434343"/>
                </a:solidFill>
                <a:highlight>
                  <a:srgbClr val="FFFFFF"/>
                </a:highlight>
                <a:latin typeface="Bodoni MT" panose="02070603080606020203" pitchFamily="18" charset="0"/>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p>
          <a:p>
            <a:pPr marL="0" lvl="0" indent="0">
              <a:lnSpc>
                <a:spcPct val="115000"/>
              </a:lnSpc>
              <a:spcBef>
                <a:spcPts val="1200"/>
              </a:spcBef>
              <a:spcAft>
                <a:spcPts val="0"/>
              </a:spcAft>
              <a:buNone/>
            </a:pPr>
            <a:r>
              <a:rPr lang="en-US" dirty="0">
                <a:solidFill>
                  <a:srgbClr val="434343"/>
                </a:solidFill>
                <a:highlight>
                  <a:srgbClr val="FFFFFF"/>
                </a:highlight>
                <a:latin typeface="Bodoni MT" panose="02070603080606020203" pitchFamily="18" charset="0"/>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p>
          <a:p>
            <a:pPr marL="0" lvl="0" indent="0">
              <a:lnSpc>
                <a:spcPct val="115000"/>
              </a:lnSpc>
              <a:spcBef>
                <a:spcPts val="1200"/>
              </a:spcBef>
              <a:spcAft>
                <a:spcPts val="1200"/>
              </a:spcAft>
              <a:buNone/>
            </a:pPr>
            <a:r>
              <a:rPr lang="en-US" dirty="0">
                <a:solidFill>
                  <a:srgbClr val="434343"/>
                </a:solidFill>
                <a:highlight>
                  <a:srgbClr val="FFFFFF"/>
                </a:highlight>
                <a:latin typeface="Bodoni MT" panose="02070603080606020203" pitchFamily="18" charset="0"/>
                <a:ea typeface="Caesar Dressing"/>
                <a:cs typeface="Caesar Dressing"/>
                <a:sym typeface="Caesar Dressing"/>
              </a:rPr>
              <a:t>We have mentioned step by step procedure to analyze the data and checked the correlation between label and feature.</a:t>
            </a:r>
            <a:endParaRPr lang="en-US" dirty="0">
              <a:solidFill>
                <a:srgbClr val="434343"/>
              </a:solidFill>
              <a:latin typeface="Bodoni MT" panose="02070603080606020203" pitchFamily="18" charset="0"/>
              <a:ea typeface="Caesar Dressing"/>
              <a:cs typeface="Caesar Dressing"/>
              <a:sym typeface="Caesar Dressing"/>
            </a:endParaRPr>
          </a:p>
        </p:txBody>
      </p:sp>
    </p:spTree>
    <p:extLst>
      <p:ext uri="{BB962C8B-B14F-4D97-AF65-F5344CB8AC3E}">
        <p14:creationId xmlns:p14="http://schemas.microsoft.com/office/powerpoint/2010/main" val="1740316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9039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D62828"/>
                </a:solidFill>
                <a:latin typeface="Caesar Dressing"/>
                <a:ea typeface="Caesar Dressing"/>
                <a:cs typeface="Caesar Dressing"/>
                <a:sym typeface="Caesar Dressing"/>
              </a:rPr>
              <a:t>AGENDA.</a:t>
            </a:r>
            <a:endParaRPr lang="en-IN" dirty="0"/>
          </a:p>
        </p:txBody>
      </p:sp>
      <p:sp>
        <p:nvSpPr>
          <p:cNvPr id="3" name="Content Placeholder 2"/>
          <p:cNvSpPr>
            <a:spLocks noGrp="1"/>
          </p:cNvSpPr>
          <p:nvPr>
            <p:ph idx="1"/>
          </p:nvPr>
        </p:nvSpPr>
        <p:spPr>
          <a:xfrm>
            <a:off x="1295401" y="2556932"/>
            <a:ext cx="4109356" cy="3318936"/>
          </a:xfrm>
        </p:spPr>
        <p:txBody>
          <a:bodyPr>
            <a:normAutofit fontScale="92500" lnSpcReduction="20000"/>
          </a:bodyPr>
          <a:lstStyle/>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Overview</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Problem Statement.</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Problem Understanding.</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Importance of Malignant Comments Classification.</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Exploratory Data Analysis (Steps).</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Visualizations.</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Word Clouds.</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Data Analysis Steps.</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Model Building.</a:t>
            </a:r>
            <a:endParaRPr lang="en-US" dirty="0">
              <a:solidFill>
                <a:srgbClr val="434343"/>
              </a:solidFill>
              <a:latin typeface="Bell MT" panose="02020503060305020303" pitchFamily="18" charset="0"/>
              <a:ea typeface="Caesar Dressing"/>
              <a:cs typeface="Caesar Dressing"/>
              <a:sym typeface="Caesar Dressing"/>
            </a:endParaRPr>
          </a:p>
        </p:txBody>
      </p:sp>
      <p:sp>
        <p:nvSpPr>
          <p:cNvPr id="5" name="Rectangle 4"/>
          <p:cNvSpPr/>
          <p:nvPr/>
        </p:nvSpPr>
        <p:spPr>
          <a:xfrm>
            <a:off x="5219700" y="3114879"/>
            <a:ext cx="3875314" cy="2031325"/>
          </a:xfrm>
          <a:prstGeom prst="rect">
            <a:avLst/>
          </a:prstGeom>
        </p:spPr>
        <p:txBody>
          <a:bodyPr wrap="square">
            <a:spAutoFit/>
          </a:bodyPr>
          <a:lstStyle/>
          <a:p>
            <a:pPr marL="457200" lvl="0" indent="-330200">
              <a:buClr>
                <a:srgbClr val="434343"/>
              </a:buClr>
              <a:buSzPts val="1600"/>
              <a:buFont typeface="Caesar Dressing"/>
              <a:buChar char="●"/>
            </a:pPr>
            <a:r>
              <a:rPr lang="en-US" dirty="0" smtClean="0">
                <a:solidFill>
                  <a:srgbClr val="434343"/>
                </a:solidFill>
                <a:latin typeface="Bodoni MT" panose="02070603080606020203" pitchFamily="18" charset="0"/>
                <a:ea typeface="Caesar Dressing"/>
                <a:cs typeface="Caesar Dressing"/>
                <a:sym typeface="Caesar Dressing"/>
              </a:rPr>
              <a:t>Analysis of Models.</a:t>
            </a:r>
          </a:p>
          <a:p>
            <a:pPr marL="457200" lvl="0" indent="-330200">
              <a:buClr>
                <a:srgbClr val="434343"/>
              </a:buClr>
              <a:buSzPts val="1600"/>
              <a:buFont typeface="Caesar Dressing"/>
              <a:buChar char="●"/>
            </a:pPr>
            <a:r>
              <a:rPr lang="en-US" dirty="0" smtClean="0">
                <a:solidFill>
                  <a:srgbClr val="434343"/>
                </a:solidFill>
                <a:latin typeface="Bodoni MT" panose="02070603080606020203" pitchFamily="18" charset="0"/>
                <a:ea typeface="Caesar Dressing"/>
                <a:cs typeface="Caesar Dressing"/>
                <a:sym typeface="Caesar Dressing"/>
              </a:rPr>
              <a:t>Cross Validation Scores.</a:t>
            </a:r>
          </a:p>
          <a:p>
            <a:pPr marL="457200" lvl="0" indent="-330200">
              <a:buClr>
                <a:srgbClr val="434343"/>
              </a:buClr>
              <a:buSzPts val="1600"/>
              <a:buFont typeface="Caesar Dressing"/>
              <a:buChar char="●"/>
            </a:pPr>
            <a:r>
              <a:rPr lang="en-US" dirty="0" smtClean="0">
                <a:solidFill>
                  <a:srgbClr val="434343"/>
                </a:solidFill>
                <a:latin typeface="Bodoni MT" panose="02070603080606020203" pitchFamily="18" charset="0"/>
                <a:ea typeface="Caesar Dressing"/>
                <a:cs typeface="Caesar Dressing"/>
                <a:sym typeface="Caesar Dressing"/>
              </a:rPr>
              <a:t>Hyper Parameter Tuning and Creating the Final Model.</a:t>
            </a:r>
          </a:p>
          <a:p>
            <a:pPr marL="457200" lvl="0" indent="-330200">
              <a:buClr>
                <a:srgbClr val="434343"/>
              </a:buClr>
              <a:buSzPts val="1600"/>
              <a:buFont typeface="Caesar Dressing"/>
              <a:buChar char="●"/>
            </a:pPr>
            <a:r>
              <a:rPr lang="en-US" dirty="0" smtClean="0">
                <a:solidFill>
                  <a:srgbClr val="434343"/>
                </a:solidFill>
                <a:latin typeface="Bodoni MT" panose="02070603080606020203" pitchFamily="18" charset="0"/>
                <a:ea typeface="Caesar Dressing"/>
                <a:cs typeface="Caesar Dressing"/>
                <a:sym typeface="Caesar Dressing"/>
              </a:rPr>
              <a:t>Saving the model and predicting the results.</a:t>
            </a:r>
          </a:p>
          <a:p>
            <a:pPr marL="457200" lvl="0" indent="-330200">
              <a:buClr>
                <a:srgbClr val="434343"/>
              </a:buClr>
              <a:buSzPts val="1600"/>
              <a:buFont typeface="Caesar Dressing"/>
              <a:buChar char="●"/>
            </a:pPr>
            <a:r>
              <a:rPr lang="en-US" dirty="0" smtClean="0">
                <a:solidFill>
                  <a:srgbClr val="434343"/>
                </a:solidFill>
                <a:latin typeface="Bodoni MT" panose="02070603080606020203" pitchFamily="18" charset="0"/>
                <a:ea typeface="Caesar Dressing"/>
                <a:cs typeface="Caesar Dressing"/>
                <a:sym typeface="Caesar Dressing"/>
              </a:rPr>
              <a:t>Conclusion.</a:t>
            </a:r>
            <a:endParaRPr lang="en-US" dirty="0">
              <a:solidFill>
                <a:srgbClr val="434343"/>
              </a:solidFill>
              <a:latin typeface="Bodoni MT" panose="02070603080606020203" pitchFamily="18" charset="0"/>
              <a:ea typeface="Caesar Dressing"/>
              <a:cs typeface="Caesar Dressing"/>
              <a:sym typeface="Caesar Dressing"/>
            </a:endParaRPr>
          </a:p>
        </p:txBody>
      </p:sp>
    </p:spTree>
    <p:extLst>
      <p:ext uri="{BB962C8B-B14F-4D97-AF65-F5344CB8AC3E}">
        <p14:creationId xmlns:p14="http://schemas.microsoft.com/office/powerpoint/2010/main" val="209833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77F00"/>
                </a:solidFill>
                <a:latin typeface="Caesar Dressing"/>
                <a:ea typeface="Caesar Dressing"/>
                <a:cs typeface="Caesar Dressing"/>
                <a:sym typeface="Caesar Dressing"/>
              </a:rPr>
              <a:t>OVERVIEW.</a:t>
            </a:r>
            <a:endParaRPr lang="en-IN" dirty="0"/>
          </a:p>
        </p:txBody>
      </p:sp>
      <p:sp>
        <p:nvSpPr>
          <p:cNvPr id="3" name="Content Placeholder 2"/>
          <p:cNvSpPr>
            <a:spLocks noGrp="1"/>
          </p:cNvSpPr>
          <p:nvPr>
            <p:ph idx="1"/>
          </p:nvPr>
        </p:nvSpPr>
        <p:spPr/>
        <p:txBody>
          <a:bodyPr/>
          <a:lstStyle/>
          <a:p>
            <a:pPr marL="0" lvl="0" indent="0">
              <a:spcBef>
                <a:spcPts val="0"/>
              </a:spcBef>
              <a:spcAft>
                <a:spcPts val="0"/>
              </a:spcAft>
              <a:buClr>
                <a:schemeClr val="dk1"/>
              </a:buClr>
              <a:buSzPts val="1100"/>
              <a:buNone/>
            </a:pPr>
            <a:r>
              <a:rPr lang="en-US" dirty="0">
                <a:solidFill>
                  <a:srgbClr val="434343"/>
                </a:solidFill>
                <a:latin typeface="Bodoni MT" panose="02070603080606020203" pitchFamily="18" charset="0"/>
                <a:ea typeface="Caesar Dressing"/>
                <a:cs typeface="Caesar Dressing"/>
                <a:sym typeface="Caesar Dressing"/>
              </a:rPr>
              <a:t>In this particular presentation we will be looking at:</a:t>
            </a:r>
          </a:p>
          <a:p>
            <a:pPr marL="457200" lvl="0" indent="-330200">
              <a:lnSpc>
                <a:spcPct val="150000"/>
              </a:lnSpc>
              <a:spcBef>
                <a:spcPts val="1200"/>
              </a:spcBef>
              <a:spcAft>
                <a:spcPts val="0"/>
              </a:spcAft>
              <a:buClr>
                <a:srgbClr val="434343"/>
              </a:buClr>
              <a:buSzPts val="1600"/>
              <a:buFont typeface="Caesar Dressing"/>
              <a:buChar char="●"/>
            </a:pPr>
            <a:r>
              <a:rPr lang="en-US" dirty="0">
                <a:solidFill>
                  <a:srgbClr val="434343"/>
                </a:solidFill>
                <a:latin typeface="Bodoni MT" panose="02070603080606020203" pitchFamily="18" charset="0"/>
                <a:ea typeface="Caesar Dressing"/>
                <a:cs typeface="Caesar Dressing"/>
                <a:sym typeface="Caesar Dressing"/>
              </a:rPr>
              <a:t>How to analyze the dataset of SMS SPAM CLASSIFIER.</a:t>
            </a:r>
          </a:p>
          <a:p>
            <a:pPr marL="457200" lvl="0" indent="-330200">
              <a:lnSpc>
                <a:spcPct val="150000"/>
              </a:lnSpc>
              <a:spcBef>
                <a:spcPts val="0"/>
              </a:spcBef>
              <a:spcAft>
                <a:spcPts val="0"/>
              </a:spcAft>
              <a:buClr>
                <a:srgbClr val="434343"/>
              </a:buClr>
              <a:buSzPts val="1600"/>
              <a:buFont typeface="Caesar Dressing"/>
              <a:buChar char="●"/>
            </a:pPr>
            <a:r>
              <a:rPr lang="en-US" dirty="0">
                <a:solidFill>
                  <a:srgbClr val="434343"/>
                </a:solidFill>
                <a:latin typeface="Bodoni MT" panose="02070603080606020203" pitchFamily="18" charset="0"/>
                <a:ea typeface="Caesar Dressing"/>
                <a:cs typeface="Caesar Dressing"/>
                <a:sym typeface="Caesar Dressing"/>
              </a:rPr>
              <a:t>What are the EDA steps in cleaning the dataset.</a:t>
            </a:r>
          </a:p>
          <a:p>
            <a:pPr marL="457200" lvl="0" indent="-330200">
              <a:lnSpc>
                <a:spcPct val="150000"/>
              </a:lnSpc>
              <a:spcBef>
                <a:spcPts val="0"/>
              </a:spcBef>
              <a:spcAft>
                <a:spcPts val="0"/>
              </a:spcAft>
              <a:buClr>
                <a:srgbClr val="434343"/>
              </a:buClr>
              <a:buSzPts val="1600"/>
              <a:buFont typeface="Caesar Dressing"/>
              <a:buChar char="●"/>
            </a:pPr>
            <a:r>
              <a:rPr lang="en-US" dirty="0">
                <a:solidFill>
                  <a:srgbClr val="434343"/>
                </a:solidFill>
                <a:latin typeface="Bodoni MT" panose="02070603080606020203" pitchFamily="18" charset="0"/>
                <a:ea typeface="Caesar Dressing"/>
                <a:cs typeface="Caesar Dressing"/>
                <a:sym typeface="Caesar Dressing"/>
              </a:rPr>
              <a:t>Overall analysis on the problem.</a:t>
            </a:r>
          </a:p>
          <a:p>
            <a:pPr marL="457200" lvl="0" indent="-330200">
              <a:lnSpc>
                <a:spcPct val="150000"/>
              </a:lnSpc>
              <a:spcBef>
                <a:spcPts val="0"/>
              </a:spcBef>
              <a:spcAft>
                <a:spcPts val="0"/>
              </a:spcAft>
              <a:buClr>
                <a:srgbClr val="434343"/>
              </a:buClr>
              <a:buSzPts val="1600"/>
              <a:buFont typeface="Caesar Dressing"/>
              <a:buChar char="●"/>
            </a:pPr>
            <a:r>
              <a:rPr lang="en-US" dirty="0">
                <a:solidFill>
                  <a:srgbClr val="434343"/>
                </a:solidFill>
                <a:latin typeface="Bodoni MT" panose="02070603080606020203" pitchFamily="18" charset="0"/>
                <a:ea typeface="Caesar Dressing"/>
                <a:cs typeface="Caesar Dressing"/>
                <a:sym typeface="Caesar Dressing"/>
              </a:rPr>
              <a:t>Model building from the cleaned dataset.</a:t>
            </a:r>
          </a:p>
          <a:p>
            <a:pPr marL="457200" lvl="0" indent="-330200">
              <a:lnSpc>
                <a:spcPct val="150000"/>
              </a:lnSpc>
              <a:spcBef>
                <a:spcPts val="0"/>
              </a:spcBef>
              <a:spcAft>
                <a:spcPts val="0"/>
              </a:spcAft>
              <a:buClr>
                <a:srgbClr val="434343"/>
              </a:buClr>
              <a:buSzPts val="1600"/>
              <a:buFont typeface="Caesar Dressing"/>
              <a:buChar char="●"/>
            </a:pPr>
            <a:r>
              <a:rPr lang="en-US" dirty="0">
                <a:solidFill>
                  <a:srgbClr val="434343"/>
                </a:solidFill>
                <a:latin typeface="Bodoni MT" panose="02070603080606020203" pitchFamily="18" charset="0"/>
                <a:ea typeface="Caesar Dressing"/>
                <a:cs typeface="Caesar Dressing"/>
                <a:sym typeface="Caesar Dressing"/>
              </a:rPr>
              <a:t>Predictions for test dataset from saved model.</a:t>
            </a:r>
            <a:endParaRPr lang="en-US" dirty="0">
              <a:solidFill>
                <a:srgbClr val="434343"/>
              </a:solidFill>
              <a:latin typeface="Bodoni MT" panose="02070603080606020203" pitchFamily="18" charset="0"/>
              <a:ea typeface="Caesar Dressing"/>
              <a:cs typeface="Caesar Dressing"/>
              <a:sym typeface="Caesar Dressing"/>
            </a:endParaRPr>
          </a:p>
        </p:txBody>
      </p:sp>
    </p:spTree>
    <p:extLst>
      <p:ext uri="{BB962C8B-B14F-4D97-AF65-F5344CB8AC3E}">
        <p14:creationId xmlns:p14="http://schemas.microsoft.com/office/powerpoint/2010/main" val="297127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BF49"/>
                </a:solidFill>
                <a:latin typeface="Agency FB" pitchFamily="34" charset="0"/>
                <a:ea typeface="Caesar Dressing"/>
                <a:cs typeface="Caesar Dressing"/>
                <a:sym typeface="Caesar Dressing"/>
              </a:rPr>
              <a:t>Problem STATEMENT.</a:t>
            </a:r>
            <a:endParaRPr lang="en-IN" dirty="0"/>
          </a:p>
        </p:txBody>
      </p:sp>
      <p:sp>
        <p:nvSpPr>
          <p:cNvPr id="3" name="Content Placeholder 2"/>
          <p:cNvSpPr>
            <a:spLocks noGrp="1"/>
          </p:cNvSpPr>
          <p:nvPr>
            <p:ph idx="1"/>
          </p:nvPr>
        </p:nvSpPr>
        <p:spPr/>
        <p:txBody>
          <a:bodyPr>
            <a:normAutofit fontScale="92500" lnSpcReduction="20000"/>
          </a:bodyPr>
          <a:lstStyle/>
          <a:p>
            <a:r>
              <a:rPr lang="en-US" dirty="0">
                <a:latin typeface="Bahnschrift SemiBold" pitchFamily="34" charset="0"/>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lang="en-US" dirty="0">
              <a:solidFill>
                <a:srgbClr val="434343"/>
              </a:solidFill>
              <a:latin typeface="Bahnschrift SemiBold" pitchFamily="34" charset="0"/>
              <a:ea typeface="Caesar Dressing"/>
              <a:cs typeface="Caesar Dressing"/>
              <a:sym typeface="Caesar Dressing"/>
            </a:endParaRPr>
          </a:p>
          <a:p>
            <a:endParaRPr lang="en-IN" dirty="0"/>
          </a:p>
        </p:txBody>
      </p:sp>
    </p:spTree>
    <p:extLst>
      <p:ext uri="{BB962C8B-B14F-4D97-AF65-F5344CB8AC3E}">
        <p14:creationId xmlns:p14="http://schemas.microsoft.com/office/powerpoint/2010/main" val="395343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BF49"/>
                </a:solidFill>
                <a:latin typeface="Caesar Dressing"/>
                <a:ea typeface="Caesar Dressing"/>
                <a:cs typeface="Caesar Dressing"/>
                <a:sym typeface="Caesar Dressing"/>
              </a:rPr>
              <a:t>Problem STATEMENT.</a:t>
            </a:r>
            <a:endParaRPr lang="en-IN" dirty="0"/>
          </a:p>
        </p:txBody>
      </p:sp>
      <p:sp>
        <p:nvSpPr>
          <p:cNvPr id="3" name="Content Placeholder 2"/>
          <p:cNvSpPr>
            <a:spLocks noGrp="1"/>
          </p:cNvSpPr>
          <p:nvPr>
            <p:ph idx="1"/>
          </p:nvPr>
        </p:nvSpPr>
        <p:spPr/>
        <p:txBody>
          <a:bodyPr>
            <a:normAutofit fontScale="85000" lnSpcReduction="20000"/>
          </a:bodyPr>
          <a:lstStyle/>
          <a:p>
            <a:r>
              <a:rPr lang="en-US" dirty="0">
                <a:latin typeface="Bahnschrift SemiBold" pitchFamily="34" charset="0"/>
              </a:rPr>
              <a:t>At least 97% of American use text messages over mobile phones every day. In 2016, according to the research conducted by </a:t>
            </a:r>
            <a:r>
              <a:rPr lang="en-US" dirty="0" err="1">
                <a:latin typeface="Bahnschrift SemiBold" pitchFamily="34" charset="0"/>
              </a:rPr>
              <a:t>Portio</a:t>
            </a:r>
            <a:r>
              <a:rPr lang="en-US" dirty="0">
                <a:latin typeface="Bahnschrift SemiBold" pitchFamily="34" charset="0"/>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dirty="0" err="1">
                <a:latin typeface="Bahnschrift SemiBold" pitchFamily="34" charset="0"/>
              </a:rPr>
              <a:t>Portio</a:t>
            </a:r>
            <a:r>
              <a:rPr lang="en-US" dirty="0">
                <a:latin typeface="Bahnschrift SemiBold" pitchFamily="34" charset="0"/>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smartphone system-on-chip market lead by Qualcomm, Apple, </a:t>
            </a:r>
            <a:r>
              <a:rPr lang="en-US" dirty="0" err="1">
                <a:latin typeface="Bahnschrift SemiBold" pitchFamily="34" charset="0"/>
              </a:rPr>
              <a:t>MediaTrek</a:t>
            </a:r>
            <a:r>
              <a:rPr lang="en-US" dirty="0">
                <a:latin typeface="Bahnschrift SemiBold" pitchFamily="34" charset="0"/>
              </a:rPr>
              <a:t>, Samsung, </a:t>
            </a:r>
            <a:r>
              <a:rPr lang="en-US" dirty="0" err="1">
                <a:latin typeface="Bahnschrift SemiBold" pitchFamily="34" charset="0"/>
              </a:rPr>
              <a:t>HiSilicon</a:t>
            </a:r>
            <a:r>
              <a:rPr lang="en-US" dirty="0">
                <a:latin typeface="Bahnschrift SemiBold" pitchFamily="34" charset="0"/>
              </a:rPr>
              <a:t>, </a:t>
            </a:r>
            <a:r>
              <a:rPr lang="en-US" dirty="0" err="1">
                <a:latin typeface="Bahnschrift SemiBold" pitchFamily="34" charset="0"/>
              </a:rPr>
              <a:t>Spreadtrum</a:t>
            </a:r>
            <a:r>
              <a:rPr lang="en-US" dirty="0">
                <a:latin typeface="Bahnschrift SemiBold" pitchFamily="34" charset="0"/>
              </a:rPr>
              <a:t>, and a vast number of other smartphone chip manufacturers in the market. </a:t>
            </a:r>
            <a:r>
              <a:rPr lang="en-US" dirty="0"/>
              <a:t/>
            </a:r>
            <a:br>
              <a:rPr lang="en-US" dirty="0"/>
            </a:br>
            <a:endParaRPr lang="en-US" dirty="0">
              <a:solidFill>
                <a:srgbClr val="434343"/>
              </a:solidFill>
              <a:latin typeface="Bradley Hand ITC" pitchFamily="66" charset="0"/>
              <a:ea typeface="Caesar Dressing"/>
              <a:cs typeface="Caesar Dressing"/>
              <a:sym typeface="Caesar Dressing"/>
            </a:endParaRPr>
          </a:p>
        </p:txBody>
      </p:sp>
    </p:spTree>
    <p:extLst>
      <p:ext uri="{BB962C8B-B14F-4D97-AF65-F5344CB8AC3E}">
        <p14:creationId xmlns:p14="http://schemas.microsoft.com/office/powerpoint/2010/main" val="386326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latin typeface="Caesar Dressing"/>
                <a:ea typeface="Caesar Dressing"/>
                <a:cs typeface="Caesar Dressing"/>
                <a:sym typeface="Caesar Dressing"/>
              </a:rPr>
              <a:t>Problem UNDERSTANDING.</a:t>
            </a:r>
            <a:endParaRPr lang="en-IN" dirty="0"/>
          </a:p>
        </p:txBody>
      </p:sp>
      <p:sp>
        <p:nvSpPr>
          <p:cNvPr id="3" name="Content Placeholder 2"/>
          <p:cNvSpPr>
            <a:spLocks noGrp="1"/>
          </p:cNvSpPr>
          <p:nvPr>
            <p:ph idx="1"/>
          </p:nvPr>
        </p:nvSpPr>
        <p:spPr/>
        <p:txBody>
          <a:bodyPr>
            <a:normAutofit fontScale="77500" lnSpcReduction="20000"/>
          </a:bodyPr>
          <a:lstStyle/>
          <a:p>
            <a:pPr marL="0" lvl="0" indent="457200">
              <a:spcBef>
                <a:spcPts val="0"/>
              </a:spcBef>
              <a:spcAft>
                <a:spcPts val="0"/>
              </a:spcAft>
              <a:buNone/>
            </a:pPr>
            <a:r>
              <a:rPr lang="en-US" dirty="0">
                <a:solidFill>
                  <a:srgbClr val="434343"/>
                </a:solidFill>
                <a:latin typeface="Bahnschrift Light" pitchFamily="34" charset="0"/>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p>
          <a:p>
            <a:pPr marL="0" lvl="0" indent="0">
              <a:spcBef>
                <a:spcPts val="1200"/>
              </a:spcBef>
              <a:spcAft>
                <a:spcPts val="1200"/>
              </a:spcAft>
              <a:buClr>
                <a:schemeClr val="dk1"/>
              </a:buClr>
              <a:buSzPts val="1100"/>
              <a:buNone/>
            </a:pPr>
            <a:r>
              <a:rPr lang="en-US" dirty="0">
                <a:solidFill>
                  <a:srgbClr val="434343"/>
                </a:solidFill>
                <a:latin typeface="Bahnschrift Light" pitchFamily="34" charset="0"/>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lang="en-US" dirty="0">
              <a:solidFill>
                <a:srgbClr val="434343"/>
              </a:solidFill>
              <a:latin typeface="Bahnschrift Light" pitchFamily="34" charset="0"/>
              <a:ea typeface="Caesar Dressing"/>
              <a:cs typeface="Caesar Dressing"/>
              <a:sym typeface="Caesar Dressing"/>
            </a:endParaRPr>
          </a:p>
        </p:txBody>
      </p:sp>
    </p:spTree>
    <p:extLst>
      <p:ext uri="{BB962C8B-B14F-4D97-AF65-F5344CB8AC3E}">
        <p14:creationId xmlns:p14="http://schemas.microsoft.com/office/powerpoint/2010/main" val="53237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D62828"/>
                </a:solidFill>
                <a:latin typeface="Caesar Dressing"/>
                <a:ea typeface="Caesar Dressing"/>
                <a:cs typeface="Caesar Dressing"/>
                <a:sym typeface="Caesar Dressing"/>
              </a:rPr>
              <a:t>Importance of SMS SPAM </a:t>
            </a:r>
            <a:r>
              <a:rPr lang="en-GB" dirty="0" smtClean="0">
                <a:solidFill>
                  <a:srgbClr val="D62828"/>
                </a:solidFill>
                <a:latin typeface="Caesar Dressing"/>
                <a:ea typeface="Caesar Dressing"/>
                <a:cs typeface="Caesar Dressing"/>
                <a:sym typeface="Caesar Dressing"/>
              </a:rPr>
              <a:t>CLASSIFIER.</a:t>
            </a:r>
            <a:endParaRPr lang="en-IN" dirty="0"/>
          </a:p>
        </p:txBody>
      </p:sp>
      <p:sp>
        <p:nvSpPr>
          <p:cNvPr id="3" name="Content Placeholder 2"/>
          <p:cNvSpPr>
            <a:spLocks noGrp="1"/>
          </p:cNvSpPr>
          <p:nvPr>
            <p:ph idx="1"/>
          </p:nvPr>
        </p:nvSpPr>
        <p:spPr/>
        <p:txBody>
          <a:bodyPr>
            <a:normAutofit fontScale="85000" lnSpcReduction="10000"/>
          </a:bodyPr>
          <a:lstStyle/>
          <a:p>
            <a:pPr marL="0" lvl="0" indent="457200">
              <a:spcBef>
                <a:spcPts val="0"/>
              </a:spcBef>
              <a:spcAft>
                <a:spcPts val="0"/>
              </a:spcAft>
              <a:buNone/>
            </a:pPr>
            <a:r>
              <a:rPr lang="en-US" dirty="0">
                <a:solidFill>
                  <a:srgbClr val="434343"/>
                </a:solidFill>
                <a:latin typeface="Bell MT" panose="02020503060305020303" pitchFamily="18" charset="0"/>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p>
          <a:p>
            <a:pPr marL="0" lvl="0" indent="457200">
              <a:spcBef>
                <a:spcPts val="1200"/>
              </a:spcBef>
              <a:spcAft>
                <a:spcPts val="1200"/>
              </a:spcAft>
              <a:buNone/>
            </a:pPr>
            <a:r>
              <a:rPr lang="en-US" dirty="0">
                <a:solidFill>
                  <a:srgbClr val="434343"/>
                </a:solidFill>
                <a:latin typeface="Bell MT" panose="02020503060305020303" pitchFamily="18" charset="0"/>
                <a:ea typeface="Caesar Dressing"/>
                <a:cs typeface="Caesar Dressing"/>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lang="en-US" dirty="0">
              <a:solidFill>
                <a:srgbClr val="434343"/>
              </a:solidFill>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196244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77F00"/>
                </a:solidFill>
                <a:latin typeface="Caesar Dressing"/>
                <a:ea typeface="Caesar Dressing"/>
                <a:cs typeface="Caesar Dressing"/>
                <a:sym typeface="Caesar Dressing"/>
              </a:rPr>
              <a:t>Exploratory Data Analysis.</a:t>
            </a:r>
            <a:endParaRPr lang="en-IN" dirty="0"/>
          </a:p>
        </p:txBody>
      </p:sp>
      <p:sp>
        <p:nvSpPr>
          <p:cNvPr id="3" name="Content Placeholder 2"/>
          <p:cNvSpPr>
            <a:spLocks noGrp="1"/>
          </p:cNvSpPr>
          <p:nvPr>
            <p:ph idx="1"/>
          </p:nvPr>
        </p:nvSpPr>
        <p:spPr/>
        <p:txBody>
          <a:bodyPr>
            <a:normAutofit fontScale="92500" lnSpcReduction="20000"/>
          </a:bodyPr>
          <a:lstStyle/>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Importing necessary libraries and importing the Train &amp; Test datasets.</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Checked some statistical information like shape, number of unique values present, info, finding zero values </a:t>
            </a:r>
            <a:r>
              <a:rPr lang="en-US" dirty="0" err="1">
                <a:solidFill>
                  <a:srgbClr val="434343"/>
                </a:solidFill>
                <a:latin typeface="Bell MT" panose="02020503060305020303" pitchFamily="18" charset="0"/>
                <a:ea typeface="Caesar Dressing"/>
                <a:cs typeface="Caesar Dressing"/>
                <a:sym typeface="Caesar Dressing"/>
              </a:rPr>
              <a:t>etc</a:t>
            </a:r>
            <a:r>
              <a:rPr lang="en-US" dirty="0">
                <a:solidFill>
                  <a:srgbClr val="434343"/>
                </a:solidFill>
                <a:latin typeface="Bell MT" panose="02020503060305020303" pitchFamily="18" charset="0"/>
                <a:ea typeface="Caesar Dressing"/>
                <a:cs typeface="Caesar Dressing"/>
                <a:sym typeface="Caesar Dressing"/>
              </a:rPr>
              <a:t> on both the datasets.</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Checked for null values and did not find any null values In both datasets. And removed Id.</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p>
          <a:p>
            <a:pPr marL="457200" lvl="0" indent="-330200">
              <a:spcBef>
                <a:spcPts val="0"/>
              </a:spcBef>
              <a:spcAft>
                <a:spcPts val="0"/>
              </a:spcAft>
              <a:buClr>
                <a:srgbClr val="434343"/>
              </a:buClr>
              <a:buSzPts val="1600"/>
              <a:buFont typeface="Caesar Dressing"/>
              <a:buChar char="●"/>
            </a:pPr>
            <a:r>
              <a:rPr lang="en-US" dirty="0">
                <a:solidFill>
                  <a:srgbClr val="434343"/>
                </a:solidFill>
                <a:latin typeface="Bell MT" panose="02020503060305020303" pitchFamily="18" charset="0"/>
                <a:ea typeface="Caesar Dressing"/>
                <a:cs typeface="Caesar Dressing"/>
                <a:sym typeface="Caesar Dressing"/>
              </a:rPr>
              <a:t>Visualized each feature using </a:t>
            </a:r>
            <a:r>
              <a:rPr lang="en-US" dirty="0" err="1">
                <a:solidFill>
                  <a:srgbClr val="434343"/>
                </a:solidFill>
                <a:latin typeface="Bell MT" panose="02020503060305020303" pitchFamily="18" charset="0"/>
                <a:ea typeface="Caesar Dressing"/>
                <a:cs typeface="Caesar Dressing"/>
                <a:sym typeface="Caesar Dressing"/>
              </a:rPr>
              <a:t>seaborn</a:t>
            </a:r>
            <a:r>
              <a:rPr lang="en-US" dirty="0">
                <a:solidFill>
                  <a:srgbClr val="434343"/>
                </a:solidFill>
                <a:latin typeface="Bell MT" panose="02020503060305020303" pitchFamily="18" charset="0"/>
                <a:ea typeface="Caesar Dressing"/>
                <a:cs typeface="Caesar Dressing"/>
                <a:sym typeface="Caesar Dressing"/>
              </a:rPr>
              <a:t> and </a:t>
            </a:r>
            <a:r>
              <a:rPr lang="en-US" dirty="0" err="1">
                <a:solidFill>
                  <a:srgbClr val="434343"/>
                </a:solidFill>
                <a:latin typeface="Bell MT" panose="02020503060305020303" pitchFamily="18" charset="0"/>
                <a:ea typeface="Caesar Dressing"/>
                <a:cs typeface="Caesar Dressing"/>
                <a:sym typeface="Caesar Dressing"/>
              </a:rPr>
              <a:t>matplotlib</a:t>
            </a:r>
            <a:r>
              <a:rPr lang="en-US" dirty="0">
                <a:solidFill>
                  <a:srgbClr val="434343"/>
                </a:solidFill>
                <a:latin typeface="Bell MT" panose="02020503060305020303" pitchFamily="18" charset="0"/>
                <a:ea typeface="Caesar Dressing"/>
                <a:cs typeface="Caesar Dressing"/>
                <a:sym typeface="Caesar Dressing"/>
              </a:rPr>
              <a:t> libraries by plotting categorical plots like pie plot, count plot, distribution plot and word cloud for each label.</a:t>
            </a:r>
            <a:endParaRPr lang="en-US" dirty="0">
              <a:solidFill>
                <a:srgbClr val="434343"/>
              </a:solidFill>
              <a:latin typeface="Bell MT" panose="02020503060305020303" pitchFamily="18" charset="0"/>
              <a:ea typeface="Caesar Dressing"/>
              <a:cs typeface="Caesar Dressing"/>
              <a:sym typeface="Caesar Dressing"/>
            </a:endParaRPr>
          </a:p>
        </p:txBody>
      </p:sp>
    </p:spTree>
    <p:extLst>
      <p:ext uri="{BB962C8B-B14F-4D97-AF65-F5344CB8AC3E}">
        <p14:creationId xmlns:p14="http://schemas.microsoft.com/office/powerpoint/2010/main" val="19312654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TotalTime>
  <Words>1711</Words>
  <Application>Microsoft Office PowerPoint</Application>
  <PresentationFormat>Widescreen</PresentationFormat>
  <Paragraphs>127</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Agency FB</vt:lpstr>
      <vt:lpstr>Arial</vt:lpstr>
      <vt:lpstr>Bahnschrift Light</vt:lpstr>
      <vt:lpstr>Bahnschrift SemiBold</vt:lpstr>
      <vt:lpstr>Bell MT</vt:lpstr>
      <vt:lpstr>Berlin Sans FB</vt:lpstr>
      <vt:lpstr>Bodoni MT</vt:lpstr>
      <vt:lpstr>Bodoni MT Black</vt:lpstr>
      <vt:lpstr>Bradley Hand ITC</vt:lpstr>
      <vt:lpstr>Caesar Dressing</vt:lpstr>
      <vt:lpstr>Garamond</vt:lpstr>
      <vt:lpstr>Organic</vt:lpstr>
      <vt:lpstr>PowerPoint Presentation</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Cross ValIdatIon Scores.</vt:lpstr>
      <vt:lpstr>HYPER PARAMETER TUNING.</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cp:revision>
  <dcterms:created xsi:type="dcterms:W3CDTF">2022-11-23T17:21:38Z</dcterms:created>
  <dcterms:modified xsi:type="dcterms:W3CDTF">2022-11-23T17:50:12Z</dcterms:modified>
</cp:coreProperties>
</file>