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76" r:id="rId4"/>
    <p:sldId id="277" r:id="rId5"/>
    <p:sldId id="278" r:id="rId6"/>
    <p:sldId id="279" r:id="rId7"/>
    <p:sldId id="296" r:id="rId8"/>
    <p:sldId id="297" r:id="rId9"/>
    <p:sldId id="298" r:id="rId10"/>
    <p:sldId id="299" r:id="rId11"/>
    <p:sldId id="300" r:id="rId12"/>
    <p:sldId id="280" r:id="rId13"/>
    <p:sldId id="281" r:id="rId14"/>
    <p:sldId id="286" r:id="rId15"/>
    <p:sldId id="282" r:id="rId16"/>
    <p:sldId id="283" r:id="rId17"/>
    <p:sldId id="284"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9" d="100"/>
          <a:sy n="39" d="100"/>
        </p:scale>
        <p:origin x="9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F5FEC07-A356-4E82-8742-DA72EF794ABB}" type="datetimeFigureOut">
              <a:rPr lang="en-IN" smtClean="0"/>
              <a:t>09-12-2022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91874E0-87B7-473F-AC87-84536953F08E}" type="slidenum">
              <a:rPr lang="en-IN" smtClean="0"/>
              <a:t>‹#›</a:t>
            </a:fld>
            <a:endParaRPr lang="en-IN"/>
          </a:p>
        </p:txBody>
      </p:sp>
    </p:spTree>
    <p:extLst>
      <p:ext uri="{BB962C8B-B14F-4D97-AF65-F5344CB8AC3E}">
        <p14:creationId xmlns:p14="http://schemas.microsoft.com/office/powerpoint/2010/main" val="2011700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FEC07-A356-4E82-8742-DA72EF794ABB}"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1874E0-87B7-473F-AC87-84536953F08E}" type="slidenum">
              <a:rPr lang="en-IN" smtClean="0"/>
              <a:t>‹#›</a:t>
            </a:fld>
            <a:endParaRPr lang="en-IN"/>
          </a:p>
        </p:txBody>
      </p:sp>
    </p:spTree>
    <p:extLst>
      <p:ext uri="{BB962C8B-B14F-4D97-AF65-F5344CB8AC3E}">
        <p14:creationId xmlns:p14="http://schemas.microsoft.com/office/powerpoint/2010/main" val="4152880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FEC07-A356-4E82-8742-DA72EF794ABB}"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1874E0-87B7-473F-AC87-84536953F08E}" type="slidenum">
              <a:rPr lang="en-IN" smtClean="0"/>
              <a:t>‹#›</a:t>
            </a:fld>
            <a:endParaRPr lang="en-IN"/>
          </a:p>
        </p:txBody>
      </p:sp>
    </p:spTree>
    <p:extLst>
      <p:ext uri="{BB962C8B-B14F-4D97-AF65-F5344CB8AC3E}">
        <p14:creationId xmlns:p14="http://schemas.microsoft.com/office/powerpoint/2010/main" val="2886944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FEC07-A356-4E82-8742-DA72EF794ABB}"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1874E0-87B7-473F-AC87-84536953F08E}" type="slidenum">
              <a:rPr lang="en-IN" smtClean="0"/>
              <a:t>‹#›</a:t>
            </a:fld>
            <a:endParaRPr lang="en-IN"/>
          </a:p>
        </p:txBody>
      </p:sp>
    </p:spTree>
    <p:extLst>
      <p:ext uri="{BB962C8B-B14F-4D97-AF65-F5344CB8AC3E}">
        <p14:creationId xmlns:p14="http://schemas.microsoft.com/office/powerpoint/2010/main" val="3941094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FEC07-A356-4E82-8742-DA72EF794ABB}"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1874E0-87B7-473F-AC87-84536953F08E}" type="slidenum">
              <a:rPr lang="en-IN" smtClean="0"/>
              <a:t>‹#›</a:t>
            </a:fld>
            <a:endParaRPr lang="en-IN"/>
          </a:p>
        </p:txBody>
      </p:sp>
    </p:spTree>
    <p:extLst>
      <p:ext uri="{BB962C8B-B14F-4D97-AF65-F5344CB8AC3E}">
        <p14:creationId xmlns:p14="http://schemas.microsoft.com/office/powerpoint/2010/main" val="3853642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F5FEC07-A356-4E82-8742-DA72EF794ABB}" type="datetimeFigureOut">
              <a:rPr lang="en-IN" smtClean="0"/>
              <a:t>09-12-2022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1874E0-87B7-473F-AC87-84536953F08E}" type="slidenum">
              <a:rPr lang="en-IN" smtClean="0"/>
              <a:t>‹#›</a:t>
            </a:fld>
            <a:endParaRPr lang="en-IN"/>
          </a:p>
        </p:txBody>
      </p:sp>
    </p:spTree>
    <p:extLst>
      <p:ext uri="{BB962C8B-B14F-4D97-AF65-F5344CB8AC3E}">
        <p14:creationId xmlns:p14="http://schemas.microsoft.com/office/powerpoint/2010/main" val="2957883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F5FEC07-A356-4E82-8742-DA72EF794ABB}" type="datetimeFigureOut">
              <a:rPr lang="en-IN" smtClean="0"/>
              <a:t>09-12-2022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91874E0-87B7-473F-AC87-84536953F08E}" type="slidenum">
              <a:rPr lang="en-IN" smtClean="0"/>
              <a:t>‹#›</a:t>
            </a:fld>
            <a:endParaRPr lang="en-IN"/>
          </a:p>
        </p:txBody>
      </p:sp>
    </p:spTree>
    <p:extLst>
      <p:ext uri="{BB962C8B-B14F-4D97-AF65-F5344CB8AC3E}">
        <p14:creationId xmlns:p14="http://schemas.microsoft.com/office/powerpoint/2010/main" val="3018491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F5FEC07-A356-4E82-8742-DA72EF794ABB}"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874E0-87B7-473F-AC87-84536953F08E}" type="slidenum">
              <a:rPr lang="en-IN" smtClean="0"/>
              <a:t>‹#›</a:t>
            </a:fld>
            <a:endParaRPr lang="en-IN"/>
          </a:p>
        </p:txBody>
      </p:sp>
    </p:spTree>
    <p:extLst>
      <p:ext uri="{BB962C8B-B14F-4D97-AF65-F5344CB8AC3E}">
        <p14:creationId xmlns:p14="http://schemas.microsoft.com/office/powerpoint/2010/main" val="1770036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F5FEC07-A356-4E82-8742-DA72EF794ABB}"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1874E0-87B7-473F-AC87-84536953F08E}" type="slidenum">
              <a:rPr lang="en-IN" smtClean="0"/>
              <a:t>‹#›</a:t>
            </a:fld>
            <a:endParaRPr lang="en-IN"/>
          </a:p>
        </p:txBody>
      </p:sp>
    </p:spTree>
    <p:extLst>
      <p:ext uri="{BB962C8B-B14F-4D97-AF65-F5344CB8AC3E}">
        <p14:creationId xmlns:p14="http://schemas.microsoft.com/office/powerpoint/2010/main" val="166516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5FEC07-A356-4E82-8742-DA72EF794ABB}"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874E0-87B7-473F-AC87-84536953F08E}" type="slidenum">
              <a:rPr lang="en-IN" smtClean="0"/>
              <a:t>‹#›</a:t>
            </a:fld>
            <a:endParaRPr lang="en-IN"/>
          </a:p>
        </p:txBody>
      </p:sp>
    </p:spTree>
    <p:extLst>
      <p:ext uri="{BB962C8B-B14F-4D97-AF65-F5344CB8AC3E}">
        <p14:creationId xmlns:p14="http://schemas.microsoft.com/office/powerpoint/2010/main" val="122586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FEC07-A356-4E82-8742-DA72EF794ABB}"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1874E0-87B7-473F-AC87-84536953F08E}" type="slidenum">
              <a:rPr lang="en-IN" smtClean="0"/>
              <a:t>‹#›</a:t>
            </a:fld>
            <a:endParaRPr lang="en-IN"/>
          </a:p>
        </p:txBody>
      </p:sp>
    </p:spTree>
    <p:extLst>
      <p:ext uri="{BB962C8B-B14F-4D97-AF65-F5344CB8AC3E}">
        <p14:creationId xmlns:p14="http://schemas.microsoft.com/office/powerpoint/2010/main" val="2070404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5FEC07-A356-4E82-8742-DA72EF794ABB}"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1874E0-87B7-473F-AC87-84536953F08E}" type="slidenum">
              <a:rPr lang="en-IN" smtClean="0"/>
              <a:t>‹#›</a:t>
            </a:fld>
            <a:endParaRPr lang="en-IN"/>
          </a:p>
        </p:txBody>
      </p:sp>
    </p:spTree>
    <p:extLst>
      <p:ext uri="{BB962C8B-B14F-4D97-AF65-F5344CB8AC3E}">
        <p14:creationId xmlns:p14="http://schemas.microsoft.com/office/powerpoint/2010/main" val="222810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5FEC07-A356-4E82-8742-DA72EF794ABB}" type="datetimeFigureOut">
              <a:rPr lang="en-IN" smtClean="0"/>
              <a:t>09-12-2022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1874E0-87B7-473F-AC87-84536953F08E}" type="slidenum">
              <a:rPr lang="en-IN" smtClean="0"/>
              <a:t>‹#›</a:t>
            </a:fld>
            <a:endParaRPr lang="en-IN"/>
          </a:p>
        </p:txBody>
      </p:sp>
    </p:spTree>
    <p:extLst>
      <p:ext uri="{BB962C8B-B14F-4D97-AF65-F5344CB8AC3E}">
        <p14:creationId xmlns:p14="http://schemas.microsoft.com/office/powerpoint/2010/main" val="334379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5FEC07-A356-4E82-8742-DA72EF794ABB}" type="datetimeFigureOut">
              <a:rPr lang="en-IN" smtClean="0"/>
              <a:t>09-12-2022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1874E0-87B7-473F-AC87-84536953F08E}" type="slidenum">
              <a:rPr lang="en-IN" smtClean="0"/>
              <a:t>‹#›</a:t>
            </a:fld>
            <a:endParaRPr lang="en-IN"/>
          </a:p>
        </p:txBody>
      </p:sp>
    </p:spTree>
    <p:extLst>
      <p:ext uri="{BB962C8B-B14F-4D97-AF65-F5344CB8AC3E}">
        <p14:creationId xmlns:p14="http://schemas.microsoft.com/office/powerpoint/2010/main" val="87047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FEC07-A356-4E82-8742-DA72EF794ABB}" type="datetimeFigureOut">
              <a:rPr lang="en-IN" smtClean="0"/>
              <a:t>09-12-2022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91874E0-87B7-473F-AC87-84536953F08E}" type="slidenum">
              <a:rPr lang="en-IN" smtClean="0"/>
              <a:t>‹#›</a:t>
            </a:fld>
            <a:endParaRPr lang="en-IN"/>
          </a:p>
        </p:txBody>
      </p:sp>
    </p:spTree>
    <p:extLst>
      <p:ext uri="{BB962C8B-B14F-4D97-AF65-F5344CB8AC3E}">
        <p14:creationId xmlns:p14="http://schemas.microsoft.com/office/powerpoint/2010/main" val="984845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FEC07-A356-4E82-8742-DA72EF794ABB}"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1874E0-87B7-473F-AC87-84536953F08E}" type="slidenum">
              <a:rPr lang="en-IN" smtClean="0"/>
              <a:t>‹#›</a:t>
            </a:fld>
            <a:endParaRPr lang="en-IN"/>
          </a:p>
        </p:txBody>
      </p:sp>
    </p:spTree>
    <p:extLst>
      <p:ext uri="{BB962C8B-B14F-4D97-AF65-F5344CB8AC3E}">
        <p14:creationId xmlns:p14="http://schemas.microsoft.com/office/powerpoint/2010/main" val="4035966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FEC07-A356-4E82-8742-DA72EF794ABB}"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1874E0-87B7-473F-AC87-84536953F08E}" type="slidenum">
              <a:rPr lang="en-IN" smtClean="0"/>
              <a:t>‹#›</a:t>
            </a:fld>
            <a:endParaRPr lang="en-IN"/>
          </a:p>
        </p:txBody>
      </p:sp>
    </p:spTree>
    <p:extLst>
      <p:ext uri="{BB962C8B-B14F-4D97-AF65-F5344CB8AC3E}">
        <p14:creationId xmlns:p14="http://schemas.microsoft.com/office/powerpoint/2010/main" val="308687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F5FEC07-A356-4E82-8742-DA72EF794ABB}" type="datetimeFigureOut">
              <a:rPr lang="en-IN" smtClean="0"/>
              <a:t>09-12-2022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91874E0-87B7-473F-AC87-84536953F08E}" type="slidenum">
              <a:rPr lang="en-IN" smtClean="0"/>
              <a:t>‹#›</a:t>
            </a:fld>
            <a:endParaRPr lang="en-IN"/>
          </a:p>
        </p:txBody>
      </p:sp>
    </p:spTree>
    <p:extLst>
      <p:ext uri="{BB962C8B-B14F-4D97-AF65-F5344CB8AC3E}">
        <p14:creationId xmlns:p14="http://schemas.microsoft.com/office/powerpoint/2010/main" val="2743461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9398" y="-888395"/>
            <a:ext cx="8825658" cy="2677648"/>
          </a:xfrm>
        </p:spPr>
        <p:txBody>
          <a:bodyPr/>
          <a:lstStyle/>
          <a:p>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FAKE NEWS DETECTION</a:t>
            </a:r>
            <a:endParaRPr lang="en-IN" dirty="0"/>
          </a:p>
        </p:txBody>
      </p:sp>
      <p:sp>
        <p:nvSpPr>
          <p:cNvPr id="3" name="Subtitle 2"/>
          <p:cNvSpPr>
            <a:spLocks noGrp="1"/>
          </p:cNvSpPr>
          <p:nvPr>
            <p:ph type="subTitle" idx="1"/>
          </p:nvPr>
        </p:nvSpPr>
        <p:spPr>
          <a:xfrm>
            <a:off x="8964385" y="5463179"/>
            <a:ext cx="2616427" cy="861420"/>
          </a:xfrm>
        </p:spPr>
        <p:txBody>
          <a:bodyPr/>
          <a:lstStyle/>
          <a:p>
            <a:r>
              <a:rPr lang="en-IN" dirty="0" smtClean="0"/>
              <a:t>Neeraj Kumar</a:t>
            </a:r>
          </a:p>
          <a:p>
            <a:r>
              <a:rPr lang="en-IN" dirty="0" smtClean="0"/>
              <a:t>Batch – 29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470" y="1992140"/>
            <a:ext cx="7625443" cy="2904930"/>
          </a:xfrm>
          <a:prstGeom prst="rect">
            <a:avLst/>
          </a:prstGeom>
        </p:spPr>
      </p:pic>
    </p:spTree>
    <p:extLst>
      <p:ext uri="{BB962C8B-B14F-4D97-AF65-F5344CB8AC3E}">
        <p14:creationId xmlns:p14="http://schemas.microsoft.com/office/powerpoint/2010/main" val="357624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ase">
              <a:lnSpc>
                <a:spcPct val="90000"/>
              </a:lnSpc>
              <a:spcAft>
                <a:spcPts val="600"/>
              </a:spcAft>
              <a:tabLst>
                <a:tab pos="2041525" algn="l"/>
              </a:tabLst>
            </a:pPr>
            <a:r>
              <a:rPr lang="en-US" altLang="en-US" sz="2800" b="1" dirty="0">
                <a:solidFill>
                  <a:schemeClr val="accent2"/>
                </a:solidFill>
              </a:rPr>
              <a:t>Finally, we can see the counts of actual data and data after pre-processing</a:t>
            </a:r>
            <a:endParaRPr lang="en-US" altLang="en-US" sz="2800" dirty="0">
              <a:solidFill>
                <a:schemeClr val="accent2"/>
              </a:solidFill>
            </a:endParaRPr>
          </a:p>
        </p:txBody>
      </p:sp>
      <p:sp>
        <p:nvSpPr>
          <p:cNvPr id="3" name="Text Placeholder 2"/>
          <p:cNvSpPr>
            <a:spLocks noGrp="1"/>
          </p:cNvSpPr>
          <p:nvPr>
            <p:ph type="body" sz="half" idx="2"/>
          </p:nvPr>
        </p:nvSpPr>
        <p:spPr/>
        <p:txBody>
          <a:bodyPr/>
          <a:lstStyle/>
          <a:p>
            <a:endParaRPr lang="en-IN" dirty="0"/>
          </a:p>
        </p:txBody>
      </p:sp>
      <p:pic>
        <p:nvPicPr>
          <p:cNvPr id="4" name="Picture 68">
            <a:extLst>
              <a:ext uri="{FF2B5EF4-FFF2-40B4-BE49-F238E27FC236}">
                <a16:creationId xmlns:a16="http://schemas.microsoft.com/office/drawing/2014/main" xmlns="" id="{81581441-3EC1-4C5F-9CBD-E376B39BB1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95179" y="2551023"/>
            <a:ext cx="11496821" cy="390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334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Word Cloud for Fake News for News Column</a:t>
            </a:r>
            <a:endParaRPr lang="en-IN" dirty="0"/>
          </a:p>
        </p:txBody>
      </p:sp>
      <p:sp>
        <p:nvSpPr>
          <p:cNvPr id="3" name="Text Placeholder 2"/>
          <p:cNvSpPr>
            <a:spLocks noGrp="1"/>
          </p:cNvSpPr>
          <p:nvPr>
            <p:ph type="body" sz="half" idx="2"/>
          </p:nvPr>
        </p:nvSpPr>
        <p:spPr/>
        <p:txBody>
          <a:bodyPr/>
          <a:lstStyle/>
          <a:p>
            <a:endParaRPr lang="en-IN"/>
          </a:p>
        </p:txBody>
      </p:sp>
      <p:pic>
        <p:nvPicPr>
          <p:cNvPr id="4" name="Picture 2">
            <a:extLst>
              <a:ext uri="{FF2B5EF4-FFF2-40B4-BE49-F238E27FC236}">
                <a16:creationId xmlns:a16="http://schemas.microsoft.com/office/drawing/2014/main" xmlns="" id="{58EFD4CD-A2F2-40F0-A9A5-534D602D24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8861" y="1922021"/>
            <a:ext cx="6295678" cy="4528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956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Word Cloud for Fake News for Headline Column</a:t>
            </a:r>
            <a:endParaRPr lang="en-IN" dirty="0"/>
          </a:p>
        </p:txBody>
      </p:sp>
      <p:sp>
        <p:nvSpPr>
          <p:cNvPr id="3" name="Text Placeholder 2"/>
          <p:cNvSpPr>
            <a:spLocks noGrp="1"/>
          </p:cNvSpPr>
          <p:nvPr>
            <p:ph type="body" sz="half" idx="2"/>
          </p:nvPr>
        </p:nvSpPr>
        <p:spPr>
          <a:xfrm>
            <a:off x="8213271" y="3543300"/>
            <a:ext cx="1832298" cy="2476500"/>
          </a:xfrm>
        </p:spPr>
        <p:txBody>
          <a:bodyPr/>
          <a:lstStyle/>
          <a:p>
            <a:endParaRPr lang="en-IN" dirty="0"/>
          </a:p>
        </p:txBody>
      </p:sp>
      <p:pic>
        <p:nvPicPr>
          <p:cNvPr id="4" name="Picture 2">
            <a:extLst>
              <a:ext uri="{FF2B5EF4-FFF2-40B4-BE49-F238E27FC236}">
                <a16:creationId xmlns:a16="http://schemas.microsoft.com/office/drawing/2014/main" xmlns="" id="{DB02E4BF-026C-464F-901D-7FCAA4DA3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4706" y="1749910"/>
            <a:ext cx="6531780" cy="4698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410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FFFFFF"/>
                </a:solidFill>
              </a:rPr>
              <a:t>Next, I have </a:t>
            </a:r>
            <a:r>
              <a:rPr lang="en-US" sz="2800" b="1" dirty="0" err="1">
                <a:solidFill>
                  <a:srgbClr val="FFFFFF"/>
                </a:solidFill>
              </a:rPr>
              <a:t>vectorized</a:t>
            </a:r>
            <a:r>
              <a:rPr lang="en-US" sz="2800" b="1" dirty="0">
                <a:solidFill>
                  <a:srgbClr val="FFFFFF"/>
                </a:solidFill>
              </a:rPr>
              <a:t> using </a:t>
            </a:r>
            <a:r>
              <a:rPr lang="en-US" sz="2800" b="1" dirty="0" err="1">
                <a:solidFill>
                  <a:srgbClr val="FFFFFF"/>
                </a:solidFill>
              </a:rPr>
              <a:t>tf-idf</a:t>
            </a:r>
            <a:r>
              <a:rPr lang="en-US" sz="2800" b="1" dirty="0">
                <a:solidFill>
                  <a:srgbClr val="FFFFFF"/>
                </a:solidFill>
              </a:rPr>
              <a:t> </a:t>
            </a:r>
            <a:r>
              <a:rPr lang="en-US" sz="2800" b="1" dirty="0" err="1">
                <a:solidFill>
                  <a:srgbClr val="FFFFFF"/>
                </a:solidFill>
              </a:rPr>
              <a:t>vectorizer</a:t>
            </a:r>
            <a:r>
              <a:rPr lang="en-US" sz="2800" b="1" dirty="0">
                <a:solidFill>
                  <a:srgbClr val="FFFFFF"/>
                </a:solidFill>
              </a:rPr>
              <a:t> so that words are arranged in a 2-d area based on similarity or difference in their meaning</a:t>
            </a:r>
            <a:endParaRPr lang="en-IN" sz="2800" dirty="0"/>
          </a:p>
        </p:txBody>
      </p:sp>
      <p:sp>
        <p:nvSpPr>
          <p:cNvPr id="3" name="Text Placeholder 2"/>
          <p:cNvSpPr>
            <a:spLocks noGrp="1"/>
          </p:cNvSpPr>
          <p:nvPr>
            <p:ph type="body" sz="half" idx="2"/>
          </p:nvPr>
        </p:nvSpPr>
        <p:spPr/>
        <p:txBody>
          <a:bodyPr/>
          <a:lstStyle/>
          <a:p>
            <a:endParaRPr lang="en-IN"/>
          </a:p>
        </p:txBody>
      </p:sp>
      <p:pic>
        <p:nvPicPr>
          <p:cNvPr id="4" name="Picture 3">
            <a:extLst>
              <a:ext uri="{FF2B5EF4-FFF2-40B4-BE49-F238E27FC236}">
                <a16:creationId xmlns:a16="http://schemas.microsoft.com/office/drawing/2014/main" xmlns="" id="{056902BF-B3DC-41B0-A6FA-C1A20DAE038B}"/>
              </a:ext>
            </a:extLst>
          </p:cNvPr>
          <p:cNvPicPr>
            <a:picLocks noChangeAspect="1"/>
          </p:cNvPicPr>
          <p:nvPr/>
        </p:nvPicPr>
        <p:blipFill>
          <a:blip r:embed="rId2" cstate="print"/>
          <a:stretch>
            <a:fillRect/>
          </a:stretch>
        </p:blipFill>
        <p:spPr>
          <a:xfrm>
            <a:off x="1148798" y="3543300"/>
            <a:ext cx="10074109" cy="2721110"/>
          </a:xfrm>
          <a:prstGeom prst="rect">
            <a:avLst/>
          </a:prstGeom>
        </p:spPr>
      </p:pic>
    </p:spTree>
    <p:extLst>
      <p:ext uri="{BB962C8B-B14F-4D97-AF65-F5344CB8AC3E}">
        <p14:creationId xmlns:p14="http://schemas.microsoft.com/office/powerpoint/2010/main" val="1195684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Let’s have a look at the Model Performances</a:t>
            </a:r>
            <a:endParaRPr lang="en-IN" dirty="0"/>
          </a:p>
        </p:txBody>
      </p:sp>
      <p:sp>
        <p:nvSpPr>
          <p:cNvPr id="3" name="Text Placeholder 2"/>
          <p:cNvSpPr>
            <a:spLocks noGrp="1"/>
          </p:cNvSpPr>
          <p:nvPr>
            <p:ph type="body" sz="half" idx="2"/>
          </p:nvPr>
        </p:nvSpPr>
        <p:spPr/>
        <p:txBody>
          <a:bodyPr/>
          <a:lstStyle/>
          <a:p>
            <a:endParaRPr lang="en-IN" dirty="0"/>
          </a:p>
        </p:txBody>
      </p:sp>
      <p:pic>
        <p:nvPicPr>
          <p:cNvPr id="4" name="Picture 3" descr="Screenshot 2022-12-09 151610.png"/>
          <p:cNvPicPr>
            <a:picLocks noChangeAspect="1"/>
          </p:cNvPicPr>
          <p:nvPr/>
        </p:nvPicPr>
        <p:blipFill>
          <a:blip r:embed="rId2" cstate="print"/>
          <a:stretch>
            <a:fillRect/>
          </a:stretch>
        </p:blipFill>
        <p:spPr>
          <a:xfrm>
            <a:off x="587829" y="2436403"/>
            <a:ext cx="11010231" cy="3986684"/>
          </a:xfrm>
          <a:prstGeom prst="rect">
            <a:avLst/>
          </a:prstGeom>
        </p:spPr>
      </p:pic>
    </p:spTree>
    <p:extLst>
      <p:ext uri="{BB962C8B-B14F-4D97-AF65-F5344CB8AC3E}">
        <p14:creationId xmlns:p14="http://schemas.microsoft.com/office/powerpoint/2010/main" val="2617811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Final Model</a:t>
            </a:r>
            <a:endParaRPr lang="en-IN" dirty="0"/>
          </a:p>
        </p:txBody>
      </p:sp>
      <p:sp>
        <p:nvSpPr>
          <p:cNvPr id="3" name="Text Placeholder 2"/>
          <p:cNvSpPr>
            <a:spLocks noGrp="1"/>
          </p:cNvSpPr>
          <p:nvPr>
            <p:ph type="body" sz="half" idx="2"/>
          </p:nvPr>
        </p:nvSpPr>
        <p:spPr/>
        <p:txBody>
          <a:bodyPr/>
          <a:lstStyle/>
          <a:p>
            <a:endParaRPr lang="en-IN"/>
          </a:p>
        </p:txBody>
      </p:sp>
      <p:pic>
        <p:nvPicPr>
          <p:cNvPr id="4" name="Picture 3">
            <a:extLst>
              <a:ext uri="{FF2B5EF4-FFF2-40B4-BE49-F238E27FC236}">
                <a16:creationId xmlns:a16="http://schemas.microsoft.com/office/drawing/2014/main" xmlns="" id="{80B4B9FD-54DB-4FAA-B843-685A82DDEBE3}"/>
              </a:ext>
            </a:extLst>
          </p:cNvPr>
          <p:cNvPicPr>
            <a:picLocks noChangeAspect="1"/>
          </p:cNvPicPr>
          <p:nvPr/>
        </p:nvPicPr>
        <p:blipFill>
          <a:blip r:embed="rId2" cstate="print"/>
          <a:stretch>
            <a:fillRect/>
          </a:stretch>
        </p:blipFill>
        <p:spPr>
          <a:xfrm>
            <a:off x="968576" y="2298654"/>
            <a:ext cx="9610725" cy="4324350"/>
          </a:xfrm>
          <a:prstGeom prst="rect">
            <a:avLst/>
          </a:prstGeom>
        </p:spPr>
      </p:pic>
    </p:spTree>
    <p:extLst>
      <p:ext uri="{BB962C8B-B14F-4D97-AF65-F5344CB8AC3E}">
        <p14:creationId xmlns:p14="http://schemas.microsoft.com/office/powerpoint/2010/main" val="728167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Roc </a:t>
            </a:r>
            <a:r>
              <a:rPr lang="en-US" dirty="0" err="1">
                <a:solidFill>
                  <a:schemeClr val="accent2"/>
                </a:solidFill>
              </a:rPr>
              <a:t>Auc</a:t>
            </a:r>
            <a:r>
              <a:rPr lang="en-US" dirty="0">
                <a:solidFill>
                  <a:schemeClr val="accent2"/>
                </a:solidFill>
              </a:rPr>
              <a:t> Score and Predicted Values</a:t>
            </a:r>
            <a:endParaRPr lang="en-IN" dirty="0"/>
          </a:p>
        </p:txBody>
      </p:sp>
      <p:sp>
        <p:nvSpPr>
          <p:cNvPr id="3" name="Text Placeholder 2"/>
          <p:cNvSpPr>
            <a:spLocks noGrp="1"/>
          </p:cNvSpPr>
          <p:nvPr>
            <p:ph type="body" sz="half" idx="2"/>
          </p:nvPr>
        </p:nvSpPr>
        <p:spPr/>
        <p:txBody>
          <a:bodyPr/>
          <a:lstStyle/>
          <a:p>
            <a:endParaRPr lang="en-IN"/>
          </a:p>
        </p:txBody>
      </p:sp>
      <p:pic>
        <p:nvPicPr>
          <p:cNvPr id="4" name="Content Placeholder 7">
            <a:extLst>
              <a:ext uri="{FF2B5EF4-FFF2-40B4-BE49-F238E27FC236}">
                <a16:creationId xmlns:a16="http://schemas.microsoft.com/office/drawing/2014/main" xmlns="" id="{91384D30-9D59-4C42-9A9B-B1429CF360DB}"/>
              </a:ext>
            </a:extLst>
          </p:cNvPr>
          <p:cNvPicPr>
            <a:picLocks noChangeAspect="1"/>
          </p:cNvPicPr>
          <p:nvPr/>
        </p:nvPicPr>
        <p:blipFill>
          <a:blip r:embed="rId2" cstate="print"/>
          <a:stretch>
            <a:fillRect/>
          </a:stretch>
        </p:blipFill>
        <p:spPr>
          <a:xfrm>
            <a:off x="820812" y="2708790"/>
            <a:ext cx="5180117" cy="3857271"/>
          </a:xfrm>
          <a:prstGeom prst="rect">
            <a:avLst/>
          </a:prstGeom>
        </p:spPr>
      </p:pic>
      <p:pic>
        <p:nvPicPr>
          <p:cNvPr id="6" name="Picture 5">
            <a:extLst>
              <a:ext uri="{FF2B5EF4-FFF2-40B4-BE49-F238E27FC236}">
                <a16:creationId xmlns:a16="http://schemas.microsoft.com/office/drawing/2014/main" xmlns="" id="{FB40A4AD-5D69-4FDD-A796-087C716CE667}"/>
              </a:ext>
            </a:extLst>
          </p:cNvPr>
          <p:cNvPicPr/>
          <p:nvPr/>
        </p:nvPicPr>
        <p:blipFill>
          <a:blip r:embed="rId3" cstate="print"/>
          <a:stretch>
            <a:fillRect/>
          </a:stretch>
        </p:blipFill>
        <p:spPr>
          <a:xfrm>
            <a:off x="6345164" y="2217815"/>
            <a:ext cx="4284735" cy="3997831"/>
          </a:xfrm>
          <a:prstGeom prst="rect">
            <a:avLst/>
          </a:prstGeom>
        </p:spPr>
      </p:pic>
    </p:spTree>
    <p:extLst>
      <p:ext uri="{BB962C8B-B14F-4D97-AF65-F5344CB8AC3E}">
        <p14:creationId xmlns:p14="http://schemas.microsoft.com/office/powerpoint/2010/main" val="3538000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512" y="3708645"/>
            <a:ext cx="8831816" cy="1372986"/>
          </a:xfrm>
        </p:spPr>
        <p:txBody>
          <a:bodyPr/>
          <a:lstStyle/>
          <a:p>
            <a:r>
              <a:rPr lang="en-IN" sz="8800" b="1" dirty="0">
                <a:solidFill>
                  <a:schemeClr val="tx1"/>
                </a:solidFill>
              </a:rPr>
              <a:t>C</a:t>
            </a:r>
            <a:r>
              <a:rPr lang="en-IN" sz="8800" b="1" dirty="0" smtClean="0">
                <a:solidFill>
                  <a:schemeClr val="tx1"/>
                </a:solidFill>
              </a:rPr>
              <a:t>ompleted</a:t>
            </a:r>
            <a:endParaRPr lang="en-IN" sz="8000" b="1" dirty="0">
              <a:solidFill>
                <a:schemeClr val="tx1"/>
              </a:solidFill>
            </a:endParaRPr>
          </a:p>
        </p:txBody>
      </p:sp>
      <p:sp>
        <p:nvSpPr>
          <p:cNvPr id="3" name="Text Placeholder 2"/>
          <p:cNvSpPr>
            <a:spLocks noGrp="1"/>
          </p:cNvSpPr>
          <p:nvPr>
            <p:ph type="body" sz="half" idx="2"/>
          </p:nvPr>
        </p:nvSpPr>
        <p:spPr>
          <a:xfrm flipH="1">
            <a:off x="9980613" y="3543300"/>
            <a:ext cx="2211387" cy="2476500"/>
          </a:xfrm>
        </p:spPr>
        <p:txBody>
          <a:bodyPr/>
          <a:lstStyle/>
          <a:p>
            <a:endParaRPr lang="en-IN" dirty="0"/>
          </a:p>
        </p:txBody>
      </p:sp>
    </p:spTree>
    <p:extLst>
      <p:ext uri="{BB962C8B-B14F-4D97-AF65-F5344CB8AC3E}">
        <p14:creationId xmlns:p14="http://schemas.microsoft.com/office/powerpoint/2010/main" val="4254281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513843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solidFill>
              </a:rPr>
              <a:t>Business Problem Framing</a:t>
            </a:r>
            <a:endParaRPr lang="en-IN" dirty="0"/>
          </a:p>
        </p:txBody>
      </p:sp>
      <p:sp>
        <p:nvSpPr>
          <p:cNvPr id="3" name="Text Placeholder 2"/>
          <p:cNvSpPr>
            <a:spLocks noGrp="1"/>
          </p:cNvSpPr>
          <p:nvPr>
            <p:ph type="body" sz="half" idx="2"/>
          </p:nvPr>
        </p:nvSpPr>
        <p:spPr/>
        <p:txBody>
          <a:bodyPr>
            <a:noAutofit/>
          </a:bodyPr>
          <a:lstStyle/>
          <a:p>
            <a:r>
              <a:rPr lang="en-IN" sz="1400" dirty="0">
                <a:solidFill>
                  <a:srgbClr val="000000"/>
                </a:solidFill>
                <a:latin typeface="Arial Rounded MT Bold" pitchFamily="34" charset="0"/>
                <a:ea typeface="Calibri" panose="020F0502020204030204" pitchFamily="34" charset="0"/>
                <a:cs typeface="Calibri" panose="020F0502020204030204" pitchFamily="34" charset="0"/>
              </a:rPr>
              <a:t>Need to classify if a news is fake or not, based on the Author’s name, Headline and the actual content of the article.</a:t>
            </a:r>
            <a:endParaRPr lang="en-IN" sz="1400" dirty="0">
              <a:latin typeface="Arial Rounded MT Bold" pitchFamily="34" charset="0"/>
              <a:ea typeface="Calibri" panose="020F0502020204030204" pitchFamily="34" charset="0"/>
              <a:cs typeface="Times New Roman" panose="02020603050405020304" pitchFamily="18" charset="0"/>
            </a:endParaRPr>
          </a:p>
          <a:p>
            <a:endParaRPr lang="en-IN" sz="1400" dirty="0">
              <a:latin typeface="Arial Rounded MT Bold" pitchFamily="34" charset="0"/>
            </a:endParaRPr>
          </a:p>
          <a:p>
            <a:r>
              <a:rPr lang="en-IN" sz="1400" dirty="0">
                <a:latin typeface="Arial Rounded MT Bold" pitchFamily="34" charset="0"/>
                <a:ea typeface="Calibri" panose="020F0502020204030204" pitchFamily="34" charset="0"/>
                <a:cs typeface="Times New Roman" panose="02020603050405020304" pitchFamily="18" charset="0"/>
              </a:rPr>
              <a:t>The authenticity of Information has become a longstanding issue affecting businesses and society, both for printed and digital media. </a:t>
            </a:r>
          </a:p>
          <a:p>
            <a:endParaRPr lang="en-IN" sz="1400" dirty="0">
              <a:latin typeface="Arial Rounded MT Bold" pitchFamily="34" charset="0"/>
              <a:ea typeface="Calibri" panose="020F0502020204030204" pitchFamily="34" charset="0"/>
              <a:cs typeface="Times New Roman" panose="02020603050405020304" pitchFamily="18" charset="0"/>
            </a:endParaRPr>
          </a:p>
          <a:p>
            <a:r>
              <a:rPr lang="en-IN" sz="1400" dirty="0">
                <a:latin typeface="Arial Rounded MT Bold" pitchFamily="34" charset="0"/>
                <a:ea typeface="Calibri" panose="020F0502020204030204" pitchFamily="34" charset="0"/>
                <a:cs typeface="Times New Roman" panose="02020603050405020304" pitchFamily="18" charset="0"/>
              </a:rPr>
              <a:t>On social networks, the reach and effects of information spread occur at such a fast pace and so amplified that distorted, inaccurate, or false information acquires a tremendous potential to cause real-world impacts, within minutes, for millions of users. </a:t>
            </a:r>
          </a:p>
          <a:p>
            <a:endParaRPr lang="en-IN" sz="1400" dirty="0">
              <a:latin typeface="Arial Rounded MT Bold" pitchFamily="34" charset="0"/>
              <a:ea typeface="Calibri" panose="020F0502020204030204" pitchFamily="34" charset="0"/>
              <a:cs typeface="Times New Roman" panose="02020603050405020304" pitchFamily="18" charset="0"/>
            </a:endParaRPr>
          </a:p>
          <a:p>
            <a:r>
              <a:rPr lang="en-IN" sz="1400" dirty="0">
                <a:latin typeface="Arial Rounded MT Bold" pitchFamily="34" charset="0"/>
                <a:ea typeface="Calibri" panose="020F0502020204030204" pitchFamily="34" charset="0"/>
                <a:cs typeface="Times New Roman" panose="02020603050405020304" pitchFamily="18" charset="0"/>
              </a:rPr>
              <a:t>Recently, several public concerns about this problem and some approaches to mitigate the problem were expressed</a:t>
            </a:r>
            <a:endParaRPr lang="en-IN" sz="1400" dirty="0">
              <a:latin typeface="Arial Rounded MT Bold" pitchFamily="34" charset="0"/>
            </a:endParaRPr>
          </a:p>
        </p:txBody>
      </p:sp>
    </p:spTree>
    <p:extLst>
      <p:ext uri="{BB962C8B-B14F-4D97-AF65-F5344CB8AC3E}">
        <p14:creationId xmlns:p14="http://schemas.microsoft.com/office/powerpoint/2010/main" val="128681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solidFill>
              </a:rPr>
              <a:t>Data- Description:</a:t>
            </a:r>
            <a:endParaRPr lang="en-IN" dirty="0"/>
          </a:p>
        </p:txBody>
      </p:sp>
      <p:sp>
        <p:nvSpPr>
          <p:cNvPr id="3" name="Text Placeholder 2"/>
          <p:cNvSpPr>
            <a:spLocks noGrp="1"/>
          </p:cNvSpPr>
          <p:nvPr>
            <p:ph type="body" sz="half" idx="2"/>
          </p:nvPr>
        </p:nvSpPr>
        <p:spPr/>
        <p:txBody>
          <a:bodyPr/>
          <a:lstStyle/>
          <a:p>
            <a:pPr>
              <a:spcBef>
                <a:spcPts val="1200"/>
              </a:spcBef>
              <a:spcAft>
                <a:spcPts val="800"/>
              </a:spcAft>
            </a:pPr>
            <a:r>
              <a:rPr lang="en-IN" dirty="0">
                <a:latin typeface="Bahnschrift Condensed" pitchFamily="34" charset="0"/>
                <a:cs typeface="Arial" pitchFamily="34" charset="0"/>
              </a:rPr>
              <a:t>You can find many datasets for fake news detection on </a:t>
            </a:r>
            <a:r>
              <a:rPr lang="en-IN" dirty="0" err="1">
                <a:latin typeface="Bahnschrift Condensed" pitchFamily="34" charset="0"/>
                <a:cs typeface="Arial" pitchFamily="34" charset="0"/>
              </a:rPr>
              <a:t>Kaggle</a:t>
            </a:r>
            <a:r>
              <a:rPr lang="en-IN" dirty="0">
                <a:latin typeface="Bahnschrift Condensed" pitchFamily="34" charset="0"/>
                <a:cs typeface="Arial" pitchFamily="34" charset="0"/>
              </a:rPr>
              <a:t> or many other sites. I download these datasets from </a:t>
            </a:r>
            <a:r>
              <a:rPr lang="en-IN" dirty="0" err="1">
                <a:latin typeface="Bahnschrift Condensed" pitchFamily="34" charset="0"/>
                <a:cs typeface="Arial" pitchFamily="34" charset="0"/>
              </a:rPr>
              <a:t>Kaggle</a:t>
            </a:r>
            <a:r>
              <a:rPr lang="en-IN" dirty="0">
                <a:latin typeface="Bahnschrift Condensed" pitchFamily="34" charset="0"/>
                <a:cs typeface="Arial" pitchFamily="34" charset="0"/>
              </a:rPr>
              <a:t>. There are two datasets one for fake news and one for true news. In true news, there is 21417 news, and in fake news, there is 23481 news. You have to insert one label column zero for fake news and one for true news.</a:t>
            </a:r>
            <a:endParaRPr lang="en-IN" sz="1050" dirty="0">
              <a:latin typeface="Bahnschrift Condensed" pitchFamily="34" charset="0"/>
              <a:ea typeface="Calibri" panose="020F0502020204030204" pitchFamily="34" charset="0"/>
              <a:cs typeface="Arial" pitchFamily="34" charset="0"/>
            </a:endParaRPr>
          </a:p>
          <a:p>
            <a:endParaRPr lang="en-IN" sz="1050" dirty="0"/>
          </a:p>
        </p:txBody>
      </p:sp>
    </p:spTree>
    <p:extLst>
      <p:ext uri="{BB962C8B-B14F-4D97-AF65-F5344CB8AC3E}">
        <p14:creationId xmlns:p14="http://schemas.microsoft.com/office/powerpoint/2010/main" val="242184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341" y="216734"/>
            <a:ext cx="8831816" cy="1372986"/>
          </a:xfrm>
        </p:spPr>
        <p:txBody>
          <a:bodyPr/>
          <a:lstStyle/>
          <a:p>
            <a:r>
              <a:rPr lang="en-US" dirty="0">
                <a:solidFill>
                  <a:schemeClr val="accent2"/>
                </a:solidFill>
              </a:rPr>
              <a:t>Dataset</a:t>
            </a:r>
            <a:endParaRPr lang="en-IN" dirty="0"/>
          </a:p>
        </p:txBody>
      </p:sp>
      <p:sp>
        <p:nvSpPr>
          <p:cNvPr id="3" name="Text Placeholder 2"/>
          <p:cNvSpPr>
            <a:spLocks noGrp="1"/>
          </p:cNvSpPr>
          <p:nvPr>
            <p:ph type="body" sz="half" idx="2"/>
          </p:nvPr>
        </p:nvSpPr>
        <p:spPr/>
        <p:txBody>
          <a:bodyPr/>
          <a:lstStyle/>
          <a:p>
            <a:endParaRPr lang="en-IN"/>
          </a:p>
        </p:txBody>
      </p:sp>
      <p:pic>
        <p:nvPicPr>
          <p:cNvPr id="4" name="Picture 3" descr="Screenshot 2022-12-09 151403.png"/>
          <p:cNvPicPr>
            <a:picLocks noChangeAspect="1"/>
          </p:cNvPicPr>
          <p:nvPr/>
        </p:nvPicPr>
        <p:blipFill>
          <a:blip r:embed="rId2" cstate="print"/>
          <a:stretch>
            <a:fillRect/>
          </a:stretch>
        </p:blipFill>
        <p:spPr>
          <a:xfrm>
            <a:off x="520341" y="2698575"/>
            <a:ext cx="9460272" cy="4159425"/>
          </a:xfrm>
          <a:prstGeom prst="rect">
            <a:avLst/>
          </a:prstGeom>
        </p:spPr>
      </p:pic>
      <p:sp>
        <p:nvSpPr>
          <p:cNvPr id="5" name="Rectangle 4"/>
          <p:cNvSpPr/>
          <p:nvPr/>
        </p:nvSpPr>
        <p:spPr>
          <a:xfrm>
            <a:off x="1282264" y="2026233"/>
            <a:ext cx="5708614" cy="369332"/>
          </a:xfrm>
          <a:prstGeom prst="rect">
            <a:avLst/>
          </a:prstGeom>
        </p:spPr>
        <p:txBody>
          <a:bodyPr wrap="none">
            <a:spAutoFit/>
          </a:bodyPr>
          <a:lstStyle/>
          <a:p>
            <a:r>
              <a:rPr lang="en-US" dirty="0"/>
              <a:t>The figure shows how  the given dataset looks like</a:t>
            </a:r>
            <a:endParaRPr lang="en-IN" dirty="0"/>
          </a:p>
        </p:txBody>
      </p:sp>
    </p:spTree>
    <p:extLst>
      <p:ext uri="{BB962C8B-B14F-4D97-AF65-F5344CB8AC3E}">
        <p14:creationId xmlns:p14="http://schemas.microsoft.com/office/powerpoint/2010/main" val="141886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Calculated Lengths of Features</a:t>
            </a:r>
            <a:endParaRPr lang="en-IN" dirty="0"/>
          </a:p>
        </p:txBody>
      </p:sp>
      <p:sp>
        <p:nvSpPr>
          <p:cNvPr id="3" name="Text Placeholder 2"/>
          <p:cNvSpPr>
            <a:spLocks noGrp="1"/>
          </p:cNvSpPr>
          <p:nvPr>
            <p:ph type="body" sz="half" idx="2"/>
          </p:nvPr>
        </p:nvSpPr>
        <p:spPr/>
        <p:txBody>
          <a:bodyPr/>
          <a:lstStyle/>
          <a:p>
            <a:endParaRPr lang="en-IN" dirty="0"/>
          </a:p>
        </p:txBody>
      </p:sp>
      <p:pic>
        <p:nvPicPr>
          <p:cNvPr id="4" name="Content Placeholder 3">
            <a:extLst>
              <a:ext uri="{FF2B5EF4-FFF2-40B4-BE49-F238E27FC236}">
                <a16:creationId xmlns:a16="http://schemas.microsoft.com/office/drawing/2014/main" xmlns="" id="{7A559D5F-A548-41EA-B6E0-7E57DE3E1DA2}"/>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7384" y="3516900"/>
            <a:ext cx="11496821" cy="2529300"/>
          </a:xfrm>
          <a:prstGeom prst="rect">
            <a:avLst/>
          </a:prstGeom>
        </p:spPr>
      </p:pic>
    </p:spTree>
    <p:extLst>
      <p:ext uri="{BB962C8B-B14F-4D97-AF65-F5344CB8AC3E}">
        <p14:creationId xmlns:p14="http://schemas.microsoft.com/office/powerpoint/2010/main" val="323406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HANDLING MISSING VALUES</a:t>
            </a:r>
            <a:endParaRPr lang="en-IN" dirty="0"/>
          </a:p>
        </p:txBody>
      </p:sp>
      <p:sp>
        <p:nvSpPr>
          <p:cNvPr id="3" name="Text Placeholder 2"/>
          <p:cNvSpPr>
            <a:spLocks noGrp="1"/>
          </p:cNvSpPr>
          <p:nvPr>
            <p:ph type="body" sz="half" idx="2"/>
          </p:nvPr>
        </p:nvSpPr>
        <p:spPr/>
        <p:txBody>
          <a:bodyPr/>
          <a:lstStyle/>
          <a:p>
            <a:endParaRPr lang="en-IN" dirty="0"/>
          </a:p>
        </p:txBody>
      </p:sp>
      <p:pic>
        <p:nvPicPr>
          <p:cNvPr id="4" name="Content Placeholder 4">
            <a:extLst>
              <a:ext uri="{FF2B5EF4-FFF2-40B4-BE49-F238E27FC236}">
                <a16:creationId xmlns:a16="http://schemas.microsoft.com/office/drawing/2014/main" xmlns="" id="{DD504B34-4278-4DF4-B620-19BB38F51AB1}"/>
              </a:ext>
            </a:extLst>
          </p:cNvPr>
          <p:cNvPicPr>
            <a:picLocks noGrp="1" noChangeAspect="1"/>
          </p:cNvPicPr>
          <p:nvPr>
            <p:ph idx="1"/>
          </p:nvPr>
        </p:nvPicPr>
        <p:blipFill>
          <a:blip r:embed="rId2" cstate="print"/>
          <a:stretch>
            <a:fillRect/>
          </a:stretch>
        </p:blipFill>
        <p:spPr>
          <a:xfrm>
            <a:off x="898991" y="2799288"/>
            <a:ext cx="9742093" cy="3964524"/>
          </a:xfrm>
        </p:spPr>
      </p:pic>
      <p:pic>
        <p:nvPicPr>
          <p:cNvPr id="5" name="Content Placeholder 4">
            <a:extLst>
              <a:ext uri="{FF2B5EF4-FFF2-40B4-BE49-F238E27FC236}">
                <a16:creationId xmlns:a16="http://schemas.microsoft.com/office/drawing/2014/main" xmlns="" id="{DD504B34-4278-4DF4-B620-19BB38F51AB1}"/>
              </a:ext>
            </a:extLst>
          </p:cNvPr>
          <p:cNvPicPr>
            <a:picLocks noGrp="1" noChangeAspect="1"/>
          </p:cNvPicPr>
          <p:nvPr>
            <p:ph idx="1"/>
          </p:nvPr>
        </p:nvPicPr>
        <p:blipFill>
          <a:blip r:embed="rId2" cstate="print"/>
          <a:stretch>
            <a:fillRect/>
          </a:stretch>
        </p:blipFill>
        <p:spPr>
          <a:xfrm>
            <a:off x="898990" y="2436403"/>
            <a:ext cx="9742093" cy="3964524"/>
          </a:xfrm>
        </p:spPr>
      </p:pic>
    </p:spTree>
    <p:extLst>
      <p:ext uri="{BB962C8B-B14F-4D97-AF65-F5344CB8AC3E}">
        <p14:creationId xmlns:p14="http://schemas.microsoft.com/office/powerpoint/2010/main" val="388787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959" y="365163"/>
            <a:ext cx="8831816" cy="1372986"/>
          </a:xfrm>
        </p:spPr>
        <p:txBody>
          <a:bodyPr/>
          <a:lstStyle/>
          <a:p>
            <a:r>
              <a:rPr lang="en-US" dirty="0">
                <a:solidFill>
                  <a:schemeClr val="accent2"/>
                </a:solidFill>
              </a:rPr>
              <a:t>Using NLP to Solve Problem</a:t>
            </a:r>
            <a:endParaRPr lang="en-IN" dirty="0"/>
          </a:p>
        </p:txBody>
      </p:sp>
      <p:sp>
        <p:nvSpPr>
          <p:cNvPr id="3" name="Text Placeholder 2"/>
          <p:cNvSpPr>
            <a:spLocks noGrp="1"/>
          </p:cNvSpPr>
          <p:nvPr>
            <p:ph type="body" sz="half" idx="2"/>
          </p:nvPr>
        </p:nvSpPr>
        <p:spPr>
          <a:xfrm>
            <a:off x="261257" y="2971800"/>
            <a:ext cx="5045530" cy="2563586"/>
          </a:xfrm>
        </p:spPr>
        <p:txBody>
          <a:bodyPr/>
          <a:lstStyle/>
          <a:p>
            <a:pPr indent="-228600">
              <a:lnSpc>
                <a:spcPct val="90000"/>
              </a:lnSpc>
              <a:spcAft>
                <a:spcPts val="600"/>
              </a:spcAft>
              <a:buFont typeface="Arial" panose="020B0604020202020204" pitchFamily="34" charset="0"/>
              <a:buChar char="•"/>
            </a:pPr>
            <a:r>
              <a:rPr lang="en-US" dirty="0">
                <a:solidFill>
                  <a:schemeClr val="tx1"/>
                </a:solidFill>
              </a:rPr>
              <a:t>Here the idea is to </a:t>
            </a:r>
            <a:r>
              <a:rPr lang="en-US" dirty="0" err="1">
                <a:solidFill>
                  <a:schemeClr val="tx1"/>
                </a:solidFill>
              </a:rPr>
              <a:t>vectorize</a:t>
            </a:r>
            <a:r>
              <a:rPr lang="en-US" dirty="0">
                <a:solidFill>
                  <a:schemeClr val="tx1"/>
                </a:solidFill>
              </a:rPr>
              <a:t> the contents so that the meaning of the article can be understood by the machine. The following pre-processing steps were done:</a:t>
            </a:r>
            <a:endParaRPr lang="en-US" dirty="0">
              <a:solidFill>
                <a:schemeClr val="tx1"/>
              </a:solidFill>
            </a:endParaRPr>
          </a:p>
        </p:txBody>
      </p:sp>
      <p:pic>
        <p:nvPicPr>
          <p:cNvPr id="4" name="Picture 3">
            <a:extLst>
              <a:ext uri="{FF2B5EF4-FFF2-40B4-BE49-F238E27FC236}">
                <a16:creationId xmlns:a16="http://schemas.microsoft.com/office/drawing/2014/main" xmlns="" id="{FA5B8855-BB29-4EA7-8D93-DB14694DDD87}"/>
              </a:ext>
            </a:extLst>
          </p:cNvPr>
          <p:cNvPicPr>
            <a:picLocks noChangeAspect="1"/>
          </p:cNvPicPr>
          <p:nvPr/>
        </p:nvPicPr>
        <p:blipFill>
          <a:blip r:embed="rId2" cstate="print"/>
          <a:stretch>
            <a:fillRect/>
          </a:stretch>
        </p:blipFill>
        <p:spPr>
          <a:xfrm>
            <a:off x="5567783" y="1738149"/>
            <a:ext cx="6425933" cy="5022891"/>
          </a:xfrm>
          <a:prstGeom prst="rect">
            <a:avLst/>
          </a:prstGeom>
        </p:spPr>
      </p:pic>
    </p:spTree>
    <p:extLst>
      <p:ext uri="{BB962C8B-B14F-4D97-AF65-F5344CB8AC3E}">
        <p14:creationId xmlns:p14="http://schemas.microsoft.com/office/powerpoint/2010/main" val="226211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641" y="198003"/>
            <a:ext cx="8831816" cy="1372986"/>
          </a:xfrm>
        </p:spPr>
        <p:txBody>
          <a:bodyPr/>
          <a:lstStyle/>
          <a:p>
            <a:r>
              <a:rPr lang="en-US" dirty="0">
                <a:solidFill>
                  <a:schemeClr val="accent2"/>
                </a:solidFill>
              </a:rPr>
              <a:t>Stop Words Removal</a:t>
            </a:r>
            <a:endParaRPr lang="en-IN" b="1" dirty="0"/>
          </a:p>
        </p:txBody>
      </p:sp>
      <p:sp>
        <p:nvSpPr>
          <p:cNvPr id="3" name="Text Placeholder 2"/>
          <p:cNvSpPr>
            <a:spLocks noGrp="1"/>
          </p:cNvSpPr>
          <p:nvPr>
            <p:ph type="body" sz="half" idx="2"/>
          </p:nvPr>
        </p:nvSpPr>
        <p:spPr>
          <a:xfrm>
            <a:off x="228601" y="3543300"/>
            <a:ext cx="4442040" cy="2476500"/>
          </a:xfrm>
        </p:spPr>
        <p:txBody>
          <a:bodyPr/>
          <a:lstStyle/>
          <a:p>
            <a:pPr indent="-228600">
              <a:lnSpc>
                <a:spcPct val="90000"/>
              </a:lnSpc>
              <a:spcAft>
                <a:spcPts val="600"/>
              </a:spcAft>
              <a:buFont typeface="Arial" panose="020B0604020202020204" pitchFamily="34" charset="0"/>
              <a:buChar char="•"/>
            </a:pPr>
            <a:r>
              <a:rPr lang="en-US" dirty="0">
                <a:solidFill>
                  <a:schemeClr val="tx1"/>
                </a:solidFill>
              </a:rPr>
              <a:t>We need to remove words like for, of, the etc. which do not actually add to the context so that our processing speed is reduced</a:t>
            </a:r>
            <a:endParaRPr lang="en-US" dirty="0">
              <a:solidFill>
                <a:schemeClr val="tx1"/>
              </a:solidFill>
            </a:endParaRPr>
          </a:p>
        </p:txBody>
      </p:sp>
      <p:pic>
        <p:nvPicPr>
          <p:cNvPr id="4" name="Picture 3">
            <a:extLst>
              <a:ext uri="{FF2B5EF4-FFF2-40B4-BE49-F238E27FC236}">
                <a16:creationId xmlns:a16="http://schemas.microsoft.com/office/drawing/2014/main" xmlns="" id="{313C8521-A434-4EF2-8441-F999932E5CFA}"/>
              </a:ext>
            </a:extLst>
          </p:cNvPr>
          <p:cNvPicPr>
            <a:picLocks noChangeAspect="1"/>
          </p:cNvPicPr>
          <p:nvPr/>
        </p:nvPicPr>
        <p:blipFill>
          <a:blip r:embed="rId2" cstate="print"/>
          <a:stretch>
            <a:fillRect/>
          </a:stretch>
        </p:blipFill>
        <p:spPr>
          <a:xfrm>
            <a:off x="4670640" y="1322324"/>
            <a:ext cx="7118106" cy="5339733"/>
          </a:xfrm>
          <a:prstGeom prst="rect">
            <a:avLst/>
          </a:prstGeom>
        </p:spPr>
      </p:pic>
    </p:spTree>
    <p:extLst>
      <p:ext uri="{BB962C8B-B14F-4D97-AF65-F5344CB8AC3E}">
        <p14:creationId xmlns:p14="http://schemas.microsoft.com/office/powerpoint/2010/main" val="4089452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chemeClr val="accent4">
                    <a:lumMod val="40000"/>
                    <a:lumOff val="60000"/>
                  </a:schemeClr>
                </a:solidFill>
              </a:rPr>
              <a:t>I have performed lemmatization and stemming on the features – Headline and news. This is done to find the root words.</a:t>
            </a:r>
            <a:r>
              <a:rPr lang="en-US" sz="2400" dirty="0">
                <a:solidFill>
                  <a:schemeClr val="accent2"/>
                </a:solidFill>
              </a:rPr>
              <a:t/>
            </a:r>
            <a:br>
              <a:rPr lang="en-US" sz="2400" dirty="0">
                <a:solidFill>
                  <a:schemeClr val="accent2"/>
                </a:solidFill>
              </a:rPr>
            </a:br>
            <a:endParaRPr lang="en-IN" sz="2400" dirty="0"/>
          </a:p>
        </p:txBody>
      </p:sp>
      <p:sp>
        <p:nvSpPr>
          <p:cNvPr id="3" name="Text Placeholder 2"/>
          <p:cNvSpPr>
            <a:spLocks noGrp="1"/>
          </p:cNvSpPr>
          <p:nvPr>
            <p:ph type="body" sz="half" idx="2"/>
          </p:nvPr>
        </p:nvSpPr>
        <p:spPr/>
        <p:txBody>
          <a:bodyPr/>
          <a:lstStyle/>
          <a:p>
            <a:endParaRPr lang="en-IN" dirty="0"/>
          </a:p>
        </p:txBody>
      </p:sp>
      <p:pic>
        <p:nvPicPr>
          <p:cNvPr id="4" name="Content Placeholder 3">
            <a:extLst>
              <a:ext uri="{FF2B5EF4-FFF2-40B4-BE49-F238E27FC236}">
                <a16:creationId xmlns:a16="http://schemas.microsoft.com/office/drawing/2014/main" xmlns="" id="{9E233D7B-1A4D-4D85-8E87-896F27883944}"/>
              </a:ext>
            </a:extLst>
          </p:cNvPr>
          <p:cNvPicPr>
            <a:picLocks noGrp="1"/>
          </p:cNvPicPr>
          <p:nvPr>
            <p:ph idx="1"/>
          </p:nvPr>
        </p:nvPicPr>
        <p:blipFill>
          <a:blip r:embed="rId2" cstate="print"/>
          <a:stretch>
            <a:fillRect/>
          </a:stretch>
        </p:blipFill>
        <p:spPr>
          <a:xfrm>
            <a:off x="148465" y="2782731"/>
            <a:ext cx="11352627" cy="3997637"/>
          </a:xfrm>
          <a:prstGeom prst="rect">
            <a:avLst/>
          </a:prstGeom>
        </p:spPr>
      </p:pic>
    </p:spTree>
    <p:extLst>
      <p:ext uri="{BB962C8B-B14F-4D97-AF65-F5344CB8AC3E}">
        <p14:creationId xmlns:p14="http://schemas.microsoft.com/office/powerpoint/2010/main" val="1629190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24</TotalTime>
  <Words>370</Words>
  <Application>Microsoft Office PowerPoint</Application>
  <PresentationFormat>Widescreen</PresentationFormat>
  <Paragraphs>30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Rounded MT Bold</vt:lpstr>
      <vt:lpstr>Bahnschrift Condensed</vt:lpstr>
      <vt:lpstr>Calibri</vt:lpstr>
      <vt:lpstr>Century Gothic</vt:lpstr>
      <vt:lpstr>Times New Roman</vt:lpstr>
      <vt:lpstr>Wingdings 3</vt:lpstr>
      <vt:lpstr>Ion Boardroom</vt:lpstr>
      <vt:lpstr>              FAKE NEWS DETECTION</vt:lpstr>
      <vt:lpstr>Business Problem Framing</vt:lpstr>
      <vt:lpstr>Data- Description:</vt:lpstr>
      <vt:lpstr>Dataset</vt:lpstr>
      <vt:lpstr>Calculated Lengths of Features</vt:lpstr>
      <vt:lpstr>HANDLING MISSING VALUES</vt:lpstr>
      <vt:lpstr>Using NLP to Solve Problem</vt:lpstr>
      <vt:lpstr>Stop Words Removal</vt:lpstr>
      <vt:lpstr>I have performed lemmatization and stemming on the features – Headline and news. This is done to find the root words. </vt:lpstr>
      <vt:lpstr>Finally, we can see the counts of actual data and data after pre-processing</vt:lpstr>
      <vt:lpstr>Word Cloud for Fake News for News Column</vt:lpstr>
      <vt:lpstr>Word Cloud for Fake News for Headline Column</vt:lpstr>
      <vt:lpstr>Next, I have vectorized using tf-idf vectorizer so that words are arranged in a 2-d area based on similarity or difference in their meaning</vt:lpstr>
      <vt:lpstr>Let’s have a look at the Model Performances</vt:lpstr>
      <vt:lpstr>Final Model</vt:lpstr>
      <vt:lpstr>Roc Auc Score and Predicted Values</vt:lpstr>
      <vt:lpstr>Completed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Microsoft account</dc:creator>
  <cp:lastModifiedBy>Microsoft account</cp:lastModifiedBy>
  <cp:revision>3</cp:revision>
  <dcterms:created xsi:type="dcterms:W3CDTF">2022-12-09T15:45:11Z</dcterms:created>
  <dcterms:modified xsi:type="dcterms:W3CDTF">2022-12-09T16:09:23Z</dcterms:modified>
</cp:coreProperties>
</file>