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8" r:id="rId1"/>
  </p:sldMasterIdLst>
  <p:notesMasterIdLst>
    <p:notesMasterId r:id="rId23"/>
  </p:notesMasterIdLst>
  <p:handoutMasterIdLst>
    <p:handoutMasterId r:id="rId24"/>
  </p:handoutMasterIdLst>
  <p:sldIdLst>
    <p:sldId id="256" r:id="rId2"/>
    <p:sldId id="257" r:id="rId3"/>
    <p:sldId id="258" r:id="rId4"/>
    <p:sldId id="259" r:id="rId5"/>
    <p:sldId id="260" r:id="rId6"/>
    <p:sldId id="261" r:id="rId7"/>
    <p:sldId id="262" r:id="rId8"/>
    <p:sldId id="294" r:id="rId9"/>
    <p:sldId id="295" r:id="rId10"/>
    <p:sldId id="264" r:id="rId11"/>
    <p:sldId id="265" r:id="rId12"/>
    <p:sldId id="275" r:id="rId13"/>
    <p:sldId id="274" r:id="rId14"/>
    <p:sldId id="278" r:id="rId15"/>
    <p:sldId id="280" r:id="rId16"/>
    <p:sldId id="281" r:id="rId17"/>
    <p:sldId id="291" r:id="rId18"/>
    <p:sldId id="288" r:id="rId19"/>
    <p:sldId id="290" r:id="rId20"/>
    <p:sldId id="292"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2634" autoAdjust="0"/>
  </p:normalViewPr>
  <p:slideViewPr>
    <p:cSldViewPr snapToGrid="0">
      <p:cViewPr>
        <p:scale>
          <a:sx n="71" d="100"/>
          <a:sy n="71" d="100"/>
        </p:scale>
        <p:origin x="-60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pPr/>
              <a:t>9/17/2022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pPr/>
              <a:t>‹#›</a:t>
            </a:fld>
            <a:endParaRPr lang="en-US"/>
          </a:p>
        </p:txBody>
      </p:sp>
    </p:spTree>
    <p:extLst>
      <p:ext uri="{BB962C8B-B14F-4D97-AF65-F5344CB8AC3E}">
        <p14:creationId xmlns:p14="http://schemas.microsoft.com/office/powerpoint/2010/main" val="3231898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40D8F-E351-45BB-B581-89C9E731D8A7}" type="datetimeFigureOut">
              <a:rPr lang="en-IN" smtClean="0"/>
              <a:pPr/>
              <a:t>17-09-2022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53D8C-C229-4928-BC5D-5D5D26348892}" type="slidenum">
              <a:rPr lang="en-IN" smtClean="0"/>
              <a:pPr/>
              <a:t>‹#›</a:t>
            </a:fld>
            <a:endParaRPr lang="en-IN"/>
          </a:p>
        </p:txBody>
      </p:sp>
    </p:spTree>
    <p:extLst>
      <p:ext uri="{BB962C8B-B14F-4D97-AF65-F5344CB8AC3E}">
        <p14:creationId xmlns:p14="http://schemas.microsoft.com/office/powerpoint/2010/main" val="43922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pPr/>
              <a:t>19</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pPr/>
              <a:t>20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12192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352800" y="2362200"/>
            <a:ext cx="54864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3420534" y="3045461"/>
            <a:ext cx="5350933"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3420534" y="2397760"/>
            <a:ext cx="5350933"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483B8124-6683-41B0-AAF9-862FE4D03957}" type="datetimeFigureOut">
              <a:rPr lang="en-IN" smtClean="0"/>
              <a:pPr/>
              <a:t>17-09-2022</a:t>
            </a:fld>
            <a:endParaRPr lang="en-IN" dirty="0"/>
          </a:p>
        </p:txBody>
      </p:sp>
      <p:sp>
        <p:nvSpPr>
          <p:cNvPr id="17" name="Slide Number Placeholder 16"/>
          <p:cNvSpPr>
            <a:spLocks noGrp="1"/>
          </p:cNvSpPr>
          <p:nvPr>
            <p:ph type="sldNum" sz="quarter" idx="11"/>
          </p:nvPr>
        </p:nvSpPr>
        <p:spPr/>
        <p:txBody>
          <a:bodyPr/>
          <a:lstStyle/>
          <a:p>
            <a:fld id="{CF2C6506-E204-4C7A-96CD-D9E64D3360BB}" type="slidenum">
              <a:rPr lang="en-IN" smtClean="0"/>
              <a:pPr/>
              <a:t>‹#›</a:t>
            </a:fld>
            <a:endParaRPr lang="en-IN" dirty="0"/>
          </a:p>
        </p:txBody>
      </p:sp>
      <p:sp>
        <p:nvSpPr>
          <p:cNvPr id="19" name="Footer Placeholder 18"/>
          <p:cNvSpPr>
            <a:spLocks noGrp="1"/>
          </p:cNvSpPr>
          <p:nvPr>
            <p:ph type="ftr" sz="quarter" idx="12"/>
          </p:nvPr>
        </p:nvSpPr>
        <p:spPr/>
        <p:txBody>
          <a:bodyPr/>
          <a:lstStyle/>
          <a:p>
            <a:endParaRPr lang="en-IN"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3B8124-6683-41B0-AAF9-862FE4D03957}" type="datetimeFigureOut">
              <a:rPr lang="en-IN" smtClean="0"/>
              <a:pPr/>
              <a:t>17-09-2022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6832600" y="3428736"/>
            <a:ext cx="6858000" cy="2117"/>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102616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609600" y="914401"/>
            <a:ext cx="88392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3B8124-6683-41B0-AAF9-862FE4D03957}" type="datetimeFigureOut">
              <a:rPr lang="en-IN" smtClean="0"/>
              <a:pPr/>
              <a:t>17-09-2022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
        <p:nvSpPr>
          <p:cNvPr id="2" name="Vertical Title 1"/>
          <p:cNvSpPr>
            <a:spLocks noGrp="1"/>
          </p:cNvSpPr>
          <p:nvPr>
            <p:ph type="title" orient="vert"/>
          </p:nvPr>
        </p:nvSpPr>
        <p:spPr>
          <a:xfrm>
            <a:off x="9652000" y="914401"/>
            <a:ext cx="1235973" cy="5029200"/>
          </a:xfrm>
        </p:spPr>
        <p:txBody>
          <a:bodyPr vert="eaVert"/>
          <a:lstStyle/>
          <a:p>
            <a:r>
              <a:rPr lang="en-US" smtClean="0"/>
              <a:t>Click to edit Master title style</a:t>
            </a:r>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609600" y="2020824"/>
            <a:ext cx="109728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483B8124-6683-41B0-AAF9-862FE4D03957}" type="datetimeFigureOut">
              <a:rPr lang="en-IN" smtClean="0"/>
              <a:pPr/>
              <a:t>17-09-2022</a:t>
            </a:fld>
            <a:endParaRPr lang="en-IN" dirty="0"/>
          </a:p>
        </p:txBody>
      </p:sp>
      <p:sp>
        <p:nvSpPr>
          <p:cNvPr id="12" name="Slide Number Placeholder 11"/>
          <p:cNvSpPr>
            <a:spLocks noGrp="1"/>
          </p:cNvSpPr>
          <p:nvPr>
            <p:ph type="sldNum" sz="quarter" idx="15"/>
          </p:nvPr>
        </p:nvSpPr>
        <p:spPr/>
        <p:txBody>
          <a:bodyPr/>
          <a:lstStyle/>
          <a:p>
            <a:fld id="{CF2C6506-E204-4C7A-96CD-D9E64D3360BB}" type="slidenum">
              <a:rPr lang="en-IN" smtClean="0"/>
              <a:pPr/>
              <a:t>‹#›</a:t>
            </a:fld>
            <a:endParaRPr lang="en-IN" dirty="0"/>
          </a:p>
        </p:txBody>
      </p:sp>
      <p:sp>
        <p:nvSpPr>
          <p:cNvPr id="13" name="Footer Placeholder 12"/>
          <p:cNvSpPr>
            <a:spLocks noGrp="1"/>
          </p:cNvSpPr>
          <p:nvPr>
            <p:ph type="ftr" sz="quarter" idx="16"/>
          </p:nvPr>
        </p:nvSpPr>
        <p:spPr/>
        <p:txBody>
          <a:bodyPr/>
          <a:lstStyle/>
          <a:p>
            <a:endParaRPr lang="en-IN"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12192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12192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352800" y="3368040"/>
            <a:ext cx="54864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3372070" y="3367247"/>
            <a:ext cx="5447863"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3358057" y="4084577"/>
            <a:ext cx="5475889"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483B8124-6683-41B0-AAF9-862FE4D03957}" type="datetimeFigureOut">
              <a:rPr lang="en-IN" smtClean="0"/>
              <a:pPr/>
              <a:t>17-09-2022</a:t>
            </a:fld>
            <a:endParaRPr lang="en-IN" dirty="0"/>
          </a:p>
        </p:txBody>
      </p:sp>
      <p:sp>
        <p:nvSpPr>
          <p:cNvPr id="14" name="Slide Number Placeholder 13"/>
          <p:cNvSpPr>
            <a:spLocks noGrp="1"/>
          </p:cNvSpPr>
          <p:nvPr>
            <p:ph type="sldNum" sz="quarter" idx="11"/>
          </p:nvPr>
        </p:nvSpPr>
        <p:spPr/>
        <p:txBody>
          <a:bodyPr/>
          <a:lstStyle/>
          <a:p>
            <a:fld id="{CF2C6506-E204-4C7A-96CD-D9E64D3360BB}" type="slidenum">
              <a:rPr lang="en-IN" smtClean="0"/>
              <a:pPr/>
              <a:t>‹#›</a:t>
            </a:fld>
            <a:endParaRPr lang="en-IN" dirty="0"/>
          </a:p>
        </p:txBody>
      </p:sp>
      <p:sp>
        <p:nvSpPr>
          <p:cNvPr id="15" name="Footer Placeholder 14"/>
          <p:cNvSpPr>
            <a:spLocks noGrp="1"/>
          </p:cNvSpPr>
          <p:nvPr>
            <p:ph type="ftr" sz="quarter" idx="12"/>
          </p:nvPr>
        </p:nvSpPr>
        <p:spPr/>
        <p:txBody>
          <a:bodyPr/>
          <a:lstStyle/>
          <a:p>
            <a:endParaRPr lang="en-IN"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609601" y="2020824"/>
            <a:ext cx="536448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6217920" y="2020824"/>
            <a:ext cx="536448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483B8124-6683-41B0-AAF9-862FE4D03957}" type="datetimeFigureOut">
              <a:rPr lang="en-IN" smtClean="0"/>
              <a:pPr/>
              <a:t>17-09-2022</a:t>
            </a:fld>
            <a:endParaRPr lang="en-IN" dirty="0"/>
          </a:p>
        </p:txBody>
      </p:sp>
      <p:sp>
        <p:nvSpPr>
          <p:cNvPr id="12" name="Slide Number Placeholder 11"/>
          <p:cNvSpPr>
            <a:spLocks noGrp="1"/>
          </p:cNvSpPr>
          <p:nvPr>
            <p:ph type="sldNum" sz="quarter" idx="16"/>
          </p:nvPr>
        </p:nvSpPr>
        <p:spPr/>
        <p:txBody>
          <a:bodyPr/>
          <a:lstStyle/>
          <a:p>
            <a:fld id="{CF2C6506-E204-4C7A-96CD-D9E64D3360BB}" type="slidenum">
              <a:rPr lang="en-IN" smtClean="0"/>
              <a:pPr/>
              <a:t>‹#›</a:t>
            </a:fld>
            <a:endParaRPr lang="en-IN" dirty="0"/>
          </a:p>
        </p:txBody>
      </p:sp>
      <p:sp>
        <p:nvSpPr>
          <p:cNvPr id="13" name="Footer Placeholder 12"/>
          <p:cNvSpPr>
            <a:spLocks noGrp="1"/>
          </p:cNvSpPr>
          <p:nvPr>
            <p:ph type="ftr" sz="quarter" idx="17"/>
          </p:nvPr>
        </p:nvSpPr>
        <p:spPr/>
        <p:txBody>
          <a:bodyPr/>
          <a:lstStyle/>
          <a:p>
            <a:endParaRPr lang="en-IN" dirty="0"/>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609601" y="2819400"/>
            <a:ext cx="536448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6217920" y="2816352"/>
            <a:ext cx="536448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609600" y="2020824"/>
            <a:ext cx="536448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6217920" y="2020824"/>
            <a:ext cx="536448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483B8124-6683-41B0-AAF9-862FE4D03957}" type="datetimeFigureOut">
              <a:rPr lang="en-IN" smtClean="0"/>
              <a:pPr/>
              <a:t>17-09-2022</a:t>
            </a:fld>
            <a:endParaRPr lang="en-IN" dirty="0"/>
          </a:p>
        </p:txBody>
      </p:sp>
      <p:sp>
        <p:nvSpPr>
          <p:cNvPr id="12" name="Slide Number Placeholder 11"/>
          <p:cNvSpPr>
            <a:spLocks noGrp="1"/>
          </p:cNvSpPr>
          <p:nvPr>
            <p:ph type="sldNum" sz="quarter" idx="17"/>
          </p:nvPr>
        </p:nvSpPr>
        <p:spPr/>
        <p:txBody>
          <a:bodyPr/>
          <a:lstStyle/>
          <a:p>
            <a:fld id="{CF2C6506-E204-4C7A-96CD-D9E64D3360BB}" type="slidenum">
              <a:rPr lang="en-IN" smtClean="0"/>
              <a:pPr/>
              <a:t>‹#›</a:t>
            </a:fld>
            <a:endParaRPr lang="en-IN" dirty="0"/>
          </a:p>
        </p:txBody>
      </p:sp>
      <p:sp>
        <p:nvSpPr>
          <p:cNvPr id="13" name="Footer Placeholder 12"/>
          <p:cNvSpPr>
            <a:spLocks noGrp="1"/>
          </p:cNvSpPr>
          <p:nvPr>
            <p:ph type="ftr" sz="quarter" idx="18"/>
          </p:nvPr>
        </p:nvSpPr>
        <p:spPr/>
        <p:txBody>
          <a:bodyPr/>
          <a:lstStyle/>
          <a:p>
            <a:endParaRPr lang="en-IN" dirty="0"/>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483B8124-6683-41B0-AAF9-862FE4D03957}" type="datetimeFigureOut">
              <a:rPr lang="en-IN" smtClean="0"/>
              <a:pPr/>
              <a:t>17-09-2022</a:t>
            </a:fld>
            <a:endParaRPr lang="en-IN" dirty="0"/>
          </a:p>
        </p:txBody>
      </p:sp>
      <p:sp>
        <p:nvSpPr>
          <p:cNvPr id="16" name="Slide Number Placeholder 15"/>
          <p:cNvSpPr>
            <a:spLocks noGrp="1"/>
          </p:cNvSpPr>
          <p:nvPr>
            <p:ph type="sldNum" sz="quarter" idx="11"/>
          </p:nvPr>
        </p:nvSpPr>
        <p:spPr/>
        <p:txBody>
          <a:bodyPr/>
          <a:lstStyle/>
          <a:p>
            <a:fld id="{CF2C6506-E204-4C7A-96CD-D9E64D3360BB}" type="slidenum">
              <a:rPr lang="en-IN" smtClean="0"/>
              <a:pPr/>
              <a:t>‹#›</a:t>
            </a:fld>
            <a:endParaRPr lang="en-IN" dirty="0"/>
          </a:p>
        </p:txBody>
      </p:sp>
      <p:sp>
        <p:nvSpPr>
          <p:cNvPr id="17" name="Footer Placeholder 16"/>
          <p:cNvSpPr>
            <a:spLocks noGrp="1"/>
          </p:cNvSpPr>
          <p:nvPr>
            <p:ph type="ftr" sz="quarter" idx="12"/>
          </p:nvPr>
        </p:nvSpPr>
        <p:spPr/>
        <p:txBody>
          <a:bodyPr/>
          <a:lstStyle/>
          <a:p>
            <a:endParaRPr lang="en-IN"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483B8124-6683-41B0-AAF9-862FE4D03957}" type="datetimeFigureOut">
              <a:rPr lang="en-IN" smtClean="0"/>
              <a:pPr/>
              <a:t>17-09-2022</a:t>
            </a:fld>
            <a:endParaRPr lang="en-IN" dirty="0"/>
          </a:p>
        </p:txBody>
      </p:sp>
      <p:sp>
        <p:nvSpPr>
          <p:cNvPr id="8" name="Slide Number Placeholder 7"/>
          <p:cNvSpPr>
            <a:spLocks noGrp="1"/>
          </p:cNvSpPr>
          <p:nvPr>
            <p:ph type="sldNum" sz="quarter" idx="11"/>
          </p:nvPr>
        </p:nvSpPr>
        <p:spPr/>
        <p:txBody>
          <a:bodyPr/>
          <a:lstStyle/>
          <a:p>
            <a:fld id="{CF2C6506-E204-4C7A-96CD-D9E64D3360BB}" type="slidenum">
              <a:rPr lang="en-IN" smtClean="0"/>
              <a:pPr/>
              <a:t>‹#›</a:t>
            </a:fld>
            <a:endParaRPr lang="en-IN" dirty="0"/>
          </a:p>
        </p:txBody>
      </p:sp>
      <p:sp>
        <p:nvSpPr>
          <p:cNvPr id="9" name="Footer Placeholder 8"/>
          <p:cNvSpPr>
            <a:spLocks noGrp="1"/>
          </p:cNvSpPr>
          <p:nvPr>
            <p:ph type="ftr" sz="quarter" idx="12"/>
          </p:nvPr>
        </p:nvSpPr>
        <p:spPr/>
        <p:txBody>
          <a:bodyPr/>
          <a:lstStyle/>
          <a:p>
            <a:endParaRPr lang="en-IN"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981200" y="1914526"/>
            <a:ext cx="82296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2316480" y="5513832"/>
            <a:ext cx="755904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483B8124-6683-41B0-AAF9-862FE4D03957}" type="datetimeFigureOut">
              <a:rPr lang="en-IN" smtClean="0"/>
              <a:pPr/>
              <a:t>17-09-2022</a:t>
            </a:fld>
            <a:endParaRPr lang="en-IN" dirty="0"/>
          </a:p>
        </p:txBody>
      </p:sp>
      <p:sp>
        <p:nvSpPr>
          <p:cNvPr id="19" name="Slide Number Placeholder 18"/>
          <p:cNvSpPr>
            <a:spLocks noGrp="1"/>
          </p:cNvSpPr>
          <p:nvPr>
            <p:ph type="sldNum" sz="quarter" idx="16"/>
          </p:nvPr>
        </p:nvSpPr>
        <p:spPr/>
        <p:txBody>
          <a:bodyPr/>
          <a:lstStyle/>
          <a:p>
            <a:fld id="{CF2C6506-E204-4C7A-96CD-D9E64D3360BB}" type="slidenum">
              <a:rPr lang="en-IN" smtClean="0"/>
              <a:pPr/>
              <a:t>‹#›</a:t>
            </a:fld>
            <a:endParaRPr lang="en-IN" dirty="0"/>
          </a:p>
        </p:txBody>
      </p:sp>
      <p:sp>
        <p:nvSpPr>
          <p:cNvPr id="23" name="Footer Placeholder 22"/>
          <p:cNvSpPr>
            <a:spLocks noGrp="1"/>
          </p:cNvSpPr>
          <p:nvPr>
            <p:ph type="ftr" sz="quarter" idx="17"/>
          </p:nvPr>
        </p:nvSpPr>
        <p:spPr/>
        <p:txBody>
          <a:bodyPr/>
          <a:lstStyle/>
          <a:p>
            <a:endParaRPr lang="en-IN"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469612" y="2026918"/>
            <a:ext cx="7252776"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2316480" y="5516880"/>
            <a:ext cx="755904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3352800" y="975360"/>
            <a:ext cx="54864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3975100" y="273180"/>
            <a:ext cx="4241800" cy="292100"/>
          </a:xfrm>
        </p:spPr>
        <p:txBody>
          <a:bodyPr/>
          <a:lstStyle/>
          <a:p>
            <a:fld id="{483B8124-6683-41B0-AAF9-862FE4D03957}" type="datetimeFigureOut">
              <a:rPr lang="en-IN" smtClean="0"/>
              <a:pPr/>
              <a:t>17-09-2022</a:t>
            </a:fld>
            <a:endParaRPr lang="en-IN" dirty="0"/>
          </a:p>
        </p:txBody>
      </p:sp>
      <p:sp>
        <p:nvSpPr>
          <p:cNvPr id="14" name="Slide Number Placeholder 13"/>
          <p:cNvSpPr>
            <a:spLocks noGrp="1"/>
          </p:cNvSpPr>
          <p:nvPr>
            <p:ph type="sldNum" sz="quarter" idx="15"/>
          </p:nvPr>
        </p:nvSpPr>
        <p:spPr>
          <a:xfrm>
            <a:off x="5384800" y="6172200"/>
            <a:ext cx="1422400" cy="304800"/>
          </a:xfrm>
        </p:spPr>
        <p:txBody>
          <a:bodyPr/>
          <a:lstStyle/>
          <a:p>
            <a:fld id="{CF2C6506-E204-4C7A-96CD-D9E64D3360BB}" type="slidenum">
              <a:rPr lang="en-IN" smtClean="0"/>
              <a:pPr/>
              <a:t>‹#›</a:t>
            </a:fld>
            <a:endParaRPr lang="en-IN" dirty="0"/>
          </a:p>
        </p:txBody>
      </p:sp>
      <p:sp>
        <p:nvSpPr>
          <p:cNvPr id="15" name="Footer Placeholder 14"/>
          <p:cNvSpPr>
            <a:spLocks noGrp="1"/>
          </p:cNvSpPr>
          <p:nvPr>
            <p:ph type="ftr" sz="quarter" idx="16"/>
          </p:nvPr>
        </p:nvSpPr>
        <p:spPr>
          <a:xfrm>
            <a:off x="1930400" y="6486525"/>
            <a:ext cx="8331200" cy="292100"/>
          </a:xfrm>
        </p:spPr>
        <p:txBody>
          <a:bodyPr/>
          <a:lstStyle/>
          <a:p>
            <a:endParaRPr lang="en-IN"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4"/>
            <a:ext cx="12192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609600" y="2019301"/>
            <a:ext cx="109728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975100" y="273180"/>
            <a:ext cx="424180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483B8124-6683-41B0-AAF9-862FE4D03957}" type="datetimeFigureOut">
              <a:rPr lang="en-IN" smtClean="0"/>
              <a:pPr/>
              <a:t>17-09-2022</a:t>
            </a:fld>
            <a:endParaRPr lang="en-IN" dirty="0"/>
          </a:p>
        </p:txBody>
      </p:sp>
      <p:sp>
        <p:nvSpPr>
          <p:cNvPr id="5" name="Footer Placeholder 4"/>
          <p:cNvSpPr>
            <a:spLocks noGrp="1"/>
          </p:cNvSpPr>
          <p:nvPr>
            <p:ph type="ftr" sz="quarter" idx="3"/>
          </p:nvPr>
        </p:nvSpPr>
        <p:spPr>
          <a:xfrm>
            <a:off x="1930400" y="6486525"/>
            <a:ext cx="83312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IN" dirty="0"/>
          </a:p>
        </p:txBody>
      </p:sp>
      <p:sp>
        <p:nvSpPr>
          <p:cNvPr id="6" name="Slide Number Placeholder 5"/>
          <p:cNvSpPr>
            <a:spLocks noGrp="1"/>
          </p:cNvSpPr>
          <p:nvPr>
            <p:ph type="sldNum" sz="quarter" idx="4"/>
          </p:nvPr>
        </p:nvSpPr>
        <p:spPr>
          <a:xfrm>
            <a:off x="5384800" y="6172200"/>
            <a:ext cx="14224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CF2C6506-E204-4C7A-96CD-D9E64D3360BB}" type="slidenum">
              <a:rPr lang="en-IN" smtClean="0"/>
              <a:pPr/>
              <a:t>‹#›</a:t>
            </a:fld>
            <a:endParaRPr lang="en-IN" dirty="0"/>
          </a:p>
        </p:txBody>
      </p:sp>
      <p:cxnSp>
        <p:nvCxnSpPr>
          <p:cNvPr id="10" name="Straight Connector 9"/>
          <p:cNvCxnSpPr/>
          <p:nvPr/>
        </p:nvCxnSpPr>
        <p:spPr>
          <a:xfrm>
            <a:off x="0" y="1331436"/>
            <a:ext cx="12192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3352800" y="975360"/>
            <a:ext cx="54864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cardekho.co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6476" y="957262"/>
            <a:ext cx="9613461" cy="56450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18415" cmpd="sng">
                <a:solidFill>
                  <a:srgbClr val="FFFFFF"/>
                </a:solidFill>
                <a:prstDash val="solid"/>
              </a:ln>
              <a:solidFill>
                <a:schemeClr val="tx1"/>
              </a:solidFill>
              <a:effectLst>
                <a:outerShdw blurRad="63500" dir="3600000" algn="tl" rotWithShape="0">
                  <a:srgbClr val="000000">
                    <a:alpha val="70000"/>
                  </a:srgbClr>
                </a:outerShdw>
              </a:effectLst>
            </a:endParaRPr>
          </a:p>
        </p:txBody>
      </p:sp>
      <p:sp>
        <p:nvSpPr>
          <p:cNvPr id="3" name="Rectangle 11"/>
          <p:cNvSpPr/>
          <p:nvPr/>
        </p:nvSpPr>
        <p:spPr>
          <a:xfrm>
            <a:off x="1316477" y="-9833"/>
            <a:ext cx="9559046" cy="1061885"/>
          </a:xfrm>
          <a:custGeom>
            <a:avLst/>
            <a:gdLst>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1" fmla="*/ 0 w 9717932"/>
              <a:gd name="connsiteY0-2" fmla="*/ 0 h 797668"/>
              <a:gd name="connsiteX1-3" fmla="*/ 9717932 w 9717932"/>
              <a:gd name="connsiteY1-4" fmla="*/ 0 h 797668"/>
              <a:gd name="connsiteX2-5" fmla="*/ 9717932 w 9717932"/>
              <a:gd name="connsiteY2-6" fmla="*/ 797668 h 797668"/>
              <a:gd name="connsiteX3-7" fmla="*/ 0 w 9717932"/>
              <a:gd name="connsiteY3-8" fmla="*/ 797668 h 797668"/>
              <a:gd name="connsiteX4-9" fmla="*/ 0 w 9717932"/>
              <a:gd name="connsiteY4-10" fmla="*/ 0 h 797668"/>
              <a:gd name="connsiteX0-11" fmla="*/ 0 w 9717932"/>
              <a:gd name="connsiteY0-12" fmla="*/ 0 h 797668"/>
              <a:gd name="connsiteX1-13" fmla="*/ 9717932 w 9717932"/>
              <a:gd name="connsiteY1-14" fmla="*/ 0 h 797668"/>
              <a:gd name="connsiteX2-15" fmla="*/ 9717932 w 9717932"/>
              <a:gd name="connsiteY2-16" fmla="*/ 797668 h 797668"/>
              <a:gd name="connsiteX3-17" fmla="*/ 0 w 9717932"/>
              <a:gd name="connsiteY3-18" fmla="*/ 797668 h 797668"/>
              <a:gd name="connsiteX4-19" fmla="*/ 0 w 9717932"/>
              <a:gd name="connsiteY4-20" fmla="*/ 0 h 797668"/>
              <a:gd name="connsiteX0-21" fmla="*/ 0 w 9717932"/>
              <a:gd name="connsiteY0-22" fmla="*/ 0 h 943583"/>
              <a:gd name="connsiteX1-23" fmla="*/ 9717932 w 9717932"/>
              <a:gd name="connsiteY1-24" fmla="*/ 0 h 943583"/>
              <a:gd name="connsiteX2-25" fmla="*/ 9717932 w 9717932"/>
              <a:gd name="connsiteY2-26" fmla="*/ 943583 h 943583"/>
              <a:gd name="connsiteX3-27" fmla="*/ 0 w 9717932"/>
              <a:gd name="connsiteY3-28" fmla="*/ 797668 h 943583"/>
              <a:gd name="connsiteX4-29" fmla="*/ 0 w 9717932"/>
              <a:gd name="connsiteY4-30" fmla="*/ 0 h 943583"/>
              <a:gd name="connsiteX0-31" fmla="*/ 0 w 9717932"/>
              <a:gd name="connsiteY0-32" fmla="*/ 0 h 962669"/>
              <a:gd name="connsiteX1-33" fmla="*/ 9717932 w 9717932"/>
              <a:gd name="connsiteY1-34" fmla="*/ 0 h 962669"/>
              <a:gd name="connsiteX2-35" fmla="*/ 9717932 w 9717932"/>
              <a:gd name="connsiteY2-36" fmla="*/ 943583 h 962669"/>
              <a:gd name="connsiteX3-37" fmla="*/ 0 w 9717932"/>
              <a:gd name="connsiteY3-38" fmla="*/ 797668 h 962669"/>
              <a:gd name="connsiteX4-39" fmla="*/ 0 w 9717932"/>
              <a:gd name="connsiteY4-40" fmla="*/ 0 h 96266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17932" h="962669">
                <a:moveTo>
                  <a:pt x="0" y="0"/>
                </a:moveTo>
                <a:lnTo>
                  <a:pt x="9717932" y="0"/>
                </a:lnTo>
                <a:lnTo>
                  <a:pt x="9717932" y="943583"/>
                </a:lnTo>
                <a:cubicBezTo>
                  <a:pt x="5612860" y="1138136"/>
                  <a:pt x="3171218" y="-243191"/>
                  <a:pt x="0" y="797668"/>
                </a:cubicBezTo>
                <a:lnTo>
                  <a:pt x="0" y="0"/>
                </a:lnTo>
                <a:close/>
              </a:path>
            </a:pathLst>
          </a:cu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p:cNvSpPr txBox="1"/>
          <p:nvPr/>
        </p:nvSpPr>
        <p:spPr>
          <a:xfrm>
            <a:off x="1653702" y="826851"/>
            <a:ext cx="9221821" cy="1600438"/>
          </a:xfrm>
          <a:prstGeom prst="rect">
            <a:avLst/>
          </a:prstGeom>
          <a:noFill/>
        </p:spPr>
        <p:txBody>
          <a:bodyPr wrap="square" rtlCol="0">
            <a:spAutoFit/>
          </a:bodyPr>
          <a:lstStyle/>
          <a:p>
            <a:pPr algn="ctr"/>
            <a:r>
              <a:rPr lang="en-US" sz="4000" b="1" u="sng" spc="50" dirty="0">
                <a:ln w="0"/>
                <a:effectLst>
                  <a:innerShdw blurRad="63500" dist="50800" dir="13500000">
                    <a:srgbClr val="000000">
                      <a:alpha val="50000"/>
                    </a:srgbClr>
                  </a:innerShdw>
                </a:effectLst>
                <a:latin typeface="Bookman Old Style" panose="02050604050505020204" pitchFamily="18" charset="0"/>
              </a:rPr>
              <a:t>Presentation on </a:t>
            </a:r>
          </a:p>
          <a:p>
            <a:pPr algn="ctr"/>
            <a:r>
              <a:rPr lang="en-US" sz="4000" b="1" u="sng" spc="50" dirty="0">
                <a:ln w="0"/>
                <a:effectLst>
                  <a:innerShdw blurRad="63500" dist="50800" dir="13500000">
                    <a:srgbClr val="000000">
                      <a:alpha val="50000"/>
                    </a:srgbClr>
                  </a:innerShdw>
                </a:effectLst>
                <a:latin typeface="Bookman Old Style" panose="02050604050505020204" pitchFamily="18" charset="0"/>
              </a:rPr>
              <a:t>Used Car Price Prediction</a:t>
            </a:r>
            <a:endParaRPr lang="en-IN" sz="4000" b="1" u="sng" spc="50" dirty="0">
              <a:ln w="0"/>
              <a:effectLst>
                <a:innerShdw blurRad="63500" dist="50800" dir="13500000">
                  <a:srgbClr val="000000">
                    <a:alpha val="50000"/>
                  </a:srgbClr>
                </a:innerShdw>
              </a:effectLst>
              <a:latin typeface="Bookman Old Style" panose="02050604050505020204" pitchFamily="18" charset="0"/>
            </a:endParaRPr>
          </a:p>
          <a:p>
            <a:endParaRPr lang="en-IN" dirty="0"/>
          </a:p>
        </p:txBody>
      </p:sp>
      <p:sp>
        <p:nvSpPr>
          <p:cNvPr id="10" name="TextBox 9"/>
          <p:cNvSpPr txBox="1"/>
          <p:nvPr/>
        </p:nvSpPr>
        <p:spPr>
          <a:xfrm>
            <a:off x="3171826" y="5557839"/>
            <a:ext cx="708152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spc="50" dirty="0" smtClean="0">
                <a:ln w="0"/>
                <a:solidFill>
                  <a:srgbClr val="FFC000"/>
                </a:solidFill>
                <a:effectLst>
                  <a:innerShdw blurRad="63500" dist="50800" dir="13500000">
                    <a:srgbClr val="000000">
                      <a:alpha val="50000"/>
                    </a:srgbClr>
                  </a:innerShdw>
                </a:effectLst>
                <a:latin typeface="Arial Black" pitchFamily="34" charset="0"/>
              </a:rPr>
              <a:t>Submitted </a:t>
            </a:r>
            <a:r>
              <a:rPr lang="en-US" sz="2800" b="1" spc="50" dirty="0" smtClean="0">
                <a:ln w="0"/>
                <a:solidFill>
                  <a:srgbClr val="FFC000"/>
                </a:solidFill>
                <a:effectLst>
                  <a:innerShdw blurRad="63500" dist="50800" dir="13500000">
                    <a:srgbClr val="000000">
                      <a:alpha val="50000"/>
                    </a:srgbClr>
                  </a:innerShdw>
                </a:effectLst>
                <a:latin typeface="Arial Black" pitchFamily="34" charset="0"/>
              </a:rPr>
              <a:t> </a:t>
            </a:r>
            <a:r>
              <a:rPr lang="en-US" sz="2800" b="1" spc="50" dirty="0">
                <a:ln w="0"/>
                <a:solidFill>
                  <a:srgbClr val="FFC000"/>
                </a:solidFill>
                <a:effectLst>
                  <a:innerShdw blurRad="63500" dist="50800" dir="13500000">
                    <a:srgbClr val="000000">
                      <a:alpha val="50000"/>
                    </a:srgbClr>
                  </a:innerShdw>
                </a:effectLst>
                <a:latin typeface="Arial Black" pitchFamily="34" charset="0"/>
              </a:rPr>
              <a:t>By</a:t>
            </a:r>
            <a:r>
              <a:rPr lang="en-US" sz="2800" b="1" spc="50" dirty="0" smtClean="0">
                <a:ln w="0"/>
                <a:solidFill>
                  <a:srgbClr val="FFC000"/>
                </a:solidFill>
                <a:effectLst>
                  <a:innerShdw blurRad="63500" dist="50800" dir="13500000">
                    <a:srgbClr val="000000">
                      <a:alpha val="50000"/>
                    </a:srgbClr>
                  </a:innerShdw>
                </a:effectLst>
                <a:latin typeface="Arial Black" pitchFamily="34" charset="0"/>
              </a:rPr>
              <a:t>: Neeraj Kumar </a:t>
            </a:r>
            <a:endParaRPr lang="en-IN" altLang="en-US" sz="2800" b="1" spc="50" dirty="0">
              <a:ln w="0"/>
              <a:solidFill>
                <a:srgbClr val="FFC000"/>
              </a:solidFill>
              <a:effectLst>
                <a:innerShdw blurRad="63500" dist="50800" dir="13500000">
                  <a:srgbClr val="000000">
                    <a:alpha val="50000"/>
                  </a:srgbClr>
                </a:innerShdw>
              </a:effectLst>
              <a:latin typeface="Arial Black"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9270" y="2391640"/>
            <a:ext cx="4932829" cy="27709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500" y="257175"/>
            <a:ext cx="11072813"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Exploratory Data Analysis (EDA) Steps</a:t>
            </a:r>
            <a:endParaRPr lang="en-IN" sz="3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363894" y="668751"/>
            <a:ext cx="11411339" cy="7025000"/>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From the dataset I found some numerical features having “-“ sign and string value like “null” so I replaced them with NAN values and dropped the columns having more than 50% of “-“ sign as they were of no use for prediction.</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appropriate values.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Extracted the features Brand, Model and </a:t>
            </a:r>
            <a:r>
              <a:rPr lang="en-IN" sz="1800" dirty="0" smtClean="0">
                <a:effectLst/>
                <a:latin typeface="Century" panose="02040604050505020304" pitchFamily="18" charset="0"/>
                <a:ea typeface="Calibri" panose="020F0502020204030204" pitchFamily="34" charset="0"/>
              </a:rPr>
              <a:t>Manufacturing year </a:t>
            </a:r>
            <a:r>
              <a:rPr lang="en-IN" sz="1800" dirty="0">
                <a:effectLst/>
                <a:latin typeface="Century" panose="02040604050505020304" pitchFamily="18" charset="0"/>
                <a:ea typeface="Calibri" panose="020F0502020204030204" pitchFamily="34" charset="0"/>
              </a:rPr>
              <a:t>from the column </a:t>
            </a:r>
            <a:r>
              <a:rPr lang="en-IN" sz="1800" dirty="0" err="1" smtClean="0">
                <a:effectLst/>
                <a:latin typeface="Century" panose="02040604050505020304" pitchFamily="18" charset="0"/>
                <a:ea typeface="Calibri" panose="020F0502020204030204" pitchFamily="34" charset="0"/>
              </a:rPr>
              <a:t>CarName</a:t>
            </a:r>
            <a:r>
              <a:rPr lang="en-IN" sz="1800" dirty="0" smtClean="0">
                <a:effectLst/>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rPr>
              <a:t>and created </a:t>
            </a:r>
            <a:r>
              <a:rPr lang="en-IN" sz="1800" dirty="0" err="1">
                <a:effectLst/>
                <a:latin typeface="Century" panose="02040604050505020304" pitchFamily="18" charset="0"/>
                <a:ea typeface="Calibri" panose="020F0502020204030204" pitchFamily="34" charset="0"/>
              </a:rPr>
              <a:t>Car_age</a:t>
            </a:r>
            <a:r>
              <a:rPr lang="en-IN" sz="1800" dirty="0">
                <a:effectLst/>
                <a:latin typeface="Century" panose="02040604050505020304" pitchFamily="18" charset="0"/>
                <a:ea typeface="Calibri" panose="020F0502020204030204" pitchFamily="34" charset="0"/>
              </a:rPr>
              <a:t> by subtracting the Manufacturing year of car from the year 2021.</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Converted all the numerical continuous columns from object data type into float data type after cleaning the data.</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treated them using imputation techniques like mean, median and mode methods.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rPr>
              <a:t>Checked the statistical summary of the dataset using describe () method.</a:t>
            </a:r>
            <a:endParaRPr lang="en-IN" dirty="0">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 </a:t>
            </a:r>
            <a:r>
              <a:rPr lang="en-IN" dirty="0">
                <a:latin typeface="Century" panose="02040604050505020304" pitchFamily="18" charset="0"/>
                <a:cs typeface="Times New Roman" panose="02020603050405020304" pitchFamily="18" charset="0"/>
              </a:rPr>
              <a:t>Visualizing the features using univariate, bivariate and multivariate analysis. </a:t>
            </a:r>
            <a:r>
              <a:rPr lang="en-IN" sz="18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several categorical and numerical plots like pie plot, count plot, bar plot, reg plot, strip plot, line plot, violin plot, distribution plot, box plots and pair plot.</a:t>
            </a: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rPr>
              <a:t>Identified outliers using box plots and removed outliers in continuous numerical columns using </a:t>
            </a:r>
            <a:r>
              <a:rPr lang="en-IN" sz="1800" dirty="0" smtClean="0">
                <a:effectLst/>
                <a:latin typeface="Century" panose="02040604050505020304" pitchFamily="18" charset="0"/>
                <a:ea typeface="Times New Roman" panose="02020603050405020304" pitchFamily="18" charset="0"/>
              </a:rPr>
              <a:t>Z score</a:t>
            </a:r>
            <a:r>
              <a:rPr lang="en-IN" sz="1800" dirty="0">
                <a:effectLst/>
                <a:latin typeface="Century" panose="02040604050505020304" pitchFamily="18" charset="0"/>
                <a:ea typeface="Times New Roman" panose="02020603050405020304" pitchFamily="18" charset="0"/>
              </a:rPr>
              <a:t>.</a:t>
            </a: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cs typeface="Calibri" panose="020F0502020204030204" pitchFamily="34" charset="0"/>
              </a:rPr>
              <a:t>Checked for skewness and removed skewness in numerical columns using power transformation method (</a:t>
            </a:r>
            <a:r>
              <a:rPr lang="en-IN" sz="1800" dirty="0" err="1" smtClean="0">
                <a:effectLst/>
                <a:latin typeface="Century" panose="02040604050505020304" pitchFamily="18" charset="0"/>
                <a:ea typeface="Times New Roman" panose="02020603050405020304" pitchFamily="18" charset="0"/>
                <a:cs typeface="Calibri" panose="020F0502020204030204" pitchFamily="34" charset="0"/>
              </a:rPr>
              <a:t>yeo</a:t>
            </a:r>
            <a:r>
              <a:rPr lang="en-IN" sz="1800" dirty="0" smtClean="0">
                <a:effectLst/>
                <a:latin typeface="Century" panose="02040604050505020304" pitchFamily="18" charset="0"/>
                <a:ea typeface="Times New Roman" panose="02020603050405020304" pitchFamily="18" charset="0"/>
                <a:cs typeface="Calibri" panose="020F0502020204030204" pitchFamily="34" charset="0"/>
              </a:rPr>
              <a:t>-</a:t>
            </a:r>
            <a:r>
              <a:rPr lang="en-IN" dirty="0">
                <a:latin typeface="Century" panose="02040604050505020304" pitchFamily="18" charset="0"/>
                <a:ea typeface="Times New Roman" panose="02020603050405020304" pitchFamily="18" charset="0"/>
                <a:cs typeface="Calibri" panose="020F0502020204030204" pitchFamily="34" charset="0"/>
              </a:rPr>
              <a:t>J</a:t>
            </a:r>
            <a:r>
              <a:rPr lang="en-IN" sz="1800" dirty="0" smtClean="0">
                <a:effectLst/>
                <a:latin typeface="Century" panose="02040604050505020304" pitchFamily="18" charset="0"/>
                <a:ea typeface="Times New Roman" panose="02020603050405020304" pitchFamily="18" charset="0"/>
                <a:cs typeface="Calibri" panose="020F0502020204030204" pitchFamily="34" charset="0"/>
              </a:rPr>
              <a:t>ohnson</a:t>
            </a:r>
            <a:r>
              <a:rPr lang="en-IN" sz="1800" dirty="0">
                <a:effectLst/>
                <a:latin typeface="Century" panose="02040604050505020304" pitchFamily="18" charset="0"/>
                <a:ea typeface="Times New Roman" panose="02020603050405020304" pitchFamily="18" charset="0"/>
                <a:cs typeface="Calibri" panose="020F0502020204030204" pitchFamily="34" charset="0"/>
              </a:rPr>
              <a:t>). </a:t>
            </a: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p>
          <a:p>
            <a:pPr marL="285750" indent="-285750" algn="just">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5151" y="261257"/>
            <a:ext cx="10991461"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Visualization :Univariate Analysis</a:t>
            </a:r>
            <a:endParaRPr lang="en-IN" sz="3000" u="sng" dirty="0">
              <a:solidFill>
                <a:schemeClr val="accent6">
                  <a:lumMod val="75000"/>
                </a:schemeClr>
              </a:solidFill>
              <a:latin typeface="Bookman Old Style" panose="020506040505050202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59748" y="897618"/>
            <a:ext cx="5731510" cy="5699125"/>
          </a:xfrm>
          <a:prstGeom prst="rect">
            <a:avLst/>
          </a:prstGeom>
          <a:noFill/>
          <a:ln>
            <a:noFill/>
          </a:ln>
        </p:spPr>
      </p:pic>
      <p:sp>
        <p:nvSpPr>
          <p:cNvPr id="9" name="TextBox 8"/>
          <p:cNvSpPr txBox="1"/>
          <p:nvPr/>
        </p:nvSpPr>
        <p:spPr>
          <a:xfrm>
            <a:off x="531021" y="1063690"/>
            <a:ext cx="4926564" cy="5106206"/>
          </a:xfrm>
          <a:prstGeom prst="rect">
            <a:avLst/>
          </a:prstGeom>
          <a:noFill/>
        </p:spPr>
        <p:txBody>
          <a:bodyPr wrap="square">
            <a:spAutoFit/>
          </a:bodyPr>
          <a:lstStyle/>
          <a:p>
            <a:pPr lvl="0">
              <a:lnSpc>
                <a:spcPct val="107000"/>
              </a:lnSpc>
            </a:pPr>
            <a:r>
              <a:rPr lang="en-IN" dirty="0">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nSpc>
                <a:spcPct val="107000"/>
              </a:lnSpc>
            </a:pPr>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From the distribution plots we can observe most of the columns are not normally distributed, only the columns "</a:t>
            </a:r>
            <a:r>
              <a:rPr lang="en-IN" dirty="0" err="1">
                <a:effectLst/>
                <a:latin typeface="Century" panose="02040604050505020304" pitchFamily="18" charset="0"/>
                <a:ea typeface="Times New Roman" panose="02020603050405020304" pitchFamily="18" charset="0"/>
                <a:cs typeface="Calibri" panose="020F0502020204030204" pitchFamily="34" charset="0"/>
              </a:rPr>
              <a:t>Milage_in_km</a:t>
            </a:r>
            <a:r>
              <a:rPr lang="en-IN" dirty="0">
                <a:effectLst/>
                <a:latin typeface="Century" panose="02040604050505020304" pitchFamily="18" charset="0"/>
                <a:ea typeface="Times New Roman" panose="02020603050405020304" pitchFamily="18" charset="0"/>
                <a:cs typeface="Calibri" panose="020F0502020204030204" pitchFamily="34" charset="0"/>
              </a:rPr>
              <a:t>/</a:t>
            </a:r>
            <a:r>
              <a:rPr lang="en-IN" dirty="0" err="1">
                <a:effectLst/>
                <a:latin typeface="Century" panose="02040604050505020304" pitchFamily="18" charset="0"/>
                <a:ea typeface="Times New Roman" panose="02020603050405020304" pitchFamily="18" charset="0"/>
                <a:cs typeface="Calibri" panose="020F0502020204030204" pitchFamily="34" charset="0"/>
              </a:rPr>
              <a:t>ltr</a:t>
            </a:r>
            <a:r>
              <a:rPr lang="en-IN" dirty="0">
                <a:effectLst/>
                <a:latin typeface="Century" panose="02040604050505020304" pitchFamily="18" charset="0"/>
                <a:ea typeface="Times New Roman" panose="02020603050405020304" pitchFamily="18" charset="0"/>
                <a:cs typeface="Calibri" panose="020F0502020204030204" pitchFamily="34" charset="0"/>
              </a:rPr>
              <a:t>" looks somewhat normal.</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Also, we can notice the columns like "Running_in_kms","</a:t>
            </a:r>
            <a:r>
              <a:rPr lang="en-IN" dirty="0" err="1">
                <a:effectLst/>
                <a:latin typeface="Century" panose="02040604050505020304" pitchFamily="18" charset="0"/>
                <a:ea typeface="Times New Roman" panose="02020603050405020304" pitchFamily="18" charset="0"/>
                <a:cs typeface="Calibri" panose="020F0502020204030204" pitchFamily="34" charset="0"/>
              </a:rPr>
              <a:t>Engine_disp</a:t>
            </a:r>
            <a:r>
              <a:rPr lang="en-IN" dirty="0">
                <a:effectLst/>
                <a:latin typeface="Century" panose="02040604050505020304" pitchFamily="18" charset="0"/>
                <a:ea typeface="Times New Roman" panose="02020603050405020304" pitchFamily="18" charset="0"/>
                <a:cs typeface="Calibri" panose="020F0502020204030204" pitchFamily="34" charset="0"/>
              </a:rPr>
              <a:t>", "</a:t>
            </a:r>
            <a:r>
              <a:rPr lang="en-IN" dirty="0" err="1">
                <a:effectLst/>
                <a:latin typeface="Century" panose="02040604050505020304" pitchFamily="18" charset="0"/>
                <a:ea typeface="Times New Roman" panose="02020603050405020304" pitchFamily="18" charset="0"/>
                <a:cs typeface="Calibri" panose="020F0502020204030204" pitchFamily="34" charset="0"/>
              </a:rPr>
              <a:t>Max_power</a:t>
            </a:r>
            <a:r>
              <a:rPr lang="en-IN" dirty="0">
                <a:effectLst/>
                <a:latin typeface="Century" panose="02040604050505020304" pitchFamily="18" charset="0"/>
                <a:ea typeface="Times New Roman" panose="02020603050405020304" pitchFamily="18" charset="0"/>
                <a:cs typeface="Calibri" panose="020F0502020204030204" pitchFamily="34" charset="0"/>
              </a:rPr>
              <a:t>", "Weight", "</a:t>
            </a:r>
            <a:r>
              <a:rPr lang="en-IN" dirty="0" err="1">
                <a:effectLst/>
                <a:latin typeface="Century" panose="02040604050505020304" pitchFamily="18" charset="0"/>
                <a:ea typeface="Times New Roman" panose="02020603050405020304" pitchFamily="18" charset="0"/>
                <a:cs typeface="Calibri" panose="020F0502020204030204" pitchFamily="34" charset="0"/>
              </a:rPr>
              <a:t>Car_age</a:t>
            </a:r>
            <a:r>
              <a:rPr lang="en-IN" dirty="0">
                <a:effectLst/>
                <a:latin typeface="Century" panose="02040604050505020304" pitchFamily="18" charset="0"/>
                <a:ea typeface="Times New Roman" panose="02020603050405020304" pitchFamily="18" charset="0"/>
                <a:cs typeface="Calibri" panose="020F0502020204030204" pitchFamily="34" charset="0"/>
              </a:rPr>
              <a:t>" etc are skewed to right as the mean value in these columns are much greater than the median (50%).</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The data in the column "height" skewed to left since the mean values is less than the median.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3783" y="257452"/>
            <a:ext cx="11221374" cy="553998"/>
          </a:xfrm>
          <a:prstGeom prst="rect">
            <a:avLst/>
          </a:prstGeom>
          <a:noFill/>
        </p:spPr>
        <p:txBody>
          <a:bodyPr wrap="square">
            <a:spAutoFit/>
          </a:bodyPr>
          <a:lstStyle/>
          <a:p>
            <a:r>
              <a:rPr lang="en-US" sz="3000" u="sng" dirty="0">
                <a:solidFill>
                  <a:schemeClr val="accent6">
                    <a:lumMod val="75000"/>
                  </a:schemeClr>
                </a:solidFill>
                <a:latin typeface="Bookman Old Style" panose="02050604050505020204" pitchFamily="18" charset="0"/>
              </a:rPr>
              <a:t>Identifying the outliers using box plot</a:t>
            </a:r>
            <a:endParaRPr lang="en-IN" sz="3000" u="sng" dirty="0">
              <a:solidFill>
                <a:schemeClr val="accent6">
                  <a:lumMod val="75000"/>
                </a:schemeClr>
              </a:solidFill>
              <a:latin typeface="Bookman Old Style" panose="02050604050505020204" pitchFamily="18" charset="0"/>
            </a:endParaRPr>
          </a:p>
        </p:txBody>
      </p:sp>
      <p:sp>
        <p:nvSpPr>
          <p:cNvPr id="6" name="TextBox 5"/>
          <p:cNvSpPr txBox="1"/>
          <p:nvPr/>
        </p:nvSpPr>
        <p:spPr>
          <a:xfrm>
            <a:off x="6096000" y="1145218"/>
            <a:ext cx="5790136" cy="5078313"/>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ü"/>
            </a:pPr>
            <a:r>
              <a:rPr lang="en-US" b="0" i="0" dirty="0">
                <a:effectLst/>
                <a:latin typeface="Century" panose="02040604050505020304" pitchFamily="18" charset="0"/>
              </a:rPr>
              <a:t>From the box plot we can notice the outliers present in all the features except length column. </a:t>
            </a:r>
            <a:r>
              <a:rPr lang="en-US" dirty="0">
                <a:latin typeface="Century" panose="02040604050505020304" pitchFamily="18" charset="0"/>
              </a:rPr>
              <a:t>I have r</a:t>
            </a:r>
            <a:r>
              <a:rPr lang="en-US" b="0" i="0" dirty="0">
                <a:effectLst/>
                <a:latin typeface="Century" panose="02040604050505020304" pitchFamily="18" charset="0"/>
              </a:rPr>
              <a:t>emoved the outliers using </a:t>
            </a:r>
            <a:r>
              <a:rPr lang="en-US" b="0" i="0" dirty="0" err="1">
                <a:effectLst/>
                <a:latin typeface="Century" panose="02040604050505020304" pitchFamily="18" charset="0"/>
              </a:rPr>
              <a:t>Zscore</a:t>
            </a:r>
            <a:r>
              <a:rPr lang="en-US" b="0" i="0" dirty="0">
                <a:effectLst/>
                <a:latin typeface="Century" panose="02040604050505020304" pitchFamily="18" charset="0"/>
              </a:rPr>
              <a:t> method except length and </a:t>
            </a:r>
            <a:r>
              <a:rPr lang="en-US" b="0" i="0" dirty="0" err="1">
                <a:effectLst/>
                <a:latin typeface="Century" panose="02040604050505020304" pitchFamily="18" charset="0"/>
              </a:rPr>
              <a:t>Car_Price</a:t>
            </a:r>
            <a:r>
              <a:rPr lang="en-US" b="0" i="0" dirty="0">
                <a:effectLst/>
                <a:latin typeface="Century" panose="02040604050505020304" pitchFamily="18" charset="0"/>
              </a:rPr>
              <a:t>. Since </a:t>
            </a:r>
            <a:r>
              <a:rPr lang="en-US" b="0" i="0" dirty="0" err="1">
                <a:effectLst/>
                <a:latin typeface="Century" panose="02040604050505020304" pitchFamily="18" charset="0"/>
              </a:rPr>
              <a:t>Car_Price</a:t>
            </a:r>
            <a:r>
              <a:rPr lang="en-US" b="0" i="0" dirty="0">
                <a:effectLst/>
                <a:latin typeface="Century" panose="02040604050505020304" pitchFamily="18" charset="0"/>
              </a:rPr>
              <a:t> is our target column we should not loose any data by removing outliers in this column.</a:t>
            </a:r>
            <a:endParaRPr lang="en-IN" dirty="0">
              <a:latin typeface="Century" panose="02040604050505020304" pitchFamily="18" charset="0"/>
            </a:endParaRPr>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47" y="811450"/>
            <a:ext cx="6043223" cy="59587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93100" y="-38462"/>
            <a:ext cx="10935479" cy="553998"/>
          </a:xfrm>
          <a:prstGeom prst="rect">
            <a:avLst/>
          </a:prstGeom>
          <a:noFill/>
        </p:spPr>
        <p:txBody>
          <a:bodyPr wrap="square">
            <a:spAutoFit/>
          </a:bodyPr>
          <a:lstStyle/>
          <a:p>
            <a:pPr algn="ctr"/>
            <a:r>
              <a:rPr lang="en-US" sz="3000" u="sng" dirty="0">
                <a:solidFill>
                  <a:schemeClr val="accent6">
                    <a:lumMod val="75000"/>
                  </a:schemeClr>
                </a:solidFill>
                <a:latin typeface="Bookman Old Style" panose="02050604050505020204" pitchFamily="18" charset="0"/>
              </a:rPr>
              <a:t>Correlation Between Features and Label</a:t>
            </a:r>
            <a:endParaRPr lang="en-IN" sz="3000" u="sng" dirty="0">
              <a:solidFill>
                <a:schemeClr val="accent6">
                  <a:lumMod val="75000"/>
                </a:schemeClr>
              </a:solidFill>
              <a:latin typeface="Bookman Old Style" panose="02050604050505020204" pitchFamily="18" charset="0"/>
            </a:endParaRPr>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86672"/>
            <a:ext cx="6624735" cy="43853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38539" y="5043196"/>
            <a:ext cx="11206066" cy="1754326"/>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dark shades are highly positively correlated and light shades are highly negatively correlated with the target variable.</a:t>
            </a:r>
          </a:p>
          <a:p>
            <a:pPr marL="285750" indent="-285750" algn="just">
              <a:buFont typeface="Wingdings" panose="05000000000000000000" pitchFamily="2" charset="2"/>
              <a:buChar char="v"/>
            </a:pPr>
            <a:r>
              <a:rPr lang="en-US" dirty="0">
                <a:latin typeface="Century" panose="02040604050505020304" pitchFamily="18" charset="0"/>
              </a:rPr>
              <a:t>We can observe from the map that most of the columns are highly correlated with each other which leads to multicollinearity problem. So, I checked the VIF value and removed the columns having high VIF value to overcome with this multicollinearity problem.</a:t>
            </a:r>
            <a:endParaRPr lang="en-IN" dirty="0">
              <a:latin typeface="Century" panose="02040604050505020304" pitchFamily="18" charset="0"/>
            </a:endParaRPr>
          </a:p>
        </p:txBody>
      </p:sp>
      <p:pic>
        <p:nvPicPr>
          <p:cNvPr id="1229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4735" y="772128"/>
            <a:ext cx="5567265" cy="31793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5192" y="139959"/>
            <a:ext cx="11224726" cy="553998"/>
          </a:xfrm>
          <a:prstGeom prst="rect">
            <a:avLst/>
          </a:prstGeom>
          <a:noFill/>
        </p:spPr>
        <p:txBody>
          <a:bodyPr wrap="square">
            <a:spAutoFit/>
          </a:bodyPr>
          <a:lstStyle/>
          <a:p>
            <a:r>
              <a:rPr lang="en-US" sz="3000" u="sng" dirty="0">
                <a:solidFill>
                  <a:schemeClr val="accent6">
                    <a:lumMod val="75000"/>
                  </a:schemeClr>
                </a:solidFill>
                <a:latin typeface="Century" panose="02040604050505020304" pitchFamily="18" charset="0"/>
              </a:rPr>
              <a:t>Data Analysis Steps done</a:t>
            </a:r>
            <a:endParaRPr lang="en-IN" sz="3000" u="sng" dirty="0">
              <a:solidFill>
                <a:schemeClr val="accent6">
                  <a:lumMod val="75000"/>
                </a:schemeClr>
              </a:solidFill>
              <a:latin typeface="Century" panose="02040604050505020304" pitchFamily="18" charset="0"/>
            </a:endParaRPr>
          </a:p>
        </p:txBody>
      </p:sp>
      <p:sp>
        <p:nvSpPr>
          <p:cNvPr id="5" name="TextBox 4"/>
          <p:cNvSpPr txBox="1"/>
          <p:nvPr/>
        </p:nvSpPr>
        <p:spPr>
          <a:xfrm>
            <a:off x="485192" y="1175657"/>
            <a:ext cx="11224726" cy="4524315"/>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removed outliers using </a:t>
            </a:r>
            <a:r>
              <a:rPr lang="en-US" dirty="0" err="1">
                <a:latin typeface="Century" panose="02040604050505020304" pitchFamily="18" charset="0"/>
              </a:rPr>
              <a:t>Zscore</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power transformation method (yeo-</a:t>
            </a:r>
            <a:r>
              <a:rPr lang="en-US" dirty="0" err="1">
                <a:latin typeface="Century" panose="02040604050505020304" pitchFamily="18" charset="0"/>
              </a:rPr>
              <a:t>johnson</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Checked for VIF and solved multicollinearity problem.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7788" y="307910"/>
            <a:ext cx="10879494"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Assumptions:</a:t>
            </a:r>
            <a:endParaRPr lang="en-IN" sz="3000" u="sng" dirty="0">
              <a:solidFill>
                <a:schemeClr val="accent6">
                  <a:lumMod val="75000"/>
                </a:schemeClr>
              </a:solidFill>
              <a:latin typeface="Bookman Old Style" panose="02050604050505020204" pitchFamily="18" charset="0"/>
            </a:endParaRPr>
          </a:p>
        </p:txBody>
      </p:sp>
      <p:sp>
        <p:nvSpPr>
          <p:cNvPr id="4" name="TextBox 3"/>
          <p:cNvSpPr txBox="1"/>
          <p:nvPr/>
        </p:nvSpPr>
        <p:spPr>
          <a:xfrm>
            <a:off x="727788" y="1418253"/>
            <a:ext cx="10879494" cy="3693319"/>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sale price of used cars by collecting the data from </a:t>
            </a:r>
            <a:r>
              <a:rPr lang="en-US" dirty="0" err="1">
                <a:latin typeface="Century" panose="02040604050505020304" pitchFamily="18" charset="0"/>
              </a:rPr>
              <a:t>cardekho</a:t>
            </a:r>
            <a:r>
              <a:rPr lang="en-US" dirty="0">
                <a:latin typeface="Century" panose="02040604050505020304" pitchFamily="18" charset="0"/>
              </a:rPr>
              <a:t>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sale price of the old cars. Also, this model helps the car selling dealers/companies and buyers understand the feature price of the cars.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dealers and buyers take this model into consideration the features that were deemed as most important as seen in this study might help them estimate the car price.</a:t>
            </a:r>
          </a:p>
          <a:p>
            <a:r>
              <a:rPr lang="en-US" dirty="0">
                <a:latin typeface="Century" panose="02040604050505020304" pitchFamily="18" charset="0"/>
              </a:rPr>
              <a:t> </a:t>
            </a:r>
            <a:endParaRPr lang="en-IN" dirty="0">
              <a:latin typeface="Century" panose="020406040505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69167" y="261257"/>
            <a:ext cx="11224727" cy="553998"/>
          </a:xfrm>
          <a:prstGeom prst="rect">
            <a:avLst/>
          </a:prstGeom>
          <a:noFill/>
        </p:spPr>
        <p:txBody>
          <a:bodyPr wrap="square">
            <a:spAutoFit/>
          </a:bodyPr>
          <a:lstStyle/>
          <a:p>
            <a:r>
              <a:rPr lang="en-US" sz="3000" u="sng" dirty="0">
                <a:solidFill>
                  <a:schemeClr val="accent6">
                    <a:lumMod val="75000"/>
                  </a:schemeClr>
                </a:solidFill>
                <a:latin typeface="Bookman Old Style" panose="02050604050505020204" pitchFamily="18" charset="0"/>
              </a:rPr>
              <a:t>Model Building:</a:t>
            </a:r>
            <a:endParaRPr lang="en-IN" sz="3000" u="sng" dirty="0">
              <a:solidFill>
                <a:schemeClr val="accent6">
                  <a:lumMod val="75000"/>
                </a:schemeClr>
              </a:solidFill>
              <a:latin typeface="Bookman Old Style" panose="02050604050505020204" pitchFamily="18" charset="0"/>
            </a:endParaRPr>
          </a:p>
        </p:txBody>
      </p:sp>
      <p:sp>
        <p:nvSpPr>
          <p:cNvPr id="7" name="TextBox 6"/>
          <p:cNvSpPr txBox="1"/>
          <p:nvPr/>
        </p:nvSpPr>
        <p:spPr>
          <a:xfrm>
            <a:off x="569167" y="1082351"/>
            <a:ext cx="11224727" cy="4979761"/>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Georgia" panose="02040502050405020303" pitchFamily="18" charset="0"/>
                <a:ea typeface="Calibri" panose="020F0502020204030204" pitchFamily="34" charset="0"/>
              </a:rPr>
              <a:t>In this problem </a:t>
            </a:r>
            <a:r>
              <a:rPr lang="en-IN" dirty="0" err="1">
                <a:latin typeface="Georgia" panose="02040502050405020303" pitchFamily="18" charset="0"/>
                <a:ea typeface="Calibri" panose="020F0502020204030204" pitchFamily="34" charset="0"/>
              </a:rPr>
              <a:t>Car_Price</a:t>
            </a:r>
            <a:r>
              <a:rPr lang="en-IN" sz="1800" dirty="0">
                <a:effectLst/>
                <a:latin typeface="Georgia" panose="02040502050405020303" pitchFamily="18" charset="0"/>
                <a:ea typeface="Calibri" panose="020F0502020204030204" pitchFamily="34" charset="0"/>
              </a:rPr>
              <a:t> is</a:t>
            </a:r>
            <a:r>
              <a:rPr lang="en-IN" dirty="0">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rPr>
              <a:t>our target variable which is continuous in nature where we  need to predic</a:t>
            </a:r>
            <a:r>
              <a:rPr lang="en-IN" dirty="0">
                <a:latin typeface="Georgia" panose="02040502050405020303" pitchFamily="18" charset="0"/>
                <a:ea typeface="Calibri" panose="020F0502020204030204" pitchFamily="34" charset="0"/>
              </a:rPr>
              <a:t>t the price of pre-owned cars</a:t>
            </a:r>
            <a:r>
              <a:rPr lang="en-IN" sz="1800" dirty="0">
                <a:effectLst/>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cs typeface="Times New Roman" panose="02020603050405020304" pitchFamily="18" charset="0"/>
              </a:rPr>
              <a:t>F</a:t>
            </a:r>
            <a:r>
              <a:rPr lang="en-IN" sz="1800" dirty="0">
                <a:effectLst/>
                <a:latin typeface="Georgia" panose="02040502050405020303" pitchFamily="18" charset="0"/>
                <a:ea typeface="Calibri" panose="020F0502020204030204" pitchFamily="34" charset="0"/>
              </a:rPr>
              <a:t>rom this I can conclude that it is a </a:t>
            </a:r>
            <a:r>
              <a:rPr lang="en-IN" dirty="0">
                <a:latin typeface="Georgia" panose="02040502050405020303" pitchFamily="18" charset="0"/>
                <a:ea typeface="Calibri" panose="020F0502020204030204" pitchFamily="34" charset="0"/>
              </a:rPr>
              <a:t>Regression</a:t>
            </a:r>
            <a:r>
              <a:rPr lang="en-IN" sz="1800" dirty="0">
                <a:effectLst/>
                <a:latin typeface="Georgia" panose="02040502050405020303"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18</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a:p>
            <a:pPr marL="857250" lvl="1" indent="-400050" algn="just">
              <a:lnSpc>
                <a:spcPct val="107000"/>
              </a:lnSpc>
              <a:spcAft>
                <a:spcPts val="800"/>
              </a:spcAft>
              <a:buFont typeface="+mj-lt"/>
              <a:buAutoNum type="romanLcPeriod"/>
            </a:pPr>
            <a:r>
              <a:rPr lang="en-IN" dirty="0" err="1">
                <a:latin typeface="Century" panose="02040604050505020304" pitchFamily="18" charset="0"/>
                <a:ea typeface="Calibri" panose="020F0502020204030204" pitchFamily="34" charset="0"/>
                <a:cs typeface="Times New Roman" panose="02020603050405020304" pitchFamily="18" charset="0"/>
              </a:rPr>
              <a:t>Kneighbors</a:t>
            </a:r>
            <a:r>
              <a:rPr lang="en-IN" dirty="0">
                <a:latin typeface="Century" panose="02040604050505020304" pitchFamily="18" charset="0"/>
                <a:ea typeface="Calibri" panose="020F0502020204030204" pitchFamily="34" charset="0"/>
                <a:cs typeface="Times New Roman" panose="02020603050405020304" pitchFamily="18" charset="0"/>
              </a:rPr>
              <a:t>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9" name="TextBox 8"/>
          <p:cNvSpPr txBox="1"/>
          <p:nvPr/>
        </p:nvSpPr>
        <p:spPr>
          <a:xfrm>
            <a:off x="569167" y="5635690"/>
            <a:ext cx="11224727" cy="923330"/>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train test split to build the above models.</a:t>
            </a:r>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625" y="185738"/>
            <a:ext cx="11001375"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Hyperparameter Tuning:</a:t>
            </a:r>
          </a:p>
        </p:txBody>
      </p:sp>
      <p:sp>
        <p:nvSpPr>
          <p:cNvPr id="5" name="TextBox 4"/>
          <p:cNvSpPr txBox="1"/>
          <p:nvPr/>
        </p:nvSpPr>
        <p:spPr>
          <a:xfrm>
            <a:off x="0" y="1114426"/>
            <a:ext cx="11844338" cy="981423"/>
          </a:xfrm>
          <a:prstGeom prst="rect">
            <a:avLst/>
          </a:prstGeom>
          <a:noFill/>
        </p:spPr>
        <p:txBody>
          <a:bodyPr wrap="square">
            <a:spAutoFit/>
          </a:bodyPr>
          <a:lstStyle/>
          <a:p>
            <a:pPr algn="just">
              <a:lnSpc>
                <a:spcPct val="107000"/>
              </a:lnSpc>
              <a:spcAft>
                <a:spcPts val="800"/>
              </a:spcAft>
            </a:pPr>
            <a:r>
              <a:rPr lang="en-IN" sz="1800" b="1" dirty="0" smtClean="0">
                <a:effectLst/>
                <a:latin typeface="Century" panose="02040604050505020304" pitchFamily="18" charset="0"/>
                <a:ea typeface="Calibri" panose="020F0502020204030204" pitchFamily="34" charset="0"/>
                <a:cs typeface="Calibri" panose="020F0502020204030204" pitchFamily="34" charset="0"/>
              </a:rPr>
              <a:t> From </a:t>
            </a:r>
            <a:r>
              <a:rPr lang="en-IN" sz="1800" b="1" dirty="0">
                <a:effectLst/>
                <a:latin typeface="Century" panose="02040604050505020304" pitchFamily="18" charset="0"/>
                <a:ea typeface="Calibri" panose="020F0502020204030204" pitchFamily="34" charset="0"/>
                <a:cs typeface="Calibri" panose="020F0502020204030204" pitchFamily="34" charset="0"/>
              </a:rPr>
              <a:t>the difference between R2 score and cross validation score we found “Gradient Boosting Regressor” having least difference compared to other models. So, we  concluded that “</a:t>
            </a:r>
            <a:r>
              <a:rPr lang="en-IN" b="1" dirty="0">
                <a:effectLst/>
                <a:latin typeface="Century" panose="02040604050505020304" pitchFamily="18" charset="0"/>
                <a:ea typeface="Calibri" panose="020F0502020204030204" pitchFamily="34" charset="0"/>
                <a:cs typeface="Calibri" panose="020F0502020204030204" pitchFamily="34" charset="0"/>
                <a:sym typeface="+mn-ea"/>
              </a:rPr>
              <a:t>Gradient Boosting Regressor</a:t>
            </a:r>
            <a:r>
              <a:rPr lang="en-IN" b="1" dirty="0">
                <a:latin typeface="Century" panose="02040604050505020304" pitchFamily="18" charset="0"/>
                <a:ea typeface="Calibri" panose="020F0502020204030204" pitchFamily="34" charset="0"/>
                <a:cs typeface="Calibri" panose="020F0502020204030204" pitchFamily="34" charset="0"/>
              </a:rPr>
              <a:t>”</a:t>
            </a:r>
            <a:r>
              <a:rPr lang="en-IN" sz="1800" b="1" dirty="0">
                <a:effectLst/>
                <a:latin typeface="Century" panose="02040604050505020304" pitchFamily="18" charset="0"/>
                <a:ea typeface="Calibri" panose="020F0502020204030204" pitchFamily="34" charset="0"/>
                <a:cs typeface="Calibri" panose="020F0502020204030204" pitchFamily="34" charset="0"/>
              </a:rPr>
              <a:t> as our best fitting model. Performed Hyperparameter tuning to increase the best model accuracy.</a:t>
            </a:r>
            <a:endParaRPr lang="en-IN" sz="1400" b="1"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Flowchart: Alternate Process 11"/>
          <p:cNvSpPr/>
          <p:nvPr/>
        </p:nvSpPr>
        <p:spPr>
          <a:xfrm>
            <a:off x="1352979" y="2358173"/>
            <a:ext cx="7280034" cy="2590345"/>
          </a:xfrm>
          <a:prstGeom prst="flowChartAlternateProcess">
            <a:avLst/>
          </a:prstGeom>
          <a:blipFill rotWithShape="1">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endParaRPr lang="en-IN"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6948367" y="3998397"/>
            <a:ext cx="1305165" cy="369332"/>
          </a:xfrm>
          <a:prstGeom prst="rect">
            <a:avLst/>
          </a:prstGeom>
        </p:spPr>
        <p:txBody>
          <a:bodyPr wrap="none">
            <a:spAutoFit/>
          </a:bodyPr>
          <a:lstStyle/>
          <a:p>
            <a:r>
              <a:rPr lang="en-IN" dirty="0" err="1">
                <a:solidFill>
                  <a:srgbClr val="FFFFFF"/>
                </a:solidFill>
                <a:latin typeface="Century" panose="02040604050505020304" pitchFamily="18" charset="0"/>
                <a:ea typeface="Calibri" panose="020F0502020204030204" pitchFamily="34" charset="0"/>
                <a:cs typeface="Calibri" panose="020F0502020204030204" pitchFamily="34" charset="0"/>
              </a:rPr>
              <a:t>Regressor</a:t>
            </a:r>
            <a:r>
              <a:rPr lang="en-IN" dirty="0">
                <a:solidFill>
                  <a:srgbClr val="FFFFFF"/>
                </a:solidFill>
                <a:latin typeface="Century" panose="02040604050505020304" pitchFamily="18" charset="0"/>
                <a:ea typeface="Calibri" panose="020F0502020204030204" pitchFamily="34" charset="0"/>
                <a:cs typeface="Calibri" panose="020F0502020204030204" pitchFamily="34" charset="0"/>
              </a:rPr>
              <a:t> </a:t>
            </a:r>
            <a:endParaRPr lang="en-US" dirty="0"/>
          </a:p>
        </p:txBody>
      </p:sp>
      <p:sp>
        <p:nvSpPr>
          <p:cNvPr id="4" name="Rectangle 3"/>
          <p:cNvSpPr/>
          <p:nvPr/>
        </p:nvSpPr>
        <p:spPr>
          <a:xfrm>
            <a:off x="268941" y="5237472"/>
            <a:ext cx="11161059" cy="68505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285750" indent="-285750" algn="ctr">
              <a:lnSpc>
                <a:spcPct val="107000"/>
              </a:lnSpc>
              <a:spcAft>
                <a:spcPts val="800"/>
              </a:spcAft>
              <a:buFont typeface="Wingdings" panose="05000000000000000000" pitchFamily="2" charset="2"/>
              <a:buChar char="v"/>
            </a:pPr>
            <a:r>
              <a:rPr lang="en-US" dirty="0">
                <a:ln w="12700">
                  <a:solidFill>
                    <a:schemeClr val="tx2">
                      <a:satMod val="155000"/>
                    </a:schemeClr>
                  </a:solidFill>
                  <a:prstDash val="solid"/>
                </a:ln>
                <a:solidFill>
                  <a:schemeClr val="bg2">
                    <a:tint val="85000"/>
                    <a:satMod val="155000"/>
                  </a:schemeClr>
                </a:solidFill>
                <a:latin typeface="Arial" pitchFamily="34" charset="0"/>
                <a:ea typeface="Calibri" panose="020F0502020204030204" pitchFamily="34" charset="0"/>
                <a:cs typeface="Arial" pitchFamily="34" charset="0"/>
              </a:rPr>
              <a:t>I have used </a:t>
            </a:r>
            <a:r>
              <a:rPr lang="en-US" dirty="0" err="1">
                <a:ln w="12700">
                  <a:solidFill>
                    <a:schemeClr val="tx2">
                      <a:satMod val="155000"/>
                    </a:schemeClr>
                  </a:solidFill>
                  <a:prstDash val="solid"/>
                </a:ln>
                <a:solidFill>
                  <a:schemeClr val="bg2">
                    <a:tint val="85000"/>
                    <a:satMod val="155000"/>
                  </a:schemeClr>
                </a:solidFill>
                <a:latin typeface="Arial" pitchFamily="34" charset="0"/>
                <a:ea typeface="Calibri" panose="020F0502020204030204" pitchFamily="34" charset="0"/>
                <a:cs typeface="Arial" pitchFamily="34" charset="0"/>
              </a:rPr>
              <a:t>GridSearchCV</a:t>
            </a:r>
            <a:r>
              <a:rPr lang="en-US" dirty="0">
                <a:ln w="12700">
                  <a:solidFill>
                    <a:schemeClr val="tx2">
                      <a:satMod val="155000"/>
                    </a:schemeClr>
                  </a:solidFill>
                  <a:prstDash val="solid"/>
                </a:ln>
                <a:solidFill>
                  <a:schemeClr val="bg2">
                    <a:tint val="85000"/>
                    <a:satMod val="155000"/>
                  </a:schemeClr>
                </a:solidFill>
                <a:latin typeface="Arial" pitchFamily="34" charset="0"/>
                <a:ea typeface="Calibri" panose="020F0502020204030204" pitchFamily="34" charset="0"/>
                <a:cs typeface="Arial" pitchFamily="34" charset="0"/>
              </a:rPr>
              <a:t> to get </a:t>
            </a:r>
            <a:r>
              <a:rPr lang="en-US" dirty="0" err="1">
                <a:ln w="12700">
                  <a:solidFill>
                    <a:schemeClr val="tx2">
                      <a:satMod val="155000"/>
                    </a:schemeClr>
                  </a:solidFill>
                  <a:prstDash val="solid"/>
                </a:ln>
                <a:solidFill>
                  <a:schemeClr val="bg2">
                    <a:tint val="85000"/>
                    <a:satMod val="155000"/>
                  </a:schemeClr>
                </a:solidFill>
                <a:latin typeface="Arial" pitchFamily="34" charset="0"/>
                <a:ea typeface="Calibri" panose="020F0502020204030204" pitchFamily="34" charset="0"/>
                <a:cs typeface="Arial" pitchFamily="34" charset="0"/>
              </a:rPr>
              <a:t>thebest</a:t>
            </a:r>
            <a:r>
              <a:rPr lang="en-US" dirty="0">
                <a:ln w="12700">
                  <a:solidFill>
                    <a:schemeClr val="tx2">
                      <a:satMod val="155000"/>
                    </a:schemeClr>
                  </a:solidFill>
                  <a:prstDash val="solid"/>
                </a:ln>
                <a:solidFill>
                  <a:schemeClr val="bg2">
                    <a:tint val="85000"/>
                    <a:satMod val="155000"/>
                  </a:schemeClr>
                </a:solidFill>
                <a:latin typeface="Arial" pitchFamily="34" charset="0"/>
                <a:ea typeface="Calibri" panose="020F0502020204030204" pitchFamily="34" charset="0"/>
                <a:cs typeface="Arial" pitchFamily="34" charset="0"/>
              </a:rPr>
              <a:t> parameters of Extreme Gradient Boosting (XGB </a:t>
            </a:r>
            <a:r>
              <a:rPr lang="en-US" dirty="0" err="1">
                <a:ln w="12700">
                  <a:solidFill>
                    <a:schemeClr val="tx2">
                      <a:satMod val="155000"/>
                    </a:schemeClr>
                  </a:solidFill>
                  <a:prstDash val="solid"/>
                </a:ln>
                <a:solidFill>
                  <a:schemeClr val="bg2">
                    <a:tint val="85000"/>
                    <a:satMod val="155000"/>
                  </a:schemeClr>
                </a:solidFill>
                <a:latin typeface="Arial" pitchFamily="34" charset="0"/>
                <a:ea typeface="Calibri" panose="020F0502020204030204" pitchFamily="34" charset="0"/>
                <a:cs typeface="Arial" pitchFamily="34" charset="0"/>
              </a:rPr>
              <a:t>Regressor</a:t>
            </a:r>
            <a:r>
              <a:rPr lang="en-US" dirty="0">
                <a:ln w="12700">
                  <a:solidFill>
                    <a:schemeClr val="tx2">
                      <a:satMod val="155000"/>
                    </a:schemeClr>
                  </a:solidFill>
                  <a:prstDash val="solid"/>
                </a:ln>
                <a:solidFill>
                  <a:schemeClr val="bg2">
                    <a:tint val="85000"/>
                    <a:satMod val="155000"/>
                  </a:schemeClr>
                </a:solidFill>
                <a:latin typeface="Arial" pitchFamily="34" charset="0"/>
                <a:ea typeface="Calibri" panose="020F0502020204030204" pitchFamily="34" charset="0"/>
                <a:cs typeface="Arial" pitchFamily="34" charset="0"/>
              </a:rPr>
              <a:t>). And used all the obtained best parameters to create the accuracy of final model.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4849" y="282102"/>
            <a:ext cx="10822427"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Creating Final Model After Tuning:</a:t>
            </a:r>
            <a:endParaRPr lang="en-IN" sz="3000" u="sng" dirty="0">
              <a:solidFill>
                <a:schemeClr val="accent6">
                  <a:lumMod val="75000"/>
                </a:schemeClr>
              </a:solidFill>
              <a:latin typeface="Bookman Old Style" panose="020506040505050202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1540" y="1912620"/>
            <a:ext cx="3582670" cy="2468880"/>
          </a:xfrm>
          <a:prstGeom prst="rect">
            <a:avLst/>
          </a:prstGeom>
          <a:noFill/>
          <a:ln>
            <a:noFill/>
          </a:ln>
        </p:spPr>
      </p:pic>
      <p:sp>
        <p:nvSpPr>
          <p:cNvPr id="14" name="Flowchart: Alternate Process 13"/>
          <p:cNvSpPr/>
          <p:nvPr/>
        </p:nvSpPr>
        <p:spPr>
          <a:xfrm>
            <a:off x="6731541" y="942257"/>
            <a:ext cx="4783230" cy="5431011"/>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Symbol" panose="05050102010706020507" pitchFamily="18"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 have successfully incorporated the hyper parameter tuning using best parameters of Gradient Boosting Algorith by using </a:t>
            </a:r>
            <a:r>
              <a:rPr lang="en-IN" sz="1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Grid </a:t>
            </a:r>
            <a:r>
              <a:rPr lang="en-IN" sz="1800" dirty="0" err="1"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SearchCV</a:t>
            </a:r>
            <a:r>
              <a:rPr lang="en-IN" sz="1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and the R2 score of the model has been increased after hyperparameter tuning and received the R2 score as 94.50% which is very good.</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final model is mapping. In the graph we can observe the best fit line which is our actual dataset and the dots are the predictions that our best final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098" y="194553"/>
            <a:ext cx="11935838"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Saving The Final Model And Predictions From Saved Model</a:t>
            </a:r>
            <a:endParaRPr lang="en-IN" sz="3000" u="sng" dirty="0">
              <a:solidFill>
                <a:schemeClr val="accent6">
                  <a:lumMod val="75000"/>
                </a:schemeClr>
              </a:solidFill>
              <a:latin typeface="Bookman Old Style" panose="02050604050505020204" pitchFamily="18" charset="0"/>
            </a:endParaRPr>
          </a:p>
        </p:txBody>
      </p:sp>
      <p:sp>
        <p:nvSpPr>
          <p:cNvPr id="6" name="TextBox 5"/>
          <p:cNvSpPr txBox="1"/>
          <p:nvPr/>
        </p:nvSpPr>
        <p:spPr>
          <a:xfrm>
            <a:off x="5991225" y="3429000"/>
            <a:ext cx="6119711" cy="3416320"/>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sz="1800" dirty="0">
                <a:effectLst/>
                <a:latin typeface="Century" panose="02040604050505020304" pitchFamily="18" charset="0"/>
                <a:ea typeface="Calibri" panose="020F0502020204030204" pitchFamily="34" charset="0"/>
              </a:rPr>
              <a:t>Using regression model, we have got the predicted </a:t>
            </a:r>
            <a:r>
              <a:rPr lang="en-US" dirty="0">
                <a:latin typeface="Century" panose="02040604050505020304" pitchFamily="18" charset="0"/>
                <a:ea typeface="Calibri" panose="020F0502020204030204" pitchFamily="34" charset="0"/>
              </a:rPr>
              <a:t>sale price of the cars</a:t>
            </a:r>
            <a:r>
              <a:rPr lang="en-US" sz="1800" dirty="0">
                <a:effectLst/>
                <a:latin typeface="Century" panose="02040604050505020304" pitchFamily="18" charset="0"/>
                <a:ea typeface="Calibri" panose="020F0502020204030204" pitchFamily="34" charset="0"/>
              </a:rPr>
              <a:t>. From the predictions we can notice both actual values and predicted values are almost same.</a:t>
            </a:r>
          </a:p>
          <a:p>
            <a:pPr marL="285750" indent="-285750" algn="just">
              <a:buFont typeface="Arial" panose="020B0604020202020204" pitchFamily="34" charset="0"/>
              <a:buChar char="•"/>
            </a:pPr>
            <a:r>
              <a:rPr lang="en-IN" sz="1800" dirty="0">
                <a:solidFill>
                  <a:srgbClr val="000000"/>
                </a:solidFill>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endParaRPr lang="en-IN" sz="1800" dirty="0">
              <a:effectLst/>
              <a:latin typeface="Century" panose="02040604050505020304" pitchFamily="18" charset="0"/>
              <a:ea typeface="Calibri" panose="020F0502020204030204"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081" y="902438"/>
            <a:ext cx="5731510" cy="3299460"/>
          </a:xfrm>
          <a:prstGeom prst="rect">
            <a:avLst/>
          </a:prstGeom>
          <a:noFill/>
          <a:ln>
            <a:noFill/>
          </a:ln>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081" y="4201898"/>
            <a:ext cx="5731510" cy="1501140"/>
          </a:xfrm>
          <a:prstGeom prst="rect">
            <a:avLst/>
          </a:prstGeom>
          <a:noFill/>
          <a:ln>
            <a:noFill/>
          </a:ln>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59591" y="748551"/>
            <a:ext cx="5731510" cy="258318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33919" y="301557"/>
            <a:ext cx="10924162" cy="707886"/>
          </a:xfrm>
          <a:prstGeom prst="rect">
            <a:avLst/>
          </a:prstGeom>
          <a:noFill/>
        </p:spPr>
        <p:txBody>
          <a:bodyPr wrap="square" rtlCol="0">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4" name="TextBox 3"/>
          <p:cNvSpPr txBox="1"/>
          <p:nvPr/>
        </p:nvSpPr>
        <p:spPr>
          <a:xfrm>
            <a:off x="961053" y="1214438"/>
            <a:ext cx="9983172" cy="4867979"/>
          </a:xfrm>
          <a:prstGeom prst="rect">
            <a:avLst/>
          </a:prstGeom>
          <a:noFill/>
        </p:spPr>
        <p:txBody>
          <a:bodyPr wrap="square">
            <a:spAutoFit/>
          </a:bodyPr>
          <a:lstStyle/>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What Is Used Car Price?</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Benefits of Buying Used Car</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Importance of Used Cars</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2299" y="228599"/>
            <a:ext cx="10797702"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Conclusion:</a:t>
            </a:r>
            <a:endParaRPr lang="en-IN" sz="3000" u="sng" dirty="0">
              <a:solidFill>
                <a:schemeClr val="accent6">
                  <a:lumMod val="75000"/>
                </a:schemeClr>
              </a:solidFill>
              <a:latin typeface="Bookman Old Style" panose="02050604050505020204" pitchFamily="18" charset="0"/>
            </a:endParaRPr>
          </a:p>
        </p:txBody>
      </p:sp>
      <p:sp>
        <p:nvSpPr>
          <p:cNvPr id="5" name="TextBox 4"/>
          <p:cNvSpPr txBox="1"/>
          <p:nvPr/>
        </p:nvSpPr>
        <p:spPr>
          <a:xfrm>
            <a:off x="0" y="585788"/>
            <a:ext cx="11958638" cy="6740307"/>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case study aims to give an idea of applying Machine Learning algorithms to predict the sale price of the used cars. After the completion of this project, we got an insight of how to collect data, pre-processing the data, analyze and cleaning the data and building a model.</a:t>
            </a:r>
          </a:p>
          <a:p>
            <a:pPr marL="285750" indent="-285750" algn="just">
              <a:buFont typeface="Wingdings" panose="05000000000000000000" pitchFamily="2" charset="2"/>
              <a:buChar char="Ø"/>
            </a:pPr>
            <a:r>
              <a:rPr lang="en-US" b="0" i="0" dirty="0">
                <a:effectLst/>
                <a:latin typeface="Century" panose="02040604050505020304" pitchFamily="18" charset="0"/>
              </a:rPr>
              <a:t>First we collected the used cars data from website </a:t>
            </a:r>
            <a:r>
              <a:rPr lang="en-US" b="0" i="0" u="sng" dirty="0">
                <a:effectLst/>
                <a:latin typeface="Century" panose="02040604050505020304" pitchFamily="18" charset="0"/>
                <a:hlinkClick r:id="rId3"/>
              </a:rPr>
              <a:t>www.cardekho.com</a:t>
            </a:r>
            <a:r>
              <a:rPr lang="en-US" b="0" i="0" dirty="0">
                <a:effectLst/>
                <a:latin typeface="Century" panose="02040604050505020304" pitchFamily="18" charset="0"/>
              </a:rPr>
              <a:t> and it was done by using Web scraping using the framework Selenium, which has an advantage of automating our process of collecting data. We collected almost </a:t>
            </a:r>
            <a:r>
              <a:rPr lang="en-IN" altLang="en-US" b="0" i="0" dirty="0">
                <a:effectLst/>
                <a:latin typeface="Century" panose="02040604050505020304" pitchFamily="18" charset="0"/>
              </a:rPr>
              <a:t>5690</a:t>
            </a:r>
            <a:r>
              <a:rPr lang="en-US" b="0" i="0" dirty="0">
                <a:effectLst/>
                <a:latin typeface="Century" panose="02040604050505020304" pitchFamily="18" charset="0"/>
              </a:rPr>
              <a:t> of data which contained the selling price of the used cars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b="0" i="0" dirty="0">
                <a:effectLst/>
                <a:latin typeface="Century" panose="02040604050505020304" pitchFamily="18" charset="0"/>
              </a:rPr>
              <a:t>Then we loaded the dataset and have done data cleaning, EDA process and pre-processing techniques like checking outliers, skewness, correlation, scaling data </a:t>
            </a:r>
            <a:r>
              <a:rPr lang="en-US" b="0" i="0" dirty="0" err="1">
                <a:effectLst/>
                <a:latin typeface="Century" panose="02040604050505020304" pitchFamily="18" charset="0"/>
              </a:rPr>
              <a:t>etc</a:t>
            </a:r>
            <a:r>
              <a:rPr lang="en-US" b="0" i="0" dirty="0">
                <a:effectLst/>
                <a:latin typeface="Century" panose="02040604050505020304" pitchFamily="18" charset="0"/>
              </a:rPr>
              <a:t> and got better insights from data visualization.</a:t>
            </a:r>
          </a:p>
          <a:p>
            <a:pPr marL="285750" indent="-285750" algn="just">
              <a:buFont typeface="Wingdings" panose="05000000000000000000" pitchFamily="2" charset="2"/>
              <a:buChar char="Ø"/>
            </a:pPr>
            <a:r>
              <a:rPr lang="en-US" b="0" i="0" dirty="0">
                <a:effectLst/>
                <a:latin typeface="Century" panose="02040604050505020304" pitchFamily="18" charset="0"/>
              </a:rPr>
              <a:t>From the visualizations we got to know that the continuous numerical variables having some positive linear relation with the "</a:t>
            </a:r>
            <a:r>
              <a:rPr lang="en-US" b="0" i="0" dirty="0" err="1">
                <a:effectLst/>
                <a:latin typeface="Century" panose="02040604050505020304" pitchFamily="18" charset="0"/>
              </a:rPr>
              <a:t>Car_Price</a:t>
            </a:r>
            <a:r>
              <a:rPr lang="en-US" b="0" i="0" dirty="0">
                <a:effectLst/>
                <a:latin typeface="Century" panose="02040604050505020304" pitchFamily="18" charset="0"/>
              </a:rPr>
              <a:t>". By comparing car price and categorical variables we got to know that the cars having automatic gear transmission, cars from the city Bangalore, cars using petrol and diesel as fuels, cars having brands Benz and BMW and cars with 5-7 seating capacity have high sale price. While comparing continuous numerical variables and </a:t>
            </a:r>
            <a:r>
              <a:rPr lang="en-US" b="0" i="0" dirty="0" err="1">
                <a:effectLst/>
                <a:latin typeface="Century" panose="02040604050505020304" pitchFamily="18" charset="0"/>
              </a:rPr>
              <a:t>Car_Price</a:t>
            </a:r>
            <a:r>
              <a:rPr lang="en-US" b="0" i="0" dirty="0">
                <a:effectLst/>
                <a:latin typeface="Century" panose="02040604050505020304" pitchFamily="18" charset="0"/>
              </a:rPr>
              <a:t> we found that cars which are having good milage, engine displacement, less running in kms have good linear relation with the price that is the cars with this kind of qualities have high selling prices.</a:t>
            </a:r>
          </a:p>
          <a:p>
            <a:pPr marL="285750" indent="-285750" algn="just">
              <a:buFont typeface="Wingdings" panose="05000000000000000000" pitchFamily="2" charset="2"/>
              <a:buChar char="Ø"/>
            </a:pPr>
            <a:r>
              <a:rPr lang="en-US" b="0" i="0" dirty="0">
                <a:effectLst/>
                <a:latin typeface="Century" panose="02040604050505020304" pitchFamily="18" charset="0"/>
              </a:rPr>
              <a:t>After separating our train and test data, we started running different ML regression algorithms to find out the best performing model on the basis of different metrics like R2 Score MAE, MSE, RMSE. We got </a:t>
            </a:r>
            <a:r>
              <a:rPr lang="en-US" dirty="0" err="1">
                <a:latin typeface="Century" panose="02040604050505020304" pitchFamily="18" charset="0"/>
              </a:rPr>
              <a:t>X</a:t>
            </a:r>
            <a:r>
              <a:rPr lang="en-US" b="0" i="0" dirty="0" err="1">
                <a:effectLst/>
                <a:latin typeface="Century" panose="02040604050505020304" pitchFamily="18" charset="0"/>
              </a:rPr>
              <a:t>GBoost</a:t>
            </a:r>
            <a:r>
              <a:rPr lang="en-US" b="0" i="0" dirty="0">
                <a:effectLst/>
                <a:latin typeface="Century" panose="02040604050505020304" pitchFamily="18" charset="0"/>
              </a:rPr>
              <a:t> Regressor as the best model among all the models as it gave least difference of R2 score and cross validation score also low evaluation metrics compared to other models. On this basis we performed the Hyperparameter tuning to find out the best parameter and improving the scores. The R2 score increased after tuning </a:t>
            </a:r>
            <a:r>
              <a:rPr lang="en-US" dirty="0">
                <a:latin typeface="Century" panose="02040604050505020304" pitchFamily="18" charset="0"/>
              </a:rPr>
              <a:t>s</a:t>
            </a:r>
            <a:r>
              <a:rPr lang="en-US" b="0" i="0" dirty="0">
                <a:effectLst/>
                <a:latin typeface="Century" panose="02040604050505020304" pitchFamily="18" charset="0"/>
              </a:rPr>
              <a:t>o, we concluded that </a:t>
            </a:r>
            <a:r>
              <a:rPr lang="en-US" b="0" i="0" dirty="0" err="1">
                <a:effectLst/>
                <a:latin typeface="Century" panose="02040604050505020304" pitchFamily="18" charset="0"/>
              </a:rPr>
              <a:t>XGBoost</a:t>
            </a:r>
            <a:r>
              <a:rPr lang="en-US" b="0" i="0" dirty="0">
                <a:effectLst/>
                <a:latin typeface="Century" panose="02040604050505020304" pitchFamily="18" charset="0"/>
              </a:rPr>
              <a:t> Regressor as the best model as it was giving high R2 score after tuning.</a:t>
            </a:r>
          </a:p>
          <a:p>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9516" y="21997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effectLst>
                  <a:reflection blurRad="6350" stA="53000" endA="300" endPos="35500" dir="5400000" sy="-90000" algn="bl" rotWithShape="0"/>
                </a:effectLst>
                <a:latin typeface="Microsoft YaHei Light" pitchFamily="34" charset="-122"/>
                <a:ea typeface="Microsoft YaHei Light" pitchFamily="34" charset="-122"/>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021" y="38910"/>
            <a:ext cx="11118715" cy="707886"/>
          </a:xfrm>
          <a:prstGeom prst="rect">
            <a:avLst/>
          </a:prstGeom>
          <a:noFill/>
        </p:spPr>
        <p:txBody>
          <a:bodyPr wrap="square" rtlCol="0">
            <a:spAutoFit/>
          </a:bodyPr>
          <a:lstStyle/>
          <a:p>
            <a:pPr algn="ctr"/>
            <a:r>
              <a:rPr lang="en-US" sz="4000" u="sng" dirty="0">
                <a:solidFill>
                  <a:schemeClr val="accent6">
                    <a:lumMod val="75000"/>
                  </a:schemeClr>
                </a:solidFill>
                <a:latin typeface="Bookman Old Style" panose="02050604050505020204" pitchFamily="18" charset="0"/>
              </a:rPr>
              <a:t>Introduction</a:t>
            </a:r>
            <a:endParaRPr lang="en-IN" sz="4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535021" y="912167"/>
            <a:ext cx="11118715" cy="571034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rPr>
              <a:t>Predicting the price of used cars is an important and interesting problem. </a:t>
            </a:r>
            <a:r>
              <a:rPr lang="en-IN" sz="1800" dirty="0">
                <a:effectLst/>
                <a:latin typeface="Century" panose="02040604050505020304" pitchFamily="18" charset="0"/>
                <a:ea typeface="Calibri" panose="020F0502020204030204" pitchFamily="34" charset="0"/>
                <a:cs typeface="Times New Roman" panose="02020603050405020304" pitchFamily="18" charset="0"/>
              </a:rPr>
              <a:t>Predicting the resale value of a car is not a simple task. It is trite knowledge that the value of used cars depends on a number of factors.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most important factors are usually the age of the car, its make (model), the origin of the car (the original location of the manufacturer), its mileage (the number of kilometres it has run) and its horsepower (amount of power that an engine produces).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Due to rising fuel prices, fuel economy is also of prime importance. Unfortunately, in practice, most people do not know exactly how much fuel their car consumes for each km driven. Other factors such as the type of fuel it uses, the interior style, the braking system, engine displacement, its size, number of doors, paint colour, weight of the car, consumer reviews, its physical state, whether it is automatic or manual transmission, whether it belonged to an individual or a company and other options such as air conditioner, sound system, power steering all may influence the price as well.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Some special factors which buyers attach importance is the local of previous owners, whether the car had been involved in serious accidents. The look and feel of the car certainly contribute a lot to the price. As we can see, the price depends on a large number of factors. Unfortunately, information about all these factors are not always available and the buyer must make the decision to purchase at a certain price based on few factors only. In this work, we have considered only a small subset of the factors which are more important.</a:t>
            </a:r>
            <a:endParaRPr lang="en-IN" dirty="0">
              <a:latin typeface="Century" panose="020406040505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7224" y="8900"/>
            <a:ext cx="11024703" cy="707886"/>
          </a:xfrm>
          <a:prstGeom prst="rect">
            <a:avLst/>
          </a:prstGeom>
          <a:noFill/>
        </p:spPr>
        <p:txBody>
          <a:bodyPr wrap="square" rtlCol="0">
            <a:spAutoFit/>
          </a:bodyPr>
          <a:lstStyle/>
          <a:p>
            <a:pPr algn="ctr"/>
            <a:r>
              <a:rPr lang="en-US" sz="4000" u="sng" dirty="0">
                <a:solidFill>
                  <a:schemeClr val="accent6">
                    <a:lumMod val="75000"/>
                  </a:schemeClr>
                </a:solidFill>
                <a:latin typeface="Bookman Old Style" panose="02050604050505020204" pitchFamily="18" charset="0"/>
              </a:rPr>
              <a:t>Problem Statement</a:t>
            </a:r>
            <a:endParaRPr lang="en-IN" sz="4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171450" y="716787"/>
            <a:ext cx="6972300" cy="6304226"/>
          </a:xfrm>
          <a:prstGeom prst="rect">
            <a:avLst/>
          </a:prstGeom>
          <a:noFill/>
        </p:spPr>
        <p:txBody>
          <a:bodyPr wrap="square" rtlCol="0">
            <a:spAutoFit/>
          </a:bodyPr>
          <a:lstStyle/>
          <a:p>
            <a:pPr algn="just">
              <a:lnSpc>
                <a:spcPct val="107000"/>
              </a:lnSpc>
              <a:spcAft>
                <a:spcPts val="800"/>
              </a:spcAft>
            </a:pPr>
            <a:r>
              <a:rPr lang="en-US" sz="1800" dirty="0">
                <a:latin typeface="Century" panose="020406040505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a:t>
            </a: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pc="-5" dirty="0">
                <a:effectLst/>
                <a:latin typeface="Century" panose="02040604050505020304" pitchFamily="18" charset="0"/>
                <a:ea typeface="Calibri" panose="020F0502020204030204" pitchFamily="34" charset="0"/>
                <a:cs typeface="Calibri" panose="020F0502020204030204" pitchFamily="34" charset="0"/>
              </a:rPr>
              <a:t>The main aim of this project is to predict the price of used car based on various features. </a:t>
            </a:r>
            <a:r>
              <a:rPr lang="en-IN" dirty="0">
                <a:effectLst/>
                <a:latin typeface="Century" panose="02040604050505020304" pitchFamily="18" charset="0"/>
                <a:ea typeface="Calibri" panose="020F0502020204030204" pitchFamily="34" charset="0"/>
                <a:cs typeface="Times New Roman" panose="02020603050405020304" pitchFamily="18" charset="0"/>
              </a:rPr>
              <a:t>Machine Learning is a field of technology developing with immense abilities and applications in automating tasks. So, we will deploy an ML model for car selling price prediction and analysis. This kind of system becomes handy for many people. This model will provide the approximate selling price for the car based on different features like fuel type, transmission, price, weight, running in kms, engine displacement, milage etc and this model will help the client to understand the price of used cars.</a:t>
            </a:r>
          </a:p>
          <a:p>
            <a:endParaRPr 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7159" y="382555"/>
            <a:ext cx="11019453" cy="707886"/>
          </a:xfrm>
          <a:prstGeom prst="rect">
            <a:avLst/>
          </a:prstGeom>
          <a:noFill/>
        </p:spPr>
        <p:txBody>
          <a:bodyPr wrap="square" rtlCol="0">
            <a:spAutoFit/>
          </a:bodyPr>
          <a:lstStyle/>
          <a:p>
            <a:pPr algn="ctr"/>
            <a:r>
              <a:rPr lang="en-US" sz="4000" u="sng" dirty="0">
                <a:solidFill>
                  <a:schemeClr val="accent6">
                    <a:lumMod val="75000"/>
                  </a:schemeClr>
                </a:solidFill>
                <a:latin typeface="Bookman Old Style" panose="02050604050505020204" pitchFamily="18" charset="0"/>
              </a:rPr>
              <a:t>Problem Understanding</a:t>
            </a:r>
            <a:endParaRPr lang="en-IN" sz="4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597159" y="1527243"/>
            <a:ext cx="6961232" cy="416472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Calibri" panose="020F0502020204030204" pitchFamily="34" charset="0"/>
              </a:rPr>
              <a:t>Car Price Prediction is really an interesting machine learning problem as there are many factors that influence the price of a car in the second-hand market. </a:t>
            </a:r>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client works with small traders, who sell used cars to understand the price of the used cars by deploying machine learning models. These models would help the client/sellers to understand the used car market and accordingly they would be able to sell the used car in the market.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From the problem statement we came to know that it is a regression type problem since our target variable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IN" sz="1800" dirty="0">
                <a:effectLst/>
                <a:latin typeface="Century" panose="02040604050505020304" pitchFamily="18" charset="0"/>
                <a:ea typeface="Calibri" panose="020F0502020204030204" pitchFamily="34" charset="0"/>
                <a:cs typeface="Times New Roman" panose="02020603050405020304" pitchFamily="18" charset="0"/>
              </a:rPr>
              <a:t>” is continuous hence we need to build regression algorithms to predict the price of used cars.</a:t>
            </a:r>
          </a:p>
        </p:txBody>
      </p:sp>
      <p:pic>
        <p:nvPicPr>
          <p:cNvPr id="3074" name="Picture 2" descr="C:\Users\RAVISANKAR P K\Pictures\R.jpgR"/>
          <p:cNvPicPr>
            <a:picLocks noChangeAspect="1" noChangeArrowheads="1"/>
          </p:cNvPicPr>
          <p:nvPr/>
        </p:nvPicPr>
        <p:blipFill>
          <a:blip r:embed="rId2" cstate="print"/>
          <a:srcRect/>
          <a:stretch>
            <a:fillRect/>
          </a:stretch>
        </p:blipFill>
        <p:spPr bwMode="auto">
          <a:xfrm>
            <a:off x="7969892" y="2389519"/>
            <a:ext cx="3646720" cy="20497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1804" y="253827"/>
            <a:ext cx="10748865"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What is Used Car Price?</a:t>
            </a:r>
            <a:endParaRPr lang="en-IN" sz="3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671804" y="1215003"/>
            <a:ext cx="6867331" cy="5355312"/>
          </a:xfrm>
          <a:prstGeom prst="rect">
            <a:avLst/>
          </a:prstGeom>
          <a:noFill/>
        </p:spPr>
        <p:txBody>
          <a:bodyPr wrap="square" rtlCol="0">
            <a:spAutoFit/>
          </a:bodyPr>
          <a:lstStyle/>
          <a:p>
            <a:pPr algn="just"/>
            <a:r>
              <a:rPr lang="en-US" b="0" i="0" dirty="0">
                <a:effectLst/>
                <a:latin typeface="Century" panose="02040604050505020304" pitchFamily="18" charset="0"/>
              </a:rPr>
              <a:t>A used car, a pre-owned vehicle, or a second hand car, is a vehicle that has previously had one or more retail owners. Used cars are sold through a variet</a:t>
            </a:r>
            <a:r>
              <a:rPr lang="en-US" dirty="0">
                <a:latin typeface="Century" panose="02040604050505020304" pitchFamily="18" charset="0"/>
              </a:rPr>
              <a:t>y of outlets, including rental car companies, independent car dealers, buy here pay here dealerships, leasing offices, auctions, and private party sales. </a:t>
            </a:r>
            <a:r>
              <a:rPr lang="en-US" b="0" i="0" dirty="0">
                <a:effectLst/>
                <a:latin typeface="Century" panose="02040604050505020304" pitchFamily="18" charset="0"/>
              </a:rPr>
              <a:t>Used car pricing reports typically produce three forms of the pricing information.</a:t>
            </a:r>
          </a:p>
          <a:p>
            <a:pPr marL="285750" indent="-285750" algn="just">
              <a:buFont typeface="Arial" panose="020B0604020202020204" pitchFamily="34" charset="0"/>
              <a:buChar char="•"/>
            </a:pPr>
            <a:r>
              <a:rPr lang="en-US" b="0" i="0" dirty="0">
                <a:effectLst/>
                <a:latin typeface="Century" panose="02040604050505020304" pitchFamily="18" charset="0"/>
              </a:rPr>
              <a:t>Dealer or retail price is the price expected to pay if buying from a licensed new-car or used-car dealer.</a:t>
            </a:r>
          </a:p>
          <a:p>
            <a:pPr marL="285750" indent="-285750" algn="just">
              <a:buFont typeface="Arial" panose="020B0604020202020204" pitchFamily="34" charset="0"/>
              <a:buChar char="•"/>
            </a:pPr>
            <a:r>
              <a:rPr lang="en-US" b="0" i="0" dirty="0">
                <a:effectLst/>
                <a:latin typeface="Century" panose="02040604050505020304" pitchFamily="18" charset="0"/>
              </a:rPr>
              <a:t>Dealer trade-in price or wholesale price is the price a shopper should expect to receive from a dealer if trading in a car. This is also the price that a dealer will typically pay for a car at a dealer wholesale auction.</a:t>
            </a:r>
          </a:p>
          <a:p>
            <a:pPr marL="285750" indent="-285750" algn="just">
              <a:buFont typeface="Arial" panose="020B0604020202020204" pitchFamily="34" charset="0"/>
              <a:buChar char="•"/>
            </a:pPr>
            <a:r>
              <a:rPr lang="en-US" b="0" i="0" dirty="0">
                <a:effectLst/>
                <a:latin typeface="Century" panose="02040604050505020304" pitchFamily="18" charset="0"/>
              </a:rPr>
              <a:t>Private-party price is the price expected to pay if buying from an individual. A private-party seller is hoping to get more money than they would with a trade-in to a dealer. A private-party buyer is hoping to pay less than the dealer retail price.</a:t>
            </a:r>
          </a:p>
          <a:p>
            <a:pPr algn="just"/>
            <a:endParaRPr lang="en-US" b="0" i="0" dirty="0">
              <a:effectLst/>
              <a:latin typeface="Century" panose="02040604050505020304" pitchFamily="18"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5940" y="1605064"/>
            <a:ext cx="4367720" cy="39105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7396" y="335902"/>
            <a:ext cx="11384604"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Benefits of Buying Used Cars:</a:t>
            </a:r>
            <a:endParaRPr lang="en-IN" sz="3000" u="sng" dirty="0">
              <a:solidFill>
                <a:schemeClr val="accent6">
                  <a:lumMod val="75000"/>
                </a:schemeClr>
              </a:solidFill>
              <a:latin typeface="Bookman Old Style" panose="020506040505050202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4480" y="1168399"/>
            <a:ext cx="6827520" cy="4552118"/>
          </a:xfrm>
          <a:prstGeom prst="rect">
            <a:avLst/>
          </a:prstGeom>
        </p:spPr>
      </p:pic>
      <p:sp>
        <p:nvSpPr>
          <p:cNvPr id="8" name="TextBox 7"/>
          <p:cNvSpPr txBox="1"/>
          <p:nvPr/>
        </p:nvSpPr>
        <p:spPr>
          <a:xfrm>
            <a:off x="528320" y="1473200"/>
            <a:ext cx="5120640" cy="4247317"/>
          </a:xfrm>
          <a:prstGeom prst="rect">
            <a:avLst/>
          </a:prstGeom>
          <a:noFill/>
        </p:spPr>
        <p:txBody>
          <a:bodyPr wrap="square" rtlCol="0">
            <a:spAutoFit/>
          </a:bodyPr>
          <a:lstStyle/>
          <a:p>
            <a:pPr marL="342900" indent="-342900">
              <a:buAutoNum type="arabicPeriod"/>
            </a:pPr>
            <a:r>
              <a:rPr lang="en-US" dirty="0">
                <a:latin typeface="Century" panose="02040604050505020304" pitchFamily="18" charset="0"/>
              </a:rPr>
              <a:t>Save Money</a:t>
            </a:r>
          </a:p>
          <a:p>
            <a:pPr marL="342900" indent="-342900">
              <a:buAutoNum type="arabicPeriod"/>
            </a:pPr>
            <a:r>
              <a:rPr lang="en-US" dirty="0">
                <a:latin typeface="Century" panose="02040604050505020304" pitchFamily="18" charset="0"/>
              </a:rPr>
              <a:t>Used Cars Have The Features That You Want</a:t>
            </a:r>
          </a:p>
          <a:p>
            <a:pPr marL="342900" indent="-342900">
              <a:buAutoNum type="arabicPeriod"/>
            </a:pPr>
            <a:r>
              <a:rPr lang="en-US" dirty="0">
                <a:latin typeface="Century" panose="02040604050505020304" pitchFamily="18" charset="0"/>
              </a:rPr>
              <a:t>Lower Insurance Rates</a:t>
            </a:r>
          </a:p>
          <a:p>
            <a:pPr marL="342900" indent="-342900">
              <a:buAutoNum type="arabicPeriod"/>
            </a:pPr>
            <a:r>
              <a:rPr lang="en-US" dirty="0">
                <a:latin typeface="Century" panose="02040604050505020304" pitchFamily="18" charset="0"/>
              </a:rPr>
              <a:t>Good Condition</a:t>
            </a:r>
          </a:p>
          <a:p>
            <a:pPr marL="342900" indent="-342900">
              <a:buAutoNum type="arabicPeriod"/>
            </a:pPr>
            <a:r>
              <a:rPr lang="en-US" dirty="0">
                <a:latin typeface="Century" panose="02040604050505020304" pitchFamily="18" charset="0"/>
              </a:rPr>
              <a:t>Falling Registration Fees</a:t>
            </a:r>
          </a:p>
          <a:p>
            <a:pPr marL="342900" indent="-342900">
              <a:buAutoNum type="arabicPeriod"/>
            </a:pPr>
            <a:r>
              <a:rPr lang="en-US" dirty="0">
                <a:latin typeface="Century" panose="02040604050505020304" pitchFamily="18" charset="0"/>
              </a:rPr>
              <a:t>Depreciation Advantages</a:t>
            </a:r>
          </a:p>
          <a:p>
            <a:pPr marL="342900" indent="-342900">
              <a:buAutoNum type="arabicPeriod"/>
            </a:pPr>
            <a:r>
              <a:rPr lang="en-US" dirty="0">
                <a:latin typeface="Century" panose="02040604050505020304" pitchFamily="18" charset="0"/>
              </a:rPr>
              <a:t>Vehicle History Reports Make Used Purchases Less Risky</a:t>
            </a:r>
          </a:p>
          <a:p>
            <a:pPr marL="342900" indent="-342900">
              <a:buAutoNum type="arabicPeriod"/>
            </a:pPr>
            <a:r>
              <a:rPr lang="en-US" dirty="0">
                <a:latin typeface="Century" panose="02040604050505020304" pitchFamily="18" charset="0"/>
              </a:rPr>
              <a:t>Used Cars Have Rich Aftermarket Communities</a:t>
            </a:r>
          </a:p>
          <a:p>
            <a:pPr marL="342900" indent="-342900">
              <a:buAutoNum type="arabicPeriod"/>
            </a:pPr>
            <a:r>
              <a:rPr lang="en-US" dirty="0">
                <a:latin typeface="Century" panose="02040604050505020304" pitchFamily="18" charset="0"/>
              </a:rPr>
              <a:t>The Ideal Starting Partner</a:t>
            </a:r>
          </a:p>
          <a:p>
            <a:pPr marL="342900" indent="-342900">
              <a:buAutoNum type="arabicPeriod"/>
            </a:pPr>
            <a:r>
              <a:rPr lang="en-US" dirty="0">
                <a:latin typeface="Century" panose="02040604050505020304" pitchFamily="18" charset="0"/>
              </a:rPr>
              <a:t>Used Cars Are Just As Capable As New Cars</a:t>
            </a:r>
          </a:p>
          <a:p>
            <a:endParaRPr lang="en-IN" dirty="0">
              <a:latin typeface="Century" panose="020406040505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8640" y="172720"/>
            <a:ext cx="10962640"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Importance of Used Cars:</a:t>
            </a:r>
            <a:endParaRPr lang="en-IN" sz="3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335280" y="757495"/>
            <a:ext cx="6573520" cy="3139321"/>
          </a:xfrm>
          <a:prstGeom prst="rect">
            <a:avLst/>
          </a:prstGeom>
          <a:noFill/>
        </p:spPr>
        <p:txBody>
          <a:bodyPr wrap="square" rtlCol="0">
            <a:spAutoFit/>
          </a:bodyPr>
          <a:lstStyle/>
          <a:p>
            <a:pPr algn="just"/>
            <a:r>
              <a:rPr lang="en-US" b="0" i="0" dirty="0">
                <a:effectLst/>
                <a:latin typeface="Century" panose="02040604050505020304" pitchFamily="18" charset="0"/>
              </a:rPr>
              <a:t>There are certain things that will tell you the importance of buying a used car rather than a new car, they are as follows:</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Experts say when a new car leaves the lot, its value gets depreciated by less than or equal to 10% of its original price for which it is bought. The value gradually gets depreciated every month and year. But in case of a used car, the depreciation has already occurred a lot times. Amazingly, some may have got its value increased too.</a:t>
            </a:r>
          </a:p>
          <a:p>
            <a:pPr marL="285750" indent="-285750" algn="just">
              <a:buFont typeface="Wingdings" panose="05000000000000000000" pitchFamily="2" charset="2"/>
              <a:buChar char="§"/>
            </a:pPr>
            <a:r>
              <a:rPr lang="en-US" b="0" i="0" dirty="0">
                <a:effectLst/>
                <a:latin typeface="Century" panose="02040604050505020304" pitchFamily="18" charset="0"/>
              </a:rPr>
              <a:t>The price of a new car will usually be high. Also a lot amount of rupees that are hidden from you such as for</a:t>
            </a:r>
          </a:p>
        </p:txBody>
      </p:sp>
      <p:pic>
        <p:nvPicPr>
          <p:cNvPr id="1026" name="Picture 2" descr="Purchase Used Cars in Hollywood F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1680" y="345440"/>
            <a:ext cx="5100320" cy="34137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flipH="1">
            <a:off x="335279" y="3759200"/>
            <a:ext cx="11856717" cy="3139321"/>
          </a:xfrm>
          <a:prstGeom prst="rect">
            <a:avLst/>
          </a:prstGeom>
          <a:noFill/>
        </p:spPr>
        <p:txBody>
          <a:bodyPr wrap="square" rtlCol="0">
            <a:spAutoFit/>
          </a:bodyPr>
          <a:lstStyle/>
          <a:p>
            <a:pPr algn="just"/>
            <a:r>
              <a:rPr lang="en-US" b="0" i="0" dirty="0">
                <a:effectLst/>
                <a:latin typeface="Century" panose="02040604050505020304" pitchFamily="18" charset="0"/>
              </a:rPr>
              <a:t>    shipping purposes will be charged extra. But in case of used cars there are no such extra fees charged. But               few hundred rupees will somehow be charged for documentation fee.</a:t>
            </a:r>
          </a:p>
          <a:p>
            <a:pPr marL="285750" indent="-285750" algn="just">
              <a:buFont typeface="Wingdings" panose="05000000000000000000" pitchFamily="2" charset="2"/>
              <a:buChar char="§"/>
            </a:pPr>
            <a:r>
              <a:rPr lang="en-US" b="0" i="0" dirty="0">
                <a:effectLst/>
                <a:latin typeface="Century" panose="02040604050505020304" pitchFamily="18" charset="0"/>
              </a:rPr>
              <a:t>A used car need not be added with extra fittings which are always expensive when it has to be installed in a new car. For a used car you can add extra fittings of your own preference with low budget. This will help you save money.</a:t>
            </a:r>
          </a:p>
          <a:p>
            <a:pPr marL="285750" indent="-285750" algn="just">
              <a:buFont typeface="Wingdings" panose="05000000000000000000" pitchFamily="2" charset="2"/>
              <a:buChar char="§"/>
            </a:pPr>
            <a:r>
              <a:rPr lang="en-US" b="0" i="0" dirty="0">
                <a:effectLst/>
                <a:latin typeface="Century" panose="02040604050505020304" pitchFamily="18" charset="0"/>
              </a:rPr>
              <a:t>The pre-owned cars are checked for repairs and get refurbished. A certification is provided ensuring the vehicle is of good quality after a complete inspection is done. </a:t>
            </a:r>
          </a:p>
          <a:p>
            <a:pPr marL="285750" indent="-285750" algn="just">
              <a:buFont typeface="Wingdings" panose="05000000000000000000" pitchFamily="2" charset="2"/>
              <a:buChar char="§"/>
            </a:pPr>
            <a:r>
              <a:rPr lang="en-US" b="0" i="0" dirty="0">
                <a:effectLst/>
                <a:latin typeface="Century" panose="02040604050505020304" pitchFamily="18" charset="0"/>
              </a:rPr>
              <a:t>The emission of carbon dioxide from the vehicle is dangerous to our environment. A new car will tend to emit more of this gas from manufacturing till its last usage. So if you are buying a used car, then the emission during its manufacture is reduced which is good to our surroundings.</a:t>
            </a:r>
          </a:p>
          <a:p>
            <a:pPr marL="285750" indent="-285750" algn="just">
              <a:buFont typeface="Wingdings" panose="05000000000000000000" pitchFamily="2" charset="2"/>
              <a:buChar char="§"/>
            </a:pPr>
            <a:endParaRPr lang="en-US" b="0" i="0" dirty="0">
              <a:effectLst/>
              <a:latin typeface="Century" panose="020406040505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2814"/>
            <a:ext cx="12192000"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Data Analysis and Model Building Flowchart</a:t>
            </a:r>
            <a:endParaRPr lang="en-IN" sz="3000" u="sng" dirty="0">
              <a:solidFill>
                <a:schemeClr val="accent6">
                  <a:lumMod val="75000"/>
                </a:schemeClr>
              </a:solidFill>
              <a:latin typeface="Bookman Old Style" panose="02050604050505020204" pitchFamily="18" charset="0"/>
            </a:endParaRPr>
          </a:p>
        </p:txBody>
      </p:sp>
      <p:sp>
        <p:nvSpPr>
          <p:cNvPr id="13" name="Arrow: Right 12"/>
          <p:cNvSpPr/>
          <p:nvPr/>
        </p:nvSpPr>
        <p:spPr>
          <a:xfrm>
            <a:off x="3474720" y="1120714"/>
            <a:ext cx="853440" cy="584775"/>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Arrow: Right 14"/>
          <p:cNvSpPr/>
          <p:nvPr/>
        </p:nvSpPr>
        <p:spPr>
          <a:xfrm>
            <a:off x="7477760" y="1124932"/>
            <a:ext cx="822960" cy="584775"/>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7" name="Arrow: Down 16"/>
          <p:cNvSpPr/>
          <p:nvPr/>
        </p:nvSpPr>
        <p:spPr>
          <a:xfrm>
            <a:off x="9723016" y="1955893"/>
            <a:ext cx="475342" cy="426720"/>
          </a:xfrm>
          <a:prstGeom prst="down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Arrow: Left 18"/>
          <p:cNvSpPr/>
          <p:nvPr/>
        </p:nvSpPr>
        <p:spPr>
          <a:xfrm>
            <a:off x="7477760" y="2600626"/>
            <a:ext cx="822960" cy="584775"/>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Arrow: Left 20"/>
          <p:cNvSpPr/>
          <p:nvPr/>
        </p:nvSpPr>
        <p:spPr>
          <a:xfrm>
            <a:off x="3474720" y="2600626"/>
            <a:ext cx="853440" cy="584775"/>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Arrow: Down 22"/>
          <p:cNvSpPr/>
          <p:nvPr/>
        </p:nvSpPr>
        <p:spPr>
          <a:xfrm>
            <a:off x="1696715" y="3493504"/>
            <a:ext cx="477318" cy="426720"/>
          </a:xfrm>
          <a:prstGeom prst="down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Arrow: Right 24"/>
          <p:cNvSpPr/>
          <p:nvPr/>
        </p:nvSpPr>
        <p:spPr>
          <a:xfrm>
            <a:off x="3489959" y="4112016"/>
            <a:ext cx="853440" cy="584774"/>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Right 26"/>
          <p:cNvSpPr/>
          <p:nvPr/>
        </p:nvSpPr>
        <p:spPr>
          <a:xfrm>
            <a:off x="7477760" y="4112016"/>
            <a:ext cx="822960" cy="584774"/>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Arrow: Down 28"/>
          <p:cNvSpPr/>
          <p:nvPr/>
        </p:nvSpPr>
        <p:spPr>
          <a:xfrm>
            <a:off x="9723015" y="5069434"/>
            <a:ext cx="475343" cy="445318"/>
          </a:xfrm>
          <a:prstGeom prst="down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1" name="Arrow: Left 30"/>
          <p:cNvSpPr/>
          <p:nvPr/>
        </p:nvSpPr>
        <p:spPr>
          <a:xfrm>
            <a:off x="7477759" y="5733068"/>
            <a:ext cx="826485" cy="584774"/>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3" name="Arrow: Left 32"/>
          <p:cNvSpPr/>
          <p:nvPr/>
        </p:nvSpPr>
        <p:spPr>
          <a:xfrm>
            <a:off x="3482340" y="5737286"/>
            <a:ext cx="838199" cy="625772"/>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5" name="Flowchart: Alternate Process 34"/>
          <p:cNvSpPr/>
          <p:nvPr/>
        </p:nvSpPr>
        <p:spPr>
          <a:xfrm>
            <a:off x="861112" y="845002"/>
            <a:ext cx="2123233"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p:cNvSpPr/>
          <p:nvPr/>
        </p:nvSpPr>
        <p:spPr>
          <a:xfrm>
            <a:off x="4818535" y="845002"/>
            <a:ext cx="2123233"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37" name="Flowchart: Alternate Process 36"/>
          <p:cNvSpPr/>
          <p:nvPr/>
        </p:nvSpPr>
        <p:spPr>
          <a:xfrm>
            <a:off x="8836712" y="845002"/>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8" name="Flowchart: Alternate Process 37"/>
          <p:cNvSpPr/>
          <p:nvPr/>
        </p:nvSpPr>
        <p:spPr>
          <a:xfrm>
            <a:off x="8836712" y="2417322"/>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Finding and Treating Null Values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9" name="Flowchart: Alternate Process 38"/>
          <p:cNvSpPr/>
          <p:nvPr/>
        </p:nvSpPr>
        <p:spPr>
          <a:xfrm>
            <a:off x="4818535" y="2417322"/>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0" name="Flowchart: Alternate Process 39"/>
          <p:cNvSpPr/>
          <p:nvPr/>
        </p:nvSpPr>
        <p:spPr>
          <a:xfrm>
            <a:off x="861112" y="2382613"/>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1" name="Flowchart: Alternate Process 40"/>
          <p:cNvSpPr/>
          <p:nvPr/>
        </p:nvSpPr>
        <p:spPr>
          <a:xfrm>
            <a:off x="861112" y="3966037"/>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2" name="Flowchart: Alternate Process 41"/>
          <p:cNvSpPr/>
          <p:nvPr/>
        </p:nvSpPr>
        <p:spPr>
          <a:xfrm>
            <a:off x="4818535" y="3966037"/>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 and  VIF</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3" name="Flowchart: Alternate Process 42"/>
          <p:cNvSpPr/>
          <p:nvPr/>
        </p:nvSpPr>
        <p:spPr>
          <a:xfrm>
            <a:off x="8836712" y="3966037"/>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4" name="Flowchart: Alternate Process 43"/>
          <p:cNvSpPr/>
          <p:nvPr/>
        </p:nvSpPr>
        <p:spPr>
          <a:xfrm>
            <a:off x="8836712" y="5553071"/>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CV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5" name="Flowchart: Alternate Process 44"/>
          <p:cNvSpPr/>
          <p:nvPr/>
        </p:nvSpPr>
        <p:spPr>
          <a:xfrm>
            <a:off x="4818535" y="5553071"/>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6" name="Flowchart: Alternate Process 45"/>
          <p:cNvSpPr/>
          <p:nvPr/>
        </p:nvSpPr>
        <p:spPr>
          <a:xfrm>
            <a:off x="861112" y="5553071"/>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Black Tie</Template>
  <TotalTime>27</TotalTime>
  <Words>2671</Words>
  <Application>Microsoft Office PowerPoint</Application>
  <PresentationFormat>Custom</PresentationFormat>
  <Paragraphs>145</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BlackTie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KUMAR</dc:creator>
  <cp:lastModifiedBy>GAURAV</cp:lastModifiedBy>
  <cp:revision>103</cp:revision>
  <dcterms:created xsi:type="dcterms:W3CDTF">2021-10-24T08:35:00Z</dcterms:created>
  <dcterms:modified xsi:type="dcterms:W3CDTF">2022-09-17T15:51:38Z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6C731A0EEA1240129F6D11372C487D81</vt:lpwstr>
  </property>
  <property fmtid="{D5CDD505-2E9C-101B-9397-08002B2CF9AE}" pid="3" name="KSOProductBuildVer">
    <vt:lpwstr>1033-11.2.0.11210</vt:lpwstr>
  </property>
</Properties>
</file>