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F0D464F-78D3-4F4B-AD55-A3B10E215FC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5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u="sng" dirty="0" smtClean="0"/>
              <a:t>Malignant </a:t>
            </a:r>
            <a:r>
              <a:rPr lang="en-US" sz="6600" b="1" u="sng" dirty="0"/>
              <a:t>Comment Detection Project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67400" y="5410200"/>
            <a:ext cx="5334000" cy="914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4800" b="1" dirty="0" smtClean="0"/>
              <a:t>Submit by</a:t>
            </a:r>
          </a:p>
          <a:p>
            <a:pPr algn="l"/>
            <a:r>
              <a:rPr lang="en-US" sz="4800" b="1" dirty="0" smtClean="0"/>
              <a:t>                 Neeraj </a:t>
            </a:r>
            <a:r>
              <a:rPr lang="en-US" sz="4800" b="1" dirty="0"/>
              <a:t>Kumar</a:t>
            </a:r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7" y="557423"/>
            <a:ext cx="799845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15" dirty="0">
                <a:latin typeface="Carlito"/>
                <a:cs typeface="Carlito"/>
              </a:rPr>
              <a:t>CONCLUSIONS</a:t>
            </a:r>
            <a:r>
              <a:rPr sz="4500" b="0" spc="-105" dirty="0">
                <a:latin typeface="Carlito"/>
                <a:cs typeface="Carlito"/>
              </a:rPr>
              <a:t> </a:t>
            </a:r>
            <a:r>
              <a:rPr sz="4500" b="0" dirty="0">
                <a:latin typeface="Carlito"/>
                <a:cs typeface="Carlito"/>
              </a:rPr>
              <a:t>:</a:t>
            </a:r>
            <a:endParaRPr sz="45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155" y="2070560"/>
            <a:ext cx="9389111" cy="401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>
              <a:lnSpc>
                <a:spcPct val="90100"/>
              </a:lnSpc>
              <a:spcBef>
                <a:spcPts val="340"/>
              </a:spcBef>
              <a:buClr>
                <a:srgbClr val="0AD0D9"/>
              </a:buClr>
              <a:buFont typeface="Arial"/>
              <a:buChar char="•"/>
              <a:tabLst>
                <a:tab pos="130175" algn="l"/>
              </a:tabLst>
            </a:pPr>
            <a:r>
              <a:rPr sz="2000" spc="-60" dirty="0">
                <a:latin typeface="Georgia"/>
                <a:cs typeface="Georgia"/>
              </a:rPr>
              <a:t>In </a:t>
            </a:r>
            <a:r>
              <a:rPr sz="2000" spc="-20" dirty="0">
                <a:latin typeface="Georgia"/>
                <a:cs typeface="Georgia"/>
              </a:rPr>
              <a:t>this project there </a:t>
            </a:r>
            <a:r>
              <a:rPr sz="2000" spc="-45" dirty="0">
                <a:latin typeface="Georgia"/>
                <a:cs typeface="Georgia"/>
              </a:rPr>
              <a:t>are </a:t>
            </a:r>
            <a:r>
              <a:rPr sz="2000" spc="-20" dirty="0">
                <a:latin typeface="Georgia"/>
                <a:cs typeface="Georgia"/>
              </a:rPr>
              <a:t>some </a:t>
            </a:r>
            <a:r>
              <a:rPr sz="2000" spc="-35" dirty="0">
                <a:latin typeface="Georgia"/>
                <a:cs typeface="Georgia"/>
              </a:rPr>
              <a:t>variables </a:t>
            </a:r>
            <a:r>
              <a:rPr sz="2000" spc="-25" dirty="0">
                <a:latin typeface="Georgia"/>
                <a:cs typeface="Georgia"/>
              </a:rPr>
              <a:t>like malignant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25" dirty="0">
                <a:latin typeface="Georgia"/>
                <a:cs typeface="Georgia"/>
              </a:rPr>
              <a:t>rude </a:t>
            </a:r>
            <a:r>
              <a:rPr sz="2000" spc="-10" dirty="0">
                <a:latin typeface="Georgia"/>
                <a:cs typeface="Georgia"/>
              </a:rPr>
              <a:t>which </a:t>
            </a:r>
            <a:r>
              <a:rPr sz="2000" spc="-45" dirty="0">
                <a:latin typeface="Georgia"/>
                <a:cs typeface="Georgia"/>
              </a:rPr>
              <a:t>are </a:t>
            </a:r>
            <a:r>
              <a:rPr sz="2000" spc="-20" dirty="0">
                <a:latin typeface="Georgia"/>
                <a:cs typeface="Georgia"/>
              </a:rPr>
              <a:t>highly  </a:t>
            </a:r>
            <a:r>
              <a:rPr sz="2000" spc="-25" dirty="0">
                <a:latin typeface="Georgia"/>
                <a:cs typeface="Georgia"/>
              </a:rPr>
              <a:t>correlated </a:t>
            </a:r>
            <a:r>
              <a:rPr sz="2000" spc="-5" dirty="0">
                <a:latin typeface="Georgia"/>
                <a:cs typeface="Georgia"/>
              </a:rPr>
              <a:t>it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25" dirty="0">
                <a:latin typeface="Georgia"/>
                <a:cs typeface="Georgia"/>
              </a:rPr>
              <a:t>possible </a:t>
            </a:r>
            <a:r>
              <a:rPr sz="2000" spc="-20" dirty="0">
                <a:latin typeface="Georgia"/>
                <a:cs typeface="Georgia"/>
              </a:rPr>
              <a:t>because </a:t>
            </a:r>
            <a:r>
              <a:rPr sz="2000" spc="-10" dirty="0">
                <a:latin typeface="Georgia"/>
                <a:cs typeface="Georgia"/>
              </a:rPr>
              <a:t>one comment </a:t>
            </a:r>
            <a:r>
              <a:rPr sz="2000" spc="-15" dirty="0">
                <a:latin typeface="Georgia"/>
                <a:cs typeface="Georgia"/>
              </a:rPr>
              <a:t>text </a:t>
            </a:r>
            <a:r>
              <a:rPr sz="2000" spc="-45" dirty="0">
                <a:latin typeface="Georgia"/>
                <a:cs typeface="Georgia"/>
              </a:rPr>
              <a:t>may have </a:t>
            </a:r>
            <a:r>
              <a:rPr sz="2000" spc="-15" dirty="0">
                <a:latin typeface="Georgia"/>
                <a:cs typeface="Georgia"/>
              </a:rPr>
              <a:t>combination</a:t>
            </a:r>
            <a:r>
              <a:rPr sz="2000" spc="-35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of multiple  </a:t>
            </a:r>
            <a:r>
              <a:rPr sz="2000" spc="-35" dirty="0">
                <a:latin typeface="Georgia"/>
                <a:cs typeface="Georgia"/>
              </a:rPr>
              <a:t>features.</a:t>
            </a:r>
            <a:endParaRPr sz="2000">
              <a:latin typeface="Georgia"/>
              <a:cs typeface="Georgia"/>
            </a:endParaRPr>
          </a:p>
          <a:p>
            <a:pPr marL="129539" indent="-117475">
              <a:lnSpc>
                <a:spcPct val="100000"/>
              </a:lnSpc>
              <a:spcBef>
                <a:spcPts val="1165"/>
              </a:spcBef>
              <a:buClr>
                <a:srgbClr val="0AD0D9"/>
              </a:buClr>
              <a:buFont typeface="Arial"/>
              <a:buChar char="•"/>
              <a:tabLst>
                <a:tab pos="130175" algn="l"/>
              </a:tabLst>
            </a:pPr>
            <a:r>
              <a:rPr sz="2000" spc="-25" dirty="0">
                <a:latin typeface="Georgia"/>
                <a:cs typeface="Georgia"/>
              </a:rPr>
              <a:t>There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were </a:t>
            </a:r>
            <a:r>
              <a:rPr sz="2000" spc="-10" dirty="0">
                <a:latin typeface="Georgia"/>
                <a:cs typeface="Georgia"/>
              </a:rPr>
              <a:t>no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null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values</a:t>
            </a:r>
            <a:r>
              <a:rPr sz="2000" spc="-20" dirty="0">
                <a:latin typeface="Georgia"/>
                <a:cs typeface="Georgia"/>
              </a:rPr>
              <a:t> in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data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set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only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pre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processing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is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required.</a:t>
            </a:r>
            <a:endParaRPr sz="2000">
              <a:latin typeface="Georgia"/>
              <a:cs typeface="Georgia"/>
            </a:endParaRPr>
          </a:p>
          <a:p>
            <a:pPr marL="129539" indent="-117475">
              <a:lnSpc>
                <a:spcPct val="100000"/>
              </a:lnSpc>
              <a:spcBef>
                <a:spcPts val="1155"/>
              </a:spcBef>
              <a:buClr>
                <a:srgbClr val="0AD0D9"/>
              </a:buClr>
              <a:buFont typeface="Arial"/>
              <a:buChar char="•"/>
              <a:tabLst>
                <a:tab pos="130175" algn="l"/>
              </a:tabLst>
            </a:pPr>
            <a:r>
              <a:rPr sz="2000" spc="-35" dirty="0">
                <a:latin typeface="Georgia"/>
                <a:cs typeface="Georgia"/>
              </a:rPr>
              <a:t>Removing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15" dirty="0">
                <a:latin typeface="Georgia"/>
                <a:cs typeface="Georgia"/>
              </a:rPr>
              <a:t>column </a:t>
            </a:r>
            <a:r>
              <a:rPr sz="2000" spc="-20" dirty="0">
                <a:latin typeface="Georgia"/>
                <a:cs typeface="Georgia"/>
              </a:rPr>
              <a:t>id does </a:t>
            </a:r>
            <a:r>
              <a:rPr sz="2000" spc="-5" dirty="0">
                <a:latin typeface="Georgia"/>
                <a:cs typeface="Georgia"/>
              </a:rPr>
              <a:t>not </a:t>
            </a:r>
            <a:r>
              <a:rPr sz="2000" spc="-20" dirty="0">
                <a:latin typeface="Georgia"/>
                <a:cs typeface="Georgia"/>
              </a:rPr>
              <a:t>impact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15" dirty="0">
                <a:latin typeface="Georgia"/>
                <a:cs typeface="Georgia"/>
              </a:rPr>
              <a:t>model</a:t>
            </a:r>
            <a:r>
              <a:rPr sz="2000" spc="-28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training.</a:t>
            </a:r>
            <a:endParaRPr sz="2000">
              <a:latin typeface="Georgia"/>
              <a:cs typeface="Georgia"/>
            </a:endParaRPr>
          </a:p>
          <a:p>
            <a:pPr marL="129539" indent="-117475">
              <a:lnSpc>
                <a:spcPct val="100000"/>
              </a:lnSpc>
              <a:spcBef>
                <a:spcPts val="1165"/>
              </a:spcBef>
              <a:buClr>
                <a:srgbClr val="0AD0D9"/>
              </a:buClr>
              <a:buFont typeface="Arial"/>
              <a:buChar char="•"/>
              <a:tabLst>
                <a:tab pos="130175" algn="l"/>
              </a:tabLst>
            </a:pPr>
            <a:r>
              <a:rPr sz="2000" spc="-30" dirty="0">
                <a:latin typeface="Georgia"/>
                <a:cs typeface="Georgia"/>
              </a:rPr>
              <a:t>Using </a:t>
            </a:r>
            <a:r>
              <a:rPr sz="2000" spc="-20" dirty="0">
                <a:latin typeface="Georgia"/>
                <a:cs typeface="Georgia"/>
              </a:rPr>
              <a:t>decision </a:t>
            </a:r>
            <a:r>
              <a:rPr sz="2000" spc="-25" dirty="0">
                <a:latin typeface="Georgia"/>
                <a:cs typeface="Georgia"/>
              </a:rPr>
              <a:t>tree, </a:t>
            </a:r>
            <a:r>
              <a:rPr sz="2000" spc="-10" dirty="0">
                <a:latin typeface="Georgia"/>
                <a:cs typeface="Georgia"/>
              </a:rPr>
              <a:t>model </a:t>
            </a:r>
            <a:r>
              <a:rPr sz="2000" spc="-20" dirty="0">
                <a:latin typeface="Georgia"/>
                <a:cs typeface="Georgia"/>
              </a:rPr>
              <a:t>can </a:t>
            </a:r>
            <a:r>
              <a:rPr sz="2000" spc="-25" dirty="0">
                <a:latin typeface="Georgia"/>
                <a:cs typeface="Georgia"/>
              </a:rPr>
              <a:t>reduce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30" dirty="0">
                <a:latin typeface="Georgia"/>
                <a:cs typeface="Georgia"/>
              </a:rPr>
              <a:t>false negative</a:t>
            </a:r>
            <a:r>
              <a:rPr sz="2000" spc="-26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values</a:t>
            </a:r>
            <a:endParaRPr sz="2000">
              <a:latin typeface="Georgia"/>
              <a:cs typeface="Georgia"/>
            </a:endParaRPr>
          </a:p>
          <a:p>
            <a:pPr marL="104139" marR="280035" indent="-91440">
              <a:lnSpc>
                <a:spcPts val="2160"/>
              </a:lnSpc>
              <a:spcBef>
                <a:spcPts val="1435"/>
              </a:spcBef>
              <a:buClr>
                <a:srgbClr val="0AD0D9"/>
              </a:buClr>
              <a:buFont typeface="Arial"/>
              <a:buChar char="•"/>
              <a:tabLst>
                <a:tab pos="130175" algn="l"/>
              </a:tabLst>
            </a:pPr>
            <a:r>
              <a:rPr sz="2000" spc="-70" dirty="0">
                <a:latin typeface="Georgia"/>
                <a:cs typeface="Georgia"/>
              </a:rPr>
              <a:t>It </a:t>
            </a:r>
            <a:r>
              <a:rPr sz="2000" spc="-35" dirty="0">
                <a:latin typeface="Georgia"/>
                <a:cs typeface="Georgia"/>
              </a:rPr>
              <a:t>has </a:t>
            </a:r>
            <a:r>
              <a:rPr sz="2000" spc="-20" dirty="0">
                <a:latin typeface="Georgia"/>
                <a:cs typeface="Georgia"/>
              </a:rPr>
              <a:t>future </a:t>
            </a:r>
            <a:r>
              <a:rPr sz="2000" spc="-25" dirty="0">
                <a:latin typeface="Georgia"/>
                <a:cs typeface="Georgia"/>
              </a:rPr>
              <a:t>scope </a:t>
            </a:r>
            <a:r>
              <a:rPr sz="2000" spc="-20" dirty="0">
                <a:latin typeface="Georgia"/>
                <a:cs typeface="Georgia"/>
              </a:rPr>
              <a:t>in </a:t>
            </a:r>
            <a:r>
              <a:rPr sz="2000" spc="-35" dirty="0">
                <a:latin typeface="Georgia"/>
                <a:cs typeface="Georgia"/>
              </a:rPr>
              <a:t>various </a:t>
            </a:r>
            <a:r>
              <a:rPr sz="2000" spc="-30" dirty="0">
                <a:latin typeface="Georgia"/>
                <a:cs typeface="Georgia"/>
              </a:rPr>
              <a:t>use </a:t>
            </a:r>
            <a:r>
              <a:rPr sz="2000" spc="-35" dirty="0">
                <a:latin typeface="Georgia"/>
                <a:cs typeface="Georgia"/>
              </a:rPr>
              <a:t>cases </a:t>
            </a:r>
            <a:r>
              <a:rPr sz="2000" spc="-25" dirty="0">
                <a:latin typeface="Georgia"/>
                <a:cs typeface="Georgia"/>
              </a:rPr>
              <a:t>likewise </a:t>
            </a:r>
            <a:r>
              <a:rPr sz="2000" spc="-20" dirty="0">
                <a:latin typeface="Georgia"/>
                <a:cs typeface="Georgia"/>
              </a:rPr>
              <a:t>in </a:t>
            </a:r>
            <a:r>
              <a:rPr sz="2000" spc="-10" dirty="0">
                <a:latin typeface="Georgia"/>
                <a:cs typeface="Georgia"/>
              </a:rPr>
              <a:t>election, </a:t>
            </a:r>
            <a:r>
              <a:rPr sz="2000" spc="-20" dirty="0">
                <a:latin typeface="Georgia"/>
                <a:cs typeface="Georgia"/>
              </a:rPr>
              <a:t>social </a:t>
            </a:r>
            <a:r>
              <a:rPr sz="2000" spc="-25" dirty="0">
                <a:latin typeface="Georgia"/>
                <a:cs typeface="Georgia"/>
              </a:rPr>
              <a:t>media </a:t>
            </a:r>
            <a:r>
              <a:rPr sz="2000" spc="-10" dirty="0">
                <a:latin typeface="Georgia"/>
                <a:cs typeface="Georgia"/>
              </a:rPr>
              <a:t>etc,</a:t>
            </a:r>
            <a:r>
              <a:rPr sz="2000" spc="-24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where  every </a:t>
            </a:r>
            <a:r>
              <a:rPr sz="2000" spc="-40" dirty="0">
                <a:latin typeface="Georgia"/>
                <a:cs typeface="Georgia"/>
              </a:rPr>
              <a:t>day </a:t>
            </a:r>
            <a:r>
              <a:rPr sz="2000" spc="-20" dirty="0">
                <a:latin typeface="Georgia"/>
                <a:cs typeface="Georgia"/>
              </a:rPr>
              <a:t>there </a:t>
            </a:r>
            <a:r>
              <a:rPr sz="2000" spc="-45" dirty="0">
                <a:latin typeface="Georgia"/>
                <a:cs typeface="Georgia"/>
              </a:rPr>
              <a:t>are </a:t>
            </a:r>
            <a:r>
              <a:rPr sz="2000" spc="-15" dirty="0">
                <a:latin typeface="Georgia"/>
                <a:cs typeface="Georgia"/>
              </a:rPr>
              <a:t>multi </a:t>
            </a:r>
            <a:r>
              <a:rPr sz="2000" spc="-30" dirty="0">
                <a:latin typeface="Georgia"/>
                <a:cs typeface="Georgia"/>
              </a:rPr>
              <a:t>offensive </a:t>
            </a:r>
            <a:r>
              <a:rPr sz="2000" spc="-20" dirty="0">
                <a:latin typeface="Georgia"/>
                <a:cs typeface="Georgia"/>
              </a:rPr>
              <a:t>comments</a:t>
            </a:r>
            <a:r>
              <a:rPr sz="2000" spc="-340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spread.</a:t>
            </a:r>
            <a:endParaRPr sz="2000">
              <a:latin typeface="Georgia"/>
              <a:cs typeface="Georgia"/>
            </a:endParaRPr>
          </a:p>
          <a:p>
            <a:pPr marL="104139" marR="180340" indent="-91440">
              <a:lnSpc>
                <a:spcPct val="90100"/>
              </a:lnSpc>
              <a:spcBef>
                <a:spcPts val="1360"/>
              </a:spcBef>
              <a:buClr>
                <a:srgbClr val="0AD0D9"/>
              </a:buClr>
              <a:buFont typeface="Arial"/>
              <a:buChar char="•"/>
              <a:tabLst>
                <a:tab pos="130175" algn="l"/>
              </a:tabLst>
            </a:pPr>
            <a:r>
              <a:rPr sz="2000" spc="-45" dirty="0">
                <a:latin typeface="Georgia"/>
                <a:cs typeface="Georgia"/>
              </a:rPr>
              <a:t>Random </a:t>
            </a:r>
            <a:r>
              <a:rPr sz="2000" spc="-30" dirty="0">
                <a:latin typeface="Georgia"/>
                <a:cs typeface="Georgia"/>
              </a:rPr>
              <a:t>forest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20" dirty="0">
                <a:latin typeface="Georgia"/>
                <a:cs typeface="Georgia"/>
              </a:rPr>
              <a:t>well suitable </a:t>
            </a:r>
            <a:r>
              <a:rPr sz="2000" spc="-30" dirty="0">
                <a:latin typeface="Georgia"/>
                <a:cs typeface="Georgia"/>
              </a:rPr>
              <a:t>for </a:t>
            </a:r>
            <a:r>
              <a:rPr sz="2000" spc="-20" dirty="0">
                <a:latin typeface="Georgia"/>
                <a:cs typeface="Georgia"/>
              </a:rPr>
              <a:t>this project </a:t>
            </a:r>
            <a:r>
              <a:rPr sz="2000" spc="-50" dirty="0">
                <a:latin typeface="Georgia"/>
                <a:cs typeface="Georgia"/>
              </a:rPr>
              <a:t>as </a:t>
            </a:r>
            <a:r>
              <a:rPr sz="2000" spc="-5" dirty="0">
                <a:latin typeface="Georgia"/>
                <a:cs typeface="Georgia"/>
              </a:rPr>
              <a:t>it </a:t>
            </a:r>
            <a:r>
              <a:rPr sz="2000" spc="-25" dirty="0">
                <a:latin typeface="Georgia"/>
                <a:cs typeface="Georgia"/>
              </a:rPr>
              <a:t>used </a:t>
            </a:r>
            <a:r>
              <a:rPr sz="2000" spc="-20" dirty="0">
                <a:latin typeface="Georgia"/>
                <a:cs typeface="Georgia"/>
              </a:rPr>
              <a:t>tree </a:t>
            </a:r>
            <a:r>
              <a:rPr sz="2000" spc="-25" dirty="0">
                <a:latin typeface="Georgia"/>
                <a:cs typeface="Georgia"/>
              </a:rPr>
              <a:t>internally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it </a:t>
            </a:r>
            <a:r>
              <a:rPr sz="2000" spc="-25" dirty="0">
                <a:latin typeface="Georgia"/>
                <a:cs typeface="Georgia"/>
              </a:rPr>
              <a:t>used  </a:t>
            </a:r>
            <a:r>
              <a:rPr sz="2000" spc="-15" dirty="0">
                <a:latin typeface="Georgia"/>
                <a:cs typeface="Georgia"/>
              </a:rPr>
              <a:t>multiple </a:t>
            </a:r>
            <a:r>
              <a:rPr sz="2000" spc="-30" dirty="0">
                <a:latin typeface="Georgia"/>
                <a:cs typeface="Georgia"/>
              </a:rPr>
              <a:t>weak learner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30" dirty="0">
                <a:latin typeface="Georgia"/>
                <a:cs typeface="Georgia"/>
              </a:rPr>
              <a:t>generate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5" dirty="0">
                <a:latin typeface="Georgia"/>
                <a:cs typeface="Georgia"/>
              </a:rPr>
              <a:t>strong </a:t>
            </a:r>
            <a:r>
              <a:rPr sz="2000" spc="-10" dirty="0">
                <a:latin typeface="Georgia"/>
                <a:cs typeface="Georgia"/>
              </a:rPr>
              <a:t>model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30" dirty="0">
                <a:latin typeface="Georgia"/>
                <a:cs typeface="Georgia"/>
              </a:rPr>
              <a:t>generate </a:t>
            </a:r>
            <a:r>
              <a:rPr sz="2000" spc="-20" dirty="0">
                <a:latin typeface="Georgia"/>
                <a:cs typeface="Georgia"/>
              </a:rPr>
              <a:t>low </a:t>
            </a:r>
            <a:r>
              <a:rPr sz="2000" spc="-35" dirty="0">
                <a:latin typeface="Georgia"/>
                <a:cs typeface="Georgia"/>
              </a:rPr>
              <a:t>bias</a:t>
            </a:r>
            <a:r>
              <a:rPr sz="2000" spc="-35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20" dirty="0">
                <a:latin typeface="Georgia"/>
                <a:cs typeface="Georgia"/>
              </a:rPr>
              <a:t>low  </a:t>
            </a:r>
            <a:r>
              <a:rPr sz="2000" spc="-35" dirty="0">
                <a:latin typeface="Georgia"/>
                <a:cs typeface="Georgia"/>
              </a:rPr>
              <a:t>variance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model.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200400"/>
            <a:ext cx="9286993" cy="12024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CASE: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1034416" y="2133600"/>
            <a:ext cx="10123171" cy="3011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90" dirty="0">
                <a:solidFill>
                  <a:srgbClr val="0E6EC5"/>
                </a:solidFill>
                <a:latin typeface="Arial"/>
                <a:cs typeface="Arial"/>
              </a:rPr>
              <a:t></a:t>
            </a:r>
            <a:r>
              <a:rPr sz="2000" spc="-90" dirty="0">
                <a:latin typeface="Georgia"/>
                <a:cs typeface="Georgia"/>
              </a:rPr>
              <a:t>The </a:t>
            </a:r>
            <a:r>
              <a:rPr sz="2000" spc="-30" dirty="0">
                <a:latin typeface="Georgia"/>
                <a:cs typeface="Georgia"/>
              </a:rPr>
              <a:t>proliferation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-20" dirty="0">
                <a:latin typeface="Georgia"/>
                <a:cs typeface="Georgia"/>
              </a:rPr>
              <a:t>social </a:t>
            </a:r>
            <a:r>
              <a:rPr sz="2000" spc="-25" dirty="0">
                <a:latin typeface="Georgia"/>
                <a:cs typeface="Georgia"/>
              </a:rPr>
              <a:t>media enables </a:t>
            </a:r>
            <a:r>
              <a:rPr sz="2000" spc="-15" dirty="0">
                <a:latin typeface="Georgia"/>
                <a:cs typeface="Georgia"/>
              </a:rPr>
              <a:t>people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spc="-45" dirty="0">
                <a:latin typeface="Georgia"/>
                <a:cs typeface="Georgia"/>
              </a:rPr>
              <a:t>express </a:t>
            </a:r>
            <a:r>
              <a:rPr sz="2000" spc="-20" dirty="0">
                <a:latin typeface="Georgia"/>
                <a:cs typeface="Georgia"/>
              </a:rPr>
              <a:t>their </a:t>
            </a:r>
            <a:r>
              <a:rPr sz="2000" spc="-25" dirty="0">
                <a:latin typeface="Georgia"/>
                <a:cs typeface="Georgia"/>
              </a:rPr>
              <a:t>opinions </a:t>
            </a:r>
            <a:r>
              <a:rPr sz="2000" spc="-20" dirty="0">
                <a:latin typeface="Georgia"/>
                <a:cs typeface="Georgia"/>
              </a:rPr>
              <a:t>widely</a:t>
            </a:r>
            <a:r>
              <a:rPr sz="2000" spc="-34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online.</a:t>
            </a:r>
            <a:endParaRPr sz="2000" dirty="0">
              <a:latin typeface="Georgia"/>
              <a:cs typeface="Georgia"/>
            </a:endParaRPr>
          </a:p>
          <a:p>
            <a:pPr marL="149860" marR="112395">
              <a:lnSpc>
                <a:spcPts val="2160"/>
              </a:lnSpc>
              <a:spcBef>
                <a:spcPts val="150"/>
              </a:spcBef>
            </a:pPr>
            <a:r>
              <a:rPr sz="2000" spc="-65" dirty="0">
                <a:latin typeface="Georgia"/>
                <a:cs typeface="Georgia"/>
              </a:rPr>
              <a:t>However, </a:t>
            </a:r>
            <a:r>
              <a:rPr sz="2000" spc="-15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35" dirty="0">
                <a:latin typeface="Georgia"/>
                <a:cs typeface="Georgia"/>
              </a:rPr>
              <a:t>same </a:t>
            </a:r>
            <a:r>
              <a:rPr sz="2000" spc="-20" dirty="0">
                <a:latin typeface="Georgia"/>
                <a:cs typeface="Georgia"/>
              </a:rPr>
              <a:t>time, this </a:t>
            </a:r>
            <a:r>
              <a:rPr sz="2000" spc="-35" dirty="0">
                <a:latin typeface="Georgia"/>
                <a:cs typeface="Georgia"/>
              </a:rPr>
              <a:t>has </a:t>
            </a:r>
            <a:r>
              <a:rPr sz="2000" spc="-25" dirty="0">
                <a:latin typeface="Georgia"/>
                <a:cs typeface="Georgia"/>
              </a:rPr>
              <a:t>resulted </a:t>
            </a:r>
            <a:r>
              <a:rPr sz="2000" spc="-2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25" dirty="0">
                <a:latin typeface="Georgia"/>
                <a:cs typeface="Georgia"/>
              </a:rPr>
              <a:t>emergence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10" dirty="0">
                <a:latin typeface="Georgia"/>
                <a:cs typeface="Georgia"/>
              </a:rPr>
              <a:t>conflict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20" dirty="0">
                <a:latin typeface="Georgia"/>
                <a:cs typeface="Georgia"/>
              </a:rPr>
              <a:t>hate,</a:t>
            </a:r>
            <a:r>
              <a:rPr sz="2000" spc="-30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making  </a:t>
            </a:r>
            <a:r>
              <a:rPr sz="2000" spc="-15" dirty="0">
                <a:latin typeface="Georgia"/>
                <a:cs typeface="Georgia"/>
              </a:rPr>
              <a:t>online </a:t>
            </a:r>
            <a:r>
              <a:rPr sz="2000" spc="-30" dirty="0">
                <a:latin typeface="Georgia"/>
                <a:cs typeface="Georgia"/>
              </a:rPr>
              <a:t>environments </a:t>
            </a:r>
            <a:r>
              <a:rPr sz="2000" spc="-20" dirty="0">
                <a:latin typeface="Georgia"/>
                <a:cs typeface="Georgia"/>
              </a:rPr>
              <a:t>uninviting </a:t>
            </a:r>
            <a:r>
              <a:rPr sz="2000" spc="-30" dirty="0">
                <a:latin typeface="Georgia"/>
                <a:cs typeface="Georgia"/>
              </a:rPr>
              <a:t>for </a:t>
            </a:r>
            <a:r>
              <a:rPr sz="2000" spc="-40" dirty="0">
                <a:latin typeface="Georgia"/>
                <a:cs typeface="Georgia"/>
              </a:rPr>
              <a:t>users. </a:t>
            </a:r>
            <a:r>
              <a:rPr sz="2000" spc="-10" dirty="0">
                <a:latin typeface="Georgia"/>
                <a:cs typeface="Georgia"/>
              </a:rPr>
              <a:t>Although </a:t>
            </a:r>
            <a:r>
              <a:rPr sz="2000" spc="-35" dirty="0">
                <a:latin typeface="Georgia"/>
                <a:cs typeface="Georgia"/>
              </a:rPr>
              <a:t>researchers </a:t>
            </a:r>
            <a:r>
              <a:rPr sz="2000" spc="-45" dirty="0">
                <a:latin typeface="Georgia"/>
                <a:cs typeface="Georgia"/>
              </a:rPr>
              <a:t>have </a:t>
            </a:r>
            <a:r>
              <a:rPr sz="2000" spc="-20" dirty="0">
                <a:latin typeface="Georgia"/>
                <a:cs typeface="Georgia"/>
              </a:rPr>
              <a:t>found </a:t>
            </a:r>
            <a:r>
              <a:rPr sz="2000" spc="-10" dirty="0">
                <a:latin typeface="Georgia"/>
                <a:cs typeface="Georgia"/>
              </a:rPr>
              <a:t>that </a:t>
            </a:r>
            <a:r>
              <a:rPr sz="2000" spc="-20" dirty="0">
                <a:latin typeface="Georgia"/>
                <a:cs typeface="Georgia"/>
              </a:rPr>
              <a:t>hate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50" dirty="0">
                <a:latin typeface="Georgia"/>
                <a:cs typeface="Georgia"/>
              </a:rPr>
              <a:t>a  </a:t>
            </a:r>
            <a:r>
              <a:rPr sz="2000" spc="-25" dirty="0">
                <a:latin typeface="Georgia"/>
                <a:cs typeface="Georgia"/>
              </a:rPr>
              <a:t>problem </a:t>
            </a:r>
            <a:r>
              <a:rPr sz="2000" spc="-40" dirty="0">
                <a:latin typeface="Georgia"/>
                <a:cs typeface="Georgia"/>
              </a:rPr>
              <a:t>across </a:t>
            </a:r>
            <a:r>
              <a:rPr sz="2000" spc="-15" dirty="0">
                <a:latin typeface="Georgia"/>
                <a:cs typeface="Georgia"/>
              </a:rPr>
              <a:t>multiple </a:t>
            </a:r>
            <a:r>
              <a:rPr sz="2000" spc="-30" dirty="0">
                <a:latin typeface="Georgia"/>
                <a:cs typeface="Georgia"/>
              </a:rPr>
              <a:t>platforms, </a:t>
            </a:r>
            <a:r>
              <a:rPr sz="2000" spc="-20" dirty="0">
                <a:latin typeface="Georgia"/>
                <a:cs typeface="Georgia"/>
              </a:rPr>
              <a:t>there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spc="-10" dirty="0">
                <a:latin typeface="Georgia"/>
                <a:cs typeface="Georgia"/>
              </a:rPr>
              <a:t>lack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-25" dirty="0">
                <a:latin typeface="Georgia"/>
                <a:cs typeface="Georgia"/>
              </a:rPr>
              <a:t>models </a:t>
            </a:r>
            <a:r>
              <a:rPr sz="2000" spc="-30" dirty="0">
                <a:latin typeface="Georgia"/>
                <a:cs typeface="Georgia"/>
              </a:rPr>
              <a:t>for </a:t>
            </a:r>
            <a:r>
              <a:rPr sz="2000" spc="-15" dirty="0">
                <a:latin typeface="Georgia"/>
                <a:cs typeface="Georgia"/>
              </a:rPr>
              <a:t>online </a:t>
            </a:r>
            <a:r>
              <a:rPr sz="2000" spc="-20" dirty="0">
                <a:latin typeface="Georgia"/>
                <a:cs typeface="Georgia"/>
              </a:rPr>
              <a:t>hate</a:t>
            </a:r>
            <a:r>
              <a:rPr sz="2000" spc="-28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detection.</a:t>
            </a:r>
            <a:endParaRPr sz="2000" dirty="0">
              <a:latin typeface="Georgia"/>
              <a:cs typeface="Georgia"/>
            </a:endParaRPr>
          </a:p>
          <a:p>
            <a:pPr marL="149860" marR="189865" indent="-137795">
              <a:lnSpc>
                <a:spcPct val="90000"/>
              </a:lnSpc>
              <a:spcBef>
                <a:spcPts val="565"/>
              </a:spcBef>
            </a:pPr>
            <a:r>
              <a:rPr sz="2000" spc="-45" dirty="0">
                <a:solidFill>
                  <a:srgbClr val="0E6EC5"/>
                </a:solidFill>
                <a:latin typeface="Arial"/>
                <a:cs typeface="Arial"/>
              </a:rPr>
              <a:t></a:t>
            </a:r>
            <a:r>
              <a:rPr sz="2000" spc="-45" dirty="0">
                <a:latin typeface="Georgia"/>
                <a:cs typeface="Georgia"/>
              </a:rPr>
              <a:t>Online </a:t>
            </a:r>
            <a:r>
              <a:rPr sz="2000" spc="-20" dirty="0">
                <a:latin typeface="Georgia"/>
                <a:cs typeface="Georgia"/>
              </a:rPr>
              <a:t>hate, described </a:t>
            </a:r>
            <a:r>
              <a:rPr sz="2000" spc="-50" dirty="0">
                <a:latin typeface="Georgia"/>
                <a:cs typeface="Georgia"/>
              </a:rPr>
              <a:t>as </a:t>
            </a:r>
            <a:r>
              <a:rPr sz="2000" spc="-35" dirty="0">
                <a:latin typeface="Georgia"/>
                <a:cs typeface="Georgia"/>
              </a:rPr>
              <a:t>abusive </a:t>
            </a:r>
            <a:r>
              <a:rPr sz="2000" spc="-25" dirty="0">
                <a:latin typeface="Georgia"/>
                <a:cs typeface="Georgia"/>
              </a:rPr>
              <a:t>language, </a:t>
            </a:r>
            <a:r>
              <a:rPr sz="2000" spc="-30" dirty="0">
                <a:latin typeface="Georgia"/>
                <a:cs typeface="Georgia"/>
              </a:rPr>
              <a:t>aggression, </a:t>
            </a:r>
            <a:r>
              <a:rPr sz="2000" spc="-25" dirty="0">
                <a:latin typeface="Georgia"/>
                <a:cs typeface="Georgia"/>
              </a:rPr>
              <a:t>cyberbullying, hatefulness and  </a:t>
            </a:r>
            <a:r>
              <a:rPr sz="2000" spc="-40" dirty="0">
                <a:latin typeface="Georgia"/>
                <a:cs typeface="Georgia"/>
              </a:rPr>
              <a:t>many </a:t>
            </a:r>
            <a:r>
              <a:rPr sz="2000" spc="-20" dirty="0">
                <a:latin typeface="Georgia"/>
                <a:cs typeface="Georgia"/>
              </a:rPr>
              <a:t>others </a:t>
            </a:r>
            <a:r>
              <a:rPr sz="2000" spc="-35" dirty="0">
                <a:latin typeface="Georgia"/>
                <a:cs typeface="Georgia"/>
              </a:rPr>
              <a:t>has </a:t>
            </a:r>
            <a:r>
              <a:rPr sz="2000" spc="-15" dirty="0">
                <a:latin typeface="Georgia"/>
                <a:cs typeface="Georgia"/>
              </a:rPr>
              <a:t>been identified </a:t>
            </a:r>
            <a:r>
              <a:rPr sz="2000" spc="-50" dirty="0">
                <a:latin typeface="Georgia"/>
                <a:cs typeface="Georgia"/>
              </a:rPr>
              <a:t>as a </a:t>
            </a:r>
            <a:r>
              <a:rPr sz="2000" spc="-40" dirty="0">
                <a:latin typeface="Georgia"/>
                <a:cs typeface="Georgia"/>
              </a:rPr>
              <a:t>major </a:t>
            </a:r>
            <a:r>
              <a:rPr sz="2000" spc="-20" dirty="0">
                <a:latin typeface="Georgia"/>
                <a:cs typeface="Georgia"/>
              </a:rPr>
              <a:t>threat </a:t>
            </a:r>
            <a:r>
              <a:rPr sz="2000" spc="-10" dirty="0">
                <a:latin typeface="Georgia"/>
                <a:cs typeface="Georgia"/>
              </a:rPr>
              <a:t>on </a:t>
            </a:r>
            <a:r>
              <a:rPr sz="2000" spc="-15" dirty="0">
                <a:latin typeface="Georgia"/>
                <a:cs typeface="Georgia"/>
              </a:rPr>
              <a:t>online </a:t>
            </a:r>
            <a:r>
              <a:rPr sz="2000" spc="-20" dirty="0">
                <a:latin typeface="Georgia"/>
                <a:cs typeface="Georgia"/>
              </a:rPr>
              <a:t>social </a:t>
            </a:r>
            <a:r>
              <a:rPr sz="2000" spc="-25" dirty="0">
                <a:latin typeface="Georgia"/>
                <a:cs typeface="Georgia"/>
              </a:rPr>
              <a:t>media </a:t>
            </a:r>
            <a:r>
              <a:rPr sz="2000" spc="-30" dirty="0">
                <a:latin typeface="Georgia"/>
                <a:cs typeface="Georgia"/>
              </a:rPr>
              <a:t>platforms.</a:t>
            </a:r>
            <a:r>
              <a:rPr sz="2000" spc="-285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Social  </a:t>
            </a:r>
            <a:r>
              <a:rPr sz="2000" spc="-25" dirty="0">
                <a:latin typeface="Georgia"/>
                <a:cs typeface="Georgia"/>
              </a:rPr>
              <a:t>media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platforms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are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most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prominent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grounds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for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such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toxic</a:t>
            </a:r>
            <a:r>
              <a:rPr sz="2000" spc="-45" dirty="0">
                <a:latin typeface="Georgia"/>
                <a:cs typeface="Georgia"/>
              </a:rPr>
              <a:t> behaviour.</a:t>
            </a:r>
            <a:endParaRPr sz="2000" dirty="0">
              <a:latin typeface="Georgia"/>
              <a:cs typeface="Georgia"/>
            </a:endParaRPr>
          </a:p>
          <a:p>
            <a:pPr marL="149860" marR="5080" indent="-137795">
              <a:lnSpc>
                <a:spcPts val="2160"/>
              </a:lnSpc>
              <a:spcBef>
                <a:spcPts val="635"/>
              </a:spcBef>
            </a:pPr>
            <a:r>
              <a:rPr sz="2000" spc="-70" dirty="0">
                <a:solidFill>
                  <a:srgbClr val="0E6EC5"/>
                </a:solidFill>
                <a:latin typeface="Arial"/>
                <a:cs typeface="Arial"/>
              </a:rPr>
              <a:t></a:t>
            </a:r>
            <a:r>
              <a:rPr sz="2000" spc="-70" dirty="0">
                <a:latin typeface="Georgia"/>
                <a:cs typeface="Georgia"/>
              </a:rPr>
              <a:t>Our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goal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is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build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spc="-20" dirty="0">
                <a:latin typeface="Georgia"/>
                <a:cs typeface="Georgia"/>
              </a:rPr>
              <a:t>prototype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of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online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hate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and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abuse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comment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classifier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which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can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140" dirty="0">
                <a:latin typeface="Georgia"/>
                <a:cs typeface="Georgia"/>
              </a:rPr>
              <a:t>used 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spc="-25" dirty="0">
                <a:latin typeface="Georgia"/>
                <a:cs typeface="Georgia"/>
              </a:rPr>
              <a:t>classify </a:t>
            </a:r>
            <a:r>
              <a:rPr sz="2000" spc="-20" dirty="0">
                <a:latin typeface="Georgia"/>
                <a:cs typeface="Georgia"/>
              </a:rPr>
              <a:t>hate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30" dirty="0">
                <a:latin typeface="Georgia"/>
                <a:cs typeface="Georgia"/>
              </a:rPr>
              <a:t>offensive </a:t>
            </a:r>
            <a:r>
              <a:rPr sz="2000" spc="-20" dirty="0">
                <a:latin typeface="Georgia"/>
                <a:cs typeface="Georgia"/>
              </a:rPr>
              <a:t>comments </a:t>
            </a:r>
            <a:r>
              <a:rPr sz="2000" spc="-25" dirty="0">
                <a:latin typeface="Georgia"/>
                <a:cs typeface="Georgia"/>
              </a:rPr>
              <a:t>so </a:t>
            </a:r>
            <a:r>
              <a:rPr sz="2000" spc="-10" dirty="0">
                <a:latin typeface="Georgia"/>
                <a:cs typeface="Georgia"/>
              </a:rPr>
              <a:t>that </a:t>
            </a:r>
            <a:r>
              <a:rPr sz="2000" spc="-5" dirty="0">
                <a:latin typeface="Georgia"/>
                <a:cs typeface="Georgia"/>
              </a:rPr>
              <a:t>it </a:t>
            </a:r>
            <a:r>
              <a:rPr sz="2000" spc="-20" dirty="0">
                <a:latin typeface="Georgia"/>
                <a:cs typeface="Georgia"/>
              </a:rPr>
              <a:t>can </a:t>
            </a:r>
            <a:r>
              <a:rPr sz="2000" spc="-10" dirty="0">
                <a:latin typeface="Georgia"/>
                <a:cs typeface="Georgia"/>
              </a:rPr>
              <a:t>be </a:t>
            </a:r>
            <a:r>
              <a:rPr sz="2000" spc="-15" dirty="0">
                <a:latin typeface="Georgia"/>
                <a:cs typeface="Georgia"/>
              </a:rPr>
              <a:t>controlled </a:t>
            </a:r>
            <a:r>
              <a:rPr sz="2000" spc="-25" dirty="0">
                <a:latin typeface="Georgia"/>
                <a:cs typeface="Georgia"/>
              </a:rPr>
              <a:t>and restricted </a:t>
            </a:r>
            <a:r>
              <a:rPr sz="2000" spc="-35" dirty="0">
                <a:latin typeface="Georgia"/>
                <a:cs typeface="Georgia"/>
              </a:rPr>
              <a:t>from  </a:t>
            </a:r>
            <a:r>
              <a:rPr sz="2000" spc="-30" dirty="0">
                <a:latin typeface="Georgia"/>
                <a:cs typeface="Georgia"/>
              </a:rPr>
              <a:t>spreading </a:t>
            </a:r>
            <a:r>
              <a:rPr sz="2000" spc="-25" dirty="0">
                <a:latin typeface="Georgia"/>
                <a:cs typeface="Georgia"/>
              </a:rPr>
              <a:t>hatred and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cyberbullying.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1602" y="4"/>
            <a:ext cx="9286993" cy="1202485"/>
          </a:xfrm>
        </p:spPr>
        <p:txBody>
          <a:bodyPr/>
          <a:lstStyle/>
          <a:p>
            <a:r>
              <a:rPr lang="en-US" dirty="0" smtClean="0"/>
              <a:t>APPROACH AND LIFE CYCLE :</a:t>
            </a:r>
            <a:endParaRPr lang="en-US" dirty="0"/>
          </a:p>
        </p:txBody>
      </p:sp>
      <p:sp>
        <p:nvSpPr>
          <p:cNvPr id="9" name="object 9"/>
          <p:cNvSpPr/>
          <p:nvPr/>
        </p:nvSpPr>
        <p:spPr>
          <a:xfrm>
            <a:off x="2743201" y="1493519"/>
            <a:ext cx="5795771" cy="4757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7" y="782606"/>
            <a:ext cx="1043685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20" dirty="0">
                <a:latin typeface="Carlito"/>
                <a:cs typeface="Carlito"/>
              </a:rPr>
              <a:t>DATA </a:t>
            </a:r>
            <a:r>
              <a:rPr sz="5000" b="0" spc="-10" dirty="0">
                <a:latin typeface="Carlito"/>
                <a:cs typeface="Carlito"/>
              </a:rPr>
              <a:t>DESCRIPTION</a:t>
            </a:r>
            <a:r>
              <a:rPr sz="5000" b="0" spc="110" dirty="0">
                <a:latin typeface="Carlito"/>
                <a:cs typeface="Carlito"/>
              </a:rPr>
              <a:t> </a:t>
            </a:r>
            <a:r>
              <a:rPr sz="5000" b="0" dirty="0">
                <a:latin typeface="Carlito"/>
                <a:cs typeface="Carlito"/>
              </a:rPr>
              <a:t>:</a:t>
            </a:r>
            <a:endParaRPr sz="5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19" y="1773911"/>
            <a:ext cx="6263640" cy="32399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39065" indent="-127000">
              <a:lnSpc>
                <a:spcPct val="100000"/>
              </a:lnSpc>
              <a:spcBef>
                <a:spcPts val="1265"/>
              </a:spcBef>
              <a:buClr>
                <a:srgbClr val="0AD0D9"/>
              </a:buClr>
              <a:buFont typeface="Arial"/>
              <a:buChar char="•"/>
              <a:tabLst>
                <a:tab pos="139700" algn="l"/>
              </a:tabLst>
            </a:pPr>
            <a:r>
              <a:rPr sz="2000" spc="-25" dirty="0">
                <a:latin typeface="Georgia"/>
                <a:cs typeface="Georgia"/>
              </a:rPr>
              <a:t>Project </a:t>
            </a:r>
            <a:r>
              <a:rPr sz="2000" spc="-20" dirty="0">
                <a:latin typeface="Georgia"/>
                <a:cs typeface="Georgia"/>
              </a:rPr>
              <a:t>contain </a:t>
            </a:r>
            <a:r>
              <a:rPr sz="2000" spc="-35" dirty="0">
                <a:latin typeface="Georgia"/>
                <a:cs typeface="Georgia"/>
              </a:rPr>
              <a:t>train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15" dirty="0">
                <a:latin typeface="Georgia"/>
                <a:cs typeface="Georgia"/>
              </a:rPr>
              <a:t>test</a:t>
            </a:r>
            <a:r>
              <a:rPr sz="2000" spc="-25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dataset.</a:t>
            </a:r>
            <a:endParaRPr sz="2000" dirty="0">
              <a:latin typeface="Georgia"/>
              <a:cs typeface="Georgia"/>
            </a:endParaRPr>
          </a:p>
          <a:p>
            <a:pPr marL="139065" indent="-127000">
              <a:lnSpc>
                <a:spcPct val="100000"/>
              </a:lnSpc>
              <a:spcBef>
                <a:spcPts val="1165"/>
              </a:spcBef>
              <a:buClr>
                <a:srgbClr val="0AD0D9"/>
              </a:buClr>
              <a:buFont typeface="Arial"/>
              <a:buChar char="•"/>
              <a:tabLst>
                <a:tab pos="139700" algn="l"/>
              </a:tabLst>
            </a:pPr>
            <a:r>
              <a:rPr sz="2000" spc="-60" dirty="0">
                <a:latin typeface="Georgia"/>
                <a:cs typeface="Georgia"/>
              </a:rPr>
              <a:t>In </a:t>
            </a:r>
            <a:r>
              <a:rPr sz="2000" spc="-35" dirty="0">
                <a:latin typeface="Georgia"/>
                <a:cs typeface="Georgia"/>
              </a:rPr>
              <a:t>train </a:t>
            </a:r>
            <a:r>
              <a:rPr sz="2000" spc="-30" dirty="0">
                <a:latin typeface="Georgia"/>
                <a:cs typeface="Georgia"/>
              </a:rPr>
              <a:t>data </a:t>
            </a:r>
            <a:r>
              <a:rPr sz="2000" spc="-15" dirty="0">
                <a:latin typeface="Georgia"/>
                <a:cs typeface="Georgia"/>
              </a:rPr>
              <a:t>set </a:t>
            </a:r>
            <a:r>
              <a:rPr sz="2000" spc="-20" dirty="0">
                <a:latin typeface="Georgia"/>
                <a:cs typeface="Georgia"/>
              </a:rPr>
              <a:t>there </a:t>
            </a:r>
            <a:r>
              <a:rPr sz="2000" spc="-45" dirty="0">
                <a:latin typeface="Georgia"/>
                <a:cs typeface="Georgia"/>
              </a:rPr>
              <a:t>are </a:t>
            </a:r>
            <a:r>
              <a:rPr sz="2000" spc="-114" dirty="0">
                <a:latin typeface="Georgia"/>
                <a:cs typeface="Georgia"/>
              </a:rPr>
              <a:t>159,571 </a:t>
            </a:r>
            <a:r>
              <a:rPr sz="2000" spc="-45" dirty="0">
                <a:latin typeface="Georgia"/>
                <a:cs typeface="Georgia"/>
              </a:rPr>
              <a:t>rows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120" dirty="0">
                <a:latin typeface="Georgia"/>
                <a:cs typeface="Georgia"/>
              </a:rPr>
              <a:t>8</a:t>
            </a:r>
            <a:r>
              <a:rPr sz="2000" spc="-14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columns.</a:t>
            </a:r>
            <a:endParaRPr sz="2000" dirty="0">
              <a:latin typeface="Georgia"/>
              <a:cs typeface="Georgia"/>
            </a:endParaRPr>
          </a:p>
          <a:p>
            <a:pPr marL="139065" indent="-127000">
              <a:lnSpc>
                <a:spcPct val="100000"/>
              </a:lnSpc>
              <a:spcBef>
                <a:spcPts val="1155"/>
              </a:spcBef>
              <a:buClr>
                <a:srgbClr val="0AD0D9"/>
              </a:buClr>
              <a:buFont typeface="Arial"/>
              <a:buChar char="•"/>
              <a:tabLst>
                <a:tab pos="139700" algn="l"/>
              </a:tabLst>
            </a:pPr>
            <a:r>
              <a:rPr sz="2000" spc="-60" dirty="0">
                <a:latin typeface="Georgia"/>
                <a:cs typeface="Georgia"/>
              </a:rPr>
              <a:t>In </a:t>
            </a:r>
            <a:r>
              <a:rPr sz="2000" spc="-15" dirty="0">
                <a:latin typeface="Georgia"/>
                <a:cs typeface="Georgia"/>
              </a:rPr>
              <a:t>test </a:t>
            </a:r>
            <a:r>
              <a:rPr sz="2000" spc="-30" dirty="0">
                <a:latin typeface="Georgia"/>
                <a:cs typeface="Georgia"/>
              </a:rPr>
              <a:t>data </a:t>
            </a:r>
            <a:r>
              <a:rPr sz="2000" spc="-15" dirty="0">
                <a:latin typeface="Georgia"/>
                <a:cs typeface="Georgia"/>
              </a:rPr>
              <a:t>set </a:t>
            </a:r>
            <a:r>
              <a:rPr sz="2000" spc="-5" dirty="0">
                <a:latin typeface="Georgia"/>
                <a:cs typeface="Georgia"/>
              </a:rPr>
              <a:t>it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25" dirty="0">
                <a:latin typeface="Georgia"/>
                <a:cs typeface="Georgia"/>
              </a:rPr>
              <a:t>like </a:t>
            </a:r>
            <a:r>
              <a:rPr sz="2000" spc="-140" dirty="0">
                <a:latin typeface="Georgia"/>
                <a:cs typeface="Georgia"/>
              </a:rPr>
              <a:t>153,164 </a:t>
            </a:r>
            <a:r>
              <a:rPr sz="2000" spc="-45" dirty="0">
                <a:latin typeface="Georgia"/>
                <a:cs typeface="Georgia"/>
              </a:rPr>
              <a:t>rows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150" dirty="0">
                <a:latin typeface="Georgia"/>
                <a:cs typeface="Georgia"/>
              </a:rPr>
              <a:t>2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columns.</a:t>
            </a:r>
            <a:endParaRPr sz="2000" dirty="0">
              <a:latin typeface="Georgia"/>
              <a:cs typeface="Georgia"/>
            </a:endParaRPr>
          </a:p>
          <a:p>
            <a:pPr marL="139065" indent="-127000">
              <a:lnSpc>
                <a:spcPct val="100000"/>
              </a:lnSpc>
              <a:spcBef>
                <a:spcPts val="1165"/>
              </a:spcBef>
              <a:buClr>
                <a:srgbClr val="0AD0D9"/>
              </a:buClr>
              <a:buFont typeface="Arial"/>
              <a:buChar char="•"/>
              <a:tabLst>
                <a:tab pos="139700" algn="l"/>
              </a:tabLst>
            </a:pPr>
            <a:r>
              <a:rPr sz="2000" spc="-25" dirty="0">
                <a:latin typeface="Georgia"/>
                <a:cs typeface="Georgia"/>
              </a:rPr>
              <a:t>There </a:t>
            </a:r>
            <a:r>
              <a:rPr sz="2000" spc="-45" dirty="0">
                <a:latin typeface="Georgia"/>
                <a:cs typeface="Georgia"/>
              </a:rPr>
              <a:t>are </a:t>
            </a:r>
            <a:r>
              <a:rPr sz="2000" spc="-10" dirty="0">
                <a:latin typeface="Georgia"/>
                <a:cs typeface="Georgia"/>
              </a:rPr>
              <a:t>no </a:t>
            </a:r>
            <a:r>
              <a:rPr sz="2000" spc="-15" dirty="0">
                <a:latin typeface="Georgia"/>
                <a:cs typeface="Georgia"/>
              </a:rPr>
              <a:t>null </a:t>
            </a:r>
            <a:r>
              <a:rPr sz="2000" spc="-30" dirty="0">
                <a:latin typeface="Georgia"/>
                <a:cs typeface="Georgia"/>
              </a:rPr>
              <a:t>values </a:t>
            </a:r>
            <a:r>
              <a:rPr sz="2000" spc="-2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-25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dataset</a:t>
            </a:r>
            <a:endParaRPr sz="2000" dirty="0">
              <a:latin typeface="Georgia"/>
              <a:cs typeface="Georgia"/>
            </a:endParaRPr>
          </a:p>
          <a:p>
            <a:pPr marL="139065" indent="-127000">
              <a:lnSpc>
                <a:spcPct val="100000"/>
              </a:lnSpc>
              <a:spcBef>
                <a:spcPts val="1165"/>
              </a:spcBef>
              <a:buClr>
                <a:srgbClr val="0AD0D9"/>
              </a:buClr>
              <a:buFont typeface="Arial"/>
              <a:buChar char="•"/>
              <a:tabLst>
                <a:tab pos="139700" algn="l"/>
              </a:tabLst>
            </a:pPr>
            <a:r>
              <a:rPr sz="2000" spc="-30" dirty="0">
                <a:latin typeface="Georgia"/>
                <a:cs typeface="Georgia"/>
              </a:rPr>
              <a:t>Most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30" dirty="0">
                <a:latin typeface="Georgia"/>
                <a:cs typeface="Georgia"/>
              </a:rPr>
              <a:t>data </a:t>
            </a:r>
            <a:r>
              <a:rPr sz="2000" spc="-45" dirty="0">
                <a:latin typeface="Georgia"/>
                <a:cs typeface="Georgia"/>
              </a:rPr>
              <a:t>are </a:t>
            </a:r>
            <a:r>
              <a:rPr sz="2000" spc="-25" dirty="0">
                <a:latin typeface="Georgia"/>
                <a:cs typeface="Georgia"/>
              </a:rPr>
              <a:t>numeric </a:t>
            </a:r>
            <a:r>
              <a:rPr sz="2000" spc="-20" dirty="0">
                <a:latin typeface="Georgia"/>
                <a:cs typeface="Georgia"/>
              </a:rPr>
              <a:t>in </a:t>
            </a:r>
            <a:r>
              <a:rPr sz="2000" spc="-30" dirty="0">
                <a:latin typeface="Georgia"/>
                <a:cs typeface="Georgia"/>
              </a:rPr>
              <a:t>nature </a:t>
            </a:r>
            <a:r>
              <a:rPr sz="2000" spc="-10" dirty="0">
                <a:latin typeface="Georgia"/>
                <a:cs typeface="Georgia"/>
              </a:rPr>
              <a:t>which </a:t>
            </a:r>
            <a:r>
              <a:rPr sz="2000" spc="-45" dirty="0">
                <a:latin typeface="Georgia"/>
                <a:cs typeface="Georgia"/>
              </a:rPr>
              <a:t>are</a:t>
            </a:r>
            <a:r>
              <a:rPr sz="2000" spc="-325" dirty="0">
                <a:latin typeface="Georgia"/>
                <a:cs typeface="Georgia"/>
              </a:rPr>
              <a:t> </a:t>
            </a:r>
            <a:r>
              <a:rPr sz="2000" spc="-55" dirty="0">
                <a:latin typeface="Georgia"/>
                <a:cs typeface="Georgia"/>
              </a:rPr>
              <a:t>binary.</a:t>
            </a:r>
            <a:endParaRPr sz="2000" dirty="0">
              <a:latin typeface="Georgia"/>
              <a:cs typeface="Georgia"/>
            </a:endParaRPr>
          </a:p>
          <a:p>
            <a:pPr marL="139065" indent="-127000">
              <a:lnSpc>
                <a:spcPct val="100000"/>
              </a:lnSpc>
              <a:spcBef>
                <a:spcPts val="1150"/>
              </a:spcBef>
              <a:buClr>
                <a:srgbClr val="0AD0D9"/>
              </a:buClr>
              <a:buFont typeface="Arial"/>
              <a:buChar char="•"/>
              <a:tabLst>
                <a:tab pos="139700" algn="l"/>
              </a:tabLst>
            </a:pPr>
            <a:r>
              <a:rPr sz="2000" spc="-15" dirty="0">
                <a:latin typeface="Georgia"/>
                <a:cs typeface="Georgia"/>
              </a:rPr>
              <a:t>Comments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10" dirty="0">
                <a:latin typeface="Georgia"/>
                <a:cs typeface="Georgia"/>
              </a:rPr>
              <a:t>object </a:t>
            </a:r>
            <a:r>
              <a:rPr sz="2000" spc="-20" dirty="0">
                <a:latin typeface="Georgia"/>
                <a:cs typeface="Georgia"/>
              </a:rPr>
              <a:t>in </a:t>
            </a:r>
            <a:r>
              <a:rPr sz="2000" spc="-30" dirty="0">
                <a:latin typeface="Georgia"/>
                <a:cs typeface="Georgia"/>
              </a:rPr>
              <a:t>nature </a:t>
            </a:r>
            <a:r>
              <a:rPr sz="2000" spc="-25" dirty="0">
                <a:latin typeface="Georgia"/>
                <a:cs typeface="Georgia"/>
              </a:rPr>
              <a:t>and consist </a:t>
            </a:r>
            <a:r>
              <a:rPr sz="2000" spc="-15" dirty="0">
                <a:latin typeface="Georgia"/>
                <a:cs typeface="Georgia"/>
              </a:rPr>
              <a:t>of</a:t>
            </a:r>
            <a:r>
              <a:rPr sz="2000" spc="-22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text.</a:t>
            </a:r>
            <a:endParaRPr sz="2000" dirty="0">
              <a:latin typeface="Georgia"/>
              <a:cs typeface="Georgia"/>
            </a:endParaRPr>
          </a:p>
          <a:p>
            <a:pPr marL="139065" indent="-127000">
              <a:lnSpc>
                <a:spcPct val="100000"/>
              </a:lnSpc>
              <a:spcBef>
                <a:spcPts val="1165"/>
              </a:spcBef>
              <a:buClr>
                <a:srgbClr val="0AD0D9"/>
              </a:buClr>
              <a:buFont typeface="Arial"/>
              <a:buChar char="•"/>
              <a:tabLst>
                <a:tab pos="139700" algn="l"/>
              </a:tabLst>
            </a:pPr>
            <a:r>
              <a:rPr sz="2000" spc="-20" dirty="0">
                <a:latin typeface="Georgia"/>
                <a:cs typeface="Georgia"/>
              </a:rPr>
              <a:t>Overall memory </a:t>
            </a:r>
            <a:r>
              <a:rPr sz="2000" spc="-40" dirty="0">
                <a:latin typeface="Georgia"/>
                <a:cs typeface="Georgia"/>
              </a:rPr>
              <a:t>usage </a:t>
            </a:r>
            <a:r>
              <a:rPr sz="2000" spc="-30" dirty="0">
                <a:latin typeface="Georgia"/>
                <a:cs typeface="Georgia"/>
              </a:rPr>
              <a:t>for </a:t>
            </a:r>
            <a:r>
              <a:rPr sz="2000" spc="-35" dirty="0">
                <a:latin typeface="Georgia"/>
                <a:cs typeface="Georgia"/>
              </a:rPr>
              <a:t>train </a:t>
            </a:r>
            <a:r>
              <a:rPr sz="2000" spc="-25" dirty="0">
                <a:latin typeface="Georgia"/>
                <a:cs typeface="Georgia"/>
              </a:rPr>
              <a:t>and </a:t>
            </a:r>
            <a:r>
              <a:rPr sz="2000" spc="-15" dirty="0">
                <a:latin typeface="Georgia"/>
                <a:cs typeface="Georgia"/>
              </a:rPr>
              <a:t>test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30" dirty="0">
                <a:latin typeface="Georgia"/>
                <a:cs typeface="Georgia"/>
              </a:rPr>
              <a:t>around</a:t>
            </a:r>
            <a:r>
              <a:rPr sz="2000" spc="-195" dirty="0">
                <a:latin typeface="Georgia"/>
                <a:cs typeface="Georgia"/>
              </a:rPr>
              <a:t> </a:t>
            </a:r>
            <a:r>
              <a:rPr sz="2000" spc="-120" dirty="0">
                <a:latin typeface="Georgia"/>
                <a:cs typeface="Georgia"/>
              </a:rPr>
              <a:t>15MB.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10" y="26302"/>
            <a:ext cx="115823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20" dirty="0">
                <a:solidFill>
                  <a:srgbClr val="04607A"/>
                </a:solidFill>
                <a:latin typeface="Carlito"/>
                <a:cs typeface="Carlito"/>
              </a:rPr>
              <a:t>DATA </a:t>
            </a:r>
            <a:r>
              <a:rPr sz="5000" spc="-10" dirty="0">
                <a:solidFill>
                  <a:srgbClr val="04607A"/>
                </a:solidFill>
                <a:latin typeface="Carlito"/>
                <a:cs typeface="Carlito"/>
              </a:rPr>
              <a:t>PRE-PROCESSING</a:t>
            </a:r>
            <a:r>
              <a:rPr sz="5000" spc="10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dirty="0">
                <a:solidFill>
                  <a:srgbClr val="04607A"/>
                </a:solidFill>
                <a:latin typeface="Carlito"/>
                <a:cs typeface="Carlito"/>
              </a:rPr>
              <a:t>:</a:t>
            </a:r>
            <a:endParaRPr sz="50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3" y="1676400"/>
            <a:ext cx="6950964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6400" y="1022350"/>
            <a:ext cx="1063688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# AS THERE ARE NO NULL VALUES IN THE DATASET, BUT AS THE COMMENT COLUMN IN TEXT FORMAT SO  THERE REQUIRE LOT OF TEXT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PRE-PROCESSING.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2869" y="72377"/>
            <a:ext cx="1397635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0" dirty="0">
                <a:latin typeface="Carlito"/>
                <a:cs typeface="Carlito"/>
              </a:rPr>
              <a:t>EDA</a:t>
            </a:r>
            <a:r>
              <a:rPr sz="5000" b="0" spc="-120" dirty="0">
                <a:latin typeface="Carlito"/>
                <a:cs typeface="Carlito"/>
              </a:rPr>
              <a:t> </a:t>
            </a:r>
            <a:r>
              <a:rPr sz="5000" b="0" dirty="0">
                <a:latin typeface="Carlito"/>
                <a:cs typeface="Carlito"/>
              </a:rPr>
              <a:t>: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375" y="1475232"/>
            <a:ext cx="5983224" cy="446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4183" y="3290315"/>
            <a:ext cx="5216652" cy="3089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4180" y="199644"/>
            <a:ext cx="4986528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2868" y="513865"/>
            <a:ext cx="8269733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Carlito"/>
                <a:cs typeface="Carlito"/>
              </a:rPr>
              <a:t>MODEL BUILDING</a:t>
            </a:r>
            <a:r>
              <a:rPr sz="5000" b="0" spc="-80" dirty="0">
                <a:latin typeface="Carlito"/>
                <a:cs typeface="Carlito"/>
              </a:rPr>
              <a:t> </a:t>
            </a:r>
            <a:r>
              <a:rPr sz="5000" b="0" dirty="0">
                <a:latin typeface="Carlito"/>
                <a:cs typeface="Carlito"/>
              </a:rPr>
              <a:t>:</a:t>
            </a:r>
            <a:endParaRPr sz="5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157" y="1742390"/>
            <a:ext cx="9521825" cy="5127686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4139" marR="96520" indent="-91440">
              <a:lnSpc>
                <a:spcPct val="90000"/>
              </a:lnSpc>
              <a:spcBef>
                <a:spcPts val="345"/>
              </a:spcBef>
            </a:pPr>
            <a:r>
              <a:rPr sz="2000" spc="-110" dirty="0">
                <a:solidFill>
                  <a:srgbClr val="0AD0D9"/>
                </a:solidFill>
                <a:latin typeface="Arial"/>
                <a:cs typeface="Arial"/>
              </a:rPr>
              <a:t></a:t>
            </a:r>
            <a:r>
              <a:rPr sz="2000" spc="-110" dirty="0">
                <a:latin typeface="Georgia"/>
                <a:cs typeface="Georgia"/>
              </a:rPr>
              <a:t>The </a:t>
            </a:r>
            <a:r>
              <a:rPr sz="2000" b="1" spc="-85" dirty="0">
                <a:latin typeface="Georgia"/>
                <a:cs typeface="Georgia"/>
              </a:rPr>
              <a:t>model </a:t>
            </a:r>
            <a:r>
              <a:rPr sz="2000" b="1" spc="-65" dirty="0">
                <a:latin typeface="Georgia"/>
                <a:cs typeface="Georgia"/>
              </a:rPr>
              <a:t>building </a:t>
            </a:r>
            <a:r>
              <a:rPr sz="2000" spc="-35" dirty="0">
                <a:latin typeface="Georgia"/>
                <a:cs typeface="Georgia"/>
              </a:rPr>
              <a:t>process </a:t>
            </a:r>
            <a:r>
              <a:rPr sz="2000" spc="-40" dirty="0">
                <a:latin typeface="Georgia"/>
                <a:cs typeface="Georgia"/>
              </a:rPr>
              <a:t>involves </a:t>
            </a:r>
            <a:r>
              <a:rPr sz="2000" spc="-15" dirty="0">
                <a:latin typeface="Georgia"/>
                <a:cs typeface="Georgia"/>
              </a:rPr>
              <a:t>setting </a:t>
            </a:r>
            <a:r>
              <a:rPr sz="2000" spc="-20" dirty="0">
                <a:latin typeface="Georgia"/>
                <a:cs typeface="Georgia"/>
              </a:rPr>
              <a:t>up </a:t>
            </a:r>
            <a:r>
              <a:rPr sz="2000" spc="-60" dirty="0">
                <a:latin typeface="Georgia"/>
                <a:cs typeface="Georgia"/>
              </a:rPr>
              <a:t>ways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-10" dirty="0">
                <a:latin typeface="Georgia"/>
                <a:cs typeface="Georgia"/>
              </a:rPr>
              <a:t>collecting </a:t>
            </a:r>
            <a:r>
              <a:rPr sz="2000" b="1" spc="-80" dirty="0">
                <a:latin typeface="Georgia"/>
                <a:cs typeface="Georgia"/>
              </a:rPr>
              <a:t>data</a:t>
            </a:r>
            <a:r>
              <a:rPr sz="2000" spc="-80" dirty="0">
                <a:latin typeface="Georgia"/>
                <a:cs typeface="Georgia"/>
              </a:rPr>
              <a:t>,  </a:t>
            </a:r>
            <a:r>
              <a:rPr sz="2000" spc="-25" dirty="0">
                <a:latin typeface="Georgia"/>
                <a:cs typeface="Georgia"/>
              </a:rPr>
              <a:t>understanding and </a:t>
            </a:r>
            <a:r>
              <a:rPr sz="2000" spc="-35" dirty="0">
                <a:latin typeface="Georgia"/>
                <a:cs typeface="Georgia"/>
              </a:rPr>
              <a:t>paying </a:t>
            </a:r>
            <a:r>
              <a:rPr sz="2000" spc="-15" dirty="0">
                <a:latin typeface="Georgia"/>
                <a:cs typeface="Georgia"/>
              </a:rPr>
              <a:t>attention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spc="-20" dirty="0">
                <a:latin typeface="Georgia"/>
                <a:cs typeface="Georgia"/>
              </a:rPr>
              <a:t>what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25" dirty="0">
                <a:latin typeface="Georgia"/>
                <a:cs typeface="Georgia"/>
              </a:rPr>
              <a:t>important </a:t>
            </a:r>
            <a:r>
              <a:rPr sz="2000" spc="-2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b="1" spc="-90" dirty="0">
                <a:latin typeface="Georgia"/>
                <a:cs typeface="Georgia"/>
              </a:rPr>
              <a:t>data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spc="-40" dirty="0">
                <a:latin typeface="Georgia"/>
                <a:cs typeface="Georgia"/>
              </a:rPr>
              <a:t>answer </a:t>
            </a:r>
            <a:r>
              <a:rPr sz="2000" spc="-5" dirty="0">
                <a:latin typeface="Georgia"/>
                <a:cs typeface="Georgia"/>
              </a:rPr>
              <a:t>the  </a:t>
            </a:r>
            <a:r>
              <a:rPr sz="2000" spc="-25" dirty="0">
                <a:latin typeface="Georgia"/>
                <a:cs typeface="Georgia"/>
              </a:rPr>
              <a:t>questions </a:t>
            </a:r>
            <a:r>
              <a:rPr sz="2000" spc="-30" dirty="0">
                <a:latin typeface="Georgia"/>
                <a:cs typeface="Georgia"/>
              </a:rPr>
              <a:t>you </a:t>
            </a:r>
            <a:r>
              <a:rPr sz="2000" spc="-45" dirty="0">
                <a:latin typeface="Georgia"/>
                <a:cs typeface="Georgia"/>
              </a:rPr>
              <a:t>are </a:t>
            </a:r>
            <a:r>
              <a:rPr sz="2000" spc="-30" dirty="0">
                <a:latin typeface="Georgia"/>
                <a:cs typeface="Georgia"/>
              </a:rPr>
              <a:t>asking, </a:t>
            </a:r>
            <a:r>
              <a:rPr sz="2000" spc="-15" dirty="0">
                <a:latin typeface="Georgia"/>
                <a:cs typeface="Georgia"/>
              </a:rPr>
              <a:t>finding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spc="-20" dirty="0">
                <a:latin typeface="Georgia"/>
                <a:cs typeface="Georgia"/>
              </a:rPr>
              <a:t>statistical, mathematical </a:t>
            </a:r>
            <a:r>
              <a:rPr sz="2000" spc="-25" dirty="0">
                <a:latin typeface="Georgia"/>
                <a:cs typeface="Georgia"/>
              </a:rPr>
              <a:t>or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spc="-25" dirty="0">
                <a:latin typeface="Georgia"/>
                <a:cs typeface="Georgia"/>
              </a:rPr>
              <a:t>simulation </a:t>
            </a:r>
            <a:r>
              <a:rPr sz="2000" b="1" spc="-90" dirty="0">
                <a:latin typeface="Georgia"/>
                <a:cs typeface="Georgia"/>
              </a:rPr>
              <a:t>model </a:t>
            </a:r>
            <a:r>
              <a:rPr sz="2000" spc="-5" dirty="0">
                <a:latin typeface="Georgia"/>
                <a:cs typeface="Georgia"/>
              </a:rPr>
              <a:t>to  </a:t>
            </a:r>
            <a:r>
              <a:rPr sz="2000" spc="-25" dirty="0">
                <a:latin typeface="Georgia"/>
                <a:cs typeface="Georgia"/>
              </a:rPr>
              <a:t>gain understanding and </a:t>
            </a:r>
            <a:r>
              <a:rPr sz="2000" spc="-35" dirty="0">
                <a:latin typeface="Georgia"/>
                <a:cs typeface="Georgia"/>
              </a:rPr>
              <a:t>make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predictions.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105" dirty="0">
                <a:latin typeface="Georgia"/>
                <a:cs typeface="Georgia"/>
              </a:rPr>
              <a:t>Evaluation</a:t>
            </a:r>
            <a:r>
              <a:rPr sz="2000" b="1" spc="-80" dirty="0">
                <a:latin typeface="Georgia"/>
                <a:cs typeface="Georgia"/>
              </a:rPr>
              <a:t> </a:t>
            </a:r>
            <a:r>
              <a:rPr sz="2000" b="1" spc="-114" dirty="0">
                <a:latin typeface="Georgia"/>
                <a:cs typeface="Georgia"/>
              </a:rPr>
              <a:t>Matrices:</a:t>
            </a:r>
            <a:endParaRPr sz="2000" dirty="0">
              <a:latin typeface="Georgia"/>
              <a:cs typeface="Georgia"/>
            </a:endParaRPr>
          </a:p>
          <a:p>
            <a:pPr marL="140335">
              <a:lnSpc>
                <a:spcPts val="2280"/>
              </a:lnSpc>
              <a:spcBef>
                <a:spcPts val="155"/>
              </a:spcBef>
            </a:pPr>
            <a:r>
              <a:rPr sz="2000" spc="-155" dirty="0">
                <a:solidFill>
                  <a:srgbClr val="0E6EC5"/>
                </a:solidFill>
                <a:latin typeface="Arial"/>
                <a:cs typeface="Arial"/>
              </a:rPr>
              <a:t></a:t>
            </a:r>
            <a:r>
              <a:rPr sz="2000" b="1" spc="-155" dirty="0">
                <a:latin typeface="Georgia"/>
                <a:cs typeface="Georgia"/>
              </a:rPr>
              <a:t>Accuracy </a:t>
            </a:r>
            <a:r>
              <a:rPr sz="2000" spc="-30" dirty="0"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it </a:t>
            </a:r>
            <a:r>
              <a:rPr sz="2000" spc="-25" dirty="0">
                <a:latin typeface="Georgia"/>
                <a:cs typeface="Georgia"/>
              </a:rPr>
              <a:t>determines </a:t>
            </a:r>
            <a:r>
              <a:rPr sz="2000" spc="-20" dirty="0">
                <a:latin typeface="Georgia"/>
                <a:cs typeface="Georgia"/>
              </a:rPr>
              <a:t>how </a:t>
            </a:r>
            <a:r>
              <a:rPr sz="2000" spc="-15" dirty="0">
                <a:latin typeface="Georgia"/>
                <a:cs typeface="Georgia"/>
              </a:rPr>
              <a:t>often </a:t>
            </a:r>
            <a:r>
              <a:rPr sz="2000" spc="-45" dirty="0">
                <a:latin typeface="Georgia"/>
                <a:cs typeface="Georgia"/>
              </a:rPr>
              <a:t>a </a:t>
            </a:r>
            <a:r>
              <a:rPr sz="2000" spc="-15" dirty="0">
                <a:latin typeface="Georgia"/>
                <a:cs typeface="Georgia"/>
              </a:rPr>
              <a:t>model </a:t>
            </a:r>
            <a:r>
              <a:rPr sz="2000" spc="-20" dirty="0">
                <a:latin typeface="Georgia"/>
                <a:cs typeface="Georgia"/>
              </a:rPr>
              <a:t>predicts default </a:t>
            </a:r>
            <a:r>
              <a:rPr sz="2000" spc="-30" dirty="0">
                <a:latin typeface="Georgia"/>
                <a:cs typeface="Georgia"/>
              </a:rPr>
              <a:t>and </a:t>
            </a:r>
            <a:r>
              <a:rPr sz="2000" spc="-15" dirty="0">
                <a:latin typeface="Georgia"/>
                <a:cs typeface="Georgia"/>
              </a:rPr>
              <a:t>non</a:t>
            </a:r>
            <a:r>
              <a:rPr sz="2000" spc="-27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default</a:t>
            </a:r>
            <a:endParaRPr sz="2000" dirty="0">
              <a:latin typeface="Georgia"/>
              <a:cs typeface="Georgia"/>
            </a:endParaRPr>
          </a:p>
          <a:p>
            <a:pPr marL="278130">
              <a:lnSpc>
                <a:spcPts val="2280"/>
              </a:lnSpc>
            </a:pPr>
            <a:r>
              <a:rPr sz="2000" spc="-45" dirty="0">
                <a:latin typeface="Georgia"/>
                <a:cs typeface="Georgia"/>
              </a:rPr>
              <a:t>correctly.</a:t>
            </a:r>
            <a:endParaRPr sz="2000" dirty="0">
              <a:latin typeface="Georgia"/>
              <a:cs typeface="Georgia"/>
            </a:endParaRPr>
          </a:p>
          <a:p>
            <a:pPr marL="278130" marR="523240" indent="-137795">
              <a:lnSpc>
                <a:spcPts val="2160"/>
              </a:lnSpc>
              <a:spcBef>
                <a:spcPts val="630"/>
              </a:spcBef>
            </a:pPr>
            <a:r>
              <a:rPr sz="2000" spc="-95" dirty="0">
                <a:solidFill>
                  <a:srgbClr val="0E6EC5"/>
                </a:solidFill>
                <a:latin typeface="Arial"/>
                <a:cs typeface="Arial"/>
              </a:rPr>
              <a:t></a:t>
            </a:r>
            <a:r>
              <a:rPr sz="2000" b="1" spc="-95" dirty="0">
                <a:latin typeface="Georgia"/>
                <a:cs typeface="Georgia"/>
              </a:rPr>
              <a:t>Precision</a:t>
            </a:r>
            <a:r>
              <a:rPr sz="2000" spc="-95" dirty="0">
                <a:latin typeface="Georgia"/>
                <a:cs typeface="Georgia"/>
              </a:rPr>
              <a:t>-it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calculates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whenever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our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models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predicts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is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default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how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often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it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280" dirty="0">
                <a:latin typeface="Georgia"/>
                <a:cs typeface="Georgia"/>
              </a:rPr>
              <a:t>is  </a:t>
            </a:r>
            <a:r>
              <a:rPr sz="2000" spc="-20" dirty="0">
                <a:latin typeface="Georgia"/>
                <a:cs typeface="Georgia"/>
              </a:rPr>
              <a:t>correct.</a:t>
            </a:r>
            <a:endParaRPr sz="2000" dirty="0">
              <a:latin typeface="Georgia"/>
              <a:cs typeface="Georgia"/>
            </a:endParaRPr>
          </a:p>
          <a:p>
            <a:pPr marL="140335">
              <a:lnSpc>
                <a:spcPct val="100000"/>
              </a:lnSpc>
              <a:spcBef>
                <a:spcPts val="330"/>
              </a:spcBef>
            </a:pPr>
            <a:r>
              <a:rPr sz="2000" spc="-114" dirty="0">
                <a:solidFill>
                  <a:srgbClr val="0E6EC5"/>
                </a:solidFill>
                <a:latin typeface="Arial"/>
                <a:cs typeface="Arial"/>
              </a:rPr>
              <a:t></a:t>
            </a:r>
            <a:r>
              <a:rPr sz="2000" b="1" spc="-114" dirty="0">
                <a:latin typeface="Georgia"/>
                <a:cs typeface="Georgia"/>
              </a:rPr>
              <a:t>Recall</a:t>
            </a:r>
            <a:r>
              <a:rPr sz="2000" spc="-114" dirty="0">
                <a:latin typeface="Georgia"/>
                <a:cs typeface="Georgia"/>
              </a:rPr>
              <a:t>- </a:t>
            </a:r>
            <a:r>
              <a:rPr sz="2000" spc="-40" dirty="0">
                <a:latin typeface="Georgia"/>
                <a:cs typeface="Georgia"/>
              </a:rPr>
              <a:t>Recall </a:t>
            </a:r>
            <a:r>
              <a:rPr sz="2000" spc="-25" dirty="0">
                <a:latin typeface="Georgia"/>
                <a:cs typeface="Georgia"/>
              </a:rPr>
              <a:t>regulate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5" dirty="0">
                <a:latin typeface="Georgia"/>
                <a:cs typeface="Georgia"/>
              </a:rPr>
              <a:t>actual </a:t>
            </a:r>
            <a:r>
              <a:rPr sz="2000" spc="-20" dirty="0">
                <a:latin typeface="Georgia"/>
                <a:cs typeface="Georgia"/>
              </a:rPr>
              <a:t>default </a:t>
            </a:r>
            <a:r>
              <a:rPr sz="2000" spc="-10" dirty="0">
                <a:latin typeface="Georgia"/>
                <a:cs typeface="Georgia"/>
              </a:rPr>
              <a:t>that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5" dirty="0">
                <a:latin typeface="Georgia"/>
                <a:cs typeface="Georgia"/>
              </a:rPr>
              <a:t>model </a:t>
            </a:r>
            <a:r>
              <a:rPr sz="2000" spc="-45" dirty="0">
                <a:latin typeface="Georgia"/>
                <a:cs typeface="Georgia"/>
              </a:rPr>
              <a:t>is </a:t>
            </a:r>
            <a:r>
              <a:rPr sz="2000" spc="-20" dirty="0">
                <a:latin typeface="Georgia"/>
                <a:cs typeface="Georgia"/>
              </a:rPr>
              <a:t>actually</a:t>
            </a:r>
            <a:r>
              <a:rPr sz="2000" spc="-15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predict.</a:t>
            </a:r>
            <a:endParaRPr sz="2000" dirty="0">
              <a:latin typeface="Georgia"/>
              <a:cs typeface="Georgia"/>
            </a:endParaRPr>
          </a:p>
          <a:p>
            <a:pPr marL="140335">
              <a:lnSpc>
                <a:spcPts val="2280"/>
              </a:lnSpc>
              <a:spcBef>
                <a:spcPts val="360"/>
              </a:spcBef>
            </a:pPr>
            <a:r>
              <a:rPr sz="2000" spc="-120" dirty="0">
                <a:solidFill>
                  <a:srgbClr val="0E6EC5"/>
                </a:solidFill>
                <a:latin typeface="Arial"/>
                <a:cs typeface="Arial"/>
              </a:rPr>
              <a:t></a:t>
            </a:r>
            <a:r>
              <a:rPr sz="2000" b="1" spc="-120" dirty="0">
                <a:latin typeface="Georgia"/>
                <a:cs typeface="Georgia"/>
              </a:rPr>
              <a:t>Precision </a:t>
            </a:r>
            <a:r>
              <a:rPr sz="2000" b="1" spc="-95" dirty="0">
                <a:latin typeface="Georgia"/>
                <a:cs typeface="Georgia"/>
              </a:rPr>
              <a:t>Recall </a:t>
            </a:r>
            <a:r>
              <a:rPr sz="2000" b="1" spc="-120" dirty="0">
                <a:latin typeface="Georgia"/>
                <a:cs typeface="Georgia"/>
              </a:rPr>
              <a:t>Curve </a:t>
            </a:r>
            <a:r>
              <a:rPr sz="2000" spc="-30" dirty="0">
                <a:latin typeface="Georgia"/>
                <a:cs typeface="Georgia"/>
              </a:rPr>
              <a:t>- </a:t>
            </a:r>
            <a:r>
              <a:rPr sz="2000" spc="-95" dirty="0">
                <a:latin typeface="Georgia"/>
                <a:cs typeface="Georgia"/>
              </a:rPr>
              <a:t>PRC </a:t>
            </a:r>
            <a:r>
              <a:rPr sz="2000" spc="-15" dirty="0">
                <a:latin typeface="Georgia"/>
                <a:cs typeface="Georgia"/>
              </a:rPr>
              <a:t>will </a:t>
            </a:r>
            <a:r>
              <a:rPr sz="2000" spc="-35" dirty="0">
                <a:latin typeface="Georgia"/>
                <a:cs typeface="Georgia"/>
              </a:rPr>
              <a:t>display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25" dirty="0">
                <a:latin typeface="Georgia"/>
                <a:cs typeface="Georgia"/>
              </a:rPr>
              <a:t>tradeoff </a:t>
            </a:r>
            <a:r>
              <a:rPr sz="2000" spc="-15" dirty="0">
                <a:latin typeface="Georgia"/>
                <a:cs typeface="Georgia"/>
              </a:rPr>
              <a:t>between </a:t>
            </a:r>
            <a:r>
              <a:rPr sz="2000" spc="-30" dirty="0">
                <a:latin typeface="Georgia"/>
                <a:cs typeface="Georgia"/>
              </a:rPr>
              <a:t>Precision and</a:t>
            </a:r>
            <a:r>
              <a:rPr sz="2000" spc="190" dirty="0">
                <a:latin typeface="Georgia"/>
                <a:cs typeface="Georgia"/>
              </a:rPr>
              <a:t> </a:t>
            </a:r>
            <a:r>
              <a:rPr sz="2000" spc="-110" dirty="0">
                <a:latin typeface="Georgia"/>
                <a:cs typeface="Georgia"/>
              </a:rPr>
              <a:t>Recall</a:t>
            </a:r>
            <a:endParaRPr sz="2000" dirty="0">
              <a:latin typeface="Georgia"/>
              <a:cs typeface="Georgia"/>
            </a:endParaRPr>
          </a:p>
          <a:p>
            <a:pPr marL="278130">
              <a:lnSpc>
                <a:spcPts val="2280"/>
              </a:lnSpc>
            </a:pPr>
            <a:r>
              <a:rPr sz="2000" spc="-20" dirty="0">
                <a:latin typeface="Georgia"/>
                <a:cs typeface="Georgia"/>
              </a:rPr>
              <a:t>threshold.</a:t>
            </a:r>
            <a:endParaRPr sz="2000" dirty="0">
              <a:latin typeface="Georgia"/>
              <a:cs typeface="Georgia"/>
            </a:endParaRPr>
          </a:p>
          <a:p>
            <a:pPr marL="278130" marR="253365" indent="-137795">
              <a:lnSpc>
                <a:spcPts val="2160"/>
              </a:lnSpc>
              <a:spcBef>
                <a:spcPts val="630"/>
              </a:spcBef>
            </a:pPr>
            <a:r>
              <a:rPr sz="2000" spc="-265" dirty="0">
                <a:solidFill>
                  <a:srgbClr val="0E6EC5"/>
                </a:solidFill>
                <a:latin typeface="Arial"/>
                <a:cs typeface="Arial"/>
              </a:rPr>
              <a:t></a:t>
            </a:r>
            <a:r>
              <a:rPr sz="2000" b="1" spc="-265" dirty="0">
                <a:latin typeface="Georgia"/>
                <a:cs typeface="Georgia"/>
              </a:rPr>
              <a:t>F1 </a:t>
            </a:r>
            <a:r>
              <a:rPr sz="2000" b="1" spc="-120" dirty="0">
                <a:latin typeface="Georgia"/>
                <a:cs typeface="Georgia"/>
              </a:rPr>
              <a:t>score </a:t>
            </a:r>
            <a:r>
              <a:rPr sz="2000" spc="-30" dirty="0"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65" dirty="0">
                <a:latin typeface="Georgia"/>
                <a:cs typeface="Georgia"/>
              </a:rPr>
              <a:t>F1-score,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spc="-35" dirty="0">
                <a:latin typeface="Georgia"/>
                <a:cs typeface="Georgia"/>
              </a:rPr>
              <a:t>measure </a:t>
            </a:r>
            <a:r>
              <a:rPr sz="2000" spc="-15" dirty="0">
                <a:latin typeface="Georgia"/>
                <a:cs typeface="Georgia"/>
              </a:rPr>
              <a:t>of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spc="-25" dirty="0">
                <a:latin typeface="Georgia"/>
                <a:cs typeface="Georgia"/>
              </a:rPr>
              <a:t>model's accuracy </a:t>
            </a:r>
            <a:r>
              <a:rPr sz="2000" spc="-10" dirty="0">
                <a:latin typeface="Georgia"/>
                <a:cs typeface="Georgia"/>
              </a:rPr>
              <a:t>on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spc="-25" dirty="0">
                <a:latin typeface="Georgia"/>
                <a:cs typeface="Georgia"/>
              </a:rPr>
              <a:t>dataset. </a:t>
            </a:r>
            <a:r>
              <a:rPr sz="2000" spc="-70" dirty="0">
                <a:latin typeface="Georgia"/>
                <a:cs typeface="Georgia"/>
              </a:rPr>
              <a:t>It </a:t>
            </a:r>
            <a:r>
              <a:rPr sz="2000" spc="-40" dirty="0">
                <a:latin typeface="Georgia"/>
                <a:cs typeface="Georgia"/>
              </a:rPr>
              <a:t>is </a:t>
            </a:r>
            <a:r>
              <a:rPr sz="2000" spc="-25" dirty="0">
                <a:latin typeface="Georgia"/>
                <a:cs typeface="Georgia"/>
              </a:rPr>
              <a:t>used </a:t>
            </a:r>
            <a:r>
              <a:rPr sz="2000" spc="-220" dirty="0">
                <a:latin typeface="Georgia"/>
                <a:cs typeface="Georgia"/>
              </a:rPr>
              <a:t>to  </a:t>
            </a:r>
            <a:r>
              <a:rPr sz="2000" spc="-25" dirty="0">
                <a:latin typeface="Georgia"/>
                <a:cs typeface="Georgia"/>
              </a:rPr>
              <a:t>evaluate </a:t>
            </a:r>
            <a:r>
              <a:rPr sz="2000" spc="-30" dirty="0">
                <a:latin typeface="Georgia"/>
                <a:cs typeface="Georgia"/>
              </a:rPr>
              <a:t>binary </a:t>
            </a:r>
            <a:r>
              <a:rPr sz="2000" spc="-20" dirty="0">
                <a:latin typeface="Georgia"/>
                <a:cs typeface="Georgia"/>
              </a:rPr>
              <a:t>classification </a:t>
            </a:r>
            <a:r>
              <a:rPr sz="2000" spc="-40" dirty="0">
                <a:latin typeface="Georgia"/>
                <a:cs typeface="Georgia"/>
              </a:rPr>
              <a:t>systems, </a:t>
            </a:r>
            <a:r>
              <a:rPr sz="2000" spc="-10" dirty="0">
                <a:latin typeface="Georgia"/>
                <a:cs typeface="Georgia"/>
              </a:rPr>
              <a:t>which </a:t>
            </a:r>
            <a:r>
              <a:rPr sz="2000" spc="-25" dirty="0">
                <a:latin typeface="Georgia"/>
                <a:cs typeface="Georgia"/>
              </a:rPr>
              <a:t>classify </a:t>
            </a:r>
            <a:r>
              <a:rPr sz="2000" spc="-30" dirty="0">
                <a:latin typeface="Georgia"/>
                <a:cs typeface="Georgia"/>
              </a:rPr>
              <a:t>examples </a:t>
            </a:r>
            <a:r>
              <a:rPr sz="2000" spc="-15" dirty="0">
                <a:latin typeface="Georgia"/>
                <a:cs typeface="Georgia"/>
              </a:rPr>
              <a:t>into </a:t>
            </a:r>
            <a:r>
              <a:rPr sz="2000" spc="-30" dirty="0">
                <a:latin typeface="Georgia"/>
                <a:cs typeface="Georgia"/>
              </a:rPr>
              <a:t>'positive' </a:t>
            </a:r>
            <a:r>
              <a:rPr sz="2000" spc="-25" dirty="0">
                <a:latin typeface="Georgia"/>
                <a:cs typeface="Georgia"/>
              </a:rPr>
              <a:t>or  </a:t>
            </a:r>
            <a:r>
              <a:rPr sz="2000" spc="-30" dirty="0">
                <a:latin typeface="Georgia"/>
                <a:cs typeface="Georgia"/>
              </a:rPr>
              <a:t>'negative'.</a:t>
            </a:r>
            <a:endParaRPr sz="2000" dirty="0">
              <a:latin typeface="Georgia"/>
              <a:cs typeface="Georgia"/>
            </a:endParaRPr>
          </a:p>
          <a:p>
            <a:pPr marL="579755">
              <a:lnSpc>
                <a:spcPct val="100000"/>
              </a:lnSpc>
              <a:spcBef>
                <a:spcPts val="330"/>
              </a:spcBef>
            </a:pPr>
            <a:r>
              <a:rPr sz="2000" b="1" spc="-130" dirty="0">
                <a:latin typeface="Georgia"/>
                <a:cs typeface="Georgia"/>
              </a:rPr>
              <a:t>Cross</a:t>
            </a:r>
            <a:r>
              <a:rPr sz="2000" b="1" spc="-125" dirty="0">
                <a:latin typeface="Georgia"/>
                <a:cs typeface="Georgia"/>
              </a:rPr>
              <a:t> </a:t>
            </a:r>
            <a:r>
              <a:rPr sz="2000" b="1" spc="-110" dirty="0">
                <a:latin typeface="Georgia"/>
                <a:cs typeface="Georgia"/>
              </a:rPr>
              <a:t>Validations: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-33131" y="62707"/>
            <a:ext cx="11911584" cy="1017586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935"/>
              </a:spcBef>
            </a:pPr>
            <a:r>
              <a:rPr dirty="0"/>
              <a:t># RANDOM </a:t>
            </a:r>
            <a:r>
              <a:rPr spc="-20" dirty="0"/>
              <a:t>FOREST </a:t>
            </a:r>
            <a:r>
              <a:rPr dirty="0"/>
              <a:t>CLASSIFIER </a:t>
            </a:r>
            <a:r>
              <a:rPr spc="-5" dirty="0"/>
              <a:t>GIVING </a:t>
            </a:r>
            <a:r>
              <a:rPr spc="-20" dirty="0"/>
              <a:t>BEST  </a:t>
            </a:r>
            <a:r>
              <a:rPr spc="-45" dirty="0"/>
              <a:t>RESULTS </a:t>
            </a:r>
            <a:r>
              <a:rPr spc="-5" dirty="0"/>
              <a:t>AMONGST </a:t>
            </a:r>
            <a:r>
              <a:rPr dirty="0"/>
              <a:t>ALL </a:t>
            </a:r>
            <a:r>
              <a:rPr spc="-10" dirty="0"/>
              <a:t>ALGORITHMS</a:t>
            </a:r>
            <a:r>
              <a:rPr spc="50" dirty="0"/>
              <a:t> </a:t>
            </a:r>
            <a:r>
              <a:rPr dirty="0"/>
              <a:t>:</a:t>
            </a:r>
          </a:p>
        </p:txBody>
      </p:sp>
      <p:sp>
        <p:nvSpPr>
          <p:cNvPr id="10" name="object 10"/>
          <p:cNvSpPr/>
          <p:nvPr/>
        </p:nvSpPr>
        <p:spPr>
          <a:xfrm>
            <a:off x="1024127" y="1723644"/>
            <a:ext cx="5981700" cy="454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7491" y="1607065"/>
            <a:ext cx="4508500" cy="4429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4540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Random forest, like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name implies,  consists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large 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individual  decision trees that operate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100330" marR="5657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ensemble</a:t>
            </a:r>
            <a:r>
              <a:rPr sz="1800" spc="-5" dirty="0">
                <a:latin typeface="Arial"/>
                <a:cs typeface="Arial"/>
              </a:rPr>
              <a:t>. Each individual </a:t>
            </a:r>
            <a:r>
              <a:rPr sz="1800" dirty="0">
                <a:latin typeface="Arial"/>
                <a:cs typeface="Arial"/>
              </a:rPr>
              <a:t>tree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random forest spits out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class  prediction and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class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most  </a:t>
            </a:r>
            <a:r>
              <a:rPr sz="1800" spc="-5" dirty="0">
                <a:latin typeface="Arial"/>
                <a:cs typeface="Arial"/>
              </a:rPr>
              <a:t>votes becomes our model’s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Random forests or random</a:t>
            </a:r>
            <a:r>
              <a:rPr sz="1800" spc="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decision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forests are an ensemble learning method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for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classification, regression and other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tasks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that operate by constructing a</a:t>
            </a:r>
            <a:r>
              <a:rPr sz="1800" spc="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multitude</a:t>
            </a:r>
            <a:endParaRPr sz="1800">
              <a:latin typeface="Arial"/>
              <a:cs typeface="Arial"/>
            </a:endParaRPr>
          </a:p>
          <a:p>
            <a:pPr marL="12700" marR="196215">
              <a:lnSpc>
                <a:spcPct val="100000"/>
              </a:lnSpc>
            </a:pP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of decision trees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training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and  outputting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class that is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mode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the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classes (classification) or mean/average  prediction (regression)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1800" spc="3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0969" y="604941"/>
            <a:ext cx="8307833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0" dirty="0">
                <a:latin typeface="Carlito"/>
                <a:cs typeface="Carlito"/>
              </a:rPr>
              <a:t>ROC-CURVE</a:t>
            </a:r>
            <a:r>
              <a:rPr sz="5000" b="0" spc="-90" dirty="0">
                <a:latin typeface="Carlito"/>
                <a:cs typeface="Carlito"/>
              </a:rPr>
              <a:t> </a:t>
            </a:r>
            <a:r>
              <a:rPr sz="5000" b="0" dirty="0">
                <a:latin typeface="Carlito"/>
                <a:cs typeface="Carlito"/>
              </a:rPr>
              <a:t>:</a:t>
            </a:r>
            <a:endParaRPr sz="50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1914144" y="1447801"/>
            <a:ext cx="9997440" cy="671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7680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5567680" algn="l"/>
                <a:tab pos="5568315" algn="l"/>
              </a:tabLst>
            </a:pPr>
            <a:r>
              <a:rPr spc="-5" dirty="0"/>
              <a:t>An </a:t>
            </a:r>
            <a:r>
              <a:rPr b="1" spc="-5" dirty="0">
                <a:latin typeface="Arial"/>
                <a:cs typeface="Arial"/>
              </a:rPr>
              <a:t>ROC </a:t>
            </a:r>
            <a:r>
              <a:rPr b="1" spc="-10" dirty="0">
                <a:latin typeface="Arial"/>
                <a:cs typeface="Arial"/>
              </a:rPr>
              <a:t>curve </a:t>
            </a:r>
            <a:r>
              <a:rPr spc="-10" dirty="0"/>
              <a:t>(</a:t>
            </a:r>
            <a:r>
              <a:rPr b="1" spc="-10" dirty="0">
                <a:latin typeface="Arial"/>
                <a:cs typeface="Arial"/>
              </a:rPr>
              <a:t>receiver </a:t>
            </a:r>
            <a:r>
              <a:rPr b="1" spc="-5" dirty="0">
                <a:latin typeface="Arial"/>
                <a:cs typeface="Arial"/>
              </a:rPr>
              <a:t>operating characteristic  </a:t>
            </a:r>
            <a:r>
              <a:rPr b="1" spc="-10" dirty="0">
                <a:latin typeface="Arial"/>
                <a:cs typeface="Arial"/>
              </a:rPr>
              <a:t>curve</a:t>
            </a:r>
            <a:r>
              <a:rPr spc="-10" dirty="0"/>
              <a:t>) </a:t>
            </a:r>
            <a:r>
              <a:rPr spc="-5" dirty="0"/>
              <a:t>is a </a:t>
            </a:r>
            <a:r>
              <a:rPr b="1" spc="-5" dirty="0">
                <a:latin typeface="Arial"/>
                <a:cs typeface="Arial"/>
              </a:rPr>
              <a:t>graph </a:t>
            </a:r>
            <a:r>
              <a:rPr spc="-10" dirty="0"/>
              <a:t>showing </a:t>
            </a:r>
            <a:r>
              <a:rPr dirty="0"/>
              <a:t>the </a:t>
            </a:r>
            <a:r>
              <a:rPr spc="-5" dirty="0"/>
              <a:t>performance </a:t>
            </a:r>
            <a:r>
              <a:rPr dirty="0"/>
              <a:t>of </a:t>
            </a:r>
            <a:r>
              <a:rPr spc="-5" dirty="0"/>
              <a:t>a  classification model </a:t>
            </a:r>
            <a:r>
              <a:rPr dirty="0"/>
              <a:t>at </a:t>
            </a:r>
            <a:r>
              <a:rPr spc="-5" dirty="0"/>
              <a:t>all classification thresholds.  This </a:t>
            </a:r>
            <a:r>
              <a:rPr b="1" spc="-10" dirty="0">
                <a:latin typeface="Arial"/>
                <a:cs typeface="Arial"/>
              </a:rPr>
              <a:t>curve </a:t>
            </a:r>
            <a:r>
              <a:rPr spc="-5" dirty="0"/>
              <a:t>plots </a:t>
            </a:r>
            <a:r>
              <a:rPr spc="-15" dirty="0"/>
              <a:t>two </a:t>
            </a:r>
            <a:r>
              <a:rPr spc="-5" dirty="0"/>
              <a:t>parameters: </a:t>
            </a:r>
            <a:r>
              <a:rPr dirty="0"/>
              <a:t>True </a:t>
            </a:r>
            <a:r>
              <a:rPr spc="-5" dirty="0"/>
              <a:t>Positive Rate.  False Positive Rate</a:t>
            </a:r>
          </a:p>
          <a:p>
            <a:pPr marL="5268595">
              <a:lnSpc>
                <a:spcPct val="100000"/>
              </a:lnSpc>
              <a:buClr>
                <a:srgbClr val="1F2023"/>
              </a:buClr>
              <a:buFont typeface="Arial"/>
              <a:buChar char="•"/>
            </a:pPr>
            <a:endParaRPr sz="2000" dirty="0"/>
          </a:p>
          <a:p>
            <a:pPr marL="5268595">
              <a:lnSpc>
                <a:spcPct val="100000"/>
              </a:lnSpc>
              <a:buClr>
                <a:srgbClr val="1F2023"/>
              </a:buClr>
              <a:buFont typeface="Arial"/>
              <a:buChar char="•"/>
            </a:pPr>
            <a:endParaRPr sz="2000" dirty="0"/>
          </a:p>
          <a:p>
            <a:pPr marL="5781675" marR="246379" lvl="1" indent="-287020">
              <a:lnSpc>
                <a:spcPct val="100000"/>
              </a:lnSpc>
              <a:buChar char="•"/>
              <a:tabLst>
                <a:tab pos="5781675" algn="l"/>
                <a:tab pos="5782310" algn="l"/>
              </a:tabLst>
            </a:pPr>
            <a:r>
              <a:rPr sz="1800" dirty="0">
                <a:latin typeface="Arial"/>
                <a:cs typeface="Arial"/>
              </a:rPr>
              <a:t>Most of </a:t>
            </a:r>
            <a:r>
              <a:rPr sz="1800" spc="-5" dirty="0">
                <a:latin typeface="Arial"/>
                <a:cs typeface="Arial"/>
              </a:rPr>
              <a:t>area is </a:t>
            </a:r>
            <a:r>
              <a:rPr sz="1800" spc="-10" dirty="0">
                <a:latin typeface="Arial"/>
                <a:cs typeface="Arial"/>
              </a:rPr>
              <a:t>lying </a:t>
            </a:r>
            <a:r>
              <a:rPr sz="1800" spc="-5" dirty="0">
                <a:latin typeface="Arial"/>
                <a:cs typeface="Arial"/>
              </a:rPr>
              <a:t>under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curve and  providing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high </a:t>
            </a:r>
            <a:r>
              <a:rPr sz="1800" dirty="0">
                <a:latin typeface="Arial"/>
                <a:cs typeface="Arial"/>
              </a:rPr>
              <a:t>true </a:t>
            </a:r>
            <a:r>
              <a:rPr sz="1800" spc="-5" dirty="0">
                <a:latin typeface="Arial"/>
                <a:cs typeface="Arial"/>
              </a:rPr>
              <a:t>positive </a:t>
            </a:r>
            <a:r>
              <a:rPr sz="1800" dirty="0">
                <a:latin typeface="Arial"/>
                <a:cs typeface="Arial"/>
              </a:rPr>
              <a:t>rate </a:t>
            </a:r>
            <a:r>
              <a:rPr sz="1800" spc="-10" dirty="0">
                <a:latin typeface="Arial"/>
                <a:cs typeface="Arial"/>
              </a:rPr>
              <a:t>approx. </a:t>
            </a:r>
            <a:r>
              <a:rPr sz="1800" spc="-5" dirty="0">
                <a:latin typeface="Arial"/>
                <a:cs typeface="Arial"/>
              </a:rPr>
              <a:t>85% 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good sign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better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prediction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9596" y="1848611"/>
            <a:ext cx="4309872" cy="452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1574</TotalTime>
  <Words>729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Malignant Comment Detection Project</vt:lpstr>
      <vt:lpstr>USE CASE:</vt:lpstr>
      <vt:lpstr>APPROACH AND LIFE CYCLE :</vt:lpstr>
      <vt:lpstr>DATA DESCRIPTION :</vt:lpstr>
      <vt:lpstr>PowerPoint Presentation</vt:lpstr>
      <vt:lpstr>EDA :</vt:lpstr>
      <vt:lpstr>MODEL BUILDING :</vt:lpstr>
      <vt:lpstr># RANDOM FOREST CLASSIFIER GIVING BEST  RESULTS AMONGST ALL ALGORITHMS :</vt:lpstr>
      <vt:lpstr>ROC-CURVE :</vt:lpstr>
      <vt:lpstr>CONCLUSIONS 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COMMENTS  CLASSIFICATION</dc:title>
  <dc:creator>USER</dc:creator>
  <cp:lastModifiedBy>GAURAV</cp:lastModifiedBy>
  <cp:revision>4</cp:revision>
  <dcterms:created xsi:type="dcterms:W3CDTF">2022-10-04T02:27:19Z</dcterms:created>
  <dcterms:modified xsi:type="dcterms:W3CDTF">2022-10-05T04:43:12Z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2022-10-04T00:00:00Z</vt:filetime>
  </property>
</Properties>
</file>