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4"/>
  </p:sldMasterIdLst>
  <p:notesMasterIdLst>
    <p:notesMasterId r:id="rId59"/>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 id="35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D7058-5EFA-49AC-8DC1-7F640B1D5DB3}" v="82" dt="2021-11-25T15:31:0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1" d="100"/>
          <a:sy n="81"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AAD347D-5ACD-4C99-B74B-A9C85AD731AF}"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9796027F-7875-4030-9381-8BD8C4F21935}" type="datetimeFigureOut">
              <a:rPr lang="en-US" smtClean="0"/>
              <a:t>9/6/2022</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D57F1E4F-1CFF-5643-939E-02111984F56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4AAD347D-5ACD-4C99-B74B-A9C85AD731AF}" type="datetimeFigureOut">
              <a:rPr lang="en-US" smtClean="0"/>
              <a:t>9/6/2022</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D57F1E4F-1CFF-5643-939E-02111984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4872011" y="1447800"/>
            <a:ext cx="5108601" cy="3329581"/>
          </a:xfrm>
        </p:spPr>
        <p:txBody>
          <a:bodyPr>
            <a:normAutofit/>
          </a:bodyPr>
          <a:lstStyle/>
          <a:p>
            <a:pPr>
              <a:lnSpc>
                <a:spcPct val="90000"/>
              </a:lnSpc>
            </a:pPr>
            <a:r>
              <a:rPr lang="en-US" sz="5600" dirty="0"/>
              <a:t>Micro Credit Defaulter Prediction Project</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5032226" y="5243371"/>
            <a:ext cx="5108601" cy="1450505"/>
          </a:xfrm>
        </p:spPr>
        <p:txBody>
          <a:bodyPr>
            <a:normAutofit/>
          </a:bodyPr>
          <a:lstStyle/>
          <a:p>
            <a:pPr>
              <a:lnSpc>
                <a:spcPct val="90000"/>
              </a:lnSpc>
              <a:spcAft>
                <a:spcPts val="800"/>
              </a:spcAft>
            </a:pPr>
            <a:r>
              <a:rPr lang="en-IN" sz="4000" dirty="0">
                <a:effectLst/>
                <a:latin typeface="Arial"/>
                <a:ea typeface="Calibri" panose="020F0502020204030204" pitchFamily="34" charset="0"/>
                <a:cs typeface="Times New Roman"/>
              </a:rPr>
              <a:t>Submitted by:</a:t>
            </a:r>
          </a:p>
          <a:p>
            <a:pPr>
              <a:lnSpc>
                <a:spcPct val="90000"/>
              </a:lnSpc>
              <a:spcAft>
                <a:spcPts val="800"/>
              </a:spcAft>
            </a:pPr>
            <a:r>
              <a:rPr lang="en-IN" sz="4000" b="1" i="1" dirty="0" smtClean="0">
                <a:latin typeface="Arial"/>
                <a:cs typeface="Times New Roman"/>
              </a:rPr>
              <a:t>Neeraj kumar</a:t>
            </a:r>
            <a:endParaRPr lang="en-IN" sz="4400" b="1" i="1" dirty="0"/>
          </a:p>
        </p:txBody>
      </p:sp>
      <p:sp>
        <p:nvSpPr>
          <p:cNvPr id="11" name="Freeform: Shape 10">
            <a:extLst>
              <a:ext uri="{FF2B5EF4-FFF2-40B4-BE49-F238E27FC236}">
                <a16:creationId xmlns="" xmlns:a16="http://schemas.microsoft.com/office/drawing/2014/main" id="{0012F80A-A0A8-4290-86BA-30AD1BC82F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5400000" flipH="1">
            <a:off x="-1188017" y="1188018"/>
            <a:ext cx="6858001" cy="4481963"/>
          </a:xfrm>
          <a:custGeom>
            <a:avLst/>
            <a:gdLst>
              <a:gd name="connsiteX0" fmla="*/ 6858001 w 6858001"/>
              <a:gd name="connsiteY0" fmla="*/ 1344715 h 4481963"/>
              <a:gd name="connsiteX1" fmla="*/ 6858001 w 6858001"/>
              <a:gd name="connsiteY1" fmla="*/ 1177 h 4481963"/>
              <a:gd name="connsiteX2" fmla="*/ 6702324 w 6858001"/>
              <a:gd name="connsiteY2" fmla="*/ 26222 h 4481963"/>
              <a:gd name="connsiteX3" fmla="*/ 6547333 w 6858001"/>
              <a:gd name="connsiteY3" fmla="*/ 50091 h 4481963"/>
              <a:gd name="connsiteX4" fmla="*/ 6391657 w 6858001"/>
              <a:gd name="connsiteY4" fmla="*/ 73455 h 4481963"/>
              <a:gd name="connsiteX5" fmla="*/ 6235294 w 6858001"/>
              <a:gd name="connsiteY5" fmla="*/ 93458 h 4481963"/>
              <a:gd name="connsiteX6" fmla="*/ 6079618 w 6858001"/>
              <a:gd name="connsiteY6" fmla="*/ 113629 h 4481963"/>
              <a:gd name="connsiteX7" fmla="*/ 5923255 w 6858001"/>
              <a:gd name="connsiteY7" fmla="*/ 132455 h 4481963"/>
              <a:gd name="connsiteX8" fmla="*/ 5768950 w 6858001"/>
              <a:gd name="connsiteY8" fmla="*/ 148591 h 4481963"/>
              <a:gd name="connsiteX9" fmla="*/ 5612588 w 6858001"/>
              <a:gd name="connsiteY9" fmla="*/ 163887 h 4481963"/>
              <a:gd name="connsiteX10" fmla="*/ 5456911 w 6858001"/>
              <a:gd name="connsiteY10" fmla="*/ 177839 h 4481963"/>
              <a:gd name="connsiteX11" fmla="*/ 5303978 w 6858001"/>
              <a:gd name="connsiteY11" fmla="*/ 189941 h 4481963"/>
              <a:gd name="connsiteX12" fmla="*/ 5148987 w 6858001"/>
              <a:gd name="connsiteY12" fmla="*/ 202044 h 4481963"/>
              <a:gd name="connsiteX13" fmla="*/ 4996054 w 6858001"/>
              <a:gd name="connsiteY13" fmla="*/ 212129 h 4481963"/>
              <a:gd name="connsiteX14" fmla="*/ 4843120 w 6858001"/>
              <a:gd name="connsiteY14" fmla="*/ 220029 h 4481963"/>
              <a:gd name="connsiteX15" fmla="*/ 4690873 w 6858001"/>
              <a:gd name="connsiteY15" fmla="*/ 228266 h 4481963"/>
              <a:gd name="connsiteX16" fmla="*/ 4539997 w 6858001"/>
              <a:gd name="connsiteY16" fmla="*/ 235157 h 4481963"/>
              <a:gd name="connsiteX17" fmla="*/ 4390492 w 6858001"/>
              <a:gd name="connsiteY17" fmla="*/ 240032 h 4481963"/>
              <a:gd name="connsiteX18" fmla="*/ 4240988 w 6858001"/>
              <a:gd name="connsiteY18" fmla="*/ 244234 h 4481963"/>
              <a:gd name="connsiteX19" fmla="*/ 4092855 w 6858001"/>
              <a:gd name="connsiteY19" fmla="*/ 248268 h 4481963"/>
              <a:gd name="connsiteX20" fmla="*/ 3946780 w 6858001"/>
              <a:gd name="connsiteY20" fmla="*/ 250117 h 4481963"/>
              <a:gd name="connsiteX21" fmla="*/ 3800704 w 6858001"/>
              <a:gd name="connsiteY21" fmla="*/ 252134 h 4481963"/>
              <a:gd name="connsiteX22" fmla="*/ 3656686 w 6858001"/>
              <a:gd name="connsiteY22" fmla="*/ 253143 h 4481963"/>
              <a:gd name="connsiteX23" fmla="*/ 3514040 w 6858001"/>
              <a:gd name="connsiteY23" fmla="*/ 252134 h 4481963"/>
              <a:gd name="connsiteX24" fmla="*/ 3372765 w 6858001"/>
              <a:gd name="connsiteY24" fmla="*/ 252134 h 4481963"/>
              <a:gd name="connsiteX25" fmla="*/ 3232862 w 6858001"/>
              <a:gd name="connsiteY25" fmla="*/ 250117 h 4481963"/>
              <a:gd name="connsiteX26" fmla="*/ 3095702 w 6858001"/>
              <a:gd name="connsiteY26" fmla="*/ 247092 h 4481963"/>
              <a:gd name="connsiteX27" fmla="*/ 2959914 w 6858001"/>
              <a:gd name="connsiteY27" fmla="*/ 244234 h 4481963"/>
              <a:gd name="connsiteX28" fmla="*/ 2826868 w 6858001"/>
              <a:gd name="connsiteY28" fmla="*/ 241040 h 4481963"/>
              <a:gd name="connsiteX29" fmla="*/ 2694509 w 6858001"/>
              <a:gd name="connsiteY29" fmla="*/ 236166 h 4481963"/>
              <a:gd name="connsiteX30" fmla="*/ 2564208 w 6858001"/>
              <a:gd name="connsiteY30" fmla="*/ 230955 h 4481963"/>
              <a:gd name="connsiteX31" fmla="*/ 2436649 w 6858001"/>
              <a:gd name="connsiteY31" fmla="*/ 226249 h 4481963"/>
              <a:gd name="connsiteX32" fmla="*/ 2187703 w 6858001"/>
              <a:gd name="connsiteY32" fmla="*/ 212969 h 4481963"/>
              <a:gd name="connsiteX33" fmla="*/ 1949045 w 6858001"/>
              <a:gd name="connsiteY33" fmla="*/ 198850 h 4481963"/>
              <a:gd name="connsiteX34" fmla="*/ 1719988 w 6858001"/>
              <a:gd name="connsiteY34" fmla="*/ 184058 h 4481963"/>
              <a:gd name="connsiteX35" fmla="*/ 1503275 w 6858001"/>
              <a:gd name="connsiteY35" fmla="*/ 167753 h 4481963"/>
              <a:gd name="connsiteX36" fmla="*/ 1296163 w 6858001"/>
              <a:gd name="connsiteY36" fmla="*/ 150776 h 4481963"/>
              <a:gd name="connsiteX37" fmla="*/ 1104139 w 6858001"/>
              <a:gd name="connsiteY37" fmla="*/ 132455 h 4481963"/>
              <a:gd name="connsiteX38" fmla="*/ 923774 w 6858001"/>
              <a:gd name="connsiteY38" fmla="*/ 114469 h 4481963"/>
              <a:gd name="connsiteX39" fmla="*/ 757810 w 6858001"/>
              <a:gd name="connsiteY39" fmla="*/ 96484 h 4481963"/>
              <a:gd name="connsiteX40" fmla="*/ 605563 w 6858001"/>
              <a:gd name="connsiteY40" fmla="*/ 79507 h 4481963"/>
              <a:gd name="connsiteX41" fmla="*/ 470460 w 6858001"/>
              <a:gd name="connsiteY41" fmla="*/ 63370 h 4481963"/>
              <a:gd name="connsiteX42" fmla="*/ 348388 w 6858001"/>
              <a:gd name="connsiteY42" fmla="*/ 48074 h 4481963"/>
              <a:gd name="connsiteX43" fmla="*/ 245518 w 6858001"/>
              <a:gd name="connsiteY43" fmla="*/ 35299 h 4481963"/>
              <a:gd name="connsiteX44" fmla="*/ 159107 w 6858001"/>
              <a:gd name="connsiteY44" fmla="*/ 23197 h 4481963"/>
              <a:gd name="connsiteX45" fmla="*/ 40463 w 6858001"/>
              <a:gd name="connsiteY45" fmla="*/ 5883 h 4481963"/>
              <a:gd name="connsiteX46" fmla="*/ 1 w 6858001"/>
              <a:gd name="connsiteY46" fmla="*/ 0 h 4481963"/>
              <a:gd name="connsiteX47" fmla="*/ 1 w 6858001"/>
              <a:gd name="connsiteY47" fmla="*/ 904157 h 4481963"/>
              <a:gd name="connsiteX48" fmla="*/ 0 w 6858001"/>
              <a:gd name="connsiteY48" fmla="*/ 904157 h 4481963"/>
              <a:gd name="connsiteX49" fmla="*/ 0 w 6858001"/>
              <a:gd name="connsiteY49" fmla="*/ 4481963 h 4481963"/>
              <a:gd name="connsiteX50" fmla="*/ 6858000 w 6858001"/>
              <a:gd name="connsiteY50" fmla="*/ 4481963 h 4481963"/>
              <a:gd name="connsiteX51" fmla="*/ 6858000 w 6858001"/>
              <a:gd name="connsiteY51" fmla="*/ 1344715 h 448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481963">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4157"/>
                </a:lnTo>
                <a:lnTo>
                  <a:pt x="0" y="904157"/>
                </a:lnTo>
                <a:lnTo>
                  <a:pt x="0" y="4481963"/>
                </a:lnTo>
                <a:lnTo>
                  <a:pt x="6858000" y="4481963"/>
                </a:lnTo>
                <a:lnTo>
                  <a:pt x="6858000" y="1344715"/>
                </a:lnTo>
                <a:close/>
              </a:path>
            </a:pathLst>
          </a:custGeom>
          <a:solidFill>
            <a:srgbClr val="FFFFFF"/>
          </a:solidFill>
          <a:ln>
            <a:noFill/>
          </a:ln>
        </p:spPr>
      </p:sp>
      <p:sp>
        <p:nvSpPr>
          <p:cNvPr id="13" name="Freeform 7">
            <a:extLst>
              <a:ext uri="{FF2B5EF4-FFF2-40B4-BE49-F238E27FC236}">
                <a16:creationId xmlns="" xmlns:a16="http://schemas.microsoft.com/office/drawing/2014/main" id="{206D78C0-B276-4756-88F9-D198A448DD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 xmlns:a16="http://schemas.microsoft.com/office/drawing/2014/main" id="{B0758D26-B596-430D-B227-C4BFC086B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05678" y="495300"/>
            <a:ext cx="2639059" cy="2626359"/>
          </a:xfrm>
          <a:prstGeom prst="rect">
            <a:avLst/>
          </a:prstGeom>
          <a:noFill/>
          <a:effectLst/>
        </p:spPr>
      </p:pic>
      <p:pic>
        <p:nvPicPr>
          <p:cNvPr id="4" name="Picture 6" descr="Text&#10;&#10;Description automatically generated">
            <a:extLst>
              <a:ext uri="{FF2B5EF4-FFF2-40B4-BE49-F238E27FC236}">
                <a16:creationId xmlns="" xmlns:a16="http://schemas.microsoft.com/office/drawing/2014/main" id="{7F62F596-942C-4CB2-98F5-DE34CB285ED4}"/>
              </a:ext>
            </a:extLst>
          </p:cNvPr>
          <p:cNvPicPr>
            <a:picLocks noChangeAspect="1"/>
          </p:cNvPicPr>
          <p:nvPr/>
        </p:nvPicPr>
        <p:blipFill>
          <a:blip r:embed="rId4"/>
          <a:stretch>
            <a:fillRect/>
          </a:stretch>
        </p:blipFill>
        <p:spPr>
          <a:xfrm>
            <a:off x="457200" y="3111500"/>
            <a:ext cx="3314700" cy="335280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97DF3C87-CD08-4323-B6C3-9A9037C2B91E}"/>
              </a:ext>
            </a:extLst>
          </p:cNvPr>
          <p:cNvSpPr>
            <a:spLocks noGrp="1"/>
          </p:cNvSpPr>
          <p:nvPr>
            <p:ph idx="1"/>
          </p:nvPr>
        </p:nvSpPr>
        <p:spPr>
          <a:xfrm>
            <a:off x="1103312" y="2763520"/>
            <a:ext cx="8946541" cy="3484879"/>
          </a:xfrm>
        </p:spPr>
        <p:txBody>
          <a:bodyPr>
            <a:normAutofit/>
          </a:bodyPr>
          <a:lstStyle/>
          <a:p>
            <a:pPr>
              <a:lnSpc>
                <a:spcPct val="90000"/>
              </a:lnSpc>
            </a:pPr>
            <a:r>
              <a:rPr lang="en-US" sz="1300">
                <a:latin typeface="Arial" panose="020B0604020202020204" pitchFamily="34" charset="0"/>
                <a:cs typeface="Arial" panose="020B0604020202020204" pitchFamily="34" charset="0"/>
              </a:rPr>
              <a:t>cnt_ma_rech30: Number of times main account got recharged in last 30 days</a:t>
            </a:r>
          </a:p>
          <a:p>
            <a:pPr>
              <a:lnSpc>
                <a:spcPct val="90000"/>
              </a:lnSpc>
            </a:pPr>
            <a:r>
              <a:rPr lang="en-US" sz="1300">
                <a:latin typeface="Arial" panose="020B0604020202020204" pitchFamily="34" charset="0"/>
                <a:cs typeface="Arial" panose="020B0604020202020204" pitchFamily="34" charset="0"/>
              </a:rPr>
              <a:t>fr_ma_rech30: Frequency of main account recharged in last 30 days</a:t>
            </a:r>
          </a:p>
          <a:p>
            <a:pPr>
              <a:lnSpc>
                <a:spcPct val="90000"/>
              </a:lnSpc>
            </a:pPr>
            <a:r>
              <a:rPr lang="en-US" sz="1300">
                <a:latin typeface="Arial" panose="020B0604020202020204" pitchFamily="34" charset="0"/>
                <a:cs typeface="Arial" panose="020B0604020202020204" pitchFamily="34" charset="0"/>
              </a:rPr>
              <a:t>sumamnt_ma_rech30: Total amount of recharge in main account over last 30 days (in Indonesian Rupiah)</a:t>
            </a:r>
          </a:p>
          <a:p>
            <a:pPr>
              <a:lnSpc>
                <a:spcPct val="90000"/>
              </a:lnSpc>
            </a:pPr>
            <a:r>
              <a:rPr lang="en-US" sz="1300">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pPr>
              <a:lnSpc>
                <a:spcPct val="90000"/>
              </a:lnSpc>
            </a:pPr>
            <a:r>
              <a:rPr lang="en-US" sz="1300">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300" err="1">
                <a:effectLst/>
                <a:latin typeface="Arial" panose="020B0604020202020204" pitchFamily="34" charset="0"/>
                <a:ea typeface="Times New Roman" panose="02020603050405020304" pitchFamily="18" charset="0"/>
                <a:cs typeface="Arial" panose="020B0604020202020204" pitchFamily="34" charset="0"/>
              </a:rPr>
              <a:t>Indonasian</a:t>
            </a:r>
            <a:r>
              <a:rPr lang="en-IN" sz="1300">
                <a:effectLst/>
                <a:latin typeface="Arial" panose="020B0604020202020204" pitchFamily="34" charset="0"/>
                <a:ea typeface="Times New Roman" panose="02020603050405020304" pitchFamily="18" charset="0"/>
                <a:cs typeface="Arial" panose="020B0604020202020204" pitchFamily="34" charset="0"/>
              </a:rPr>
              <a:t> Rupiah)</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spcAft>
                <a:spcPts val="800"/>
              </a:spcAft>
            </a:pPr>
            <a:r>
              <a:rPr lang="en-IN" sz="1300">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300" err="1">
                <a:effectLst/>
                <a:latin typeface="Arial" panose="020B0604020202020204" pitchFamily="34" charset="0"/>
                <a:ea typeface="Times New Roman" panose="02020603050405020304" pitchFamily="18" charset="0"/>
                <a:cs typeface="Arial" panose="020B0604020202020204" pitchFamily="34" charset="0"/>
              </a:rPr>
              <a:t>Indonasian</a:t>
            </a:r>
            <a:r>
              <a:rPr lang="en-IN" sz="1300">
                <a:effectLst/>
                <a:latin typeface="Arial" panose="020B0604020202020204" pitchFamily="34" charset="0"/>
                <a:ea typeface="Times New Roman" panose="02020603050405020304" pitchFamily="18" charset="0"/>
                <a:cs typeface="Arial" panose="020B0604020202020204" pitchFamily="34" charset="0"/>
              </a:rPr>
              <a:t> Rupiah)</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IN" sz="1300"/>
          </a:p>
        </p:txBody>
      </p:sp>
    </p:spTree>
    <p:extLst>
      <p:ext uri="{BB962C8B-B14F-4D97-AF65-F5344CB8AC3E}">
        <p14:creationId xmlns:p14="http://schemas.microsoft.com/office/powerpoint/2010/main" val="40763385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37739B01-A221-4BE1-B9A3-0E856C9DED0D}"/>
              </a:ext>
            </a:extLst>
          </p:cNvPr>
          <p:cNvSpPr>
            <a:spLocks noGrp="1"/>
          </p:cNvSpPr>
          <p:nvPr>
            <p:ph idx="1"/>
          </p:nvPr>
        </p:nvSpPr>
        <p:spPr>
          <a:xfrm>
            <a:off x="1103312" y="2763520"/>
            <a:ext cx="8946541" cy="3484879"/>
          </a:xfrm>
        </p:spPr>
        <p:txBody>
          <a:bodyPr>
            <a:normAutofit/>
          </a:bodyPr>
          <a:lstStyle/>
          <a:p>
            <a:pPr>
              <a:lnSpc>
                <a:spcPct val="90000"/>
              </a:lnSpc>
            </a:pPr>
            <a:r>
              <a:rPr lang="en-US" sz="1600">
                <a:latin typeface="Arial" panose="020B0604020202020204" pitchFamily="34" charset="0"/>
                <a:cs typeface="Arial" panose="020B0604020202020204" pitchFamily="34" charset="0"/>
              </a:rPr>
              <a:t>medianmarechprebal90: Median of main account balance just before recharge in last 90 days at user level (in </a:t>
            </a:r>
            <a:r>
              <a:rPr lang="en-US" sz="1600" err="1">
                <a:latin typeface="Arial" panose="020B0604020202020204" pitchFamily="34" charset="0"/>
                <a:cs typeface="Arial" panose="020B0604020202020204" pitchFamily="34" charset="0"/>
              </a:rPr>
              <a:t>Indonasian</a:t>
            </a:r>
            <a:r>
              <a:rPr lang="en-US" sz="1600">
                <a:latin typeface="Arial" panose="020B0604020202020204" pitchFamily="34" charset="0"/>
                <a:cs typeface="Arial" panose="020B0604020202020204" pitchFamily="34" charset="0"/>
              </a:rPr>
              <a:t> Rupiah)</a:t>
            </a:r>
          </a:p>
          <a:p>
            <a:pPr>
              <a:lnSpc>
                <a:spcPct val="90000"/>
              </a:lnSpc>
            </a:pPr>
            <a:r>
              <a:rPr lang="en-US" sz="1600">
                <a:latin typeface="Arial" panose="020B0604020202020204" pitchFamily="34" charset="0"/>
                <a:cs typeface="Arial" panose="020B0604020202020204" pitchFamily="34" charset="0"/>
              </a:rPr>
              <a:t>cnt_da_rech30: Number of times data account got recharged in last 30 days</a:t>
            </a:r>
          </a:p>
          <a:p>
            <a:pPr>
              <a:lnSpc>
                <a:spcPct val="90000"/>
              </a:lnSpc>
            </a:pPr>
            <a:r>
              <a:rPr lang="en-US" sz="1600">
                <a:latin typeface="Arial" panose="020B0604020202020204" pitchFamily="34" charset="0"/>
                <a:cs typeface="Arial" panose="020B0604020202020204" pitchFamily="34" charset="0"/>
              </a:rPr>
              <a:t>fr_da_rech30: Frequency of data account recharged in last 30 days</a:t>
            </a:r>
          </a:p>
          <a:p>
            <a:pPr>
              <a:lnSpc>
                <a:spcPct val="90000"/>
              </a:lnSpc>
            </a:pPr>
            <a:r>
              <a:rPr lang="en-US" sz="1600">
                <a:latin typeface="Arial" panose="020B0604020202020204" pitchFamily="34" charset="0"/>
                <a:cs typeface="Arial" panose="020B0604020202020204" pitchFamily="34" charset="0"/>
              </a:rPr>
              <a:t>cnt_da_rech90: Number of times data account got recharged in last 90 days</a:t>
            </a:r>
          </a:p>
          <a:p>
            <a:pPr>
              <a:lnSpc>
                <a:spcPct val="90000"/>
              </a:lnSpc>
            </a:pPr>
            <a:r>
              <a:rPr lang="en-US" sz="1600">
                <a:latin typeface="Arial" panose="020B0604020202020204" pitchFamily="34" charset="0"/>
                <a:cs typeface="Arial" panose="020B0604020202020204" pitchFamily="34" charset="0"/>
              </a:rPr>
              <a:t>fr_da_rech90: Frequency of data account recharged in last 90 days</a:t>
            </a: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6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6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6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US" sz="1600">
              <a:latin typeface="Arial" panose="020B0604020202020204" pitchFamily="34" charset="0"/>
              <a:cs typeface="Arial" panose="020B0604020202020204" pitchFamily="34" charset="0"/>
            </a:endParaRPr>
          </a:p>
          <a:p>
            <a:pPr>
              <a:lnSpc>
                <a:spcPct val="90000"/>
              </a:lnSpc>
            </a:pPr>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33E5C08F-522F-4AFE-99D7-8A684D2F43D7}"/>
              </a:ext>
            </a:extLst>
          </p:cNvPr>
          <p:cNvSpPr>
            <a:spLocks noGrp="1"/>
          </p:cNvSpPr>
          <p:nvPr>
            <p:ph idx="1"/>
          </p:nvPr>
        </p:nvSpPr>
        <p:spPr>
          <a:xfrm>
            <a:off x="1103312" y="2763520"/>
            <a:ext cx="8946541" cy="3484879"/>
          </a:xfrm>
        </p:spPr>
        <p:txBody>
          <a:bodyPr>
            <a:normAutofit/>
          </a:bodyPr>
          <a:lstStyle/>
          <a:p>
            <a:pPr>
              <a:lnSpc>
                <a:spcPct val="90000"/>
              </a:lnSpc>
            </a:pPr>
            <a:r>
              <a:rPr lang="en-US" sz="1700">
                <a:latin typeface="Arial" panose="020B0604020202020204" pitchFamily="34" charset="0"/>
                <a:cs typeface="Arial" panose="020B0604020202020204" pitchFamily="34" charset="0"/>
              </a:rPr>
              <a:t>medianamnt_loans30: Median of amounts of loan taken by the user in last 30 days</a:t>
            </a:r>
          </a:p>
          <a:p>
            <a:pPr>
              <a:lnSpc>
                <a:spcPct val="90000"/>
              </a:lnSpc>
            </a:pPr>
            <a:r>
              <a:rPr lang="en-US" sz="1700">
                <a:latin typeface="Arial" panose="020B0604020202020204" pitchFamily="34" charset="0"/>
                <a:cs typeface="Arial" panose="020B0604020202020204" pitchFamily="34" charset="0"/>
              </a:rPr>
              <a:t>cnt_loans90: Number of loans taken by user in last 90 days</a:t>
            </a:r>
          </a:p>
          <a:p>
            <a:pPr>
              <a:lnSpc>
                <a:spcPct val="90000"/>
              </a:lnSpc>
            </a:pPr>
            <a:r>
              <a:rPr lang="en-US" sz="1700">
                <a:latin typeface="Arial" panose="020B0604020202020204" pitchFamily="34" charset="0"/>
                <a:cs typeface="Arial" panose="020B0604020202020204" pitchFamily="34" charset="0"/>
              </a:rPr>
              <a:t>amnt_loans90: Total amount of loans taken by user in last 90 days</a:t>
            </a:r>
          </a:p>
          <a:p>
            <a:pPr>
              <a:lnSpc>
                <a:spcPct val="90000"/>
              </a:lnSpc>
            </a:pPr>
            <a:r>
              <a:rPr lang="en-US" sz="1700">
                <a:latin typeface="Arial" panose="020B0604020202020204" pitchFamily="34" charset="0"/>
                <a:cs typeface="Arial" panose="020B0604020202020204" pitchFamily="34" charset="0"/>
              </a:rPr>
              <a:t>maxamnt_loans90: maximum amount of loan taken by the user in last 90 days</a:t>
            </a:r>
          </a:p>
          <a:p>
            <a:pPr>
              <a:lnSpc>
                <a:spcPct val="90000"/>
              </a:lnSpc>
            </a:pPr>
            <a:r>
              <a:rPr lang="en-US" sz="1700">
                <a:latin typeface="Arial" panose="020B0604020202020204" pitchFamily="34" charset="0"/>
                <a:cs typeface="Arial" panose="020B0604020202020204" pitchFamily="34" charset="0"/>
              </a:rPr>
              <a:t>medianamnt_loans90: Median of amounts of loan taken by the user in last 90 days</a:t>
            </a:r>
          </a:p>
          <a:p>
            <a:pPr>
              <a:lnSpc>
                <a:spcPct val="90000"/>
              </a:lnSpc>
            </a:pPr>
            <a:r>
              <a:rPr lang="en-US" sz="1700">
                <a:latin typeface="Arial" panose="020B0604020202020204" pitchFamily="34" charset="0"/>
                <a:cs typeface="Arial" panose="020B0604020202020204" pitchFamily="34" charset="0"/>
              </a:rPr>
              <a:t>payback30: Average payback time in days over last 30 days</a:t>
            </a:r>
          </a:p>
          <a:p>
            <a:pPr>
              <a:lnSpc>
                <a:spcPct val="90000"/>
              </a:lnSpc>
            </a:pPr>
            <a:r>
              <a:rPr lang="en-US" sz="1700">
                <a:latin typeface="Arial" panose="020B0604020202020204" pitchFamily="34" charset="0"/>
                <a:cs typeface="Arial" panose="020B0604020202020204" pitchFamily="34" charset="0"/>
              </a:rPr>
              <a:t>payback90: Average payback time in days over last 90 days</a:t>
            </a:r>
          </a:p>
          <a:p>
            <a:pPr>
              <a:lnSpc>
                <a:spcPct val="90000"/>
              </a:lnSpc>
            </a:pPr>
            <a:r>
              <a:rPr lang="en-US" sz="1700" err="1">
                <a:latin typeface="Arial" panose="020B0604020202020204" pitchFamily="34" charset="0"/>
                <a:cs typeface="Arial" panose="020B0604020202020204" pitchFamily="34" charset="0"/>
              </a:rPr>
              <a:t>pcircle</a:t>
            </a:r>
            <a:r>
              <a:rPr lang="en-US" sz="1700">
                <a:latin typeface="Arial" panose="020B0604020202020204" pitchFamily="34" charset="0"/>
                <a:cs typeface="Arial" panose="020B0604020202020204" pitchFamily="34" charset="0"/>
              </a:rPr>
              <a:t>: telecom circle</a:t>
            </a:r>
          </a:p>
          <a:p>
            <a:pPr>
              <a:lnSpc>
                <a:spcPct val="90000"/>
              </a:lnSpc>
            </a:pPr>
            <a:r>
              <a:rPr lang="en-US" sz="1700" err="1">
                <a:latin typeface="Arial" panose="020B0604020202020204" pitchFamily="34" charset="0"/>
                <a:cs typeface="Arial" panose="020B0604020202020204" pitchFamily="34" charset="0"/>
              </a:rPr>
              <a:t>pdate</a:t>
            </a:r>
            <a:r>
              <a:rPr lang="en-US" sz="1700">
                <a:latin typeface="Arial" panose="020B0604020202020204" pitchFamily="34" charset="0"/>
                <a:cs typeface="Arial" panose="020B0604020202020204" pitchFamily="34" charset="0"/>
              </a:rPr>
              <a:t> date:</a:t>
            </a:r>
          </a:p>
          <a:p>
            <a:pPr>
              <a:lnSpc>
                <a:spcPct val="90000"/>
              </a:lnSpc>
            </a:pPr>
            <a:endParaRPr lang="en-IN" sz="17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4879A852-D8CE-4CCF-8AFE-95B5D199B673}"/>
              </a:ext>
            </a:extLst>
          </p:cNvPr>
          <p:cNvSpPr>
            <a:spLocks noGrp="1"/>
          </p:cNvSpPr>
          <p:nvPr>
            <p:ph idx="1"/>
          </p:nvPr>
        </p:nvSpPr>
        <p:spPr>
          <a:xfrm>
            <a:off x="1103312" y="2763520"/>
            <a:ext cx="8946541" cy="3484879"/>
          </a:xfrm>
        </p:spPr>
        <p:txBody>
          <a:bodyPr>
            <a:normAutofit/>
          </a:bodyPr>
          <a:lstStyle/>
          <a:p>
            <a:r>
              <a:rPr lang="en-IN" dirty="0">
                <a:latin typeface="Arial" panose="020B0604020202020204" pitchFamily="34" charset="0"/>
                <a:cs typeface="Arial" panose="020B0604020202020204" pitchFamily="34" charset="0"/>
              </a:rPr>
              <a:t>Target Column:</a:t>
            </a:r>
          </a:p>
          <a:p>
            <a:pPr lvl="1"/>
            <a:r>
              <a:rPr lang="en-US">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41B68C77-138E-4BF7-A276-BD0C78A4219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C268552-D473-46ED-B1B8-422042C4DE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4AC0CD9D-7610-4620-93B4-798CCD9AB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B9238B3E-24AA-439A-B527-6C5DF6D7214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69F01145-BEA3-4CBF-AA21-10077B948CA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DE4D62F9-188E-4530-84C2-24BDEE4BEB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757B325C-3E35-45CF-9D07-3BCB281F3B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09ABBB-452F-4D6A-B7EC-D607B5D39EC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Assumptions related to the problem under consideration</a:t>
            </a:r>
          </a:p>
        </p:txBody>
      </p:sp>
      <p:sp>
        <p:nvSpPr>
          <p:cNvPr id="23" name="Freeform 36">
            <a:extLst>
              <a:ext uri="{FF2B5EF4-FFF2-40B4-BE49-F238E27FC236}">
                <a16:creationId xmlns="" xmlns:a16="http://schemas.microsoft.com/office/drawing/2014/main" id="{C24BEC42-AFF3-40D1-93A2-A27A42E1E2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 xmlns:a16="http://schemas.microsoft.com/office/drawing/2014/main" id="{608F427C-1EC9-4280-9367-F2B3AA063E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 xmlns:a16="http://schemas.microsoft.com/office/drawing/2014/main" id="{F98810A7-E114-447A-A7D6-69B27CFB56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 xmlns:a16="http://schemas.microsoft.com/office/drawing/2014/main" id="{6E3BBE0D-5E8C-4F37-85E8-0DC5B985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037" y="647698"/>
            <a:ext cx="5094296" cy="5562139"/>
          </a:xfrm>
          <a:prstGeom prst="rect">
            <a:avLst/>
          </a:prstGeom>
          <a:effectLst/>
        </p:spPr>
      </p:pic>
    </p:spTree>
    <p:extLst>
      <p:ext uri="{BB962C8B-B14F-4D97-AF65-F5344CB8AC3E}">
        <p14:creationId xmlns:p14="http://schemas.microsoft.com/office/powerpoint/2010/main" val="9621212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93EBF174-332B-4BB3-A37D-C7C9542FFB89}"/>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Assumptions related to the problem under consideration</a:t>
            </a:r>
            <a:endParaRPr lang="en-IN">
              <a:solidFill>
                <a:srgbClr val="FFFFFF"/>
              </a:solidFill>
            </a:endParaRPr>
          </a:p>
        </p:txBody>
      </p:sp>
      <p:sp>
        <p:nvSpPr>
          <p:cNvPr id="3" name="Content Placeholder 2">
            <a:extLst>
              <a:ext uri="{FF2B5EF4-FFF2-40B4-BE49-F238E27FC236}">
                <a16:creationId xmlns="" xmlns:a16="http://schemas.microsoft.com/office/drawing/2014/main" id="{C2198532-F872-47CD-8A98-98D81F79C5C2}"/>
              </a:ext>
            </a:extLst>
          </p:cNvPr>
          <p:cNvSpPr>
            <a:spLocks noGrp="1"/>
          </p:cNvSpPr>
          <p:nvPr>
            <p:ph idx="1"/>
          </p:nvPr>
        </p:nvSpPr>
        <p:spPr>
          <a:xfrm>
            <a:off x="1103312" y="2763520"/>
            <a:ext cx="8946541" cy="3484879"/>
          </a:xfrm>
        </p:spPr>
        <p:txBody>
          <a:bodyPr>
            <a:normAutofit/>
          </a:bodyPr>
          <a:lstStyle/>
          <a:p>
            <a:r>
              <a:rPr lang="en-US">
                <a:latin typeface="Arial" panose="020B0604020202020204" pitchFamily="34" charset="0"/>
                <a:cs typeface="Arial" panose="020B0604020202020204" pitchFamily="34" charset="0"/>
              </a:rPr>
              <a:t>Based on the statistical information above, the following observations were made:</a:t>
            </a:r>
          </a:p>
          <a:p>
            <a:r>
              <a:rPr lang="en-US">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err="1">
                <a:latin typeface="Arial" panose="020B0604020202020204" pitchFamily="34" charset="0"/>
                <a:cs typeface="Arial" panose="020B0604020202020204" pitchFamily="34" charset="0"/>
              </a:rPr>
              <a:t>aon</a:t>
            </a:r>
            <a:r>
              <a:rPr lang="en-US">
                <a:latin typeface="Arial" panose="020B0604020202020204" pitchFamily="34" charset="0"/>
                <a:cs typeface="Arial" panose="020B0604020202020204" pitchFamily="34" charset="0"/>
              </a:rPr>
              <a:t>(age on cellular network),</a:t>
            </a:r>
            <a:r>
              <a:rPr lang="en-US" err="1">
                <a:latin typeface="Arial" panose="020B0604020202020204" pitchFamily="34" charset="0"/>
                <a:cs typeface="Arial" panose="020B0604020202020204" pitchFamily="34" charset="0"/>
              </a:rPr>
              <a:t>last_rech_date_ma,last_rech_date_da</a:t>
            </a:r>
            <a:r>
              <a:rPr lang="en-US">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 xmlns:a16="http://schemas.microsoft.com/office/drawing/2014/main" id="{A10049FB-9EB9-40A5-B47A-F88DBA1048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8" name="Freeform 7">
            <a:extLst>
              <a:ext uri="{FF2B5EF4-FFF2-40B4-BE49-F238E27FC236}">
                <a16:creationId xmlns="" xmlns:a16="http://schemas.microsoft.com/office/drawing/2014/main" id="{9053E132-12E5-44D2-AA0E-9353E65AC0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A3010610-E07D-4DF0-A3AE-B8EA1028A1F8}"/>
              </a:ext>
            </a:extLst>
          </p:cNvPr>
          <p:cNvSpPr>
            <a:spLocks noGrp="1"/>
          </p:cNvSpPr>
          <p:nvPr>
            <p:ph type="title"/>
          </p:nvPr>
        </p:nvSpPr>
        <p:spPr>
          <a:xfrm>
            <a:off x="646111" y="452718"/>
            <a:ext cx="9404723" cy="1180711"/>
          </a:xfrm>
        </p:spPr>
        <p:txBody>
          <a:bodyPr>
            <a:normAutofit/>
          </a:bodyPr>
          <a:lstStyle/>
          <a:p>
            <a:pPr>
              <a:lnSpc>
                <a:spcPct val="90000"/>
              </a:lnSpc>
            </a:pPr>
            <a:r>
              <a:rPr lang="en-IN" sz="3900"/>
              <a:t>Exploratory Data Analysis Visualizations </a:t>
            </a:r>
          </a:p>
        </p:txBody>
      </p:sp>
      <p:sp>
        <p:nvSpPr>
          <p:cNvPr id="3" name="Content Placeholder 2">
            <a:extLst>
              <a:ext uri="{FF2B5EF4-FFF2-40B4-BE49-F238E27FC236}">
                <a16:creationId xmlns="" xmlns:a16="http://schemas.microsoft.com/office/drawing/2014/main" id="{FEE21CB2-C799-470D-B9D1-5E901FDE21CE}"/>
              </a:ext>
            </a:extLst>
          </p:cNvPr>
          <p:cNvSpPr>
            <a:spLocks noGrp="1"/>
          </p:cNvSpPr>
          <p:nvPr>
            <p:ph idx="1"/>
          </p:nvPr>
        </p:nvSpPr>
        <p:spPr>
          <a:xfrm>
            <a:off x="643855" y="2548281"/>
            <a:ext cx="5114093" cy="3654389"/>
          </a:xfrm>
        </p:spPr>
        <p:txBody>
          <a:bodyPr>
            <a:normAutofit lnSpcReduction="10000"/>
          </a:bodyPr>
          <a:lstStyle/>
          <a:p>
            <a:pPr>
              <a:lnSpc>
                <a:spcPct val="90000"/>
              </a:lnSpc>
            </a:pPr>
            <a:r>
              <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Analyzing the Target Class</a:t>
            </a: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r>
              <a:rPr lang="en-IN">
                <a:solidFill>
                  <a:schemeClr val="bg1"/>
                </a:solidFill>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lnSpc>
                <a:spcPct val="90000"/>
              </a:lnSpc>
              <a:buNone/>
            </a:pPr>
            <a:endParaRPr lang="en-IN">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a:solidFill>
                <a:schemeClr val="bg1"/>
              </a:solidFill>
            </a:endParaRPr>
          </a:p>
        </p:txBody>
      </p:sp>
      <p:pic>
        <p:nvPicPr>
          <p:cNvPr id="4" name="Picture 3">
            <a:extLst>
              <a:ext uri="{FF2B5EF4-FFF2-40B4-BE49-F238E27FC236}">
                <a16:creationId xmlns="" xmlns:a16="http://schemas.microsoft.com/office/drawing/2014/main" id="{53687D39-D046-424A-83CC-808C21530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7" y="3453694"/>
            <a:ext cx="2627842" cy="1851192"/>
          </a:xfrm>
          <a:prstGeom prst="rect">
            <a:avLst/>
          </a:prstGeom>
          <a:effectLst/>
        </p:spPr>
      </p:pic>
      <p:pic>
        <p:nvPicPr>
          <p:cNvPr id="5" name="Picture 4">
            <a:extLst>
              <a:ext uri="{FF2B5EF4-FFF2-40B4-BE49-F238E27FC236}">
                <a16:creationId xmlns="" xmlns:a16="http://schemas.microsoft.com/office/drawing/2014/main" id="{D0C09B27-98CA-4291-8461-7B3DC74DE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701" y="3540076"/>
            <a:ext cx="2627842" cy="1678428"/>
          </a:xfrm>
          <a:prstGeom prst="rect">
            <a:avLst/>
          </a:prstGeom>
          <a:effectLst/>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E4E366E-272A-409E-840F-9A6A64A9E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A721560C-E4AB-4287-A29C-3F6916794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 xmlns:a16="http://schemas.microsoft.com/office/drawing/2014/main" id="{DF6CFF07-D953-4F9C-9A0E-E0A6AACB61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14D14D9C-D150-48D6-8A92-DBC49FF68FAF}"/>
              </a:ext>
            </a:extLst>
          </p:cNvPr>
          <p:cNvSpPr>
            <a:spLocks noGrp="1"/>
          </p:cNvSpPr>
          <p:nvPr>
            <p:ph type="title"/>
          </p:nvPr>
        </p:nvSpPr>
        <p:spPr>
          <a:xfrm>
            <a:off x="648930" y="629267"/>
            <a:ext cx="9252154" cy="1016654"/>
          </a:xfrm>
        </p:spPr>
        <p:txBody>
          <a:bodyPr>
            <a:normAutofit/>
          </a:bodyPr>
          <a:lstStyle/>
          <a:p>
            <a:pPr>
              <a:lnSpc>
                <a:spcPct val="90000"/>
              </a:lnSpc>
            </a:pPr>
            <a:r>
              <a:rPr lang="en-IN" sz="3600">
                <a:solidFill>
                  <a:srgbClr val="EBEBEB"/>
                </a:solidFill>
              </a:rPr>
              <a:t>Exploratory Data Analysis Visualizations </a:t>
            </a:r>
          </a:p>
        </p:txBody>
      </p:sp>
      <p:sp>
        <p:nvSpPr>
          <p:cNvPr id="3" name="Content Placeholder 2">
            <a:extLst>
              <a:ext uri="{FF2B5EF4-FFF2-40B4-BE49-F238E27FC236}">
                <a16:creationId xmlns="" xmlns:a16="http://schemas.microsoft.com/office/drawing/2014/main" id="{A77B118C-23D5-4E0E-BE38-6808859C96ED}"/>
              </a:ext>
            </a:extLst>
          </p:cNvPr>
          <p:cNvSpPr>
            <a:spLocks noGrp="1"/>
          </p:cNvSpPr>
          <p:nvPr>
            <p:ph idx="1"/>
          </p:nvPr>
        </p:nvSpPr>
        <p:spPr>
          <a:xfrm>
            <a:off x="648931" y="2548281"/>
            <a:ext cx="5122606" cy="3658689"/>
          </a:xfrm>
        </p:spPr>
        <p:txBody>
          <a:bodyPr>
            <a:normAutofit/>
          </a:bodyPr>
          <a:lstStyle/>
          <a:p>
            <a:pPr>
              <a:lnSpc>
                <a:spcPct val="90000"/>
              </a:lnSpc>
            </a:pPr>
            <a:r>
              <a:rPr lang="en-IN" sz="1700" b="1" err="1">
                <a:latin typeface="Arial" panose="020B0604020202020204" pitchFamily="34" charset="0"/>
                <a:cs typeface="Arial" panose="020B0604020202020204" pitchFamily="34" charset="0"/>
              </a:rPr>
              <a:t>Analyzing</a:t>
            </a:r>
            <a:r>
              <a:rPr lang="en-IN" sz="1700" b="1">
                <a:latin typeface="Arial" panose="020B0604020202020204" pitchFamily="34" charset="0"/>
                <a:cs typeface="Arial" panose="020B0604020202020204" pitchFamily="34" charset="0"/>
              </a:rPr>
              <a:t> the Feature Columns</a:t>
            </a: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r>
              <a:rPr lang="en-US" sz="1700" b="1">
                <a:latin typeface="Arial" panose="020B0604020202020204" pitchFamily="34" charset="0"/>
                <a:cs typeface="Arial" panose="020B0604020202020204" pitchFamily="34" charset="0"/>
              </a:rPr>
              <a:t>Considerable skewness exists in columns</a:t>
            </a: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p:txBody>
      </p:sp>
      <p:sp useBgFill="1">
        <p:nvSpPr>
          <p:cNvPr id="15" name="Freeform: Shape 14">
            <a:extLst>
              <a:ext uri="{FF2B5EF4-FFF2-40B4-BE49-F238E27FC236}">
                <a16:creationId xmlns="" xmlns:a16="http://schemas.microsoft.com/office/drawing/2014/main" id="{DAA4FEEE-0B5F-41BF-825D-60F9FB089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a:extLst>
              <a:ext uri="{FF2B5EF4-FFF2-40B4-BE49-F238E27FC236}">
                <a16:creationId xmlns="" xmlns:a16="http://schemas.microsoft.com/office/drawing/2014/main"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839206"/>
            <a:ext cx="5451627" cy="3080168"/>
          </a:xfrm>
          <a:prstGeom prst="rect">
            <a:avLst/>
          </a:prstGeom>
          <a:effectLst/>
        </p:spPr>
      </p:pic>
    </p:spTree>
    <p:extLst>
      <p:ext uri="{BB962C8B-B14F-4D97-AF65-F5344CB8AC3E}">
        <p14:creationId xmlns:p14="http://schemas.microsoft.com/office/powerpoint/2010/main" val="6313007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41B68C77-138E-4BF7-A276-BD0C78A4219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C268552-D473-46ED-B1B8-422042C4DE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4AC0CD9D-7610-4620-93B4-798CCD9AB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B9238B3E-24AA-439A-B527-6C5DF6D7214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69F01145-BEA3-4CBF-AA21-10077B948CA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DE4D62F9-188E-4530-84C2-24BDEE4BEB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757B325C-3E35-45CF-9D07-3BCB281F3B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EA5979A-4C63-4D38-B589-93B27EEFB59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Exploratory Data Analysis Visualizations </a:t>
            </a:r>
          </a:p>
        </p:txBody>
      </p:sp>
      <p:sp>
        <p:nvSpPr>
          <p:cNvPr id="23" name="Freeform 36">
            <a:extLst>
              <a:ext uri="{FF2B5EF4-FFF2-40B4-BE49-F238E27FC236}">
                <a16:creationId xmlns="" xmlns:a16="http://schemas.microsoft.com/office/drawing/2014/main" id="{C24BEC42-AFF3-40D1-93A2-A27A42E1E2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 xmlns:a16="http://schemas.microsoft.com/office/drawing/2014/main" id="{608F427C-1EC9-4280-9367-F2B3AA063E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 xmlns:a16="http://schemas.microsoft.com/office/drawing/2014/main" id="{F98810A7-E114-447A-A7D6-69B27CFB56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 xmlns:a16="http://schemas.microsoft.com/office/drawing/2014/main" id="{E1892848-8DEA-4FE6-A380-7FAE3E2AC5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54" y="1633790"/>
            <a:ext cx="6270662" cy="3589954"/>
          </a:xfrm>
          <a:prstGeom prst="rect">
            <a:avLst/>
          </a:prstGeom>
          <a:effectLst/>
        </p:spPr>
      </p:pic>
    </p:spTree>
    <p:extLst>
      <p:ext uri="{BB962C8B-B14F-4D97-AF65-F5344CB8AC3E}">
        <p14:creationId xmlns:p14="http://schemas.microsoft.com/office/powerpoint/2010/main" val="274112825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7D9681AB-65CF-47E9-9FA3-7B05D63499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2" name="Freeform 23">
            <a:extLst>
              <a:ext uri="{FF2B5EF4-FFF2-40B4-BE49-F238E27FC236}">
                <a16:creationId xmlns="" xmlns:a16="http://schemas.microsoft.com/office/drawing/2014/main" id="{8FCA736E-BDE3-4D4D-8D87-E9AE79250C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 xmlns:a16="http://schemas.microsoft.com/office/drawing/2014/main"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0" y="1020545"/>
            <a:ext cx="5449471" cy="1416863"/>
          </a:xfrm>
          <a:prstGeom prst="rect">
            <a:avLst/>
          </a:prstGeom>
          <a:effectLst/>
        </p:spPr>
      </p:pic>
      <p:sp>
        <p:nvSpPr>
          <p:cNvPr id="14" name="Rectangle 13">
            <a:extLst>
              <a:ext uri="{FF2B5EF4-FFF2-40B4-BE49-F238E27FC236}">
                <a16:creationId xmlns="" xmlns:a16="http://schemas.microsoft.com/office/drawing/2014/main" id="{129AA25D-1E7A-4074-BF68-D55A83B81B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C19EE766-A18E-4DBE-9C44-DFCA36693896}"/>
              </a:ext>
            </a:extLst>
          </p:cNvPr>
          <p:cNvSpPr>
            <a:spLocks noGrp="1"/>
          </p:cNvSpPr>
          <p:nvPr>
            <p:ph idx="1"/>
          </p:nvPr>
        </p:nvSpPr>
        <p:spPr>
          <a:xfrm>
            <a:off x="646113" y="2052918"/>
            <a:ext cx="4165146" cy="4195481"/>
          </a:xfrm>
        </p:spPr>
        <p:txBody>
          <a:bodyPr>
            <a:normAutofit/>
          </a:bodyPr>
          <a:lstStyle/>
          <a:p>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 xmlns:a16="http://schemas.microsoft.com/office/drawing/2014/main" id="{C0DB405E-F8E7-4DBF-8A07-0425FE250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450" y="3006197"/>
            <a:ext cx="5293391" cy="3242202"/>
          </a:xfrm>
          <a:prstGeom prst="rect">
            <a:avLst/>
          </a:prstGeom>
          <a:effectLst/>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E3386B33-11F1-4280-8266-CD52B8776591}"/>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ACKNOWLEDGMENT</a:t>
            </a:r>
          </a:p>
        </p:txBody>
      </p:sp>
      <p:sp>
        <p:nvSpPr>
          <p:cNvPr id="3" name="Content Placeholder 2">
            <a:extLst>
              <a:ext uri="{FF2B5EF4-FFF2-40B4-BE49-F238E27FC236}">
                <a16:creationId xmlns="" xmlns:a16="http://schemas.microsoft.com/office/drawing/2014/main" id="{4C564002-6D44-44A9-8495-77173FB191EB}"/>
              </a:ext>
            </a:extLst>
          </p:cNvPr>
          <p:cNvSpPr>
            <a:spLocks noGrp="1"/>
          </p:cNvSpPr>
          <p:nvPr>
            <p:ph idx="1"/>
          </p:nvPr>
        </p:nvSpPr>
        <p:spPr>
          <a:xfrm>
            <a:off x="1103312" y="2763520"/>
            <a:ext cx="8946541" cy="3484879"/>
          </a:xfrm>
        </p:spPr>
        <p:txBody>
          <a:bodyPr>
            <a:normAutofit fontScale="92500" lnSpcReduction="10000"/>
          </a:bodyPr>
          <a:lstStyle/>
          <a:p>
            <a:r>
              <a:rPr lang="en-IN">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err="1">
                <a:effectLst/>
                <a:latin typeface="Arial" panose="020B0604020202020204" pitchFamily="34" charset="0"/>
                <a:ea typeface="Calibri" panose="020F0502020204030204" pitchFamily="34" charset="0"/>
                <a:cs typeface="Times New Roman" panose="02020603050405020304" pitchFamily="18" charset="0"/>
              </a:rPr>
              <a:t>kendari</a:t>
            </a:r>
            <a:r>
              <a:rPr lang="en-IN">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a:p>
        </p:txBody>
      </p:sp>
    </p:spTree>
    <p:extLst>
      <p:ext uri="{BB962C8B-B14F-4D97-AF65-F5344CB8AC3E}">
        <p14:creationId xmlns:p14="http://schemas.microsoft.com/office/powerpoint/2010/main" val="16109298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66F4825F-F5C0-4C3D-8786-F1E8F8778EC8}"/>
              </a:ext>
            </a:extLst>
          </p:cNvPr>
          <p:cNvSpPr>
            <a:spLocks noGrp="1"/>
          </p:cNvSpPr>
          <p:nvPr>
            <p:ph idx="1"/>
          </p:nvPr>
        </p:nvSpPr>
        <p:spPr>
          <a:xfrm>
            <a:off x="1103312" y="2763520"/>
            <a:ext cx="8946541" cy="3484879"/>
          </a:xfrm>
        </p:spPr>
        <p:txBody>
          <a:bodyPr>
            <a:normAutofit fontScale="92500" lnSpcReduction="10000"/>
          </a:bodyPr>
          <a:lstStyle/>
          <a:p>
            <a:pPr>
              <a:lnSpc>
                <a:spcPct val="90000"/>
              </a:lnSpc>
            </a:pPr>
            <a:r>
              <a:rPr lang="en-US">
                <a:latin typeface="Arial" panose="020B0604020202020204" pitchFamily="34" charset="0"/>
                <a:cs typeface="Arial" panose="020B0604020202020204" pitchFamily="34" charset="0"/>
              </a:rPr>
              <a:t>There are considerable outliers in the columns</a:t>
            </a:r>
          </a:p>
          <a:p>
            <a:pPr>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pPr>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pPr>
              <a:lnSpc>
                <a:spcPct val="90000"/>
              </a:lnSpc>
            </a:pPr>
            <a:r>
              <a:rPr lang="en-IN" b="1">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a:latin typeface="Arial" panose="020B0604020202020204" pitchFamily="34" charset="0"/>
                <a:cs typeface="Arial" panose="020B0604020202020204" pitchFamily="34" charset="0"/>
              </a:rPr>
              <a:t>Month and Day Columns were created and populated with data on Month and Date from </a:t>
            </a:r>
            <a:r>
              <a:rPr lang="en-US" err="1">
                <a:latin typeface="Arial" panose="020B0604020202020204" pitchFamily="34" charset="0"/>
                <a:cs typeface="Arial" panose="020B0604020202020204" pitchFamily="34" charset="0"/>
              </a:rPr>
              <a:t>pdate</a:t>
            </a:r>
            <a:r>
              <a:rPr lang="en-US">
                <a:latin typeface="Arial" panose="020B0604020202020204" pitchFamily="34" charset="0"/>
                <a:cs typeface="Arial" panose="020B0604020202020204" pitchFamily="34" charset="0"/>
              </a:rPr>
              <a:t> column in order to better understand the relationships between Feature and Label Columns. </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1B28F63-CF00-448F-B141-FE33C33B18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 xmlns:a16="http://schemas.microsoft.com/office/drawing/2014/main" id="{2AE609E2-8522-44E4-9077-980E5BCF3E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 xmlns:a16="http://schemas.microsoft.com/office/drawing/2014/main" id="{4FA533C5-33E3-4611-AF9F-72811D8B26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 xmlns:a16="http://schemas.microsoft.com/office/drawing/2014/main" id="{8949AD42-25FD-4C3D-9EEE-B7FEC580998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 xmlns:a16="http://schemas.microsoft.com/office/drawing/2014/main" id="{6AC7D913-60B7-4603-881B-831DA5D3A94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 xmlns:a16="http://schemas.microsoft.com/office/drawing/2014/main" id="{87F0FDC4-AD8C-47D9-9131-623C98ADB0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 xmlns:a16="http://schemas.microsoft.com/office/drawing/2014/main" id="{DDECEDF8-DB0F-4834-AD13-CE013488E9CD}"/>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4000" b="0" i="0" kern="1200" dirty="0">
                <a:solidFill>
                  <a:schemeClr val="tx2"/>
                </a:solidFill>
                <a:effectLst/>
                <a:latin typeface="+mj-lt"/>
                <a:ea typeface="+mj-ea"/>
                <a:cs typeface="+mj-cs"/>
              </a:rPr>
              <a:t>Interpreting Relationship between Dependent Variable and Independent Variable Columns</a:t>
            </a:r>
            <a:br>
              <a:rPr lang="en-US" sz="4000" b="0" i="0" kern="1200" dirty="0">
                <a:solidFill>
                  <a:schemeClr val="tx2"/>
                </a:solidFill>
                <a:effectLst/>
                <a:latin typeface="+mj-lt"/>
                <a:ea typeface="+mj-ea"/>
                <a:cs typeface="+mj-cs"/>
              </a:rPr>
            </a:br>
            <a:endParaRPr lang="en-US" sz="4000" b="0" i="0" kern="1200" dirty="0">
              <a:solidFill>
                <a:schemeClr val="tx2"/>
              </a:solidFill>
              <a:latin typeface="+mj-lt"/>
              <a:ea typeface="+mj-ea"/>
              <a:cs typeface="+mj-cs"/>
            </a:endParaRPr>
          </a:p>
        </p:txBody>
      </p:sp>
      <p:sp>
        <p:nvSpPr>
          <p:cNvPr id="25" name="Rectangle 24">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12638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C9ECDD5C-152A-4CC7-8333-0F367B3A62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F5C92A3-369B-43F3-BDCE-E560B1B0EC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AEBE9F1A-B38D-446E-83AE-14B17CE77F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915B5014-A7EC-4BA6-9C83-8840CF81DB2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022C43AB-86D7-420D-8AD7-DC0A15FDD0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5E3EB826-A471-488F-9E8A-D65528A3C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DFB3CEA1-88D9-42FB-88ED-1E9807FE6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 xmlns:a16="http://schemas.microsoft.com/office/drawing/2014/main" id="{AF1D5C4A-4BD9-46F6-9EDB-3862AC6C315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519382" y="643467"/>
            <a:ext cx="5153236" cy="5571066"/>
          </a:xfrm>
          <a:prstGeom prst="rect">
            <a:avLst/>
          </a:prstGeom>
        </p:spPr>
      </p:pic>
      <p:sp>
        <p:nvSpPr>
          <p:cNvPr id="23" name="Rectangle 22">
            <a:extLst>
              <a:ext uri="{FF2B5EF4-FFF2-40B4-BE49-F238E27FC236}">
                <a16:creationId xmlns="" xmlns:a16="http://schemas.microsoft.com/office/drawing/2014/main" id="{9A6C928E-4252-4F33-8C34-E50A12A31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EF006964-CAF5-4A41-827C-646606EDCFB2}"/>
              </a:ext>
            </a:extLst>
          </p:cNvPr>
          <p:cNvSpPr>
            <a:spLocks noGrp="1"/>
          </p:cNvSpPr>
          <p:nvPr>
            <p:ph idx="1"/>
          </p:nvPr>
        </p:nvSpPr>
        <p:spPr>
          <a:xfrm>
            <a:off x="1103312" y="2763520"/>
            <a:ext cx="8946541" cy="3484879"/>
          </a:xfrm>
        </p:spPr>
        <p:txBody>
          <a:bodyPr>
            <a:normAutofit/>
          </a:bodyPr>
          <a:lstStyle/>
          <a:p>
            <a:pPr>
              <a:lnSpc>
                <a:spcPct val="90000"/>
              </a:lnSpc>
            </a:pPr>
            <a:r>
              <a:rPr lang="en-US" sz="1400"/>
              <a:t>From above graphs it can be observed that:</a:t>
            </a:r>
          </a:p>
          <a:p>
            <a:pPr lvl="1">
              <a:lnSpc>
                <a:spcPct val="90000"/>
              </a:lnSpc>
            </a:pPr>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 been on cellular for 550 days and below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endParaRPr lang="en-US" sz="1400">
              <a:latin typeface="Arial" panose="020B0604020202020204" pitchFamily="34" charset="0"/>
              <a:cs typeface="Arial" panose="020B0604020202020204" pitchFamily="34" charset="0"/>
            </a:endParaRPr>
          </a:p>
          <a:p>
            <a:pPr lvl="1">
              <a:lnSpc>
                <a:spcPct val="90000"/>
              </a:lnSpc>
            </a:pPr>
            <a:endParaRPr lang="en-IN" sz="1400"/>
          </a:p>
        </p:txBody>
      </p:sp>
    </p:spTree>
    <p:extLst>
      <p:ext uri="{BB962C8B-B14F-4D97-AF65-F5344CB8AC3E}">
        <p14:creationId xmlns:p14="http://schemas.microsoft.com/office/powerpoint/2010/main" val="234241669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422E0B6E-4AF2-4AF6-9BAE-8340D5ABD074}"/>
              </a:ext>
            </a:extLst>
          </p:cNvPr>
          <p:cNvSpPr>
            <a:spLocks noGrp="1"/>
          </p:cNvSpPr>
          <p:nvPr>
            <p:ph idx="1"/>
          </p:nvPr>
        </p:nvSpPr>
        <p:spPr>
          <a:xfrm>
            <a:off x="1103312" y="2763520"/>
            <a:ext cx="8946541" cy="3484879"/>
          </a:xfrm>
        </p:spPr>
        <p:txBody>
          <a:bodyPr>
            <a:normAutofit/>
          </a:bodyPr>
          <a:lstStyle/>
          <a:p>
            <a:pPr>
              <a:lnSpc>
                <a:spcPct val="90000"/>
              </a:lnSpc>
            </a:pPr>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87943498-3D98-4885-91C2-296E5DA5DDC8}"/>
              </a:ext>
            </a:extLst>
          </p:cNvPr>
          <p:cNvSpPr>
            <a:spLocks noGrp="1"/>
          </p:cNvSpPr>
          <p:nvPr>
            <p:ph idx="1"/>
          </p:nvPr>
        </p:nvSpPr>
        <p:spPr>
          <a:xfrm>
            <a:off x="1103312" y="2763520"/>
            <a:ext cx="8946541" cy="3484879"/>
          </a:xfrm>
        </p:spPr>
        <p:txBody>
          <a:bodyPr>
            <a:normAutofit/>
          </a:bodyPr>
          <a:lstStyle/>
          <a:p>
            <a:pPr>
              <a:lnSpc>
                <a:spcPct val="90000"/>
              </a:lnSpc>
            </a:pPr>
            <a:r>
              <a:rPr lang="en-US" sz="1700"/>
              <a:t>Clients whose Median of main account balance just before recharge in last 90 days at user level was under 40 Indonesian Rupiah are more likely to be defaulters</a:t>
            </a:r>
          </a:p>
          <a:p>
            <a:pPr>
              <a:lnSpc>
                <a:spcPct val="90000"/>
              </a:lnSpc>
            </a:pPr>
            <a:r>
              <a:rPr lang="en-US" sz="1700"/>
              <a:t>Clients whose Median of main account balance just before recharge in last 90 days at user level was under 40 Indonesian Rupiah are more likely to be defaulters</a:t>
            </a:r>
          </a:p>
          <a:p>
            <a:pPr>
              <a:lnSpc>
                <a:spcPct val="90000"/>
              </a:lnSpc>
            </a:pPr>
            <a:r>
              <a:rPr lang="en-US" sz="1700"/>
              <a:t>Clients who recharged their data account got recharged in last 30 days and 90 days, very few times are more likely to be defaulters</a:t>
            </a:r>
          </a:p>
          <a:p>
            <a:pPr>
              <a:lnSpc>
                <a:spcPct val="90000"/>
              </a:lnSpc>
            </a:pPr>
            <a:r>
              <a:rPr lang="en-US" sz="1700"/>
              <a:t>Clients who took more loans in total in last 30 days and 90 days, had a higher median and maximum amount of loans paid them off successfully.</a:t>
            </a:r>
          </a:p>
          <a:p>
            <a:pPr>
              <a:lnSpc>
                <a:spcPct val="90000"/>
              </a:lnSpc>
            </a:pPr>
            <a:r>
              <a:rPr lang="en-US" sz="1700"/>
              <a:t>Clients with average payback time lower than 2 days in last 30 days and under 3 days are more likely to be defaulters</a:t>
            </a:r>
          </a:p>
          <a:p>
            <a:pPr>
              <a:lnSpc>
                <a:spcPct val="90000"/>
              </a:lnSpc>
            </a:pPr>
            <a:endParaRPr lang="en-IN" sz="1700"/>
          </a:p>
        </p:txBody>
      </p:sp>
    </p:spTree>
    <p:extLst>
      <p:ext uri="{BB962C8B-B14F-4D97-AF65-F5344CB8AC3E}">
        <p14:creationId xmlns:p14="http://schemas.microsoft.com/office/powerpoint/2010/main" val="344859039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1B28F63-CF00-448F-B141-FE33C33B18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 xmlns:a16="http://schemas.microsoft.com/office/drawing/2014/main" id="{2AE609E2-8522-44E4-9077-980E5BCF3E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 xmlns:a16="http://schemas.microsoft.com/office/drawing/2014/main" id="{4FA533C5-33E3-4611-AF9F-72811D8B26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 xmlns:a16="http://schemas.microsoft.com/office/drawing/2014/main" id="{8949AD42-25FD-4C3D-9EEE-B7FEC580998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 xmlns:a16="http://schemas.microsoft.com/office/drawing/2014/main" id="{6AC7D913-60B7-4603-881B-831DA5D3A94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 xmlns:a16="http://schemas.microsoft.com/office/drawing/2014/main" id="{87F0FDC4-AD8C-47D9-9131-623C98ADB0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 xmlns:a16="http://schemas.microsoft.com/office/drawing/2014/main" id="{B7351B34-2E04-41F7-8D2A-43F3F1CAEAF6}"/>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solidFill>
                  <a:schemeClr val="tx2"/>
                </a:solidFill>
                <a:latin typeface="+mj-lt"/>
                <a:ea typeface="+mj-ea"/>
                <a:cs typeface="+mj-cs"/>
              </a:rPr>
              <a:t>Finding Correlation</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5" name="Rectangle 24">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6469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57" y="47136"/>
            <a:ext cx="8407864" cy="6730654"/>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5AABFC99-C091-4261-BA48-4ECCEC462B73}"/>
              </a:ext>
            </a:extLst>
          </p:cNvPr>
          <p:cNvSpPr>
            <a:spLocks noGrp="1"/>
          </p:cNvSpPr>
          <p:nvPr>
            <p:ph idx="1"/>
          </p:nvPr>
        </p:nvSpPr>
        <p:spPr>
          <a:xfrm>
            <a:off x="1103312" y="2763520"/>
            <a:ext cx="8946541" cy="3484879"/>
          </a:xfrm>
        </p:spPr>
        <p:txBody>
          <a:bodyPr>
            <a:normAutofit/>
          </a:bodyPr>
          <a:lstStyle/>
          <a:p>
            <a:r>
              <a:rPr lang="en-IN" dirty="0">
                <a:latin typeface="Arial" panose="020B0604020202020204" pitchFamily="34" charset="0"/>
                <a:cs typeface="Arial" panose="020B0604020202020204" pitchFamily="34" charset="0"/>
              </a:rPr>
              <a:t>Columns:</a:t>
            </a:r>
          </a:p>
          <a:p>
            <a:r>
              <a:rPr lang="en-IN">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C9ECDD5C-152A-4CC7-8333-0F367B3A62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F5C92A3-369B-43F3-BDCE-E560B1B0EC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AEBE9F1A-B38D-446E-83AE-14B17CE77F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915B5014-A7EC-4BA6-9C83-8840CF81DB2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022C43AB-86D7-420D-8AD7-DC0A15FDD0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5E3EB826-A471-488F-9E8A-D65528A3C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DFB3CEA1-88D9-42FB-88ED-1E9807FE6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 xmlns:a16="http://schemas.microsoft.com/office/drawing/2014/main" id="{2697ED89-5286-44A1-9306-8BB320A433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953" y="643467"/>
            <a:ext cx="10462094" cy="5571066"/>
          </a:xfrm>
          <a:prstGeom prst="rect">
            <a:avLst/>
          </a:prstGeom>
        </p:spPr>
      </p:pic>
      <p:sp>
        <p:nvSpPr>
          <p:cNvPr id="23" name="Rectangle 22">
            <a:extLst>
              <a:ext uri="{FF2B5EF4-FFF2-40B4-BE49-F238E27FC236}">
                <a16:creationId xmlns="" xmlns:a16="http://schemas.microsoft.com/office/drawing/2014/main" id="{9A6C928E-4252-4F33-8C34-E50A12A31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3CD24857-BB3C-48BF-A927-F644F0E30F84}"/>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 xmlns:a16="http://schemas.microsoft.com/office/drawing/2014/main" id="{07414ECA-C2BA-4A00-A849-229D890D2628}"/>
              </a:ext>
            </a:extLst>
          </p:cNvPr>
          <p:cNvSpPr>
            <a:spLocks noGrp="1"/>
          </p:cNvSpPr>
          <p:nvPr>
            <p:ph idx="1"/>
          </p:nvPr>
        </p:nvSpPr>
        <p:spPr>
          <a:xfrm>
            <a:off x="1103312" y="2763520"/>
            <a:ext cx="9975241" cy="3446779"/>
          </a:xfrm>
        </p:spPr>
        <p:txBody>
          <a:bodyPr vert="horz" lIns="91440" tIns="45720" rIns="91440" bIns="45720" rtlCol="0" anchor="t">
            <a:noAutofit/>
          </a:bodyPr>
          <a:lstStyle/>
          <a:p>
            <a:pPr marL="0" indent="0">
              <a:lnSpc>
                <a:spcPct val="90000"/>
              </a:lnSpc>
              <a:spcAft>
                <a:spcPts val="800"/>
              </a:spcAft>
              <a:buNone/>
            </a:pPr>
            <a:r>
              <a:rPr lang="en-IN" sz="1400" dirty="0">
                <a:effectLst/>
                <a:latin typeface="Arial"/>
                <a:ea typeface="Calibri" panose="020F0502020204030204" pitchFamily="34" charset="0"/>
                <a:cs typeface="Arial"/>
              </a:rPr>
              <a:t>Business Problem Framing</a:t>
            </a:r>
          </a:p>
          <a:p>
            <a:pPr>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r>
              <a:rPr lang="en-IN" sz="1400" dirty="0">
                <a:latin typeface="Arial"/>
                <a:ea typeface="Calibri" panose="020F0502020204030204" pitchFamily="34" charset="0"/>
                <a:cs typeface="Arial"/>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Today, microfinance is widely accepted as a poverty-reduction tool, representing $70 billion in outstanding loans and a global outreach of 200 million clients.</a:t>
            </a:r>
          </a:p>
          <a:p>
            <a:pPr>
              <a:lnSpc>
                <a:spcPct val="90000"/>
              </a:lnSpc>
              <a:spcAft>
                <a:spcPts val="800"/>
              </a:spcAft>
              <a:buFont typeface="Symbol" panose="05050102010706020507" pitchFamily="18" charset="2"/>
              <a:buChar char=""/>
            </a:pPr>
            <a:r>
              <a:rPr lang="en-IN" sz="1400" dirty="0">
                <a:effectLst/>
                <a:latin typeface="Arial"/>
                <a:ea typeface="Calibri" panose="020F0502020204030204" pitchFamily="34" charset="0"/>
                <a:cs typeface="Aria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r>
              <a:rPr lang="en-IN" sz="1400" dirty="0">
                <a:latin typeface="Arial"/>
                <a:ea typeface="Calibri" panose="020F0502020204030204" pitchFamily="34" charset="0"/>
                <a:cs typeface="Arial"/>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D5F28B25-28D6-45C0-807A-F2620AE79896}"/>
              </a:ext>
            </a:extLst>
          </p:cNvPr>
          <p:cNvSpPr>
            <a:spLocks noGrp="1"/>
          </p:cNvSpPr>
          <p:nvPr>
            <p:ph idx="1"/>
          </p:nvPr>
        </p:nvSpPr>
        <p:spPr>
          <a:xfrm>
            <a:off x="1103312" y="2763520"/>
            <a:ext cx="8946541" cy="3484879"/>
          </a:xfrm>
        </p:spPr>
        <p:txBody>
          <a:bodyPr>
            <a:normAutofit/>
          </a:bodyPr>
          <a:lstStyle/>
          <a:p>
            <a:r>
              <a:rPr lang="en-IN">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67D8D76F-EF10-4AF3-95B6-73AB73C98C5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Model/s Development and Evaluation </a:t>
            </a:r>
            <a:endParaRPr lang="en-IN">
              <a:solidFill>
                <a:srgbClr val="FFFFFF"/>
              </a:solidFill>
            </a:endParaRPr>
          </a:p>
        </p:txBody>
      </p:sp>
      <p:sp>
        <p:nvSpPr>
          <p:cNvPr id="3" name="Content Placeholder 2">
            <a:extLst>
              <a:ext uri="{FF2B5EF4-FFF2-40B4-BE49-F238E27FC236}">
                <a16:creationId xmlns="" xmlns:a16="http://schemas.microsoft.com/office/drawing/2014/main" id="{5DFDA692-2140-4144-BB86-E4817590035E}"/>
              </a:ext>
            </a:extLst>
          </p:cNvPr>
          <p:cNvSpPr>
            <a:spLocks noGrp="1"/>
          </p:cNvSpPr>
          <p:nvPr>
            <p:ph idx="1"/>
          </p:nvPr>
        </p:nvSpPr>
        <p:spPr>
          <a:xfrm>
            <a:off x="1103312" y="2763520"/>
            <a:ext cx="8946541" cy="3484879"/>
          </a:xfrm>
        </p:spPr>
        <p:txBody>
          <a:bodyPr>
            <a:normAutofit fontScale="92500" lnSpcReduction="10000"/>
          </a:bodyPr>
          <a:lstStyle/>
          <a:p>
            <a:pPr>
              <a:lnSpc>
                <a:spcPct val="90000"/>
              </a:lnSpc>
            </a:pPr>
            <a:r>
              <a:rPr lang="en-IN" dirty="0">
                <a:latin typeface="Arial" panose="020B0604020202020204" pitchFamily="34" charset="0"/>
                <a:cs typeface="Arial" panose="020B0604020202020204" pitchFamily="34" charset="0"/>
              </a:rPr>
              <a:t>Feature Selection</a:t>
            </a:r>
            <a:endParaRPr lang="en-IN">
              <a:latin typeface="Arial" panose="020B0604020202020204" pitchFamily="34" charset="0"/>
              <a:cs typeface="Arial" panose="020B0604020202020204" pitchFamily="34" charset="0"/>
            </a:endParaRPr>
          </a:p>
          <a:p>
            <a:pPr lvl="1">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lnSpc>
                <a:spcPct val="90000"/>
              </a:lnSpc>
            </a:pPr>
            <a:r>
              <a:rPr lang="en-US">
                <a:effectLst/>
                <a:latin typeface="Arial" panose="020B0604020202020204" pitchFamily="34" charset="0"/>
                <a:ea typeface="Calibri" panose="020F0502020204030204" pitchFamily="34" charset="0"/>
                <a:cs typeface="Arial" panose="020B0604020202020204" pitchFamily="34" charset="0"/>
              </a:rPr>
              <a:t>Using </a:t>
            </a:r>
            <a:r>
              <a:rPr lang="en-US" err="1">
                <a:effectLst/>
                <a:latin typeface="Arial" panose="020B0604020202020204" pitchFamily="34" charset="0"/>
                <a:ea typeface="Calibri" panose="020F0502020204030204" pitchFamily="34" charset="0"/>
                <a:cs typeface="Arial" panose="020B0604020202020204" pitchFamily="34" charset="0"/>
              </a:rPr>
              <a:t>SelectKBest</a:t>
            </a:r>
            <a:r>
              <a:rPr lang="en-US">
                <a:effectLst/>
                <a:latin typeface="Arial" panose="020B0604020202020204" pitchFamily="34" charset="0"/>
                <a:ea typeface="Calibri" panose="020F0502020204030204" pitchFamily="34" charset="0"/>
                <a:cs typeface="Arial" panose="020B0604020202020204" pitchFamily="34" charset="0"/>
              </a:rPr>
              <a:t> and </a:t>
            </a:r>
            <a:r>
              <a:rPr lang="en-US" err="1">
                <a:effectLst/>
                <a:latin typeface="Arial" panose="020B0604020202020204" pitchFamily="34" charset="0"/>
                <a:ea typeface="Calibri" panose="020F0502020204030204" pitchFamily="34" charset="0"/>
                <a:cs typeface="Arial" panose="020B0604020202020204" pitchFamily="34" charset="0"/>
              </a:rPr>
              <a:t>f_classif</a:t>
            </a:r>
            <a:r>
              <a:rPr lang="en-US">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err="1">
                <a:effectLst/>
                <a:latin typeface="Arial" panose="020B0604020202020204" pitchFamily="34" charset="0"/>
                <a:ea typeface="Calibri" panose="020F0502020204030204" pitchFamily="34" charset="0"/>
                <a:cs typeface="Arial" panose="020B0604020202020204" pitchFamily="34" charset="0"/>
              </a:rPr>
              <a:t>StandardScaler</a:t>
            </a:r>
            <a:r>
              <a:rPr lang="en-US">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lnSpc>
                <a:spcPct val="90000"/>
              </a:lnSpc>
            </a:pPr>
            <a:r>
              <a:rPr lang="en-US">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lnSpc>
                <a:spcPct val="90000"/>
              </a:lnSpc>
            </a:pPr>
            <a:endParaRPr lang="en-IN">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C9ECDD5C-152A-4CC7-8333-0F367B3A62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F5C92A3-369B-43F3-BDCE-E560B1B0EC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AEBE9F1A-B38D-446E-83AE-14B17CE77F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915B5014-A7EC-4BA6-9C83-8840CF81DB2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022C43AB-86D7-420D-8AD7-DC0A15FDD0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5E3EB826-A471-488F-9E8A-D65528A3C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DFB3CEA1-88D9-42FB-88ED-1E9807FE6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 xmlns:a16="http://schemas.microsoft.com/office/drawing/2014/main" id="{B78E351F-C43F-48ED-AA78-F0D1A3ADBA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5933" y="643467"/>
            <a:ext cx="3440133" cy="5571066"/>
          </a:xfrm>
          <a:prstGeom prst="rect">
            <a:avLst/>
          </a:prstGeom>
        </p:spPr>
      </p:pic>
      <p:sp>
        <p:nvSpPr>
          <p:cNvPr id="23" name="Rectangle 22">
            <a:extLst>
              <a:ext uri="{FF2B5EF4-FFF2-40B4-BE49-F238E27FC236}">
                <a16:creationId xmlns="" xmlns:a16="http://schemas.microsoft.com/office/drawing/2014/main" id="{9A6C928E-4252-4F33-8C34-E50A12A31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21320D-92BE-478C-82B8-5FF5AF30F8F7}"/>
              </a:ext>
            </a:extLst>
          </p:cNvPr>
          <p:cNvSpPr>
            <a:spLocks noGrp="1"/>
          </p:cNvSpPr>
          <p:nvPr>
            <p:ph idx="1"/>
          </p:nvPr>
        </p:nvSpPr>
        <p:spPr>
          <a:xfrm>
            <a:off x="1196891" y="3590286"/>
            <a:ext cx="8946541" cy="545903"/>
          </a:xfrm>
        </p:spPr>
        <p:txBody>
          <a:bodyPr vert="horz" lIns="91440" tIns="45720" rIns="91440" bIns="45720" rtlCol="0" anchor="t">
            <a:normAutofit/>
          </a:bodyPr>
          <a:lstStyle/>
          <a:p>
            <a:r>
              <a:rPr lang="en-IN" sz="1400" dirty="0">
                <a:latin typeface="Arial"/>
                <a:ea typeface="Calibri" panose="020F0502020204030204" pitchFamily="34" charset="0"/>
                <a:cs typeface="Arial"/>
              </a:rPr>
              <a:t>Classes</a:t>
            </a:r>
            <a:r>
              <a:rPr lang="en-IN" sz="1400" dirty="0">
                <a:effectLst/>
                <a:latin typeface="Arial"/>
                <a:ea typeface="Calibri" panose="020F0502020204030204" pitchFamily="34" charset="0"/>
                <a:cs typeface="Arial"/>
              </a:rPr>
              <a:t> of the target column were then balanced using the SMOTE technique</a:t>
            </a:r>
            <a:endParaRPr lang="en-US" dirty="0"/>
          </a:p>
        </p:txBody>
      </p:sp>
      <p:pic>
        <p:nvPicPr>
          <p:cNvPr id="4" name="Picture 3">
            <a:extLst>
              <a:ext uri="{FF2B5EF4-FFF2-40B4-BE49-F238E27FC236}">
                <a16:creationId xmlns="" xmlns:a16="http://schemas.microsoft.com/office/drawing/2014/main"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69" y="1258514"/>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9E2DF57-09E1-4908-9172-909D4677202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Train-Test Split and Best Random State</a:t>
            </a:r>
            <a:endParaRPr lang="en-IN">
              <a:solidFill>
                <a:srgbClr val="FFFFFF"/>
              </a:solidFill>
            </a:endParaRPr>
          </a:p>
        </p:txBody>
      </p:sp>
      <p:sp>
        <p:nvSpPr>
          <p:cNvPr id="3" name="Content Placeholder 2">
            <a:extLst>
              <a:ext uri="{FF2B5EF4-FFF2-40B4-BE49-F238E27FC236}">
                <a16:creationId xmlns="" xmlns:a16="http://schemas.microsoft.com/office/drawing/2014/main" id="{564C4833-9CFC-4CC8-A5C1-46A6D83605A8}"/>
              </a:ext>
            </a:extLst>
          </p:cNvPr>
          <p:cNvSpPr>
            <a:spLocks noGrp="1"/>
          </p:cNvSpPr>
          <p:nvPr>
            <p:ph idx="1"/>
          </p:nvPr>
        </p:nvSpPr>
        <p:spPr>
          <a:xfrm>
            <a:off x="1103312" y="2763520"/>
            <a:ext cx="8946541" cy="3484879"/>
          </a:xfrm>
        </p:spPr>
        <p:txBody>
          <a:bodyPr>
            <a:normAutofit/>
          </a:bodyPr>
          <a:lstStyle/>
          <a:p>
            <a:r>
              <a:rPr lang="en-IN">
                <a:effectLst/>
                <a:latin typeface="Arial" panose="020B0604020202020204" pitchFamily="34" charset="0"/>
                <a:ea typeface="Calibri" panose="020F0502020204030204" pitchFamily="34" charset="0"/>
              </a:rPr>
              <a:t>From </a:t>
            </a:r>
            <a:r>
              <a:rPr lang="en-IN" err="1">
                <a:effectLst/>
                <a:latin typeface="Arial" panose="020B0604020202020204" pitchFamily="34" charset="0"/>
                <a:ea typeface="Calibri" panose="020F0502020204030204" pitchFamily="34" charset="0"/>
              </a:rPr>
              <a:t>sklearn.model_selection’s</a:t>
            </a:r>
            <a:r>
              <a:rPr lang="en-IN">
                <a:effectLst/>
                <a:latin typeface="Arial" panose="020B0604020202020204" pitchFamily="34" charset="0"/>
                <a:ea typeface="Calibri" panose="020F0502020204030204" pitchFamily="34" charset="0"/>
              </a:rPr>
              <a:t> </a:t>
            </a:r>
            <a:r>
              <a:rPr lang="en-IN" err="1">
                <a:effectLst/>
                <a:latin typeface="Arial" panose="020B0604020202020204" pitchFamily="34" charset="0"/>
                <a:ea typeface="Calibri" panose="020F0502020204030204" pitchFamily="34" charset="0"/>
              </a:rPr>
              <a:t>train_test_split</a:t>
            </a:r>
            <a:r>
              <a:rPr lang="en-IN">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7E1F70B7-8BB3-4367-AD5E-9CE4B71286EE}"/>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700" u="sng">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IN" sz="170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pPr>
              <a:lnSpc>
                <a:spcPct val="90000"/>
              </a:lnSpc>
            </a:pPr>
            <a:r>
              <a:rPr lang="en-IN" sz="1700" err="1">
                <a:effectLst/>
                <a:latin typeface="Arial" panose="020B0604020202020204" pitchFamily="34" charset="0"/>
                <a:ea typeface="Calibri" panose="020F0502020204030204" pitchFamily="34" charset="0"/>
                <a:cs typeface="Arial" panose="020B0604020202020204" pitchFamily="34" charset="0"/>
              </a:rPr>
              <a:t>DecisionTree</a:t>
            </a:r>
            <a:r>
              <a:rPr lang="en-IN" sz="170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pPr>
              <a:lnSpc>
                <a:spcPct val="90000"/>
              </a:lnSpc>
            </a:pP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7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IN" sz="1700"/>
          </a:p>
        </p:txBody>
      </p:sp>
    </p:spTree>
    <p:extLst>
      <p:ext uri="{BB962C8B-B14F-4D97-AF65-F5344CB8AC3E}">
        <p14:creationId xmlns:p14="http://schemas.microsoft.com/office/powerpoint/2010/main" val="277244465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14BF8F54-9269-49A4-8B62-A0B3997544CD}"/>
              </a:ext>
            </a:extLst>
          </p:cNvPr>
          <p:cNvSpPr>
            <a:spLocks noGrp="1"/>
          </p:cNvSpPr>
          <p:nvPr>
            <p:ph idx="1"/>
          </p:nvPr>
        </p:nvSpPr>
        <p:spPr>
          <a:xfrm>
            <a:off x="1103312" y="2763520"/>
            <a:ext cx="8946541" cy="3484879"/>
          </a:xfrm>
        </p:spPr>
        <p:txBody>
          <a:bodyPr>
            <a:normAutofit/>
          </a:bodyPr>
          <a:lstStyle/>
          <a:p>
            <a:pPr>
              <a:lnSpc>
                <a:spcPct val="90000"/>
              </a:lnSpc>
            </a:pPr>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US" sz="1400">
              <a:latin typeface="Arial" panose="020B0604020202020204" pitchFamily="34" charset="0"/>
              <a:cs typeface="Arial" panose="020B0604020202020204" pitchFamily="34" charset="0"/>
            </a:endParaRPr>
          </a:p>
          <a:p>
            <a:pPr>
              <a:lnSpc>
                <a:spcPct val="90000"/>
              </a:lnSpc>
            </a:pPr>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US" sz="1400">
              <a:latin typeface="Arial" panose="020B0604020202020204" pitchFamily="34" charset="0"/>
              <a:cs typeface="Arial" panose="020B0604020202020204" pitchFamily="34" charset="0"/>
            </a:endParaRPr>
          </a:p>
          <a:p>
            <a:pPr>
              <a:lnSpc>
                <a:spcPct val="90000"/>
              </a:lnSpc>
            </a:pPr>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4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US" sz="1400">
              <a:latin typeface="Arial" panose="020B0604020202020204" pitchFamily="34" charset="0"/>
              <a:cs typeface="Arial" panose="020B0604020202020204" pitchFamily="34" charset="0"/>
            </a:endParaRPr>
          </a:p>
          <a:p>
            <a:pPr>
              <a:lnSpc>
                <a:spcPct val="90000"/>
              </a:lnSpc>
            </a:pPr>
            <a:endParaRPr lang="en-IN" sz="1400"/>
          </a:p>
        </p:txBody>
      </p:sp>
    </p:spTree>
    <p:extLst>
      <p:ext uri="{BB962C8B-B14F-4D97-AF65-F5344CB8AC3E}">
        <p14:creationId xmlns:p14="http://schemas.microsoft.com/office/powerpoint/2010/main" val="89869945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E4E366E-272A-409E-840F-9A6A64A9E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A721560C-E4AB-4287-A29C-3F6916794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 xmlns:a16="http://schemas.microsoft.com/office/drawing/2014/main" id="{DF6CFF07-D953-4F9C-9A0E-E0A6AACB61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 xmlns:a16="http://schemas.microsoft.com/office/drawing/2014/main" id="{DAA4FEEE-0B5F-41BF-825D-60F9FB089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D105C855-C62E-4A0D-9CFD-3965F7B645EA}"/>
              </a:ext>
            </a:extLst>
          </p:cNvPr>
          <p:cNvSpPr>
            <a:spLocks noGrp="1"/>
          </p:cNvSpPr>
          <p:nvPr>
            <p:ph idx="1"/>
          </p:nvPr>
        </p:nvSpPr>
        <p:spPr>
          <a:xfrm>
            <a:off x="648931" y="2548281"/>
            <a:ext cx="5122606" cy="3658689"/>
          </a:xfrm>
        </p:spPr>
        <p:txBody>
          <a:bodyPr>
            <a:normAutofit/>
          </a:bodyPr>
          <a:lstStyle/>
          <a:p>
            <a:r>
              <a:rPr lang="en-US">
                <a:latin typeface="Arial" panose="020B0604020202020204" pitchFamily="34" charset="0"/>
                <a:cs typeface="Arial" panose="020B0604020202020204" pitchFamily="34" charset="0"/>
              </a:rPr>
              <a:t>Training the Models</a:t>
            </a:r>
          </a:p>
          <a:p>
            <a:endParaRPr lang="en-US">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550999"/>
            <a:ext cx="5451627" cy="3656581"/>
          </a:xfrm>
          <a:prstGeom prst="rect">
            <a:avLst/>
          </a:prstGeom>
          <a:effectLst/>
        </p:spPr>
      </p:pic>
    </p:spTree>
    <p:extLst>
      <p:ext uri="{BB962C8B-B14F-4D97-AF65-F5344CB8AC3E}">
        <p14:creationId xmlns:p14="http://schemas.microsoft.com/office/powerpoint/2010/main" val="382511849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5CA135BE-DE5B-453A-B955-63C4EEA997D2}"/>
              </a:ext>
            </a:extLst>
          </p:cNvPr>
          <p:cNvSpPr>
            <a:spLocks noGrp="1"/>
          </p:cNvSpPr>
          <p:nvPr>
            <p:ph idx="1"/>
          </p:nvPr>
        </p:nvSpPr>
        <p:spPr>
          <a:xfrm>
            <a:off x="1103312" y="2763520"/>
            <a:ext cx="8946541" cy="3484879"/>
          </a:xfrm>
        </p:spPr>
        <p:txBody>
          <a:bodyPr>
            <a:normAutofit fontScale="92500" lnSpcReduction="10000"/>
          </a:bodyPr>
          <a:lstStyle/>
          <a:p>
            <a:pPr marL="36900" indent="0">
              <a:lnSpc>
                <a:spcPct val="90000"/>
              </a:lnSpc>
              <a:buNone/>
            </a:pPr>
            <a:r>
              <a:rPr lang="en-US" dirty="0">
                <a:latin typeface="Arial" panose="020B0604020202020204" pitchFamily="34" charset="0"/>
                <a:cs typeface="Arial" panose="020B0604020202020204" pitchFamily="34" charset="0"/>
              </a:rPr>
              <a:t>Analyzing Accuracy of The Models</a:t>
            </a:r>
            <a:endParaRPr lang="en-US">
              <a:latin typeface="Arial" panose="020B0604020202020204" pitchFamily="34" charset="0"/>
              <a:cs typeface="Arial" panose="020B0604020202020204" pitchFamily="34" charset="0"/>
            </a:endParaRPr>
          </a:p>
          <a:p>
            <a:pPr>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Classification Report consisting of </a:t>
            </a:r>
            <a:r>
              <a:rPr lang="en-IN" err="1">
                <a:effectLst/>
                <a:latin typeface="Arial" panose="020B0604020202020204" pitchFamily="34" charset="0"/>
                <a:ea typeface="Calibri" panose="020F0502020204030204" pitchFamily="34" charset="0"/>
                <a:cs typeface="Arial" panose="020B0604020202020204" pitchFamily="34" charset="0"/>
              </a:rPr>
              <a:t>Precision,Recall</a:t>
            </a:r>
            <a:r>
              <a:rPr lang="en-IN">
                <a:effectLst/>
                <a:latin typeface="Arial" panose="020B0604020202020204" pitchFamily="34" charset="0"/>
                <a:ea typeface="Calibri" panose="020F0502020204030204" pitchFamily="34" charset="0"/>
                <a:cs typeface="Arial" panose="020B0604020202020204" pitchFamily="34" charset="0"/>
              </a:rPr>
              <a:t>, Support and F1-score were the metrics used to evaluate the Model Performance.</a:t>
            </a:r>
          </a:p>
          <a:p>
            <a:pPr>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a:t>
            </a:r>
            <a:r>
              <a:rPr lang="en-IN" err="1">
                <a:effectLst/>
                <a:latin typeface="Arial" panose="020B0604020202020204" pitchFamily="34" charset="0"/>
                <a:ea typeface="Calibri" panose="020F0502020204030204" pitchFamily="34" charset="0"/>
                <a:cs typeface="Arial" panose="020B0604020202020204" pitchFamily="34" charset="0"/>
              </a:rPr>
              <a:t>positives.Recall</a:t>
            </a:r>
            <a:r>
              <a:rPr lang="en-IN">
                <a:effectLst/>
                <a:latin typeface="Arial" panose="020B0604020202020204" pitchFamily="34" charset="0"/>
                <a:ea typeface="Calibri" panose="020F0502020204030204" pitchFamily="34" charset="0"/>
                <a:cs typeface="Arial" panose="020B0604020202020204" pitchFamily="34" charset="0"/>
              </a:rPr>
              <a:t> is defined as the ratio of true positives to the sum of true positives and false </a:t>
            </a:r>
            <a:r>
              <a:rPr lang="en-IN" err="1">
                <a:effectLst/>
                <a:latin typeface="Arial" panose="020B0604020202020204" pitchFamily="34" charset="0"/>
                <a:ea typeface="Calibri" panose="020F0502020204030204" pitchFamily="34" charset="0"/>
                <a:cs typeface="Arial" panose="020B0604020202020204" pitchFamily="34" charset="0"/>
              </a:rPr>
              <a:t>negatives.The</a:t>
            </a:r>
            <a:r>
              <a:rPr lang="en-IN">
                <a:effectLst/>
                <a:latin typeface="Arial" panose="020B0604020202020204" pitchFamily="34" charset="0"/>
                <a:ea typeface="Calibri" panose="020F0502020204030204" pitchFamily="34" charset="0"/>
                <a:cs typeface="Arial" panose="020B0604020202020204" pitchFamily="34"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pPr>
              <a:lnSpc>
                <a:spcPct val="90000"/>
              </a:lnSpc>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 xmlns:a16="http://schemas.microsoft.com/office/drawing/2014/main" id="{18073EE4-EB60-444A-A7EA-82035FCDE0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9" name="Freeform 23">
            <a:extLst>
              <a:ext uri="{FF2B5EF4-FFF2-40B4-BE49-F238E27FC236}">
                <a16:creationId xmlns="" xmlns:a16="http://schemas.microsoft.com/office/drawing/2014/main" id="{86AD7ABD-24C8-4B21-A948-ABC2F8C70B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 name="Rectangle 14">
            <a:extLst>
              <a:ext uri="{FF2B5EF4-FFF2-40B4-BE49-F238E27FC236}">
                <a16:creationId xmlns="" xmlns:a16="http://schemas.microsoft.com/office/drawing/2014/main" id="{B63082B3-0202-4A7D-A42B-721E4CE9E2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92428366-0432-4A6B-9998-2E5DA635502E}"/>
              </a:ext>
            </a:extLst>
          </p:cNvPr>
          <p:cNvSpPr>
            <a:spLocks noGrp="1"/>
          </p:cNvSpPr>
          <p:nvPr>
            <p:ph idx="1"/>
          </p:nvPr>
        </p:nvSpPr>
        <p:spPr>
          <a:xfrm>
            <a:off x="646111" y="3088493"/>
            <a:ext cx="3104751" cy="2931307"/>
          </a:xfrm>
        </p:spPr>
        <p:txBody>
          <a:bodyPr>
            <a:normAutofit/>
          </a:bodyPr>
          <a:lstStyle/>
          <a:p>
            <a:endParaRPr lang="en-IN" sz="1600"/>
          </a:p>
        </p:txBody>
      </p:sp>
      <p:pic>
        <p:nvPicPr>
          <p:cNvPr id="5" name="Picture 4">
            <a:extLst>
              <a:ext uri="{FF2B5EF4-FFF2-40B4-BE49-F238E27FC236}">
                <a16:creationId xmlns="" xmlns:a16="http://schemas.microsoft.com/office/drawing/2014/main" id="{5D40D9AB-5519-44D9-A729-F1E39C6A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674" y="571500"/>
            <a:ext cx="3407339" cy="3064803"/>
          </a:xfrm>
          <a:prstGeom prst="rect">
            <a:avLst/>
          </a:prstGeom>
          <a:effectLst/>
        </p:spPr>
      </p:pic>
      <p:pic>
        <p:nvPicPr>
          <p:cNvPr id="4" name="Picture 3">
            <a:extLst>
              <a:ext uri="{FF2B5EF4-FFF2-40B4-BE49-F238E27FC236}">
                <a16:creationId xmlns="" xmlns:a16="http://schemas.microsoft.com/office/drawing/2014/main" id="{8E84E9B6-CE89-42FA-B987-435B80DA7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8985" y="3794270"/>
            <a:ext cx="4126103" cy="2188504"/>
          </a:xfrm>
          <a:prstGeom prst="rect">
            <a:avLst/>
          </a:prstGeom>
          <a:effectLst/>
        </p:spPr>
      </p:pic>
      <p:pic>
        <p:nvPicPr>
          <p:cNvPr id="6" name="Picture 5">
            <a:extLst>
              <a:ext uri="{FF2B5EF4-FFF2-40B4-BE49-F238E27FC236}">
                <a16:creationId xmlns="" xmlns:a16="http://schemas.microsoft.com/office/drawing/2014/main" id="{452713F3-6C07-4A99-9B62-EEF1A1115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091" y="715107"/>
            <a:ext cx="3148022" cy="5111261"/>
          </a:xfrm>
          <a:prstGeom prst="rect">
            <a:avLst/>
          </a:prstGeom>
          <a:effectLst/>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7C9A2855-D090-470C-88DC-C2F4837CA865}"/>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 xmlns:a16="http://schemas.microsoft.com/office/drawing/2014/main" id="{55014DDC-CDBC-4EDF-A48E-03F93BA203AC}"/>
              </a:ext>
            </a:extLst>
          </p:cNvPr>
          <p:cNvSpPr>
            <a:spLocks noGrp="1"/>
          </p:cNvSpPr>
          <p:nvPr>
            <p:ph idx="1"/>
          </p:nvPr>
        </p:nvSpPr>
        <p:spPr>
          <a:xfrm>
            <a:off x="1103312" y="2763520"/>
            <a:ext cx="8946541" cy="3484879"/>
          </a:xfrm>
        </p:spPr>
        <p:txBody>
          <a:bodyPr>
            <a:normAutofit/>
          </a:bodyPr>
          <a:lstStyle/>
          <a:p>
            <a:pPr marL="342900" lvl="0" indent="-342900">
              <a:lnSpc>
                <a:spcPct val="90000"/>
              </a:lnSpc>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90000"/>
              </a:lnSpc>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90000"/>
              </a:lnSpc>
              <a:spcAft>
                <a:spcPts val="800"/>
              </a:spcAft>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pPr>
              <a:lnSpc>
                <a:spcPct val="90000"/>
              </a:lnSpc>
            </a:pPr>
            <a:endParaRPr lang="en-IN" sz="1700"/>
          </a:p>
        </p:txBody>
      </p:sp>
    </p:spTree>
    <p:extLst>
      <p:ext uri="{BB962C8B-B14F-4D97-AF65-F5344CB8AC3E}">
        <p14:creationId xmlns:p14="http://schemas.microsoft.com/office/powerpoint/2010/main" val="41643010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9">
            <a:extLst>
              <a:ext uri="{FF2B5EF4-FFF2-40B4-BE49-F238E27FC236}">
                <a16:creationId xmlns="" xmlns:a16="http://schemas.microsoft.com/office/drawing/2014/main" id="{3CC8D252-8044-458D-A776-6A5833FEFD2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1">
            <a:extLst>
              <a:ext uri="{FF2B5EF4-FFF2-40B4-BE49-F238E27FC236}">
                <a16:creationId xmlns="" xmlns:a16="http://schemas.microsoft.com/office/drawing/2014/main" id="{E884AA69-7728-499C-8FA7-A3FCA738EB7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 name="Oval 13">
            <a:extLst>
              <a:ext uri="{FF2B5EF4-FFF2-40B4-BE49-F238E27FC236}">
                <a16:creationId xmlns="" xmlns:a16="http://schemas.microsoft.com/office/drawing/2014/main" id="{79760FB8-CC91-426C-9EF3-A58786866B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 name="Picture 15">
            <a:extLst>
              <a:ext uri="{FF2B5EF4-FFF2-40B4-BE49-F238E27FC236}">
                <a16:creationId xmlns="" xmlns:a16="http://schemas.microsoft.com/office/drawing/2014/main" id="{CE274F2C-FBD9-4A60-B6A0-FB7532F599F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 name="Picture 17">
            <a:extLst>
              <a:ext uri="{FF2B5EF4-FFF2-40B4-BE49-F238E27FC236}">
                <a16:creationId xmlns="" xmlns:a16="http://schemas.microsoft.com/office/drawing/2014/main" id="{D543DFE3-F007-48D9-A223-F7351802D47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 name="Rectangle 19">
            <a:extLst>
              <a:ext uri="{FF2B5EF4-FFF2-40B4-BE49-F238E27FC236}">
                <a16:creationId xmlns="" xmlns:a16="http://schemas.microsoft.com/office/drawing/2014/main" id="{09E7EBD1-9868-4F2F-B4FF-A89B93CFB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 xmlns:a16="http://schemas.microsoft.com/office/drawing/2014/main" id="{B77F70CF-51B7-4A07-A16B-70DFA49427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C98594B0-DC7B-4BAF-B0F2-8557CBDE6B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4661461"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446AE3A0-C95F-49A5-8DBC-2844884C2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466" y="1346205"/>
            <a:ext cx="4329482" cy="4165590"/>
          </a:xfrm>
          <a:prstGeom prst="rect">
            <a:avLst/>
          </a:prstGeom>
        </p:spPr>
      </p:pic>
      <p:sp>
        <p:nvSpPr>
          <p:cNvPr id="26" name="Rectangle 25">
            <a:extLst>
              <a:ext uri="{FF2B5EF4-FFF2-40B4-BE49-F238E27FC236}">
                <a16:creationId xmlns="" xmlns:a16="http://schemas.microsoft.com/office/drawing/2014/main" id="{27A76E6C-02DD-4FDA-9F96-21BD3F4E45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99341" y="480060"/>
            <a:ext cx="4661460"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777454F1-CDE0-42CF-B914-8636815FF8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2369" y="1486632"/>
            <a:ext cx="4330526" cy="3884736"/>
          </a:xfrm>
          <a:prstGeom prst="rect">
            <a:avLst/>
          </a:prstGeom>
        </p:spPr>
      </p:pic>
      <p:sp>
        <p:nvSpPr>
          <p:cNvPr id="28" name="Rectangle 27">
            <a:extLst>
              <a:ext uri="{FF2B5EF4-FFF2-40B4-BE49-F238E27FC236}">
                <a16:creationId xmlns="" xmlns:a16="http://schemas.microsoft.com/office/drawing/2014/main" id="{D4D9AAD4-B929-4AE3-A27C-651AF2069E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FDCAF5A7-A9C1-41ED-AD14-DCB452B97613}"/>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700" b="1">
                <a:effectLst/>
                <a:latin typeface="Arial" panose="020B0604020202020204" pitchFamily="34" charset="0"/>
                <a:ea typeface="Calibri" panose="020F0502020204030204" pitchFamily="34" charset="0"/>
                <a:cs typeface="Arial" panose="020B0604020202020204" pitchFamily="34" charset="0"/>
              </a:rPr>
              <a:t>Model Cross Validation</a:t>
            </a: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r>
              <a:rPr lang="en-IN" sz="170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a:t>
            </a:r>
            <a:r>
              <a:rPr lang="en-IN" sz="1700" err="1">
                <a:effectLst/>
                <a:latin typeface="Arial" panose="020B0604020202020204" pitchFamily="34" charset="0"/>
                <a:ea typeface="Calibri" panose="020F0502020204030204" pitchFamily="34" charset="0"/>
                <a:cs typeface="Arial" panose="020B0604020202020204" pitchFamily="34" charset="0"/>
              </a:rPr>
              <a:t>set.It</a:t>
            </a:r>
            <a:r>
              <a:rPr lang="en-IN" sz="1700">
                <a:effectLst/>
                <a:latin typeface="Arial" panose="020B0604020202020204" pitchFamily="34" charset="0"/>
                <a:ea typeface="Calibri" panose="020F0502020204030204" pitchFamily="34" charset="0"/>
                <a:cs typeface="Arial" panose="020B060402020202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pPr>
              <a:lnSpc>
                <a:spcPct val="90000"/>
              </a:lnSpc>
            </a:pPr>
            <a:r>
              <a:rPr lang="en-US" sz="170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700"/>
          </a:p>
        </p:txBody>
      </p:sp>
    </p:spTree>
    <p:extLst>
      <p:ext uri="{BB962C8B-B14F-4D97-AF65-F5344CB8AC3E}">
        <p14:creationId xmlns:p14="http://schemas.microsoft.com/office/powerpoint/2010/main" val="149551709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D1FC4D6-4348-4F28-9459-196F4DFD1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50" y="410547"/>
            <a:ext cx="4294685" cy="4013822"/>
          </a:xfrm>
          <a:prstGeom prst="rect">
            <a:avLst/>
          </a:prstGeom>
        </p:spPr>
      </p:pic>
      <p:pic>
        <p:nvPicPr>
          <p:cNvPr id="5" name="Picture 4">
            <a:extLst>
              <a:ext uri="{FF2B5EF4-FFF2-40B4-BE49-F238E27FC236}">
                <a16:creationId xmlns="" xmlns:a16="http://schemas.microsoft.com/office/drawing/2014/main" id="{28970B9B-7232-4844-B9D5-7A810795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249" y="4424368"/>
            <a:ext cx="4294685" cy="1614981"/>
          </a:xfrm>
          <a:prstGeom prst="rect">
            <a:avLst/>
          </a:prstGeom>
        </p:spPr>
      </p:pic>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4FEAF803-9246-4186-80E7-098BFAF4748C}"/>
              </a:ext>
            </a:extLst>
          </p:cNvPr>
          <p:cNvSpPr>
            <a:spLocks noGrp="1"/>
          </p:cNvSpPr>
          <p:nvPr>
            <p:ph idx="1"/>
          </p:nvPr>
        </p:nvSpPr>
        <p:spPr>
          <a:xfrm>
            <a:off x="1103312" y="2763520"/>
            <a:ext cx="8946541" cy="3484879"/>
          </a:xfrm>
        </p:spPr>
        <p:txBody>
          <a:bodyPr>
            <a:normAutofit/>
          </a:bodyPr>
          <a:lstStyle/>
          <a:p>
            <a:pPr marL="36900" indent="0">
              <a:buNone/>
            </a:pPr>
            <a:r>
              <a:rPr lang="en-IN" dirty="0"/>
              <a:t>ROC AUC Scores</a:t>
            </a:r>
          </a:p>
          <a:p>
            <a:r>
              <a:rPr lang="en-US"/>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a:p>
          <a:p>
            <a:pPr marL="36900" indent="0">
              <a:buNone/>
            </a:pPr>
            <a:endParaRPr lang="en-IN"/>
          </a:p>
        </p:txBody>
      </p:sp>
    </p:spTree>
    <p:extLst>
      <p:ext uri="{BB962C8B-B14F-4D97-AF65-F5344CB8AC3E}">
        <p14:creationId xmlns:p14="http://schemas.microsoft.com/office/powerpoint/2010/main" val="208450331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753D759-4AA8-4A67-A81B-0E48E550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638684"/>
            <a:ext cx="4750648" cy="5715463"/>
          </a:xfrm>
          <a:prstGeom prst="rect">
            <a:avLst/>
          </a:prstGeom>
        </p:spPr>
      </p:pic>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E4E366E-272A-409E-840F-9A6A64A9E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A721560C-E4AB-4287-A29C-3F6916794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 xmlns:a16="http://schemas.microsoft.com/office/drawing/2014/main" id="{DF6CFF07-D953-4F9C-9A0E-E0A6AACB61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 xmlns:a16="http://schemas.microsoft.com/office/drawing/2014/main" id="{DAA4FEEE-0B5F-41BF-825D-60F9FB089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BE2E44FD-00CE-4976-B14D-442867B3839C}"/>
              </a:ext>
            </a:extLst>
          </p:cNvPr>
          <p:cNvSpPr>
            <a:spLocks noGrp="1"/>
          </p:cNvSpPr>
          <p:nvPr>
            <p:ph idx="1"/>
          </p:nvPr>
        </p:nvSpPr>
        <p:spPr>
          <a:xfrm>
            <a:off x="648931" y="2548281"/>
            <a:ext cx="5122606" cy="3658689"/>
          </a:xfrm>
        </p:spPr>
        <p:txBody>
          <a:bodyPr>
            <a:normAutofit/>
          </a:bodyPr>
          <a:lstStyle/>
          <a:p>
            <a:pPr marL="36900" indent="0">
              <a:buNone/>
            </a:pPr>
            <a:r>
              <a:rPr lang="en-IN">
                <a:latin typeface="Arial" panose="020B0604020202020204" pitchFamily="34" charset="0"/>
                <a:cs typeface="Arial" panose="020B0604020202020204" pitchFamily="34" charset="0"/>
              </a:rPr>
              <a:t>ROC AUC curves</a:t>
            </a:r>
          </a:p>
          <a:p>
            <a:r>
              <a:rPr lang="en-US">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51C0050A-679D-48D2-A3B7-DADD3A523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865" y="2548281"/>
            <a:ext cx="5357729" cy="3662018"/>
          </a:xfrm>
          <a:prstGeom prst="rect">
            <a:avLst/>
          </a:prstGeom>
          <a:effectLst/>
        </p:spPr>
      </p:pic>
    </p:spTree>
    <p:extLst>
      <p:ext uri="{BB962C8B-B14F-4D97-AF65-F5344CB8AC3E}">
        <p14:creationId xmlns:p14="http://schemas.microsoft.com/office/powerpoint/2010/main" val="189860311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A1CC5204-0401-4567-8583-57DFED5DF09E}"/>
              </a:ext>
            </a:extLst>
          </p:cNvPr>
          <p:cNvSpPr>
            <a:spLocks noGrp="1"/>
          </p:cNvSpPr>
          <p:nvPr>
            <p:ph idx="1"/>
          </p:nvPr>
        </p:nvSpPr>
        <p:spPr>
          <a:xfrm>
            <a:off x="1103312" y="2763520"/>
            <a:ext cx="8946541" cy="3484879"/>
          </a:xfrm>
        </p:spPr>
        <p:txBody>
          <a:bodyPr>
            <a:normAutofit/>
          </a:bodyPr>
          <a:lstStyle/>
          <a:p>
            <a:pPr marL="36900" indent="0">
              <a:buNone/>
            </a:pPr>
            <a:r>
              <a:rPr lang="en-IN">
                <a:latin typeface="Arial" panose="020B0604020202020204" pitchFamily="34" charset="0"/>
                <a:cs typeface="Arial" panose="020B0604020202020204" pitchFamily="34" charset="0"/>
              </a:rPr>
              <a:t>Interpretation of the Results</a:t>
            </a:r>
          </a:p>
          <a:p>
            <a:r>
              <a:rPr lang="en-IN">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a:effectLst/>
                <a:latin typeface="Arial" panose="020B0604020202020204" pitchFamily="34" charset="0"/>
                <a:ea typeface="Calibri" panose="020F0502020204030204" pitchFamily="34" charset="0"/>
                <a:cs typeface="Times New Roman" panose="02020603050405020304" pitchFamily="18" charset="0"/>
              </a:rPr>
              <a:t>, </a:t>
            </a:r>
            <a:r>
              <a:rPr lang="en-IN" err="1">
                <a:effectLst/>
                <a:latin typeface="Arial" panose="020B0604020202020204" pitchFamily="34" charset="0"/>
                <a:ea typeface="Calibri" panose="020F0502020204030204" pitchFamily="34" charset="0"/>
                <a:cs typeface="Times New Roman" panose="02020603050405020304" pitchFamily="18" charset="0"/>
              </a:rPr>
              <a:t>RandomForest</a:t>
            </a:r>
            <a:r>
              <a:rPr lang="en-IN">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err="1">
                <a:effectLst/>
                <a:latin typeface="Arial" panose="020B0604020202020204" pitchFamily="34" charset="0"/>
                <a:ea typeface="Calibri" panose="020F0502020204030204" pitchFamily="34" charset="0"/>
                <a:cs typeface="Times New Roman" panose="02020603050405020304" pitchFamily="18" charset="0"/>
              </a:rPr>
              <a:t>roc_auc_score</a:t>
            </a:r>
            <a:r>
              <a:rPr lang="en-IN">
                <a:effectLst/>
                <a:latin typeface="Arial" panose="020B0604020202020204" pitchFamily="34" charset="0"/>
                <a:ea typeface="Calibri" panose="020F0502020204030204" pitchFamily="34" charset="0"/>
                <a:cs typeface="Times New Roman" panose="02020603050405020304" pitchFamily="18" charset="0"/>
              </a:rPr>
              <a:t> = 0.9471, cross validation score of 0.9471 and f1 score of 0.95 with precision of 0.95 and recall of 0.95 for both classes 0 and 1</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E4E366E-272A-409E-840F-9A6A64A9E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A721560C-E4AB-4287-A29C-3F6916794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 xmlns:a16="http://schemas.microsoft.com/office/drawing/2014/main" id="{DF6CFF07-D953-4F9C-9A0E-E0A6AACB61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 xmlns:a16="http://schemas.microsoft.com/office/drawing/2014/main" id="{DAA4FEEE-0B5F-41BF-825D-60F9FB0895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6845D816-03CE-4B37-868D-AA3082FE299F}"/>
              </a:ext>
            </a:extLst>
          </p:cNvPr>
          <p:cNvSpPr>
            <a:spLocks noGrp="1"/>
          </p:cNvSpPr>
          <p:nvPr>
            <p:ph idx="1"/>
          </p:nvPr>
        </p:nvSpPr>
        <p:spPr>
          <a:xfrm>
            <a:off x="648931" y="2548281"/>
            <a:ext cx="5122606" cy="3658689"/>
          </a:xfrm>
        </p:spPr>
        <p:txBody>
          <a:bodyPr>
            <a:normAutofit/>
          </a:bodyPr>
          <a:lstStyle/>
          <a:p>
            <a:pPr marL="36900" indent="0">
              <a:buNone/>
            </a:pPr>
            <a:r>
              <a:rPr lang="en-IN">
                <a:effectLst/>
                <a:latin typeface="Arial" panose="020B0604020202020204" pitchFamily="34" charset="0"/>
                <a:ea typeface="Calibri" panose="020F0502020204030204" pitchFamily="34" charset="0"/>
                <a:cs typeface="Arial" panose="020B0604020202020204" pitchFamily="34" charset="0"/>
              </a:rPr>
              <a:t>Hyper Parameter Tuning</a:t>
            </a:r>
          </a:p>
          <a:p>
            <a:r>
              <a:rPr lang="en-IN" err="1">
                <a:effectLst/>
                <a:latin typeface="Arial" panose="020B0604020202020204" pitchFamily="34" charset="0"/>
                <a:ea typeface="Calibri" panose="020F0502020204030204" pitchFamily="34" charset="0"/>
                <a:cs typeface="Arial" panose="020B0604020202020204" pitchFamily="34" charset="0"/>
              </a:rPr>
              <a:t>GridSearchCV</a:t>
            </a:r>
            <a:r>
              <a:rPr lang="en-IN">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 xmlns:a16="http://schemas.microsoft.com/office/drawing/2014/main"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3139045"/>
            <a:ext cx="5451627" cy="2480489"/>
          </a:xfrm>
          <a:prstGeom prst="rect">
            <a:avLst/>
          </a:prstGeom>
          <a:effectLst/>
        </p:spPr>
      </p:pic>
    </p:spTree>
    <p:extLst>
      <p:ext uri="{BB962C8B-B14F-4D97-AF65-F5344CB8AC3E}">
        <p14:creationId xmlns:p14="http://schemas.microsoft.com/office/powerpoint/2010/main" val="175674661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3610850-8109-40F9-928B-FC71B0DFC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33" y="959472"/>
            <a:ext cx="8752382" cy="2940724"/>
          </a:xfrm>
          <a:prstGeom prst="rect">
            <a:avLst/>
          </a:prstGeom>
        </p:spPr>
      </p:pic>
      <p:pic>
        <p:nvPicPr>
          <p:cNvPr id="5" name="Picture 4">
            <a:extLst>
              <a:ext uri="{FF2B5EF4-FFF2-40B4-BE49-F238E27FC236}">
                <a16:creationId xmlns="" xmlns:a16="http://schemas.microsoft.com/office/drawing/2014/main" id="{2EE3EBEF-B666-44E6-93B3-0D365999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215" y="4208106"/>
            <a:ext cx="4524218" cy="1175657"/>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F27E58F4-3659-4A97-B373-196BD661F335}"/>
              </a:ext>
            </a:extLst>
          </p:cNvPr>
          <p:cNvSpPr>
            <a:spLocks noGrp="1"/>
          </p:cNvSpPr>
          <p:nvPr>
            <p:ph idx="1"/>
          </p:nvPr>
        </p:nvSpPr>
        <p:spPr>
          <a:xfrm>
            <a:off x="1103312" y="2763520"/>
            <a:ext cx="8946541" cy="3484879"/>
          </a:xfrm>
        </p:spPr>
        <p:txBody>
          <a:bodyPr>
            <a:normAutofit/>
          </a:bodyPr>
          <a:lstStyle/>
          <a:p>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r>
              <a:rPr lang="en-US" dirty="0"/>
              <a:t>Random Forest Classifier has an accuracy of 94.52%</a:t>
            </a:r>
          </a:p>
          <a:p>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89E9F2AF-572D-4B53-917E-2ACB46DE33F6}"/>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 xmlns:a16="http://schemas.microsoft.com/office/drawing/2014/main" id="{802E88F7-9127-456C-B9E9-523A65B0FD52}"/>
              </a:ext>
            </a:extLst>
          </p:cNvPr>
          <p:cNvSpPr>
            <a:spLocks noGrp="1"/>
          </p:cNvSpPr>
          <p:nvPr>
            <p:ph idx="1"/>
          </p:nvPr>
        </p:nvSpPr>
        <p:spPr>
          <a:xfrm>
            <a:off x="1103312" y="2763520"/>
            <a:ext cx="8946541" cy="3484879"/>
          </a:xfrm>
        </p:spPr>
        <p:txBody>
          <a:bodyPr>
            <a:normAutofit/>
          </a:bodyPr>
          <a:lstStyle/>
          <a:p>
            <a:pPr marL="0" indent="0">
              <a:spcAft>
                <a:spcPts val="800"/>
              </a:spcAft>
              <a:buNone/>
            </a:pPr>
            <a:r>
              <a:rPr lang="en-IN">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57200">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C9ECDD5C-152A-4CC7-8333-0F367B3A62E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 xmlns:a16="http://schemas.microsoft.com/office/drawing/2014/main" id="{7F5C92A3-369B-43F3-BDCE-E560B1B0EC8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 xmlns:a16="http://schemas.microsoft.com/office/drawing/2014/main" id="{AEBE9F1A-B38D-446E-83AE-14B17CE77F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 xmlns:a16="http://schemas.microsoft.com/office/drawing/2014/main" id="{915B5014-A7EC-4BA6-9C83-8840CF81DB2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 xmlns:a16="http://schemas.microsoft.com/office/drawing/2014/main" id="{022C43AB-86D7-420D-8AD7-DC0A15FDD0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 xmlns:a16="http://schemas.microsoft.com/office/drawing/2014/main" id="{5E3EB826-A471-488F-9E8A-D65528A3C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D85D5AA8-773B-469A-8802-9645A4DC9B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85F4D0D0-8FE1-4418-8912-A7ED89CDA0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5951" y="643467"/>
            <a:ext cx="5473571" cy="5571066"/>
          </a:xfrm>
          <a:prstGeom prst="rect">
            <a:avLst/>
          </a:prstGeom>
        </p:spPr>
      </p:pic>
      <p:sp>
        <p:nvSpPr>
          <p:cNvPr id="23" name="Rectangle 22">
            <a:extLst>
              <a:ext uri="{FF2B5EF4-FFF2-40B4-BE49-F238E27FC236}">
                <a16:creationId xmlns="" xmlns:a16="http://schemas.microsoft.com/office/drawing/2014/main" id="{C75AF42C-C556-454E-B2D3-2C917CB812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 xmlns:a16="http://schemas.microsoft.com/office/drawing/2014/main" id="{E135B06A-0DAB-4B39-A83F-BF073B8882B1}"/>
              </a:ext>
            </a:extLst>
          </p:cNvPr>
          <p:cNvSpPr>
            <a:spLocks noGrp="1"/>
          </p:cNvSpPr>
          <p:nvPr>
            <p:ph idx="1"/>
          </p:nvPr>
        </p:nvSpPr>
        <p:spPr>
          <a:xfrm>
            <a:off x="1103312" y="2763520"/>
            <a:ext cx="8946541" cy="3484879"/>
          </a:xfrm>
        </p:spPr>
        <p:txBody>
          <a:bodyPr>
            <a:normAutofit/>
          </a:bodyPr>
          <a:lstStyle/>
          <a:p>
            <a:pPr>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err="1">
                <a:effectLst/>
                <a:latin typeface="Arial" panose="020B0604020202020204" pitchFamily="34" charset="0"/>
                <a:ea typeface="Calibri" panose="020F0502020204030204" pitchFamily="34" charset="0"/>
                <a:cs typeface="Arial" panose="020B0604020202020204" pitchFamily="34" charset="0"/>
              </a:rPr>
              <a:t>precision,recall</a:t>
            </a:r>
            <a:r>
              <a:rPr lang="en-IN">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A377F006-98FF-4F49-947E-B3F0CBB0A54B}"/>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CONCLUSION </a:t>
            </a:r>
          </a:p>
        </p:txBody>
      </p:sp>
      <p:sp>
        <p:nvSpPr>
          <p:cNvPr id="3" name="Content Placeholder 2">
            <a:extLst>
              <a:ext uri="{FF2B5EF4-FFF2-40B4-BE49-F238E27FC236}">
                <a16:creationId xmlns="" xmlns:a16="http://schemas.microsoft.com/office/drawing/2014/main" id="{3B36E7A0-FD05-4CB4-977D-A8A13ABBA4F9}"/>
              </a:ext>
            </a:extLst>
          </p:cNvPr>
          <p:cNvSpPr>
            <a:spLocks noGrp="1"/>
          </p:cNvSpPr>
          <p:nvPr>
            <p:ph idx="1"/>
          </p:nvPr>
        </p:nvSpPr>
        <p:spPr>
          <a:xfrm>
            <a:off x="1103312" y="2763520"/>
            <a:ext cx="8946541" cy="3484879"/>
          </a:xfrm>
        </p:spPr>
        <p:txBody>
          <a:bodyPr>
            <a:normAutofit fontScale="92500" lnSpcReduction="10000"/>
          </a:bodyPr>
          <a:lstStyle/>
          <a:p>
            <a:pPr marL="36900" indent="0">
              <a:lnSpc>
                <a:spcPct val="90000"/>
              </a:lnSpc>
              <a:buNone/>
            </a:pPr>
            <a:r>
              <a:rPr lang="en-US" dirty="0">
                <a:latin typeface="Arial" panose="020B0604020202020204" pitchFamily="34" charset="0"/>
                <a:cs typeface="Arial" panose="020B0604020202020204" pitchFamily="34" charset="0"/>
              </a:rPr>
              <a:t>Key Findings and Conclusions of the Study</a:t>
            </a:r>
            <a:endParaRPr lang="en-US">
              <a:latin typeface="Arial" panose="020B0604020202020204" pitchFamily="34" charset="0"/>
              <a:cs typeface="Arial" panose="020B0604020202020204" pitchFamily="34" charset="0"/>
            </a:endParaRP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lnSpc>
                <a:spcPct val="90000"/>
              </a:lnSpc>
              <a:buNone/>
            </a:pPr>
            <a:endParaRPr lang="en-US">
              <a:latin typeface="Arial" panose="020B0604020202020204" pitchFamily="34" charset="0"/>
              <a:cs typeface="Arial" panose="020B0604020202020204" pitchFamily="34" charset="0"/>
            </a:endParaRPr>
          </a:p>
          <a:p>
            <a:pPr marL="36900" indent="0">
              <a:lnSpc>
                <a:spcPct val="90000"/>
              </a:lnSpc>
              <a:buNone/>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E0093E10-DBA3-43DC-87A1-98F03C2EE898}"/>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CONCLUSION </a:t>
            </a:r>
          </a:p>
        </p:txBody>
      </p:sp>
      <p:sp>
        <p:nvSpPr>
          <p:cNvPr id="3" name="Content Placeholder 2">
            <a:extLst>
              <a:ext uri="{FF2B5EF4-FFF2-40B4-BE49-F238E27FC236}">
                <a16:creationId xmlns="" xmlns:a16="http://schemas.microsoft.com/office/drawing/2014/main" id="{F3286ED4-BDEB-4225-8056-AE9BE3849048}"/>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US" sz="1400">
                <a:latin typeface="Arial" panose="020B0604020202020204" pitchFamily="34" charset="0"/>
                <a:cs typeface="Arial" panose="020B0604020202020204" pitchFamily="34" charset="0"/>
              </a:rPr>
              <a:t>Learning Outcomes of the Study in respect of Data Science</a:t>
            </a:r>
          </a:p>
          <a:p>
            <a:pPr>
              <a:lnSpc>
                <a:spcPct val="90000"/>
              </a:lnSpc>
            </a:pPr>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a:t>
            </a:r>
            <a:r>
              <a:rPr lang="en-US" sz="1400" dirty="0" err="1">
                <a:latin typeface="Arial" panose="020B0604020202020204" pitchFamily="34" charset="0"/>
                <a:cs typeface="Arial" panose="020B0604020202020204" pitchFamily="34" charset="0"/>
              </a:rPr>
              <a:t>Visualising</a:t>
            </a:r>
            <a:r>
              <a:rPr lang="en-US" sz="1400" dirty="0">
                <a:latin typeface="Arial" panose="020B0604020202020204" pitchFamily="34" charset="0"/>
                <a:cs typeface="Arial" panose="020B0604020202020204" pitchFamily="34" charset="0"/>
              </a:rPr>
              <a:t> data helped identify outliers and the relationships between target and feature columns as well as </a:t>
            </a:r>
            <a:r>
              <a:rPr lang="en-US" sz="1400" dirty="0" err="1">
                <a:latin typeface="Arial" panose="020B0604020202020204" pitchFamily="34" charset="0"/>
                <a:cs typeface="Arial" panose="020B0604020202020204" pitchFamily="34" charset="0"/>
              </a:rPr>
              <a:t>analysing</a:t>
            </a:r>
            <a:r>
              <a:rPr lang="en-US" sz="1400" dirty="0">
                <a:latin typeface="Arial" panose="020B0604020202020204" pitchFamily="34" charset="0"/>
                <a:cs typeface="Arial" panose="020B0604020202020204" pitchFamily="34" charset="0"/>
              </a:rPr>
              <a:t> the strength of correlation that exists between them.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40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90000"/>
              </a:lnSpc>
            </a:pPr>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endParaRPr lang="en-US" sz="1400">
              <a:latin typeface="Arial" panose="020B0604020202020204" pitchFamily="34" charset="0"/>
              <a:cs typeface="Arial" panose="020B0604020202020204" pitchFamily="34" charset="0"/>
            </a:endParaRPr>
          </a:p>
          <a:p>
            <a:pPr>
              <a:lnSpc>
                <a:spcPct val="90000"/>
              </a:lnSpc>
            </a:pPr>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1B28F63-CF00-448F-B141-FE33C33B18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 xmlns:a16="http://schemas.microsoft.com/office/drawing/2014/main" id="{2AE609E2-8522-44E4-9077-980E5BCF3E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 xmlns:a16="http://schemas.microsoft.com/office/drawing/2014/main" id="{4FA533C5-33E3-4611-AF9F-72811D8B26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 xmlns:a16="http://schemas.microsoft.com/office/drawing/2014/main" id="{8949AD42-25FD-4C3D-9EEE-B7FEC580998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 xmlns:a16="http://schemas.microsoft.com/office/drawing/2014/main" id="{6AC7D913-60B7-4603-881B-831DA5D3A94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 xmlns:a16="http://schemas.microsoft.com/office/drawing/2014/main" id="{87F0FDC4-AD8C-47D9-9131-623C98ADB0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 xmlns:a16="http://schemas.microsoft.com/office/drawing/2014/main" id="{0F771698-A9EB-4658-BDD2-979A24BC5686}"/>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 YOU</a:t>
            </a:r>
          </a:p>
        </p:txBody>
      </p:sp>
      <p:sp>
        <p:nvSpPr>
          <p:cNvPr id="25" name="Rectangle 24">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14200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AD408860-F1DA-4510-A327-4F719457DB8D}"/>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 xmlns:a16="http://schemas.microsoft.com/office/drawing/2014/main" id="{08C5B525-E409-4949-B4CA-CFAF6D78F79B}"/>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30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 </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90000"/>
              </a:lnSpc>
              <a:spcAft>
                <a:spcPts val="800"/>
              </a:spcAft>
            </a:pPr>
            <a:r>
              <a:rPr lang="en-IN" sz="130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300" err="1">
                <a:effectLst/>
                <a:latin typeface="Arial" panose="020B0604020202020204" pitchFamily="34" charset="0"/>
                <a:ea typeface="Calibri" panose="020F0502020204030204" pitchFamily="34" charset="0"/>
                <a:cs typeface="Arial" panose="020B0604020202020204" pitchFamily="34" charset="0"/>
              </a:rPr>
              <a:t>can</a:t>
            </a:r>
            <a:r>
              <a:rPr lang="en-IN" sz="130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pPr>
              <a:lnSpc>
                <a:spcPct val="90000"/>
              </a:lnSpc>
            </a:pPr>
            <a:endParaRPr lang="en-IN"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4F12F7F4-57DE-45DC-962E-8FC81055B657}"/>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 xmlns:a16="http://schemas.microsoft.com/office/drawing/2014/main" id="{A1AAFC53-258E-47CF-9FA6-453D5892E289}"/>
              </a:ext>
            </a:extLst>
          </p:cNvPr>
          <p:cNvSpPr>
            <a:spLocks noGrp="1"/>
          </p:cNvSpPr>
          <p:nvPr>
            <p:ph idx="1"/>
          </p:nvPr>
        </p:nvSpPr>
        <p:spPr>
          <a:xfrm>
            <a:off x="1103312" y="2763520"/>
            <a:ext cx="8946541" cy="3484879"/>
          </a:xfrm>
        </p:spPr>
        <p:txBody>
          <a:bodyPr>
            <a:normAutofit fontScale="92500" lnSpcReduction="10000"/>
          </a:bodyPr>
          <a:lstStyle/>
          <a:p>
            <a:pPr marL="36900" indent="0">
              <a:buNone/>
            </a:pPr>
            <a:r>
              <a:rPr lang="en-IN">
                <a:effectLst/>
                <a:latin typeface="Arial" panose="020B0604020202020204" pitchFamily="34" charset="0"/>
                <a:ea typeface="Calibri" panose="020F0502020204030204" pitchFamily="34" charset="0"/>
                <a:cs typeface="Arial" panose="020B0604020202020204" pitchFamily="34" charset="0"/>
              </a:rPr>
              <a:t>Motivation for the Problem Undertaken</a:t>
            </a:r>
          </a:p>
          <a:p>
            <a:r>
              <a:rPr lang="en-IN">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725DEA29-D54C-48DF-925F-3EB76E109B63}"/>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Analytical Problem Framing</a:t>
            </a:r>
          </a:p>
        </p:txBody>
      </p:sp>
      <p:sp>
        <p:nvSpPr>
          <p:cNvPr id="3" name="Content Placeholder 2">
            <a:extLst>
              <a:ext uri="{FF2B5EF4-FFF2-40B4-BE49-F238E27FC236}">
                <a16:creationId xmlns="" xmlns:a16="http://schemas.microsoft.com/office/drawing/2014/main" id="{DFF8002A-7591-4BC4-9D00-298BE1B121AB}"/>
              </a:ext>
            </a:extLst>
          </p:cNvPr>
          <p:cNvSpPr>
            <a:spLocks noGrp="1"/>
          </p:cNvSpPr>
          <p:nvPr>
            <p:ph idx="1"/>
          </p:nvPr>
        </p:nvSpPr>
        <p:spPr>
          <a:xfrm>
            <a:off x="1103312" y="2763520"/>
            <a:ext cx="8946541" cy="3484879"/>
          </a:xfrm>
        </p:spPr>
        <p:txBody>
          <a:bodyPr>
            <a:normAutofit/>
          </a:bodyPr>
          <a:lstStyle/>
          <a:p>
            <a:pPr marL="0" indent="0">
              <a:lnSpc>
                <a:spcPct val="90000"/>
              </a:lnSpc>
              <a:spcAft>
                <a:spcPts val="800"/>
              </a:spcAft>
              <a:buNone/>
            </a:pPr>
            <a:r>
              <a:rPr lang="en-IN" sz="170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700" err="1">
                <a:effectLst/>
                <a:latin typeface="Arial" panose="020B0604020202020204" pitchFamily="34" charset="0"/>
                <a:ea typeface="Calibri" panose="020F0502020204030204" pitchFamily="34" charset="0"/>
                <a:cs typeface="Times New Roman" panose="02020603050405020304" pitchFamily="18" charset="0"/>
              </a:rPr>
              <a:t>Modeling</a:t>
            </a:r>
            <a:r>
              <a:rPr lang="en-IN" sz="1700">
                <a:effectLst/>
                <a:latin typeface="Arial" panose="020B0604020202020204" pitchFamily="34" charset="0"/>
                <a:ea typeface="Calibri" panose="020F0502020204030204" pitchFamily="34" charset="0"/>
                <a:cs typeface="Times New Roman" panose="02020603050405020304" pitchFamily="18" charset="0"/>
              </a:rPr>
              <a:t> of the Problem</a:t>
            </a:r>
          </a:p>
          <a:p>
            <a:pPr marL="285750" indent="-28575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lnSpc>
                <a:spcPct val="90000"/>
              </a:lnSpc>
              <a:buNone/>
            </a:pPr>
            <a:r>
              <a:rPr lang="en-IN" sz="1700" dirty="0">
                <a:effectLst/>
                <a:latin typeface="Arial" panose="020B0604020202020204" pitchFamily="34" charset="0"/>
                <a:ea typeface="Calibri" panose="020F0502020204030204" pitchFamily="34" charset="0"/>
              </a:rPr>
              <a:t>Data Sources and their formats</a:t>
            </a:r>
          </a:p>
          <a:p>
            <a:pPr marL="45720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lnSpc>
                <a:spcPct val="90000"/>
              </a:lnSpc>
              <a:buNone/>
            </a:pPr>
            <a:endParaRPr lang="en-IN" sz="1700"/>
          </a:p>
        </p:txBody>
      </p:sp>
    </p:spTree>
    <p:extLst>
      <p:ext uri="{BB962C8B-B14F-4D97-AF65-F5344CB8AC3E}">
        <p14:creationId xmlns:p14="http://schemas.microsoft.com/office/powerpoint/2010/main" val="28034649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88909C4E-F67B-47A2-AA8E-E87BA07905B0}"/>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Dataset Description </a:t>
            </a:r>
          </a:p>
        </p:txBody>
      </p:sp>
      <p:sp>
        <p:nvSpPr>
          <p:cNvPr id="3" name="Content Placeholder 2">
            <a:extLst>
              <a:ext uri="{FF2B5EF4-FFF2-40B4-BE49-F238E27FC236}">
                <a16:creationId xmlns="" xmlns:a16="http://schemas.microsoft.com/office/drawing/2014/main" id="{D31646C0-2567-48A2-9957-30F016171BED}"/>
              </a:ext>
            </a:extLst>
          </p:cNvPr>
          <p:cNvSpPr>
            <a:spLocks noGrp="1"/>
          </p:cNvSpPr>
          <p:nvPr>
            <p:ph idx="1"/>
          </p:nvPr>
        </p:nvSpPr>
        <p:spPr>
          <a:xfrm>
            <a:off x="1103312" y="2763520"/>
            <a:ext cx="8946541" cy="3484879"/>
          </a:xfrm>
        </p:spPr>
        <p:txBody>
          <a:bodyPr vert="horz" lIns="91440" tIns="45720" rIns="91440" bIns="45720" rtlCol="0">
            <a:normAutofit/>
          </a:bodyPr>
          <a:lstStyle/>
          <a:p>
            <a:pPr>
              <a:lnSpc>
                <a:spcPct val="90000"/>
              </a:lnSpc>
            </a:pPr>
            <a:r>
              <a:rPr lang="en-IN" sz="1300" b="1">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300">
              <a:effectLst/>
              <a:latin typeface="Arial" panose="020B0604020202020204" pitchFamily="34" charset="0"/>
              <a:ea typeface="Calibri" panose="020F0502020204030204" pitchFamily="34" charset="0"/>
              <a:cs typeface="Arial" panose="020B0604020202020204" pitchFamily="34" charset="0"/>
            </a:endParaRPr>
          </a:p>
          <a:p>
            <a:pPr lvl="1">
              <a:lnSpc>
                <a:spcPct val="90000"/>
              </a:lnSpc>
            </a:pPr>
            <a:r>
              <a:rPr lang="en-US" sz="1300" err="1">
                <a:latin typeface="Arial" panose="020B0604020202020204" pitchFamily="34" charset="0"/>
                <a:cs typeface="Arial" panose="020B0604020202020204" pitchFamily="34" charset="0"/>
              </a:rPr>
              <a:t>msisdn</a:t>
            </a:r>
            <a:r>
              <a:rPr lang="en-US" sz="1300">
                <a:latin typeface="Arial" panose="020B0604020202020204" pitchFamily="34" charset="0"/>
                <a:cs typeface="Arial" panose="020B0604020202020204" pitchFamily="34" charset="0"/>
              </a:rPr>
              <a:t>: mobile number of user</a:t>
            </a:r>
          </a:p>
          <a:p>
            <a:pPr lvl="1">
              <a:lnSpc>
                <a:spcPct val="90000"/>
              </a:lnSpc>
            </a:pPr>
            <a:r>
              <a:rPr lang="en-US" sz="1300" err="1">
                <a:latin typeface="Arial" panose="020B0604020202020204" pitchFamily="34" charset="0"/>
                <a:cs typeface="Arial" panose="020B0604020202020204" pitchFamily="34" charset="0"/>
              </a:rPr>
              <a:t>aon</a:t>
            </a:r>
            <a:r>
              <a:rPr lang="en-US" sz="1300">
                <a:latin typeface="Arial" panose="020B0604020202020204" pitchFamily="34" charset="0"/>
                <a:cs typeface="Arial" panose="020B0604020202020204" pitchFamily="34" charset="0"/>
              </a:rPr>
              <a:t>: age on cellular network in days</a:t>
            </a:r>
          </a:p>
          <a:p>
            <a:pPr lvl="1">
              <a:lnSpc>
                <a:spcPct val="90000"/>
              </a:lnSpc>
            </a:pPr>
            <a:r>
              <a:rPr lang="en-US" sz="1300">
                <a:latin typeface="Arial" panose="020B0604020202020204" pitchFamily="34" charset="0"/>
                <a:cs typeface="Arial" panose="020B0604020202020204" pitchFamily="34" charset="0"/>
              </a:rPr>
              <a:t>daily_decr30: Daily amount spent from main account, averaged over last 30 days (in Indonesian Rupiah)</a:t>
            </a:r>
          </a:p>
          <a:p>
            <a:pPr lvl="1">
              <a:lnSpc>
                <a:spcPct val="90000"/>
              </a:lnSpc>
            </a:pPr>
            <a:r>
              <a:rPr lang="en-US" sz="1300">
                <a:latin typeface="Arial" panose="020B0604020202020204" pitchFamily="34" charset="0"/>
                <a:cs typeface="Arial" panose="020B0604020202020204" pitchFamily="34" charset="0"/>
              </a:rPr>
              <a:t>daily_decr90: Daily amount spent from main account, averaged over last 90 days (in Indonesian Rupiah)</a:t>
            </a:r>
          </a:p>
          <a:p>
            <a:pPr lvl="1">
              <a:lnSpc>
                <a:spcPct val="90000"/>
              </a:lnSpc>
            </a:pPr>
            <a:r>
              <a:rPr lang="en-US" sz="1300">
                <a:latin typeface="Arial" panose="020B0604020202020204" pitchFamily="34" charset="0"/>
                <a:cs typeface="Arial" panose="020B0604020202020204" pitchFamily="34" charset="0"/>
              </a:rPr>
              <a:t>rental30: Average main account balance over last 30 days</a:t>
            </a:r>
          </a:p>
          <a:p>
            <a:pPr lvl="1">
              <a:lnSpc>
                <a:spcPct val="90000"/>
              </a:lnSpc>
            </a:pPr>
            <a:r>
              <a:rPr lang="en-US" sz="1300">
                <a:latin typeface="Arial" panose="020B0604020202020204" pitchFamily="34" charset="0"/>
                <a:cs typeface="Arial" panose="020B0604020202020204" pitchFamily="34" charset="0"/>
              </a:rPr>
              <a:t>rental90: Average main account balance over last 90 days</a:t>
            </a:r>
          </a:p>
          <a:p>
            <a:pPr lvl="1">
              <a:lnSpc>
                <a:spcPct val="90000"/>
              </a:lnSpc>
            </a:pPr>
            <a:r>
              <a:rPr lang="en-US" sz="1300" err="1">
                <a:latin typeface="Arial" panose="020B0604020202020204" pitchFamily="34" charset="0"/>
                <a:cs typeface="Arial" panose="020B0604020202020204" pitchFamily="34" charset="0"/>
              </a:rPr>
              <a:t>last_rech_date_ma</a:t>
            </a:r>
            <a:r>
              <a:rPr lang="en-US" sz="1300">
                <a:latin typeface="Arial" panose="020B0604020202020204" pitchFamily="34" charset="0"/>
                <a:cs typeface="Arial" panose="020B0604020202020204" pitchFamily="34" charset="0"/>
              </a:rPr>
              <a:t>: Number of days till last recharge of main account</a:t>
            </a:r>
          </a:p>
          <a:p>
            <a:pPr lvl="1">
              <a:lnSpc>
                <a:spcPct val="90000"/>
              </a:lnSpc>
            </a:pPr>
            <a:r>
              <a:rPr lang="en-US" sz="1300" err="1">
                <a:latin typeface="Arial" panose="020B0604020202020204" pitchFamily="34" charset="0"/>
                <a:cs typeface="Arial" panose="020B0604020202020204" pitchFamily="34" charset="0"/>
              </a:rPr>
              <a:t>last_rech_date_da</a:t>
            </a:r>
            <a:r>
              <a:rPr lang="en-US" sz="1300">
                <a:latin typeface="Arial" panose="020B0604020202020204" pitchFamily="34" charset="0"/>
                <a:cs typeface="Arial" panose="020B0604020202020204" pitchFamily="34" charset="0"/>
              </a:rPr>
              <a:t>: Number of days till last recharge of data account</a:t>
            </a:r>
          </a:p>
          <a:p>
            <a:pPr lvl="1">
              <a:lnSpc>
                <a:spcPct val="90000"/>
              </a:lnSpc>
            </a:pPr>
            <a:r>
              <a:rPr lang="en-US" sz="1300" err="1">
                <a:latin typeface="Arial" panose="020B0604020202020204" pitchFamily="34" charset="0"/>
                <a:cs typeface="Arial" panose="020B0604020202020204" pitchFamily="34" charset="0"/>
              </a:rPr>
              <a:t>last_rech_amt_ma</a:t>
            </a:r>
            <a:r>
              <a:rPr lang="en-US" sz="1300">
                <a:latin typeface="Arial" panose="020B0604020202020204" pitchFamily="34" charset="0"/>
                <a:cs typeface="Arial" panose="020B0604020202020204" pitchFamily="34" charset="0"/>
              </a:rPr>
              <a:t>: Amount of last recharge of main account (in Indonesian Rupiah)</a:t>
            </a:r>
          </a:p>
          <a:p>
            <a:pPr lvl="1">
              <a:lnSpc>
                <a:spcPct val="90000"/>
              </a:lnSpc>
            </a:pPr>
            <a:endParaRPr lang="en-IN"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Thatch</Template>
  <TotalTime>292</TotalTime>
  <Words>3051</Words>
  <Application>Microsoft Office PowerPoint</Application>
  <PresentationFormat>Custom</PresentationFormat>
  <Paragraphs>178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Thatch</vt:lpstr>
      <vt:lpstr>Micro Credit Defaulter Prediction Project</vt:lpstr>
      <vt:lpstr>ACKNOWLEDGMENT</vt:lpstr>
      <vt:lpstr>INTRODUCTION</vt:lpstr>
      <vt:lpstr>INTRODUCTION</vt:lpstr>
      <vt:lpstr>INTRODUCTION</vt:lpstr>
      <vt:lpstr>INTRODUCTION</vt:lpstr>
      <vt:lpstr>INTRODUCTION</vt:lpstr>
      <vt:lpstr>Analytical Problem Framing</vt:lpstr>
      <vt:lpstr>Dataset Description </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sourabh soni</dc:creator>
  <cp:lastModifiedBy>GAURAV</cp:lastModifiedBy>
  <cp:revision>97</cp:revision>
  <dcterms:created xsi:type="dcterms:W3CDTF">2021-10-25T11:04:06Z</dcterms:created>
  <dcterms:modified xsi:type="dcterms:W3CDTF">2022-09-06T14:42:08Z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