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753600" cy="7315200"/>
  <p:notesSz cx="6858000" cy="9144000"/>
  <p:embeddedFontLst>
    <p:embeddedFont>
      <p:font typeface="Times New Roman" charset="1" panose="02030502070405020303"/>
      <p:regular r:id="rId25"/>
    </p:embeddedFont>
    <p:embeddedFont>
      <p:font typeface="Times New Roman Bold" charset="1" panose="02030802070405020303"/>
      <p:regular r:id="rId26"/>
    </p:embeddedFont>
    <p:embeddedFont>
      <p:font typeface="Arial Bold" charset="1" panose="020B0802020202020204"/>
      <p:regular r:id="rId27"/>
    </p:embeddedFont>
    <p:embeddedFont>
      <p:font typeface="Arial" charset="1" panose="020B0502020202020204"/>
      <p:regular r:id="rId30"/>
    </p:embeddedFont>
    <p:embeddedFont>
      <p:font typeface="Arimo" charset="1" panose="020B0604020202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2.xml" Type="http://schemas.openxmlformats.org/officeDocument/2006/relationships/notesSlide"/><Relationship Id="rId29" Target="notesSlides/notesSlide3.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4.xml" Type="http://schemas.openxmlformats.org/officeDocument/2006/relationships/notesSlide"/><Relationship Id="rId32" Target="notesSlides/notesSlide5.xml" Type="http://schemas.openxmlformats.org/officeDocument/2006/relationships/notesSlide"/><Relationship Id="rId33" Target="notesSlides/notesSlide6.xml" Type="http://schemas.openxmlformats.org/officeDocument/2006/relationships/notesSlide"/><Relationship Id="rId34" Target="fonts/font34.fntdata" Type="http://schemas.openxmlformats.org/officeDocument/2006/relationships/font"/><Relationship Id="rId35" Target="notesSlides/notesSlide7.xml" Type="http://schemas.openxmlformats.org/officeDocument/2006/relationships/notesSlide"/><Relationship Id="rId36" Target="notesSlides/notesSlide8.xml" Type="http://schemas.openxmlformats.org/officeDocument/2006/relationships/notesSlide"/><Relationship Id="rId37" Target="notesSlides/notesSlide9.xml" Type="http://schemas.openxmlformats.org/officeDocument/2006/relationships/notesSlide"/><Relationship Id="rId38"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https://ieeexplore.ieee.org/document/9183289" TargetMode="External" Type="http://schemas.openxmlformats.org/officeDocument/2006/relationships/hyperlink"/><Relationship Id="rId11" Target="https://typeset.io/papers/kinematics-analysis-and-simulation-of-a-rocker-bogie-mobile-2gmog2nihe" TargetMode="External" Type="http://schemas.openxmlformats.org/officeDocument/2006/relationships/hyperlink"/><Relationship Id="rId12" Target="https://ieeexplore.ieee.org/document/10457471" TargetMode="External" Type="http://schemas.openxmlformats.org/officeDocument/2006/relationships/hyperlink"/><Relationship Id="rId2" Target="../notesSlides/notesSlide9.xml" Type="http://schemas.openxmlformats.org/officeDocument/2006/relationships/notesSlide"/><Relationship Id="rId3" Target="https://ieeexplore.ieee.org/document/7754547" TargetMode="External" Type="http://schemas.openxmlformats.org/officeDocument/2006/relationships/hyperlink"/><Relationship Id="rId4" Target="https://ieeexplore.ieee.org/document/7754547" TargetMode="External" Type="http://schemas.openxmlformats.org/officeDocument/2006/relationships/hyperlink"/><Relationship Id="rId5" Target="https://ieeexplore.ieee.org/document/7754547" TargetMode="External" Type="http://schemas.openxmlformats.org/officeDocument/2006/relationships/hyperlink"/><Relationship Id="rId6" Target="https://ieeexplore.ieee.org/document/7754547" TargetMode="External" Type="http://schemas.openxmlformats.org/officeDocument/2006/relationships/hyperlink"/><Relationship Id="rId7" Target="https://ieeexplore.ieee.org/document/7754547" TargetMode="External" Type="http://schemas.openxmlformats.org/officeDocument/2006/relationships/hyperlink"/><Relationship Id="rId8" Target="https://ieeexplore.ieee.org/document/9183289" TargetMode="External" Type="http://schemas.openxmlformats.org/officeDocument/2006/relationships/hyperlink"/><Relationship Id="rId9" Target="https://ieeexplore.ieee.org/document/9183289"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a:off x="-15240" y="6952066"/>
            <a:ext cx="9784080" cy="3048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05384" y="3619500"/>
            <a:ext cx="9046857" cy="3283241"/>
          </a:xfrm>
          <a:prstGeom prst="rect">
            <a:avLst/>
          </a:prstGeom>
        </p:spPr>
        <p:txBody>
          <a:bodyPr anchor="t" rtlCol="false" tIns="0" lIns="0" bIns="0" rIns="0">
            <a:spAutoFit/>
          </a:bodyPr>
          <a:lstStyle/>
          <a:p>
            <a:pPr algn="ctr">
              <a:lnSpc>
                <a:spcPts val="1800"/>
              </a:lnSpc>
            </a:pPr>
          </a:p>
          <a:p>
            <a:pPr algn="ctr">
              <a:lnSpc>
                <a:spcPts val="1800"/>
              </a:lnSpc>
            </a:pPr>
          </a:p>
          <a:p>
            <a:pPr algn="ctr">
              <a:lnSpc>
                <a:spcPts val="1800"/>
              </a:lnSpc>
            </a:pPr>
          </a:p>
          <a:p>
            <a:pPr algn="ctr">
              <a:lnSpc>
                <a:spcPts val="1800"/>
              </a:lnSpc>
            </a:pPr>
          </a:p>
          <a:p>
            <a:pPr algn="ctr">
              <a:lnSpc>
                <a:spcPts val="1800"/>
              </a:lnSpc>
            </a:pPr>
          </a:p>
          <a:p>
            <a:pPr algn="ctr">
              <a:lnSpc>
                <a:spcPts val="3087"/>
              </a:lnSpc>
            </a:pPr>
            <a:r>
              <a:rPr lang="en-US" sz="2572">
                <a:solidFill>
                  <a:srgbClr val="000000"/>
                </a:solidFill>
                <a:latin typeface="Times New Roman"/>
                <a:ea typeface="Times New Roman"/>
                <a:cs typeface="Times New Roman"/>
                <a:sym typeface="Times New Roman"/>
              </a:rPr>
              <a:t>Under the guidance</a:t>
            </a:r>
          </a:p>
          <a:p>
            <a:pPr algn="ctr">
              <a:lnSpc>
                <a:spcPts val="3087"/>
              </a:lnSpc>
            </a:pPr>
            <a:r>
              <a:rPr lang="en-US" sz="2572">
                <a:solidFill>
                  <a:srgbClr val="000000"/>
                </a:solidFill>
                <a:latin typeface="Times New Roman"/>
                <a:ea typeface="Times New Roman"/>
                <a:cs typeface="Times New Roman"/>
                <a:sym typeface="Times New Roman"/>
              </a:rPr>
              <a:t> of</a:t>
            </a:r>
          </a:p>
          <a:p>
            <a:pPr algn="ctr">
              <a:lnSpc>
                <a:spcPts val="3087"/>
              </a:lnSpc>
            </a:pPr>
            <a:r>
              <a:rPr lang="en-US" sz="2572">
                <a:solidFill>
                  <a:srgbClr val="000000"/>
                </a:solidFill>
                <a:latin typeface="Times New Roman"/>
                <a:ea typeface="Times New Roman"/>
                <a:cs typeface="Times New Roman"/>
                <a:sym typeface="Times New Roman"/>
              </a:rPr>
              <a:t>Ms. Savita Kulkarni</a:t>
            </a:r>
          </a:p>
          <a:p>
            <a:pPr algn="ctr">
              <a:lnSpc>
                <a:spcPts val="1800"/>
              </a:lnSpc>
            </a:pPr>
          </a:p>
          <a:p>
            <a:pPr algn="ctr">
              <a:lnSpc>
                <a:spcPts val="2572"/>
              </a:lnSpc>
            </a:pPr>
            <a:r>
              <a:rPr lang="en-US" sz="2144">
                <a:solidFill>
                  <a:srgbClr val="000000"/>
                </a:solidFill>
                <a:latin typeface="Times New Roman"/>
                <a:ea typeface="Times New Roman"/>
                <a:cs typeface="Times New Roman"/>
                <a:sym typeface="Times New Roman"/>
              </a:rPr>
              <a:t>                  Department of Electronics and Telecommunication Engineering</a:t>
            </a:r>
          </a:p>
          <a:p>
            <a:pPr algn="ctr">
              <a:lnSpc>
                <a:spcPts val="3601"/>
              </a:lnSpc>
            </a:pPr>
            <a:r>
              <a:rPr lang="en-US" sz="3001">
                <a:solidFill>
                  <a:srgbClr val="000000"/>
                </a:solidFill>
                <a:latin typeface="Times New Roman"/>
                <a:ea typeface="Times New Roman"/>
                <a:cs typeface="Times New Roman"/>
                <a:sym typeface="Times New Roman"/>
              </a:rPr>
              <a:t>             St. Francis Institute of Technology, Mumbai  </a:t>
            </a:r>
          </a:p>
        </p:txBody>
      </p:sp>
      <p:sp>
        <p:nvSpPr>
          <p:cNvPr name="Freeform 5" id="5"/>
          <p:cNvSpPr/>
          <p:nvPr/>
        </p:nvSpPr>
        <p:spPr>
          <a:xfrm flipH="false" flipV="false" rot="0">
            <a:off x="958978" y="5922043"/>
            <a:ext cx="857615" cy="847456"/>
          </a:xfrm>
          <a:custGeom>
            <a:avLst/>
            <a:gdLst/>
            <a:ahLst/>
            <a:cxnLst/>
            <a:rect r="r" b="b" t="t" l="l"/>
            <a:pathLst>
              <a:path h="847456" w="857615">
                <a:moveTo>
                  <a:pt x="0" y="0"/>
                </a:moveTo>
                <a:lnTo>
                  <a:pt x="857615" y="0"/>
                </a:lnTo>
                <a:lnTo>
                  <a:pt x="857615" y="847456"/>
                </a:lnTo>
                <a:lnTo>
                  <a:pt x="0" y="847456"/>
                </a:lnTo>
                <a:lnTo>
                  <a:pt x="0" y="0"/>
                </a:lnTo>
                <a:close/>
              </a:path>
            </a:pathLst>
          </a:custGeom>
          <a:blipFill>
            <a:blip r:embed="rId3"/>
            <a:stretch>
              <a:fillRect l="0" t="0" r="0" b="-61"/>
            </a:stretch>
          </a:blipFill>
        </p:spPr>
      </p:sp>
      <p:sp>
        <p:nvSpPr>
          <p:cNvPr name="TextBox 6" id="6"/>
          <p:cNvSpPr txBox="true"/>
          <p:nvPr/>
        </p:nvSpPr>
        <p:spPr>
          <a:xfrm rot="0">
            <a:off x="3597639" y="2746420"/>
            <a:ext cx="4206270" cy="1990725"/>
          </a:xfrm>
          <a:prstGeom prst="rect">
            <a:avLst/>
          </a:prstGeom>
        </p:spPr>
        <p:txBody>
          <a:bodyPr anchor="t" rtlCol="false" tIns="0" lIns="0" bIns="0" rIns="0">
            <a:spAutoFit/>
          </a:bodyPr>
          <a:lstStyle/>
          <a:p>
            <a:pPr algn="l" marL="274546" indent="-137273" lvl="1">
              <a:lnSpc>
                <a:spcPts val="2560"/>
              </a:lnSpc>
              <a:buFont typeface="Arial"/>
              <a:buChar char="•"/>
            </a:pPr>
            <a:r>
              <a:rPr lang="en-US" sz="2133">
                <a:solidFill>
                  <a:srgbClr val="000000"/>
                </a:solidFill>
                <a:latin typeface="Times New Roman"/>
                <a:ea typeface="Times New Roman"/>
                <a:cs typeface="Times New Roman"/>
                <a:sym typeface="Times New Roman"/>
              </a:rPr>
              <a:t>Pratik Chauhan  -  09</a:t>
            </a:r>
          </a:p>
          <a:p>
            <a:pPr algn="l" marL="274546" indent="-137273" lvl="1">
              <a:lnSpc>
                <a:spcPts val="2560"/>
              </a:lnSpc>
              <a:buFont typeface="Arial"/>
              <a:buChar char="•"/>
            </a:pPr>
            <a:r>
              <a:rPr lang="en-US" sz="2133">
                <a:solidFill>
                  <a:srgbClr val="000000"/>
                </a:solidFill>
                <a:latin typeface="Times New Roman"/>
                <a:ea typeface="Times New Roman"/>
                <a:cs typeface="Times New Roman"/>
                <a:sym typeface="Times New Roman"/>
              </a:rPr>
              <a:t>Neeraj Chaurasia  -  10</a:t>
            </a:r>
          </a:p>
          <a:p>
            <a:pPr algn="l" marL="274546" indent="-137273" lvl="1">
              <a:lnSpc>
                <a:spcPts val="2560"/>
              </a:lnSpc>
              <a:buFont typeface="Arial"/>
              <a:buChar char="•"/>
            </a:pPr>
            <a:r>
              <a:rPr lang="en-US" sz="2133">
                <a:solidFill>
                  <a:srgbClr val="000000"/>
                </a:solidFill>
                <a:latin typeface="Times New Roman"/>
                <a:ea typeface="Times New Roman"/>
                <a:cs typeface="Times New Roman"/>
                <a:sym typeface="Times New Roman"/>
              </a:rPr>
              <a:t>Mojes Dhotre  -  11</a:t>
            </a:r>
          </a:p>
          <a:p>
            <a:pPr algn="l" marL="274546" indent="-137273" lvl="1">
              <a:lnSpc>
                <a:spcPts val="2560"/>
              </a:lnSpc>
              <a:buFont typeface="Arial"/>
              <a:buChar char="•"/>
            </a:pPr>
            <a:r>
              <a:rPr lang="en-US" sz="2133">
                <a:solidFill>
                  <a:srgbClr val="000000"/>
                </a:solidFill>
                <a:latin typeface="Times New Roman"/>
                <a:ea typeface="Times New Roman"/>
                <a:cs typeface="Times New Roman"/>
                <a:sym typeface="Times New Roman"/>
              </a:rPr>
              <a:t>Aryan Menon  -  12</a:t>
            </a:r>
          </a:p>
          <a:p>
            <a:pPr algn="l" marL="192182" indent="-96091" lvl="1">
              <a:lnSpc>
                <a:spcPts val="1791"/>
              </a:lnSpc>
            </a:pPr>
          </a:p>
          <a:p>
            <a:pPr algn="l" marL="192182" indent="-96091" lvl="1">
              <a:lnSpc>
                <a:spcPts val="1791"/>
              </a:lnSpc>
            </a:pPr>
          </a:p>
          <a:p>
            <a:pPr algn="ctr" marL="192182" indent="-96091" lvl="1">
              <a:lnSpc>
                <a:spcPts val="1791"/>
              </a:lnSpc>
            </a:pPr>
          </a:p>
        </p:txBody>
      </p:sp>
      <p:sp>
        <p:nvSpPr>
          <p:cNvPr name="TextBox 7" id="7"/>
          <p:cNvSpPr txBox="true"/>
          <p:nvPr/>
        </p:nvSpPr>
        <p:spPr>
          <a:xfrm rot="0">
            <a:off x="1816593" y="398145"/>
            <a:ext cx="6120414" cy="333375"/>
          </a:xfrm>
          <a:prstGeom prst="rect">
            <a:avLst/>
          </a:prstGeom>
        </p:spPr>
        <p:txBody>
          <a:bodyPr anchor="t" rtlCol="false" tIns="0" lIns="0" bIns="0" rIns="0">
            <a:spAutoFit/>
          </a:bodyPr>
          <a:lstStyle/>
          <a:p>
            <a:pPr algn="just">
              <a:lnSpc>
                <a:spcPts val="2304"/>
              </a:lnSpc>
            </a:pPr>
            <a:r>
              <a:rPr lang="en-US" b="true" sz="1920">
                <a:solidFill>
                  <a:srgbClr val="000000"/>
                </a:solidFill>
                <a:latin typeface="Times New Roman Bold"/>
                <a:ea typeface="Times New Roman Bold"/>
                <a:cs typeface="Times New Roman Bold"/>
                <a:sym typeface="Times New Roman Bold"/>
              </a:rPr>
              <a:t>BE Sem. VII: Project Proposal Presentation (AY:2024-25) </a:t>
            </a:r>
          </a:p>
        </p:txBody>
      </p:sp>
      <p:sp>
        <p:nvSpPr>
          <p:cNvPr name="TextBox 8" id="8"/>
          <p:cNvSpPr txBox="true"/>
          <p:nvPr/>
        </p:nvSpPr>
        <p:spPr>
          <a:xfrm rot="0">
            <a:off x="91425" y="1306040"/>
            <a:ext cx="9570750" cy="552450"/>
          </a:xfrm>
          <a:prstGeom prst="rect">
            <a:avLst/>
          </a:prstGeom>
        </p:spPr>
        <p:txBody>
          <a:bodyPr anchor="t" rtlCol="false" tIns="0" lIns="0" bIns="0" rIns="0">
            <a:spAutoFit/>
          </a:bodyPr>
          <a:lstStyle/>
          <a:p>
            <a:pPr algn="ctr">
              <a:lnSpc>
                <a:spcPts val="3840"/>
              </a:lnSpc>
            </a:pPr>
            <a:r>
              <a:rPr lang="en-US" b="true" sz="3200">
                <a:solidFill>
                  <a:srgbClr val="000000"/>
                </a:solidFill>
                <a:latin typeface="Arial Bold"/>
                <a:ea typeface="Arial Bold"/>
                <a:cs typeface="Arial Bold"/>
                <a:sym typeface="Arial Bold"/>
              </a:rPr>
              <a:t>Advanced Surveillance and Multi-Utility Rover</a:t>
            </a:r>
          </a:p>
        </p:txBody>
      </p:sp>
      <p:sp>
        <p:nvSpPr>
          <p:cNvPr name="TextBox 9" id="9"/>
          <p:cNvSpPr txBox="true"/>
          <p:nvPr/>
        </p:nvSpPr>
        <p:spPr>
          <a:xfrm rot="0">
            <a:off x="3789665" y="2191865"/>
            <a:ext cx="2174270" cy="373580"/>
          </a:xfrm>
          <a:prstGeom prst="rect">
            <a:avLst/>
          </a:prstGeom>
        </p:spPr>
        <p:txBody>
          <a:bodyPr anchor="t" rtlCol="false" tIns="0" lIns="0" bIns="0" rIns="0">
            <a:spAutoFit/>
          </a:bodyPr>
          <a:lstStyle/>
          <a:p>
            <a:pPr algn="l">
              <a:lnSpc>
                <a:spcPts val="2560"/>
              </a:lnSpc>
            </a:pPr>
            <a:r>
              <a:rPr lang="en-US" sz="2133">
                <a:solidFill>
                  <a:srgbClr val="000000"/>
                </a:solidFill>
                <a:latin typeface="Times New Roman"/>
                <a:ea typeface="Times New Roman"/>
                <a:cs typeface="Times New Roman"/>
                <a:sym typeface="Times New Roman"/>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5240" y="960120"/>
            <a:ext cx="9784080" cy="3048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Freeform 4" id="4"/>
          <p:cNvSpPr/>
          <p:nvPr/>
        </p:nvSpPr>
        <p:spPr>
          <a:xfrm flipH="false" flipV="false" rot="5400000">
            <a:off x="6174870" y="1591280"/>
            <a:ext cx="3587115" cy="2804854"/>
          </a:xfrm>
          <a:custGeom>
            <a:avLst/>
            <a:gdLst/>
            <a:ahLst/>
            <a:cxnLst/>
            <a:rect r="r" b="b" t="t" l="l"/>
            <a:pathLst>
              <a:path h="2804854" w="3587115">
                <a:moveTo>
                  <a:pt x="0" y="0"/>
                </a:moveTo>
                <a:lnTo>
                  <a:pt x="3587115" y="0"/>
                </a:lnTo>
                <a:lnTo>
                  <a:pt x="3587115" y="2804855"/>
                </a:lnTo>
                <a:lnTo>
                  <a:pt x="0" y="2804855"/>
                </a:lnTo>
                <a:lnTo>
                  <a:pt x="0" y="0"/>
                </a:lnTo>
                <a:close/>
              </a:path>
            </a:pathLst>
          </a:custGeom>
          <a:blipFill>
            <a:blip r:embed="rId2"/>
            <a:stretch>
              <a:fillRect l="-9090" t="0" r="-7964" b="0"/>
            </a:stretch>
          </a:blipFill>
        </p:spPr>
      </p:sp>
      <p:sp>
        <p:nvSpPr>
          <p:cNvPr name="Freeform 5" id="5"/>
          <p:cNvSpPr/>
          <p:nvPr/>
        </p:nvSpPr>
        <p:spPr>
          <a:xfrm flipH="false" flipV="false" rot="0">
            <a:off x="1279079" y="2990850"/>
            <a:ext cx="5025662" cy="3592830"/>
          </a:xfrm>
          <a:custGeom>
            <a:avLst/>
            <a:gdLst/>
            <a:ahLst/>
            <a:cxnLst/>
            <a:rect r="r" b="b" t="t" l="l"/>
            <a:pathLst>
              <a:path h="3592830" w="5025662">
                <a:moveTo>
                  <a:pt x="0" y="0"/>
                </a:moveTo>
                <a:lnTo>
                  <a:pt x="5025661" y="0"/>
                </a:lnTo>
                <a:lnTo>
                  <a:pt x="5025661" y="3592830"/>
                </a:lnTo>
                <a:lnTo>
                  <a:pt x="0" y="3592830"/>
                </a:lnTo>
                <a:lnTo>
                  <a:pt x="0" y="0"/>
                </a:lnTo>
                <a:close/>
              </a:path>
            </a:pathLst>
          </a:custGeom>
          <a:blipFill>
            <a:blip r:embed="rId3"/>
            <a:stretch>
              <a:fillRect l="-4168" t="-10223" r="-4631" b="0"/>
            </a:stretch>
          </a:blipFill>
        </p:spPr>
      </p:sp>
      <p:sp>
        <p:nvSpPr>
          <p:cNvPr name="TextBox 6" id="6"/>
          <p:cNvSpPr txBox="true"/>
          <p:nvPr/>
        </p:nvSpPr>
        <p:spPr>
          <a:xfrm rot="0">
            <a:off x="2566174" y="126635"/>
            <a:ext cx="4621250" cy="627641"/>
          </a:xfrm>
          <a:prstGeom prst="rect">
            <a:avLst/>
          </a:prstGeom>
        </p:spPr>
        <p:txBody>
          <a:bodyPr anchor="t" rtlCol="false" tIns="0" lIns="0" bIns="0" rIns="0">
            <a:spAutoFit/>
          </a:bodyPr>
          <a:lstStyle/>
          <a:p>
            <a:pPr algn="l">
              <a:lnSpc>
                <a:spcPts val="4095"/>
              </a:lnSpc>
            </a:pPr>
            <a:r>
              <a:rPr lang="en-US" b="true" sz="3413" spc="-10">
                <a:solidFill>
                  <a:srgbClr val="000000"/>
                </a:solidFill>
                <a:latin typeface="Times New Roman Bold"/>
                <a:ea typeface="Times New Roman Bold"/>
                <a:cs typeface="Times New Roman Bold"/>
                <a:sym typeface="Times New Roman Bold"/>
              </a:rPr>
              <a:t>Hardware Requirements</a:t>
            </a:r>
          </a:p>
        </p:txBody>
      </p:sp>
      <p:sp>
        <p:nvSpPr>
          <p:cNvPr name="TextBox 7" id="7"/>
          <p:cNvSpPr txBox="true"/>
          <p:nvPr/>
        </p:nvSpPr>
        <p:spPr>
          <a:xfrm rot="0">
            <a:off x="302529" y="1152525"/>
            <a:ext cx="4132139" cy="1323975"/>
          </a:xfrm>
          <a:prstGeom prst="rect">
            <a:avLst/>
          </a:prstGeom>
        </p:spPr>
        <p:txBody>
          <a:bodyPr anchor="t" rtlCol="false" tIns="0" lIns="0" bIns="0" rIns="0">
            <a:spAutoFit/>
          </a:bodyPr>
          <a:lstStyle/>
          <a:p>
            <a:pPr algn="l">
              <a:lnSpc>
                <a:spcPts val="2879"/>
              </a:lnSpc>
            </a:pPr>
            <a:r>
              <a:rPr lang="en-US" sz="2400" b="true">
                <a:solidFill>
                  <a:srgbClr val="000000"/>
                </a:solidFill>
                <a:latin typeface="Arial Bold"/>
                <a:ea typeface="Arial Bold"/>
                <a:cs typeface="Arial Bold"/>
                <a:sym typeface="Arial Bold"/>
              </a:rPr>
              <a:t>3D Des</a:t>
            </a:r>
            <a:r>
              <a:rPr lang="en-US" sz="2400" b="true">
                <a:solidFill>
                  <a:srgbClr val="000000"/>
                </a:solidFill>
                <a:latin typeface="Arial Bold"/>
                <a:ea typeface="Arial Bold"/>
                <a:cs typeface="Arial Bold"/>
                <a:sym typeface="Arial Bold"/>
              </a:rPr>
              <a:t>ign </a:t>
            </a:r>
          </a:p>
          <a:p>
            <a:pPr algn="l">
              <a:lnSpc>
                <a:spcPts val="2400"/>
              </a:lnSpc>
            </a:pPr>
            <a:r>
              <a:rPr lang="en-US" sz="2000">
                <a:solidFill>
                  <a:srgbClr val="000000"/>
                </a:solidFill>
                <a:latin typeface="Arial"/>
                <a:ea typeface="Arial"/>
                <a:cs typeface="Arial"/>
                <a:sym typeface="Arial"/>
              </a:rPr>
              <a:t>Custom 3D parts for the rocker-bogie system ensure stability on uneven terrain.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0510" y="893445"/>
            <a:ext cx="9784080" cy="30480"/>
          </a:xfrm>
          <a:prstGeom prst="line">
            <a:avLst/>
          </a:prstGeom>
          <a:ln cap="rnd" w="19050">
            <a:solidFill>
              <a:srgbClr val="333399"/>
            </a:solidFill>
            <a:prstDash val="solid"/>
            <a:headEnd type="none" len="sm" w="sm"/>
            <a:tailEnd type="none" len="sm" w="sm"/>
          </a:ln>
        </p:spPr>
      </p:sp>
      <p:sp>
        <p:nvSpPr>
          <p:cNvPr name="Freeform 3" id="3"/>
          <p:cNvSpPr/>
          <p:nvPr/>
        </p:nvSpPr>
        <p:spPr>
          <a:xfrm flipH="false" flipV="false" rot="0">
            <a:off x="5501715" y="1063639"/>
            <a:ext cx="3848544" cy="3032449"/>
          </a:xfrm>
          <a:custGeom>
            <a:avLst/>
            <a:gdLst/>
            <a:ahLst/>
            <a:cxnLst/>
            <a:rect r="r" b="b" t="t" l="l"/>
            <a:pathLst>
              <a:path h="3032449" w="3848544">
                <a:moveTo>
                  <a:pt x="0" y="0"/>
                </a:moveTo>
                <a:lnTo>
                  <a:pt x="3848544" y="0"/>
                </a:lnTo>
                <a:lnTo>
                  <a:pt x="3848544" y="3032448"/>
                </a:lnTo>
                <a:lnTo>
                  <a:pt x="0" y="3032448"/>
                </a:lnTo>
                <a:lnTo>
                  <a:pt x="0" y="0"/>
                </a:lnTo>
                <a:close/>
              </a:path>
            </a:pathLst>
          </a:custGeom>
          <a:blipFill>
            <a:blip r:embed="rId2"/>
            <a:stretch>
              <a:fillRect l="0" t="0" r="-1142" b="-12316"/>
            </a:stretch>
          </a:blipFill>
        </p:spPr>
      </p:sp>
      <p:sp>
        <p:nvSpPr>
          <p:cNvPr name="AutoShape 4" id="4"/>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5" id="5"/>
          <p:cNvSpPr txBox="true"/>
          <p:nvPr/>
        </p:nvSpPr>
        <p:spPr>
          <a:xfrm rot="0">
            <a:off x="2566174" y="126635"/>
            <a:ext cx="4621250" cy="592926"/>
          </a:xfrm>
          <a:prstGeom prst="rect">
            <a:avLst/>
          </a:prstGeom>
        </p:spPr>
        <p:txBody>
          <a:bodyPr anchor="t" rtlCol="false" tIns="0" lIns="0" bIns="0" rIns="0">
            <a:spAutoFit/>
          </a:bodyPr>
          <a:lstStyle/>
          <a:p>
            <a:pPr algn="ctr">
              <a:lnSpc>
                <a:spcPts val="4095"/>
              </a:lnSpc>
            </a:pPr>
            <a:r>
              <a:rPr lang="en-US" b="true" sz="3413" spc="-10">
                <a:solidFill>
                  <a:srgbClr val="000000"/>
                </a:solidFill>
                <a:latin typeface="Times New Roman Bold"/>
                <a:ea typeface="Times New Roman Bold"/>
                <a:cs typeface="Times New Roman Bold"/>
                <a:sym typeface="Times New Roman Bold"/>
              </a:rPr>
              <a:t>Hardware </a:t>
            </a:r>
          </a:p>
        </p:txBody>
      </p:sp>
      <p:sp>
        <p:nvSpPr>
          <p:cNvPr name="TextBox 6" id="6"/>
          <p:cNvSpPr txBox="true"/>
          <p:nvPr/>
        </p:nvSpPr>
        <p:spPr>
          <a:xfrm rot="0">
            <a:off x="494453" y="1006489"/>
            <a:ext cx="4543057" cy="2611755"/>
          </a:xfrm>
          <a:prstGeom prst="rect">
            <a:avLst/>
          </a:prstGeom>
        </p:spPr>
        <p:txBody>
          <a:bodyPr anchor="t" rtlCol="false" tIns="0" lIns="0" bIns="0" rIns="0">
            <a:spAutoFit/>
          </a:bodyPr>
          <a:lstStyle/>
          <a:p>
            <a:pPr algn="just">
              <a:lnSpc>
                <a:spcPts val="2900"/>
              </a:lnSpc>
            </a:pPr>
            <a:r>
              <a:rPr lang="en-US" sz="2417" b="true">
                <a:solidFill>
                  <a:srgbClr val="000000"/>
                </a:solidFill>
                <a:latin typeface="Arial Bold"/>
                <a:ea typeface="Arial Bold"/>
                <a:cs typeface="Arial Bold"/>
                <a:sym typeface="Arial Bold"/>
              </a:rPr>
              <a:t>RPi IR-CUT camera</a:t>
            </a:r>
          </a:p>
          <a:p>
            <a:pPr algn="just">
              <a:lnSpc>
                <a:spcPts val="2900"/>
              </a:lnSpc>
            </a:pPr>
          </a:p>
          <a:p>
            <a:pPr algn="just">
              <a:lnSpc>
                <a:spcPts val="2939"/>
              </a:lnSpc>
            </a:pPr>
            <a:r>
              <a:rPr lang="en-US" sz="2099">
                <a:solidFill>
                  <a:srgbClr val="000000"/>
                </a:solidFill>
                <a:latin typeface="Arial"/>
                <a:ea typeface="Arial"/>
                <a:cs typeface="Arial"/>
                <a:sym typeface="Arial"/>
              </a:rPr>
              <a:t>Sensor: OV5647</a:t>
            </a:r>
          </a:p>
          <a:p>
            <a:pPr algn="just">
              <a:lnSpc>
                <a:spcPts val="2939"/>
              </a:lnSpc>
            </a:pPr>
            <a:r>
              <a:rPr lang="en-US" sz="2099">
                <a:solidFill>
                  <a:srgbClr val="000000"/>
                </a:solidFill>
                <a:latin typeface="Arial"/>
                <a:ea typeface="Arial"/>
                <a:cs typeface="Arial"/>
                <a:sym typeface="Arial"/>
              </a:rPr>
              <a:t>Megapixel: 5</a:t>
            </a:r>
          </a:p>
          <a:p>
            <a:pPr algn="just">
              <a:lnSpc>
                <a:spcPts val="2939"/>
              </a:lnSpc>
            </a:pPr>
            <a:r>
              <a:rPr lang="en-US" sz="2099">
                <a:solidFill>
                  <a:srgbClr val="000000"/>
                </a:solidFill>
                <a:latin typeface="Arial"/>
                <a:ea typeface="Arial"/>
                <a:cs typeface="Arial"/>
                <a:sym typeface="Arial"/>
              </a:rPr>
              <a:t>Sensor best resolution : 1080p	</a:t>
            </a:r>
          </a:p>
          <a:p>
            <a:pPr algn="just">
              <a:lnSpc>
                <a:spcPts val="2939"/>
              </a:lnSpc>
            </a:pPr>
            <a:r>
              <a:rPr lang="en-US" sz="2099">
                <a:solidFill>
                  <a:srgbClr val="000000"/>
                </a:solidFill>
                <a:latin typeface="Arial"/>
                <a:ea typeface="Arial"/>
                <a:cs typeface="Arial"/>
                <a:sym typeface="Arial"/>
              </a:rPr>
              <a:t>Infrared LED and/or fill flash LED</a:t>
            </a:r>
          </a:p>
          <a:p>
            <a:pPr algn="just">
              <a:lnSpc>
                <a:spcPts val="2939"/>
              </a:lnSpc>
            </a:pPr>
            <a:r>
              <a:rPr lang="en-US" sz="2099">
                <a:solidFill>
                  <a:srgbClr val="000000"/>
                </a:solidFill>
                <a:latin typeface="Arial"/>
                <a:ea typeface="Arial"/>
                <a:cs typeface="Arial"/>
                <a:sym typeface="Arial"/>
              </a:rPr>
              <a:t>Operating Voltage :3.3V</a:t>
            </a:r>
          </a:p>
        </p:txBody>
      </p:sp>
      <p:sp>
        <p:nvSpPr>
          <p:cNvPr name="TextBox 7" id="7"/>
          <p:cNvSpPr txBox="true"/>
          <p:nvPr/>
        </p:nvSpPr>
        <p:spPr>
          <a:xfrm rot="0">
            <a:off x="494453" y="4210387"/>
            <a:ext cx="6782609" cy="2524125"/>
          </a:xfrm>
          <a:prstGeom prst="rect">
            <a:avLst/>
          </a:prstGeom>
        </p:spPr>
        <p:txBody>
          <a:bodyPr anchor="t" rtlCol="false" tIns="0" lIns="0" bIns="0" rIns="0">
            <a:spAutoFit/>
          </a:bodyPr>
          <a:lstStyle/>
          <a:p>
            <a:pPr algn="l">
              <a:lnSpc>
                <a:spcPts val="2819"/>
              </a:lnSpc>
            </a:pPr>
            <a:r>
              <a:rPr lang="en-US" sz="2349" b="true">
                <a:solidFill>
                  <a:srgbClr val="000000"/>
                </a:solidFill>
                <a:latin typeface="Arial Bold"/>
                <a:ea typeface="Arial Bold"/>
                <a:cs typeface="Arial Bold"/>
                <a:sym typeface="Arial Bold"/>
              </a:rPr>
              <a:t>obstacle avoidance sensor</a:t>
            </a:r>
          </a:p>
          <a:p>
            <a:pPr algn="l">
              <a:lnSpc>
                <a:spcPts val="2639"/>
              </a:lnSpc>
            </a:pPr>
          </a:p>
          <a:p>
            <a:pPr algn="l">
              <a:lnSpc>
                <a:spcPts val="2940"/>
              </a:lnSpc>
            </a:pPr>
            <a:r>
              <a:rPr lang="en-US" b="true" sz="2100">
                <a:solidFill>
                  <a:srgbClr val="000000"/>
                </a:solidFill>
                <a:latin typeface="Arial Bold"/>
                <a:ea typeface="Arial Bold"/>
                <a:cs typeface="Arial Bold"/>
                <a:sym typeface="Arial Bold"/>
              </a:rPr>
              <a:t>Ultrason</a:t>
            </a:r>
            <a:r>
              <a:rPr lang="en-US" b="true" sz="2100">
                <a:solidFill>
                  <a:srgbClr val="000000"/>
                </a:solidFill>
                <a:latin typeface="Arial Bold"/>
                <a:ea typeface="Arial Bold"/>
                <a:cs typeface="Arial Bold"/>
                <a:sym typeface="Arial Bold"/>
              </a:rPr>
              <a:t>ic:</a:t>
            </a:r>
            <a:r>
              <a:rPr lang="en-US" sz="2100">
                <a:solidFill>
                  <a:srgbClr val="000000"/>
                </a:solidFill>
                <a:latin typeface="Arial"/>
                <a:ea typeface="Arial"/>
                <a:cs typeface="Arial"/>
                <a:sym typeface="Arial"/>
              </a:rPr>
              <a:t> </a:t>
            </a:r>
            <a:r>
              <a:rPr lang="en-US" sz="2100">
                <a:solidFill>
                  <a:srgbClr val="000000"/>
                </a:solidFill>
                <a:latin typeface="Arial"/>
                <a:ea typeface="Arial"/>
                <a:cs typeface="Arial"/>
                <a:sym typeface="Arial"/>
              </a:rPr>
              <a:t>Detects walls, large objects (2 cm - 4 m).</a:t>
            </a:r>
          </a:p>
          <a:p>
            <a:pPr algn="l">
              <a:lnSpc>
                <a:spcPts val="2940"/>
              </a:lnSpc>
            </a:pPr>
            <a:r>
              <a:rPr lang="en-US" b="true" sz="2100">
                <a:solidFill>
                  <a:srgbClr val="000000"/>
                </a:solidFill>
                <a:latin typeface="Arial Bold"/>
                <a:ea typeface="Arial Bold"/>
                <a:cs typeface="Arial Bold"/>
                <a:sym typeface="Arial Bold"/>
              </a:rPr>
              <a:t>IR: </a:t>
            </a:r>
            <a:r>
              <a:rPr lang="en-US" sz="2100">
                <a:solidFill>
                  <a:srgbClr val="000000"/>
                </a:solidFill>
                <a:latin typeface="Arial"/>
                <a:ea typeface="Arial"/>
                <a:cs typeface="Arial"/>
                <a:sym typeface="Arial"/>
              </a:rPr>
              <a:t>Detects edges, small obstacles (few cm - 1-2 m).</a:t>
            </a:r>
          </a:p>
          <a:p>
            <a:pPr algn="l">
              <a:lnSpc>
                <a:spcPts val="2940"/>
              </a:lnSpc>
            </a:pPr>
            <a:r>
              <a:rPr lang="en-US" b="true" sz="2100">
                <a:solidFill>
                  <a:srgbClr val="000000"/>
                </a:solidFill>
                <a:latin typeface="Arial Bold"/>
                <a:ea typeface="Arial Bold"/>
                <a:cs typeface="Arial Bold"/>
                <a:sym typeface="Arial Bold"/>
              </a:rPr>
              <a:t>Combined:</a:t>
            </a:r>
            <a:r>
              <a:rPr lang="en-US" sz="2100">
                <a:solidFill>
                  <a:srgbClr val="000000"/>
                </a:solidFill>
                <a:latin typeface="Arial"/>
                <a:ea typeface="Arial"/>
                <a:cs typeface="Arial"/>
                <a:sym typeface="Arial"/>
              </a:rPr>
              <a:t> Provides full coverage for obstacle avoidance.</a:t>
            </a:r>
          </a:p>
          <a:p>
            <a:pPr algn="l">
              <a:lnSpc>
                <a:spcPts val="24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0510" y="893445"/>
            <a:ext cx="9784080" cy="30480"/>
          </a:xfrm>
          <a:prstGeom prst="line">
            <a:avLst/>
          </a:prstGeom>
          <a:ln cap="rnd" w="19050">
            <a:solidFill>
              <a:srgbClr val="333399"/>
            </a:solidFill>
            <a:prstDash val="solid"/>
            <a:headEnd type="none" len="sm" w="sm"/>
            <a:tailEnd type="none" len="sm" w="sm"/>
          </a:ln>
        </p:spPr>
      </p:sp>
      <p:sp>
        <p:nvSpPr>
          <p:cNvPr name="Freeform 3" id="3"/>
          <p:cNvSpPr/>
          <p:nvPr/>
        </p:nvSpPr>
        <p:spPr>
          <a:xfrm flipH="false" flipV="false" rot="-5400000">
            <a:off x="5014944" y="2114602"/>
            <a:ext cx="4344960" cy="2802500"/>
          </a:xfrm>
          <a:custGeom>
            <a:avLst/>
            <a:gdLst/>
            <a:ahLst/>
            <a:cxnLst/>
            <a:rect r="r" b="b" t="t" l="l"/>
            <a:pathLst>
              <a:path h="2802500" w="4344960">
                <a:moveTo>
                  <a:pt x="0" y="0"/>
                </a:moveTo>
                <a:lnTo>
                  <a:pt x="4344960" y="0"/>
                </a:lnTo>
                <a:lnTo>
                  <a:pt x="4344960" y="2802500"/>
                </a:lnTo>
                <a:lnTo>
                  <a:pt x="0" y="2802500"/>
                </a:lnTo>
                <a:lnTo>
                  <a:pt x="0" y="0"/>
                </a:lnTo>
                <a:close/>
              </a:path>
            </a:pathLst>
          </a:custGeom>
          <a:blipFill>
            <a:blip r:embed="rId2"/>
            <a:stretch>
              <a:fillRect l="0" t="0" r="0" b="0"/>
            </a:stretch>
          </a:blipFill>
        </p:spPr>
      </p:sp>
      <p:sp>
        <p:nvSpPr>
          <p:cNvPr name="TextBox 4" id="4"/>
          <p:cNvSpPr txBox="true"/>
          <p:nvPr/>
        </p:nvSpPr>
        <p:spPr>
          <a:xfrm rot="0">
            <a:off x="2566174" y="126635"/>
            <a:ext cx="4621250" cy="592926"/>
          </a:xfrm>
          <a:prstGeom prst="rect">
            <a:avLst/>
          </a:prstGeom>
        </p:spPr>
        <p:txBody>
          <a:bodyPr anchor="t" rtlCol="false" tIns="0" lIns="0" bIns="0" rIns="0">
            <a:spAutoFit/>
          </a:bodyPr>
          <a:lstStyle/>
          <a:p>
            <a:pPr algn="ctr">
              <a:lnSpc>
                <a:spcPts val="4095"/>
              </a:lnSpc>
            </a:pPr>
            <a:r>
              <a:rPr lang="en-US" b="true" sz="3413" spc="-10">
                <a:solidFill>
                  <a:srgbClr val="000000"/>
                </a:solidFill>
                <a:latin typeface="Times New Roman Bold"/>
                <a:ea typeface="Times New Roman Bold"/>
                <a:cs typeface="Times New Roman Bold"/>
                <a:sym typeface="Times New Roman Bold"/>
              </a:rPr>
              <a:t>Hardware </a:t>
            </a:r>
          </a:p>
        </p:txBody>
      </p:sp>
      <p:sp>
        <p:nvSpPr>
          <p:cNvPr name="TextBox 5" id="5"/>
          <p:cNvSpPr txBox="true"/>
          <p:nvPr/>
        </p:nvSpPr>
        <p:spPr>
          <a:xfrm rot="0">
            <a:off x="0" y="1028700"/>
            <a:ext cx="5036529" cy="419100"/>
          </a:xfrm>
          <a:prstGeom prst="rect">
            <a:avLst/>
          </a:prstGeom>
        </p:spPr>
        <p:txBody>
          <a:bodyPr anchor="t" rtlCol="false" tIns="0" lIns="0" bIns="0" rIns="0">
            <a:spAutoFit/>
          </a:bodyPr>
          <a:lstStyle/>
          <a:p>
            <a:pPr algn="ctr">
              <a:lnSpc>
                <a:spcPts val="2999"/>
              </a:lnSpc>
            </a:pPr>
            <a:r>
              <a:rPr lang="en-US" b="true" sz="2499" spc="-7">
                <a:solidFill>
                  <a:srgbClr val="000000"/>
                </a:solidFill>
                <a:latin typeface="Times New Roman Bold"/>
                <a:ea typeface="Times New Roman Bold"/>
                <a:cs typeface="Times New Roman Bold"/>
                <a:sym typeface="Times New Roman Bold"/>
              </a:rPr>
              <a:t>Raspberry Pi 4 Specifications</a:t>
            </a:r>
          </a:p>
        </p:txBody>
      </p:sp>
      <p:sp>
        <p:nvSpPr>
          <p:cNvPr name="TextBox 6" id="6"/>
          <p:cNvSpPr txBox="true"/>
          <p:nvPr/>
        </p:nvSpPr>
        <p:spPr>
          <a:xfrm rot="0">
            <a:off x="559954" y="1552575"/>
            <a:ext cx="3916621" cy="4135757"/>
          </a:xfrm>
          <a:prstGeom prst="rect">
            <a:avLst/>
          </a:prstGeom>
        </p:spPr>
        <p:txBody>
          <a:bodyPr anchor="t" rtlCol="false" tIns="0" lIns="0" bIns="0" rIns="0">
            <a:spAutoFit/>
          </a:bodyPr>
          <a:lstStyle/>
          <a:p>
            <a:pPr algn="ctr">
              <a:lnSpc>
                <a:spcPts val="2688"/>
              </a:lnSpc>
            </a:pPr>
          </a:p>
          <a:p>
            <a:pPr algn="l" marL="483752" indent="-241876" lvl="1">
              <a:lnSpc>
                <a:spcPts val="2688"/>
              </a:lnSpc>
              <a:buFont typeface="Arial"/>
              <a:buChar char="•"/>
            </a:pPr>
            <a:r>
              <a:rPr lang="en-US" sz="2240" spc="-6">
                <a:solidFill>
                  <a:srgbClr val="000000"/>
                </a:solidFill>
                <a:latin typeface="Times New Roman"/>
                <a:ea typeface="Times New Roman"/>
                <a:cs typeface="Times New Roman"/>
                <a:sym typeface="Times New Roman"/>
              </a:rPr>
              <a:t>Processor: 1.5 GHz Quad-Core ARM Cortex-A72</a:t>
            </a:r>
          </a:p>
          <a:p>
            <a:pPr algn="l" marL="483752" indent="-241876" lvl="1">
              <a:lnSpc>
                <a:spcPts val="2688"/>
              </a:lnSpc>
              <a:buFont typeface="Arial"/>
              <a:buChar char="•"/>
            </a:pPr>
            <a:r>
              <a:rPr lang="en-US" sz="2240" spc="-6">
                <a:solidFill>
                  <a:srgbClr val="000000"/>
                </a:solidFill>
                <a:latin typeface="Times New Roman"/>
                <a:ea typeface="Times New Roman"/>
                <a:cs typeface="Times New Roman"/>
                <a:sym typeface="Times New Roman"/>
              </a:rPr>
              <a:t>Memory: 2GB / 4GB / 8GB LPDDR4</a:t>
            </a:r>
          </a:p>
          <a:p>
            <a:pPr algn="l" marL="483752" indent="-241876" lvl="1">
              <a:lnSpc>
                <a:spcPts val="2688"/>
              </a:lnSpc>
              <a:buFont typeface="Arial"/>
              <a:buChar char="•"/>
            </a:pPr>
            <a:r>
              <a:rPr lang="en-US" sz="2240" spc="-6">
                <a:solidFill>
                  <a:srgbClr val="000000"/>
                </a:solidFill>
                <a:latin typeface="Times New Roman"/>
                <a:ea typeface="Times New Roman"/>
                <a:cs typeface="Times New Roman"/>
                <a:sym typeface="Times New Roman"/>
              </a:rPr>
              <a:t>Connectivity: Wi-Fi, Bluetooth 5.0, Gigabit Ethernet</a:t>
            </a:r>
          </a:p>
          <a:p>
            <a:pPr algn="l" marL="483752" indent="-241876" lvl="1">
              <a:lnSpc>
                <a:spcPts val="2688"/>
              </a:lnSpc>
              <a:buFont typeface="Arial"/>
              <a:buChar char="•"/>
            </a:pPr>
            <a:r>
              <a:rPr lang="en-US" sz="2240" spc="-6">
                <a:solidFill>
                  <a:srgbClr val="000000"/>
                </a:solidFill>
                <a:latin typeface="Times New Roman"/>
                <a:ea typeface="Times New Roman"/>
                <a:cs typeface="Times New Roman"/>
                <a:sym typeface="Times New Roman"/>
              </a:rPr>
              <a:t>Ports: 2 × USB 3.0, 2 × USB 2.0, 2 × Micro HDMI (4K support)</a:t>
            </a:r>
          </a:p>
          <a:p>
            <a:pPr algn="l" marL="483752" indent="-241876" lvl="1">
              <a:lnSpc>
                <a:spcPts val="2688"/>
              </a:lnSpc>
              <a:spcBef>
                <a:spcPct val="0"/>
              </a:spcBef>
              <a:buFont typeface="Arial"/>
              <a:buChar char="•"/>
            </a:pPr>
            <a:r>
              <a:rPr lang="en-US" sz="2240" spc="-7">
                <a:solidFill>
                  <a:srgbClr val="000000"/>
                </a:solidFill>
                <a:latin typeface="Times New Roman"/>
                <a:ea typeface="Times New Roman"/>
                <a:cs typeface="Times New Roman"/>
                <a:sym typeface="Times New Roman"/>
              </a:rPr>
              <a:t>Power: 5V/3A via USB-C</a:t>
            </a:r>
          </a:p>
        </p:txBody>
      </p:sp>
      <p:sp>
        <p:nvSpPr>
          <p:cNvPr name="AutoShape 7" id="7"/>
          <p:cNvSpPr/>
          <p:nvPr/>
        </p:nvSpPr>
        <p:spPr>
          <a:xfrm rot="10709">
            <a:off x="-15264" y="6736715"/>
            <a:ext cx="9784127" cy="0"/>
          </a:xfrm>
          <a:prstGeom prst="line">
            <a:avLst/>
          </a:prstGeom>
          <a:ln cap="rnd" w="19050">
            <a:solidFill>
              <a:srgbClr val="333399"/>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79105" y="340764"/>
            <a:ext cx="8595390" cy="581025"/>
          </a:xfrm>
          <a:prstGeom prst="rect">
            <a:avLst/>
          </a:prstGeom>
        </p:spPr>
        <p:txBody>
          <a:bodyPr anchor="t" rtlCol="false" tIns="0" lIns="0" bIns="0" rIns="0">
            <a:spAutoFit/>
          </a:bodyPr>
          <a:lstStyle/>
          <a:p>
            <a:pPr algn="ctr">
              <a:lnSpc>
                <a:spcPts val="4095"/>
              </a:lnSpc>
            </a:pPr>
            <a:r>
              <a:rPr lang="en-US" sz="3413">
                <a:solidFill>
                  <a:srgbClr val="000000"/>
                </a:solidFill>
                <a:latin typeface="Arial"/>
                <a:ea typeface="Arial"/>
                <a:cs typeface="Arial"/>
                <a:sym typeface="Arial"/>
              </a:rPr>
              <a:t>Image Processing Implementation </a:t>
            </a:r>
          </a:p>
        </p:txBody>
      </p:sp>
      <p:sp>
        <p:nvSpPr>
          <p:cNvPr name="TextBox 5" id="5"/>
          <p:cNvSpPr txBox="true"/>
          <p:nvPr/>
        </p:nvSpPr>
        <p:spPr>
          <a:xfrm rot="0">
            <a:off x="579105" y="1019175"/>
            <a:ext cx="8595390" cy="6334125"/>
          </a:xfrm>
          <a:prstGeom prst="rect">
            <a:avLst/>
          </a:prstGeom>
        </p:spPr>
        <p:txBody>
          <a:bodyPr anchor="t" rtlCol="false" tIns="0" lIns="0" bIns="0" rIns="0">
            <a:spAutoFit/>
          </a:bodyPr>
          <a:lstStyle/>
          <a:p>
            <a:pPr algn="just">
              <a:lnSpc>
                <a:spcPts val="2879"/>
              </a:lnSpc>
            </a:pPr>
            <a:r>
              <a:rPr lang="en-US" sz="2400" b="true">
                <a:solidFill>
                  <a:srgbClr val="000000"/>
                </a:solidFill>
                <a:latin typeface="Arial Bold"/>
                <a:ea typeface="Arial Bold"/>
                <a:cs typeface="Arial Bold"/>
                <a:sym typeface="Arial Bold"/>
              </a:rPr>
              <a:t>Workflow</a:t>
            </a:r>
          </a:p>
          <a:p>
            <a:pPr algn="just" marL="431893" indent="-215946" lvl="1">
              <a:lnSpc>
                <a:spcPts val="3000"/>
              </a:lnSpc>
              <a:buFont typeface="Arial"/>
              <a:buChar char="•"/>
            </a:pPr>
            <a:r>
              <a:rPr lang="en-US" b="true" sz="2000">
                <a:solidFill>
                  <a:srgbClr val="000000"/>
                </a:solidFill>
                <a:latin typeface="Arial Bold"/>
                <a:ea typeface="Arial Bold"/>
                <a:cs typeface="Arial Bold"/>
                <a:sym typeface="Arial Bold"/>
              </a:rPr>
              <a:t>Image Capture:</a:t>
            </a:r>
            <a:r>
              <a:rPr lang="en-US" sz="2000">
                <a:solidFill>
                  <a:srgbClr val="000000"/>
                </a:solidFill>
                <a:latin typeface="Arial"/>
                <a:ea typeface="Arial"/>
                <a:cs typeface="Arial"/>
                <a:sym typeface="Arial"/>
              </a:rPr>
              <a:t> Use the Raspberry Pi camera to capture real-time images.</a:t>
            </a:r>
          </a:p>
          <a:p>
            <a:pPr algn="just" marL="431893" indent="-215946" lvl="1">
              <a:lnSpc>
                <a:spcPts val="3000"/>
              </a:lnSpc>
              <a:buFont typeface="Arial"/>
              <a:buChar char="•"/>
            </a:pPr>
            <a:r>
              <a:rPr lang="en-US" b="true" sz="2000">
                <a:solidFill>
                  <a:srgbClr val="000000"/>
                </a:solidFill>
                <a:latin typeface="Arial Bold"/>
                <a:ea typeface="Arial Bold"/>
                <a:cs typeface="Arial Bold"/>
                <a:sym typeface="Arial Bold"/>
              </a:rPr>
              <a:t>Preprocessing:</a:t>
            </a:r>
            <a:r>
              <a:rPr lang="en-US" sz="2000">
                <a:solidFill>
                  <a:srgbClr val="000000"/>
                </a:solidFill>
                <a:latin typeface="Arial"/>
                <a:ea typeface="Arial"/>
                <a:cs typeface="Arial"/>
                <a:sym typeface="Arial"/>
              </a:rPr>
              <a:t> Resize, normalize, and apply filters to enhance image quality.</a:t>
            </a:r>
          </a:p>
          <a:p>
            <a:pPr algn="just" marL="431893" indent="-215946" lvl="1">
              <a:lnSpc>
                <a:spcPts val="3000"/>
              </a:lnSpc>
              <a:buFont typeface="Arial"/>
              <a:buChar char="•"/>
            </a:pPr>
            <a:r>
              <a:rPr lang="en-US" b="true" sz="2000">
                <a:solidFill>
                  <a:srgbClr val="000000"/>
                </a:solidFill>
                <a:latin typeface="Arial Bold"/>
                <a:ea typeface="Arial Bold"/>
                <a:cs typeface="Arial Bold"/>
                <a:sym typeface="Arial Bold"/>
              </a:rPr>
              <a:t>Model Inference:</a:t>
            </a:r>
            <a:r>
              <a:rPr lang="en-US" sz="2000">
                <a:solidFill>
                  <a:srgbClr val="000000"/>
                </a:solidFill>
                <a:latin typeface="Arial"/>
                <a:ea typeface="Arial"/>
                <a:cs typeface="Arial"/>
                <a:sym typeface="Arial"/>
              </a:rPr>
              <a:t> Use pre-trained models (e.g., MobileNet, YOLO) for object detection and gesture recognition.</a:t>
            </a:r>
          </a:p>
          <a:p>
            <a:pPr algn="just" marL="431893" indent="-215946" lvl="1">
              <a:lnSpc>
                <a:spcPts val="3000"/>
              </a:lnSpc>
              <a:buFont typeface="Arial"/>
              <a:buChar char="•"/>
            </a:pPr>
            <a:r>
              <a:rPr lang="en-US" b="true" sz="2000">
                <a:solidFill>
                  <a:srgbClr val="000000"/>
                </a:solidFill>
                <a:latin typeface="Arial Bold"/>
                <a:ea typeface="Arial Bold"/>
                <a:cs typeface="Arial Bold"/>
                <a:sym typeface="Arial Bold"/>
              </a:rPr>
              <a:t>Post-Processing:</a:t>
            </a:r>
            <a:r>
              <a:rPr lang="en-US" sz="2000">
                <a:solidFill>
                  <a:srgbClr val="000000"/>
                </a:solidFill>
                <a:latin typeface="Arial"/>
                <a:ea typeface="Arial"/>
                <a:cs typeface="Arial"/>
                <a:sym typeface="Arial"/>
              </a:rPr>
              <a:t> Analyze model output (e.g., bounding boxes, class labels) for decision-making.</a:t>
            </a:r>
          </a:p>
          <a:p>
            <a:pPr algn="just">
              <a:lnSpc>
                <a:spcPts val="2879"/>
              </a:lnSpc>
            </a:pPr>
            <a:r>
              <a:rPr lang="en-US" sz="2400" b="true">
                <a:solidFill>
                  <a:srgbClr val="000000"/>
                </a:solidFill>
                <a:latin typeface="Arial Bold"/>
                <a:ea typeface="Arial Bold"/>
                <a:cs typeface="Arial Bold"/>
                <a:sym typeface="Arial Bold"/>
              </a:rPr>
              <a:t>Applications</a:t>
            </a:r>
          </a:p>
          <a:p>
            <a:pPr algn="just" marL="431893" indent="-215946" lvl="1">
              <a:lnSpc>
                <a:spcPts val="3000"/>
              </a:lnSpc>
              <a:buFont typeface="Arial"/>
              <a:buChar char="•"/>
            </a:pPr>
            <a:r>
              <a:rPr lang="en-US" b="true" sz="2000">
                <a:solidFill>
                  <a:srgbClr val="000000"/>
                </a:solidFill>
                <a:latin typeface="Arial Bold"/>
                <a:ea typeface="Arial Bold"/>
                <a:cs typeface="Arial Bold"/>
                <a:sym typeface="Arial Bold"/>
              </a:rPr>
              <a:t>Obj</a:t>
            </a:r>
            <a:r>
              <a:rPr lang="en-US" b="true" sz="2000">
                <a:solidFill>
                  <a:srgbClr val="000000"/>
                </a:solidFill>
                <a:latin typeface="Arial Bold"/>
                <a:ea typeface="Arial Bold"/>
                <a:cs typeface="Arial Bold"/>
                <a:sym typeface="Arial Bold"/>
              </a:rPr>
              <a:t>ect Detection:</a:t>
            </a:r>
            <a:r>
              <a:rPr lang="en-US" sz="2000">
                <a:solidFill>
                  <a:srgbClr val="000000"/>
                </a:solidFill>
                <a:latin typeface="Arial"/>
                <a:ea typeface="Arial"/>
                <a:cs typeface="Arial"/>
                <a:sym typeface="Arial"/>
              </a:rPr>
              <a:t> Identify and classify objects in the environment.</a:t>
            </a:r>
          </a:p>
          <a:p>
            <a:pPr algn="just" marL="431893" indent="-215946" lvl="1">
              <a:lnSpc>
                <a:spcPts val="3000"/>
              </a:lnSpc>
              <a:buFont typeface="Arial"/>
              <a:buChar char="•"/>
            </a:pPr>
            <a:r>
              <a:rPr lang="en-US" b="true" sz="2000">
                <a:solidFill>
                  <a:srgbClr val="000000"/>
                </a:solidFill>
                <a:latin typeface="Arial Bold"/>
                <a:ea typeface="Arial Bold"/>
                <a:cs typeface="Arial Bold"/>
                <a:sym typeface="Arial Bold"/>
              </a:rPr>
              <a:t>Gesture Recognition:</a:t>
            </a:r>
            <a:r>
              <a:rPr lang="en-US" sz="2000">
                <a:solidFill>
                  <a:srgbClr val="000000"/>
                </a:solidFill>
                <a:latin typeface="Arial"/>
                <a:ea typeface="Arial"/>
                <a:cs typeface="Arial"/>
                <a:sym typeface="Arial"/>
              </a:rPr>
              <a:t> Enable human-rover interaction through hand gestures.</a:t>
            </a:r>
          </a:p>
          <a:p>
            <a:pPr algn="just" marL="431893" indent="-215946" lvl="1">
              <a:lnSpc>
                <a:spcPts val="3000"/>
              </a:lnSpc>
              <a:buFont typeface="Arial"/>
              <a:buChar char="•"/>
            </a:pPr>
            <a:r>
              <a:rPr lang="en-US" b="true" sz="2000">
                <a:solidFill>
                  <a:srgbClr val="000000"/>
                </a:solidFill>
                <a:latin typeface="Arial Bold"/>
                <a:ea typeface="Arial Bold"/>
                <a:cs typeface="Arial Bold"/>
                <a:sym typeface="Arial Bold"/>
              </a:rPr>
              <a:t>Autonomous Navigation:</a:t>
            </a:r>
            <a:r>
              <a:rPr lang="en-US" sz="2000">
                <a:solidFill>
                  <a:srgbClr val="000000"/>
                </a:solidFill>
                <a:latin typeface="Arial"/>
                <a:ea typeface="Arial"/>
                <a:cs typeface="Arial"/>
                <a:sym typeface="Arial"/>
              </a:rPr>
              <a:t> Use visual data for path planning and obstacle avoidance.</a:t>
            </a:r>
          </a:p>
          <a:p>
            <a:pPr algn="just">
              <a:lnSpc>
                <a:spcPts val="2400"/>
              </a:lnSpc>
            </a:pPr>
          </a:p>
          <a:p>
            <a:pPr algn="just">
              <a:lnSpc>
                <a:spcPts val="2400"/>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79105" y="340764"/>
            <a:ext cx="8595390" cy="581025"/>
          </a:xfrm>
          <a:prstGeom prst="rect">
            <a:avLst/>
          </a:prstGeom>
        </p:spPr>
        <p:txBody>
          <a:bodyPr anchor="t" rtlCol="false" tIns="0" lIns="0" bIns="0" rIns="0">
            <a:spAutoFit/>
          </a:bodyPr>
          <a:lstStyle/>
          <a:p>
            <a:pPr algn="ctr">
              <a:lnSpc>
                <a:spcPts val="4095"/>
              </a:lnSpc>
            </a:pPr>
            <a:r>
              <a:rPr lang="en-US" sz="3413">
                <a:solidFill>
                  <a:srgbClr val="000000"/>
                </a:solidFill>
                <a:latin typeface="Arial"/>
                <a:ea typeface="Arial"/>
                <a:cs typeface="Arial"/>
                <a:sym typeface="Arial"/>
              </a:rPr>
              <a:t>Conclusion and Future Work</a:t>
            </a:r>
          </a:p>
        </p:txBody>
      </p:sp>
      <p:sp>
        <p:nvSpPr>
          <p:cNvPr name="TextBox 5" id="5"/>
          <p:cNvSpPr txBox="true"/>
          <p:nvPr/>
        </p:nvSpPr>
        <p:spPr>
          <a:xfrm rot="0">
            <a:off x="579105" y="1019175"/>
            <a:ext cx="8595390" cy="5534025"/>
          </a:xfrm>
          <a:prstGeom prst="rect">
            <a:avLst/>
          </a:prstGeom>
        </p:spPr>
        <p:txBody>
          <a:bodyPr anchor="t" rtlCol="false" tIns="0" lIns="0" bIns="0" rIns="0">
            <a:spAutoFit/>
          </a:bodyPr>
          <a:lstStyle/>
          <a:p>
            <a:pPr algn="just">
              <a:lnSpc>
                <a:spcPts val="2400"/>
              </a:lnSpc>
            </a:pPr>
            <a:r>
              <a:rPr lang="en-US" sz="2000" b="true">
                <a:solidFill>
                  <a:srgbClr val="000000"/>
                </a:solidFill>
                <a:latin typeface="Arial Bold"/>
                <a:ea typeface="Arial Bold"/>
                <a:cs typeface="Arial Bold"/>
                <a:sym typeface="Arial Bold"/>
              </a:rPr>
              <a:t>Conclusion</a:t>
            </a:r>
          </a:p>
          <a:p>
            <a:pPr algn="just" marL="431893" indent="-215946" lvl="1">
              <a:lnSpc>
                <a:spcPts val="3000"/>
              </a:lnSpc>
              <a:buFont typeface="Arial"/>
              <a:buChar char="•"/>
            </a:pPr>
            <a:r>
              <a:rPr lang="en-US" sz="2000">
                <a:solidFill>
                  <a:srgbClr val="000000"/>
                </a:solidFill>
                <a:latin typeface="Arial"/>
                <a:ea typeface="Arial"/>
                <a:cs typeface="Arial"/>
                <a:sym typeface="Arial"/>
              </a:rPr>
              <a:t>Successfully integrated cameras, motors, and 3D-printed parts.</a:t>
            </a:r>
          </a:p>
          <a:p>
            <a:pPr algn="just" marL="431893" indent="-215946" lvl="1">
              <a:lnSpc>
                <a:spcPts val="3000"/>
              </a:lnSpc>
              <a:buFont typeface="Arial"/>
              <a:buChar char="•"/>
            </a:pPr>
            <a:r>
              <a:rPr lang="en-US" sz="2000">
                <a:solidFill>
                  <a:srgbClr val="000000"/>
                </a:solidFill>
                <a:latin typeface="Arial"/>
                <a:ea typeface="Arial"/>
                <a:cs typeface="Arial"/>
                <a:sym typeface="Arial"/>
              </a:rPr>
              <a:t>Implemented image processing models on the Raspberry Pi 4 B for object detection and gesture recognition.</a:t>
            </a:r>
          </a:p>
          <a:p>
            <a:pPr algn="just" marL="431893" indent="-215946" lvl="1">
              <a:lnSpc>
                <a:spcPts val="3000"/>
              </a:lnSpc>
              <a:buFont typeface="Arial"/>
              <a:buChar char="•"/>
            </a:pPr>
            <a:r>
              <a:rPr lang="en-US" sz="2000">
                <a:solidFill>
                  <a:srgbClr val="000000"/>
                </a:solidFill>
                <a:latin typeface="Arial"/>
                <a:ea typeface="Arial"/>
                <a:cs typeface="Arial"/>
                <a:sym typeface="Arial"/>
              </a:rPr>
              <a:t>Addressed challenges like camera latency and encoder motor calibration.</a:t>
            </a:r>
          </a:p>
          <a:p>
            <a:pPr algn="just">
              <a:lnSpc>
                <a:spcPts val="2400"/>
              </a:lnSpc>
            </a:pPr>
            <a:r>
              <a:rPr lang="en-US" sz="2000" b="true">
                <a:solidFill>
                  <a:srgbClr val="000000"/>
                </a:solidFill>
                <a:latin typeface="Arial Bold"/>
                <a:ea typeface="Arial Bold"/>
                <a:cs typeface="Arial Bold"/>
                <a:sym typeface="Arial Bold"/>
              </a:rPr>
              <a:t>Future Work</a:t>
            </a:r>
          </a:p>
          <a:p>
            <a:pPr algn="just" marL="431893" indent="-215946" lvl="1">
              <a:lnSpc>
                <a:spcPts val="3000"/>
              </a:lnSpc>
              <a:buFont typeface="Arial"/>
              <a:buChar char="•"/>
            </a:pPr>
            <a:r>
              <a:rPr lang="en-US" sz="2000">
                <a:solidFill>
                  <a:srgbClr val="000000"/>
                </a:solidFill>
                <a:latin typeface="Arial"/>
                <a:ea typeface="Arial"/>
                <a:cs typeface="Arial"/>
                <a:sym typeface="Arial"/>
              </a:rPr>
              <a:t>Model Optimization: Further optimize image processing models for better performance.</a:t>
            </a:r>
          </a:p>
          <a:p>
            <a:pPr algn="just" marL="431893" indent="-215946" lvl="1">
              <a:lnSpc>
                <a:spcPts val="3000"/>
              </a:lnSpc>
              <a:buFont typeface="Arial"/>
              <a:buChar char="•"/>
            </a:pPr>
            <a:r>
              <a:rPr lang="en-US" sz="2000">
                <a:solidFill>
                  <a:srgbClr val="000000"/>
                </a:solidFill>
                <a:latin typeface="Arial"/>
                <a:ea typeface="Arial"/>
                <a:cs typeface="Arial"/>
                <a:sym typeface="Arial"/>
              </a:rPr>
              <a:t>Real-World Testing: Test the rover in real-world environments.</a:t>
            </a:r>
          </a:p>
          <a:p>
            <a:pPr algn="just" marL="431893" indent="-215946" lvl="1">
              <a:lnSpc>
                <a:spcPts val="3000"/>
              </a:lnSpc>
              <a:buFont typeface="Arial"/>
              <a:buChar char="•"/>
            </a:pPr>
            <a:r>
              <a:rPr lang="en-US" sz="2000">
                <a:solidFill>
                  <a:srgbClr val="000000"/>
                </a:solidFill>
                <a:latin typeface="Arial"/>
                <a:ea typeface="Arial"/>
                <a:cs typeface="Arial"/>
                <a:sym typeface="Arial"/>
              </a:rPr>
              <a:t>Integration with Navigation: Use image processing data for autonomous navigation.</a:t>
            </a:r>
          </a:p>
          <a:p>
            <a:pPr algn="just" marL="431893" indent="-215946" lvl="1">
              <a:lnSpc>
                <a:spcPts val="3000"/>
              </a:lnSpc>
              <a:buFont typeface="Arial"/>
              <a:buChar char="•"/>
            </a:pPr>
            <a:r>
              <a:rPr lang="en-US" sz="2000">
                <a:solidFill>
                  <a:srgbClr val="000000"/>
                </a:solidFill>
                <a:latin typeface="Arial"/>
                <a:ea typeface="Arial"/>
                <a:cs typeface="Arial"/>
                <a:sym typeface="Arial"/>
              </a:rPr>
              <a:t>G</a:t>
            </a:r>
            <a:r>
              <a:rPr lang="en-US" sz="2000">
                <a:solidFill>
                  <a:srgbClr val="000000"/>
                </a:solidFill>
                <a:latin typeface="Arial"/>
                <a:ea typeface="Arial"/>
                <a:cs typeface="Arial"/>
                <a:sym typeface="Arial"/>
              </a:rPr>
              <a:t>esture Recognition: Improve algorithms for more intuitive human-rover interaction.</a:t>
            </a:r>
          </a:p>
          <a:p>
            <a:pPr algn="just">
              <a:lnSpc>
                <a:spcPts val="24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79105" y="379095"/>
            <a:ext cx="8595390" cy="581025"/>
          </a:xfrm>
          <a:prstGeom prst="rect">
            <a:avLst/>
          </a:prstGeom>
        </p:spPr>
        <p:txBody>
          <a:bodyPr anchor="t" rtlCol="false" tIns="0" lIns="0" bIns="0" rIns="0">
            <a:spAutoFit/>
          </a:bodyPr>
          <a:lstStyle/>
          <a:p>
            <a:pPr algn="ctr">
              <a:lnSpc>
                <a:spcPts val="4095"/>
              </a:lnSpc>
            </a:pPr>
            <a:r>
              <a:rPr lang="en-US" b="true" sz="3413">
                <a:solidFill>
                  <a:srgbClr val="000000"/>
                </a:solidFill>
                <a:latin typeface="Times New Roman Bold"/>
                <a:ea typeface="Times New Roman Bold"/>
                <a:cs typeface="Times New Roman Bold"/>
                <a:sym typeface="Times New Roman Bold"/>
              </a:rPr>
              <a:t>References</a:t>
            </a:r>
          </a:p>
        </p:txBody>
      </p:sp>
      <p:sp>
        <p:nvSpPr>
          <p:cNvPr name="TextBox 5" id="5"/>
          <p:cNvSpPr txBox="true"/>
          <p:nvPr/>
        </p:nvSpPr>
        <p:spPr>
          <a:xfrm rot="0">
            <a:off x="876379" y="1072744"/>
            <a:ext cx="8000843" cy="3607613"/>
          </a:xfrm>
          <a:prstGeom prst="rect">
            <a:avLst/>
          </a:prstGeom>
        </p:spPr>
        <p:txBody>
          <a:bodyPr anchor="t" rtlCol="false" tIns="0" lIns="0" bIns="0" rIns="0">
            <a:spAutoFit/>
          </a:bodyPr>
          <a:lstStyle/>
          <a:p>
            <a:pPr algn="l">
              <a:lnSpc>
                <a:spcPts val="2796"/>
              </a:lnSpc>
            </a:pPr>
            <a:r>
              <a:rPr lang="en-US" sz="2026" b="true">
                <a:solidFill>
                  <a:srgbClr val="000000"/>
                </a:solidFill>
                <a:latin typeface="Arial Bold"/>
                <a:ea typeface="Arial Bold"/>
                <a:cs typeface="Arial Bold"/>
                <a:sym typeface="Arial Bold"/>
              </a:rPr>
              <a:t>Key References</a:t>
            </a:r>
          </a:p>
          <a:p>
            <a:pPr algn="l" marL="437557" indent="-218778" lvl="1">
              <a:lnSpc>
                <a:spcPts val="2796"/>
              </a:lnSpc>
              <a:buAutoNum type="arabicPeriod" startAt="1"/>
            </a:pPr>
            <a:r>
              <a:rPr lang="en-US" b="true" sz="2026">
                <a:solidFill>
                  <a:srgbClr val="000000"/>
                </a:solidFill>
                <a:latin typeface="Arial Bold"/>
                <a:ea typeface="Arial Bold"/>
                <a:cs typeface="Arial Bold"/>
                <a:sym typeface="Arial Bold"/>
              </a:rPr>
              <a:t>Video Surveillance Robot Control Using Smartphone and Raspberry Pi</a:t>
            </a:r>
            <a:r>
              <a:rPr lang="en-US" b="true" sz="2026" u="none">
                <a:solidFill>
                  <a:srgbClr val="000000"/>
                </a:solidFill>
                <a:latin typeface="Arial Bold"/>
                <a:ea typeface="Arial Bold"/>
                <a:cs typeface="Arial Bold"/>
                <a:sym typeface="Arial Bold"/>
              </a:rPr>
              <a:t>:</a:t>
            </a:r>
            <a:r>
              <a:rPr lang="en-US" b="true" sz="2026">
                <a:solidFill>
                  <a:srgbClr val="000000"/>
                </a:solidFill>
                <a:latin typeface="Arial Bold"/>
                <a:ea typeface="Arial Bold"/>
                <a:cs typeface="Arial Bold"/>
                <a:sym typeface="Arial Bold"/>
              </a:rPr>
              <a:t> </a:t>
            </a:r>
            <a:r>
              <a:rPr lang="en-US" sz="2026" u="sng">
                <a:solidFill>
                  <a:srgbClr val="009999"/>
                </a:solidFill>
                <a:latin typeface="Arial"/>
                <a:ea typeface="Arial"/>
                <a:cs typeface="Arial"/>
                <a:sym typeface="Arial"/>
                <a:hlinkClick r:id="rId3" tooltip="https://ieeexplore.ieee.org/document/7754547"/>
              </a:rPr>
              <a:t>IEEE</a:t>
            </a:r>
            <a:r>
              <a:rPr lang="en-US" sz="2026" u="sng">
                <a:solidFill>
                  <a:srgbClr val="009999"/>
                </a:solidFill>
                <a:latin typeface="Arial"/>
                <a:ea typeface="Arial"/>
                <a:cs typeface="Arial"/>
                <a:sym typeface="Arial"/>
                <a:hlinkClick r:id="rId4" tooltip="https://ieeexplore.ieee.org/document/7754547"/>
              </a:rPr>
              <a:t> </a:t>
            </a:r>
            <a:r>
              <a:rPr lang="en-US" sz="2026" u="sng">
                <a:solidFill>
                  <a:srgbClr val="009999"/>
                </a:solidFill>
                <a:latin typeface="Arial"/>
                <a:ea typeface="Arial"/>
                <a:cs typeface="Arial"/>
                <a:sym typeface="Arial"/>
                <a:hlinkClick r:id="rId5" tooltip="https://ieeexplore.ieee.org/document/7754547"/>
              </a:rPr>
              <a:t>L</a:t>
            </a:r>
            <a:r>
              <a:rPr lang="en-US" sz="2026" u="sng">
                <a:solidFill>
                  <a:srgbClr val="009999"/>
                </a:solidFill>
                <a:latin typeface="Arial"/>
                <a:ea typeface="Arial"/>
                <a:cs typeface="Arial"/>
                <a:sym typeface="Arial"/>
                <a:hlinkClick r:id="rId6" tooltip="https://ieeexplore.ieee.org/document/7754547"/>
              </a:rPr>
              <a:t>in</a:t>
            </a:r>
            <a:r>
              <a:rPr lang="en-US" sz="2026" u="sng">
                <a:solidFill>
                  <a:srgbClr val="009999"/>
                </a:solidFill>
                <a:latin typeface="Arial"/>
                <a:ea typeface="Arial"/>
                <a:cs typeface="Arial"/>
                <a:sym typeface="Arial"/>
                <a:hlinkClick r:id="rId7" tooltip="https://ieeexplore.ieee.org/document/7754547"/>
              </a:rPr>
              <a:t>k</a:t>
            </a:r>
            <a:r>
              <a:rPr lang="en-US" b="true" sz="2026" u="none">
                <a:solidFill>
                  <a:srgbClr val="000000"/>
                </a:solidFill>
                <a:latin typeface="Arial Bold"/>
                <a:ea typeface="Arial Bold"/>
                <a:cs typeface="Arial Bold"/>
                <a:sym typeface="Arial Bold"/>
              </a:rPr>
              <a:t>.</a:t>
            </a:r>
          </a:p>
          <a:p>
            <a:pPr algn="l" marL="437557" indent="-218778" lvl="1">
              <a:lnSpc>
                <a:spcPts val="2796"/>
              </a:lnSpc>
              <a:buAutoNum type="arabicPeriod" startAt="1"/>
            </a:pPr>
            <a:r>
              <a:rPr lang="en-US" b="true" sz="2026">
                <a:solidFill>
                  <a:srgbClr val="000000"/>
                </a:solidFill>
                <a:latin typeface="Arial Bold"/>
                <a:ea typeface="Arial Bold"/>
                <a:cs typeface="Arial Bold"/>
                <a:sym typeface="Arial Bold"/>
              </a:rPr>
              <a:t>IoT-Based Smart Multi-Application Surveillance Robot</a:t>
            </a:r>
            <a:r>
              <a:rPr lang="en-US" b="true" sz="2026" u="none">
                <a:solidFill>
                  <a:srgbClr val="000000"/>
                </a:solidFill>
                <a:latin typeface="Arial Bold"/>
                <a:ea typeface="Arial Bold"/>
                <a:cs typeface="Arial Bold"/>
                <a:sym typeface="Arial Bold"/>
              </a:rPr>
              <a:t>:</a:t>
            </a:r>
            <a:r>
              <a:rPr lang="en-US" b="true" sz="2026">
                <a:solidFill>
                  <a:srgbClr val="000000"/>
                </a:solidFill>
                <a:latin typeface="Arial Bold"/>
                <a:ea typeface="Arial Bold"/>
                <a:cs typeface="Arial Bold"/>
                <a:sym typeface="Arial Bold"/>
              </a:rPr>
              <a:t> </a:t>
            </a:r>
            <a:r>
              <a:rPr lang="en-US" b="true" sz="2026" u="sng">
                <a:solidFill>
                  <a:srgbClr val="000000"/>
                </a:solidFill>
                <a:latin typeface="Arial Bold"/>
                <a:ea typeface="Arial Bold"/>
                <a:cs typeface="Arial Bold"/>
                <a:sym typeface="Arial Bold"/>
                <a:hlinkClick r:id="rId8" tooltip="https://ieeexplore.ieee.org/document/9183289"/>
              </a:rPr>
              <a:t>IEEE</a:t>
            </a:r>
            <a:r>
              <a:rPr lang="en-US" b="true" sz="2026" u="sng">
                <a:solidFill>
                  <a:srgbClr val="000000"/>
                </a:solidFill>
                <a:latin typeface="Arial Bold"/>
                <a:ea typeface="Arial Bold"/>
                <a:cs typeface="Arial Bold"/>
                <a:sym typeface="Arial Bold"/>
                <a:hlinkClick r:id="rId9" tooltip="https://ieeexplore.ieee.org/document/9183289"/>
              </a:rPr>
              <a:t> Lin</a:t>
            </a:r>
            <a:r>
              <a:rPr lang="en-US" b="true" sz="2026" u="sng">
                <a:solidFill>
                  <a:srgbClr val="000000"/>
                </a:solidFill>
                <a:latin typeface="Arial Bold"/>
                <a:ea typeface="Arial Bold"/>
                <a:cs typeface="Arial Bold"/>
                <a:sym typeface="Arial Bold"/>
                <a:hlinkClick r:id="rId10" tooltip="https://ieeexplore.ieee.org/document/9183289"/>
              </a:rPr>
              <a:t>k</a:t>
            </a:r>
            <a:r>
              <a:rPr lang="en-US" b="true" sz="2026" u="none">
                <a:solidFill>
                  <a:srgbClr val="000000"/>
                </a:solidFill>
                <a:latin typeface="Arial Bold"/>
                <a:ea typeface="Arial Bold"/>
                <a:cs typeface="Arial Bold"/>
                <a:sym typeface="Arial Bold"/>
              </a:rPr>
              <a:t>.</a:t>
            </a:r>
          </a:p>
          <a:p>
            <a:pPr algn="l" marL="437557" indent="-218778" lvl="1">
              <a:lnSpc>
                <a:spcPts val="2796"/>
              </a:lnSpc>
              <a:buAutoNum type="arabicPeriod" startAt="1"/>
            </a:pPr>
            <a:r>
              <a:rPr lang="en-US" b="true" sz="2026">
                <a:solidFill>
                  <a:srgbClr val="000000"/>
                </a:solidFill>
                <a:latin typeface="Arial Bold"/>
                <a:ea typeface="Arial Bold"/>
                <a:cs typeface="Arial Bold"/>
                <a:sym typeface="Arial Bold"/>
              </a:rPr>
              <a:t>Kinematics Analysis and Simulation of a Rocker-Bogie Mobile Robot</a:t>
            </a:r>
            <a:r>
              <a:rPr lang="en-US" b="true" sz="2026">
                <a:solidFill>
                  <a:srgbClr val="000000"/>
                </a:solidFill>
                <a:latin typeface="Arial Bold"/>
                <a:ea typeface="Arial Bold"/>
                <a:cs typeface="Arial Bold"/>
                <a:sym typeface="Arial Bold"/>
              </a:rPr>
              <a:t>: </a:t>
            </a:r>
            <a:r>
              <a:rPr lang="en-US" sz="2026" u="sng">
                <a:solidFill>
                  <a:srgbClr val="009999"/>
                </a:solidFill>
                <a:latin typeface="Arial"/>
                <a:ea typeface="Arial"/>
                <a:cs typeface="Arial"/>
                <a:sym typeface="Arial"/>
                <a:hlinkClick r:id="rId11" tooltip="https://typeset.io/papers/kinematics-analysis-and-simulation-of-a-rocker-bogie-mobile-2gmog2nihe"/>
              </a:rPr>
              <a:t>Typeset Link</a:t>
            </a:r>
            <a:r>
              <a:rPr lang="en-US" b="true" sz="2026">
                <a:solidFill>
                  <a:srgbClr val="000000"/>
                </a:solidFill>
                <a:latin typeface="Arial Bold"/>
                <a:ea typeface="Arial Bold"/>
                <a:cs typeface="Arial Bold"/>
                <a:sym typeface="Arial Bold"/>
              </a:rPr>
              <a:t>.</a:t>
            </a:r>
          </a:p>
          <a:p>
            <a:pPr algn="l" marL="437557" indent="-218778" lvl="1">
              <a:lnSpc>
                <a:spcPts val="2796"/>
              </a:lnSpc>
              <a:buAutoNum type="arabicPeriod" startAt="1"/>
            </a:pPr>
            <a:r>
              <a:rPr lang="en-US" b="true" sz="2026">
                <a:solidFill>
                  <a:srgbClr val="000000"/>
                </a:solidFill>
                <a:latin typeface="Arial Bold"/>
                <a:ea typeface="Arial Bold"/>
                <a:cs typeface="Arial Bold"/>
                <a:sym typeface="Arial Bold"/>
              </a:rPr>
              <a:t>Design of Robot Obstacle Recognition Location Ranging Algorithm: </a:t>
            </a:r>
            <a:r>
              <a:rPr lang="en-US" b="true" sz="2026" u="sng">
                <a:solidFill>
                  <a:srgbClr val="000000"/>
                </a:solidFill>
                <a:latin typeface="Arial Bold"/>
                <a:ea typeface="Arial Bold"/>
                <a:cs typeface="Arial Bold"/>
                <a:sym typeface="Arial Bold"/>
                <a:hlinkClick r:id="rId12" tooltip="https://ieeexplore.ieee.org/document/10457471"/>
              </a:rPr>
              <a:t>IEEE Link</a:t>
            </a:r>
            <a:r>
              <a:rPr lang="en-US" b="true" sz="2026">
                <a:solidFill>
                  <a:srgbClr val="000000"/>
                </a:solidFill>
                <a:latin typeface="Arial Bold"/>
                <a:ea typeface="Arial Bold"/>
                <a:cs typeface="Arial Bold"/>
                <a:sym typeface="Arial Bold"/>
              </a:rPr>
              <a:t>.</a:t>
            </a:r>
          </a:p>
          <a:p>
            <a:pPr algn="l">
              <a:lnSpc>
                <a:spcPts val="3238"/>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79105" y="3209607"/>
            <a:ext cx="8595390" cy="743560"/>
          </a:xfrm>
          <a:prstGeom prst="rect">
            <a:avLst/>
          </a:prstGeom>
        </p:spPr>
        <p:txBody>
          <a:bodyPr anchor="t" rtlCol="false" tIns="0" lIns="0" bIns="0" rIns="0">
            <a:spAutoFit/>
          </a:bodyPr>
          <a:lstStyle/>
          <a:p>
            <a:pPr algn="ctr">
              <a:lnSpc>
                <a:spcPts val="8703"/>
              </a:lnSpc>
            </a:pPr>
            <a:r>
              <a:rPr lang="en-US" b="true" sz="7253">
                <a:solidFill>
                  <a:srgbClr val="000000"/>
                </a:solidFill>
                <a:latin typeface="Arial Bold"/>
                <a:ea typeface="Arial Bold"/>
                <a:cs typeface="Arial Bold"/>
                <a:sym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79105" y="109412"/>
            <a:ext cx="8595390" cy="657688"/>
          </a:xfrm>
          <a:prstGeom prst="rect">
            <a:avLst/>
          </a:prstGeom>
        </p:spPr>
        <p:txBody>
          <a:bodyPr anchor="t" rtlCol="false" tIns="0" lIns="0" bIns="0" rIns="0">
            <a:spAutoFit/>
          </a:bodyPr>
          <a:lstStyle/>
          <a:p>
            <a:pPr algn="ctr">
              <a:lnSpc>
                <a:spcPts val="4095"/>
              </a:lnSpc>
            </a:pPr>
            <a:r>
              <a:rPr lang="en-US" b="true" sz="3413">
                <a:solidFill>
                  <a:srgbClr val="000000"/>
                </a:solidFill>
                <a:latin typeface="Times New Roman Bold"/>
                <a:ea typeface="Times New Roman Bold"/>
                <a:cs typeface="Times New Roman Bold"/>
                <a:sym typeface="Times New Roman Bold"/>
              </a:rPr>
              <a:t>Contents</a:t>
            </a:r>
          </a:p>
        </p:txBody>
      </p:sp>
      <p:sp>
        <p:nvSpPr>
          <p:cNvPr name="TextBox 5" id="5"/>
          <p:cNvSpPr txBox="true"/>
          <p:nvPr/>
        </p:nvSpPr>
        <p:spPr>
          <a:xfrm rot="0">
            <a:off x="416545" y="1045190"/>
            <a:ext cx="8595390" cy="4057650"/>
          </a:xfrm>
          <a:prstGeom prst="rect">
            <a:avLst/>
          </a:prstGeom>
        </p:spPr>
        <p:txBody>
          <a:bodyPr anchor="t" rtlCol="false" tIns="0" lIns="0" bIns="0" rIns="0">
            <a:spAutoFit/>
          </a:bodyPr>
          <a:lstStyle/>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Introduction and Motivation</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Specific Problems Addressed with Objectives</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Progress Update: Hardware Integration and Testing</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Flow Diagram</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Literature Review</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Software/Hardware Requirements</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Image Processing Implementation on Raspberry Pi 4 B</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Challenges and Solutions</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Conclusion and Future Work</a:t>
            </a:r>
          </a:p>
          <a:p>
            <a:pPr algn="l" marL="343070" indent="-171535" lvl="1">
              <a:lnSpc>
                <a:spcPts val="3200"/>
              </a:lnSpc>
              <a:buFont typeface="Arial"/>
              <a:buChar char="•"/>
            </a:pPr>
            <a:r>
              <a:rPr lang="en-US" b="true" sz="2666">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Freeform 4" id="4"/>
          <p:cNvSpPr/>
          <p:nvPr/>
        </p:nvSpPr>
        <p:spPr>
          <a:xfrm flipH="false" flipV="false" rot="0">
            <a:off x="416545" y="4329197"/>
            <a:ext cx="8605535" cy="1908621"/>
          </a:xfrm>
          <a:custGeom>
            <a:avLst/>
            <a:gdLst/>
            <a:ahLst/>
            <a:cxnLst/>
            <a:rect r="r" b="b" t="t" l="l"/>
            <a:pathLst>
              <a:path h="1908621" w="8605535">
                <a:moveTo>
                  <a:pt x="0" y="0"/>
                </a:moveTo>
                <a:lnTo>
                  <a:pt x="8605535" y="0"/>
                </a:lnTo>
                <a:lnTo>
                  <a:pt x="8605535" y="1908621"/>
                </a:lnTo>
                <a:lnTo>
                  <a:pt x="0" y="1908621"/>
                </a:lnTo>
                <a:lnTo>
                  <a:pt x="0" y="0"/>
                </a:lnTo>
                <a:close/>
              </a:path>
            </a:pathLst>
          </a:custGeom>
          <a:blipFill>
            <a:blip r:embed="rId3"/>
            <a:stretch>
              <a:fillRect l="0" t="0" r="0" b="0"/>
            </a:stretch>
          </a:blipFill>
        </p:spPr>
      </p:sp>
      <p:sp>
        <p:nvSpPr>
          <p:cNvPr name="TextBox 5" id="5"/>
          <p:cNvSpPr txBox="true"/>
          <p:nvPr/>
        </p:nvSpPr>
        <p:spPr>
          <a:xfrm rot="0">
            <a:off x="579105" y="147744"/>
            <a:ext cx="8595390" cy="581025"/>
          </a:xfrm>
          <a:prstGeom prst="rect">
            <a:avLst/>
          </a:prstGeom>
        </p:spPr>
        <p:txBody>
          <a:bodyPr anchor="t" rtlCol="false" tIns="0" lIns="0" bIns="0" rIns="0">
            <a:spAutoFit/>
          </a:bodyPr>
          <a:lstStyle/>
          <a:p>
            <a:pPr algn="ctr">
              <a:lnSpc>
                <a:spcPts val="4095"/>
              </a:lnSpc>
            </a:pPr>
            <a:r>
              <a:rPr lang="en-US" b="true" sz="3413">
                <a:solidFill>
                  <a:srgbClr val="000000"/>
                </a:solidFill>
                <a:latin typeface="Times New Roman Bold"/>
                <a:ea typeface="Times New Roman Bold"/>
                <a:cs typeface="Times New Roman Bold"/>
                <a:sym typeface="Times New Roman Bold"/>
              </a:rPr>
              <a:t>Introduction and Motivation</a:t>
            </a:r>
          </a:p>
        </p:txBody>
      </p:sp>
      <p:sp>
        <p:nvSpPr>
          <p:cNvPr name="TextBox 6" id="6"/>
          <p:cNvSpPr txBox="true"/>
          <p:nvPr/>
        </p:nvSpPr>
        <p:spPr>
          <a:xfrm rot="0">
            <a:off x="416545" y="1054715"/>
            <a:ext cx="8605535" cy="2790825"/>
          </a:xfrm>
          <a:prstGeom prst="rect">
            <a:avLst/>
          </a:prstGeom>
        </p:spPr>
        <p:txBody>
          <a:bodyPr anchor="t" rtlCol="false" tIns="0" lIns="0" bIns="0" rIns="0">
            <a:spAutoFit/>
          </a:bodyPr>
          <a:lstStyle/>
          <a:p>
            <a:pPr algn="just">
              <a:lnSpc>
                <a:spcPts val="2400"/>
              </a:lnSpc>
            </a:pPr>
            <a:r>
              <a:rPr lang="en-US" sz="2000">
                <a:solidFill>
                  <a:srgbClr val="000000"/>
                </a:solidFill>
                <a:latin typeface="Arial"/>
                <a:ea typeface="Arial"/>
                <a:cs typeface="Arial"/>
                <a:sym typeface="Arial"/>
              </a:rPr>
              <a:t>The Advanced Surveillance and Multi-Utility Rover is designed to meet the growing demand for autonomous surveillance solutions. Its unique combination of robust mobility, intelligent navigation, and a multi-functional design enables enhanced situational awareness through improved data collection and real-time analysis, while also reducing operational costs by minimizing manpower requirements and extending deployment durations. This makes it an ideal platform for a wide range of surveillance applications, from perimeter security and remote monitoring to environmental observation and search and rescue operations.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5240" y="960120"/>
            <a:ext cx="9784080" cy="3048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79105" y="147744"/>
            <a:ext cx="8595390" cy="581025"/>
          </a:xfrm>
          <a:prstGeom prst="rect">
            <a:avLst/>
          </a:prstGeom>
        </p:spPr>
        <p:txBody>
          <a:bodyPr anchor="t" rtlCol="false" tIns="0" lIns="0" bIns="0" rIns="0">
            <a:spAutoFit/>
          </a:bodyPr>
          <a:lstStyle/>
          <a:p>
            <a:pPr algn="ctr">
              <a:lnSpc>
                <a:spcPts val="4095"/>
              </a:lnSpc>
            </a:pPr>
            <a:r>
              <a:rPr lang="en-US" b="true" sz="3413">
                <a:solidFill>
                  <a:srgbClr val="000000"/>
                </a:solidFill>
                <a:latin typeface="Times New Roman Bold"/>
                <a:ea typeface="Times New Roman Bold"/>
                <a:cs typeface="Times New Roman Bold"/>
                <a:sym typeface="Times New Roman Bold"/>
              </a:rPr>
              <a:t>Specific Problems Addressed with Objectives</a:t>
            </a:r>
          </a:p>
        </p:txBody>
      </p:sp>
      <p:sp>
        <p:nvSpPr>
          <p:cNvPr name="TextBox 5" id="5"/>
          <p:cNvSpPr txBox="true"/>
          <p:nvPr/>
        </p:nvSpPr>
        <p:spPr>
          <a:xfrm rot="0">
            <a:off x="426690" y="1133475"/>
            <a:ext cx="8595390" cy="5314950"/>
          </a:xfrm>
          <a:prstGeom prst="rect">
            <a:avLst/>
          </a:prstGeom>
        </p:spPr>
        <p:txBody>
          <a:bodyPr anchor="t" rtlCol="false" tIns="0" lIns="0" bIns="0" rIns="0">
            <a:spAutoFit/>
          </a:bodyPr>
          <a:lstStyle/>
          <a:p>
            <a:pPr algn="just">
              <a:lnSpc>
                <a:spcPts val="2879"/>
              </a:lnSpc>
            </a:pPr>
            <a:r>
              <a:rPr lang="en-US" b="true" sz="2400">
                <a:solidFill>
                  <a:srgbClr val="000000"/>
                </a:solidFill>
                <a:latin typeface="Arial Bold"/>
                <a:ea typeface="Arial Bold"/>
                <a:cs typeface="Arial Bold"/>
                <a:sym typeface="Arial Bold"/>
              </a:rPr>
              <a:t>Pr</a:t>
            </a:r>
            <a:r>
              <a:rPr lang="en-US" b="true" sz="2400">
                <a:solidFill>
                  <a:srgbClr val="000000"/>
                </a:solidFill>
                <a:latin typeface="Arial Bold"/>
                <a:ea typeface="Arial Bold"/>
                <a:cs typeface="Arial Bold"/>
                <a:sym typeface="Arial Bold"/>
              </a:rPr>
              <a:t>oblem Statement</a:t>
            </a:r>
          </a:p>
          <a:p>
            <a:pPr algn="just">
              <a:lnSpc>
                <a:spcPts val="3000"/>
              </a:lnSpc>
            </a:pPr>
            <a:r>
              <a:rPr lang="en-US" sz="2000">
                <a:solidFill>
                  <a:srgbClr val="000000"/>
                </a:solidFill>
                <a:latin typeface="Arial"/>
                <a:ea typeface="Arial"/>
                <a:cs typeface="Arial"/>
                <a:sym typeface="Arial"/>
              </a:rPr>
              <a:t>Design a versatile, autonomous rover capable of navigating challenging terrains for applications like surveillance and environmental monitoring.</a:t>
            </a:r>
          </a:p>
          <a:p>
            <a:pPr algn="just">
              <a:lnSpc>
                <a:spcPts val="2879"/>
              </a:lnSpc>
            </a:pPr>
          </a:p>
          <a:p>
            <a:pPr algn="just">
              <a:lnSpc>
                <a:spcPts val="2879"/>
              </a:lnSpc>
            </a:pPr>
            <a:r>
              <a:rPr lang="en-US" b="true" sz="2400">
                <a:solidFill>
                  <a:srgbClr val="000000"/>
                </a:solidFill>
                <a:latin typeface="Arial Bold"/>
                <a:ea typeface="Arial Bold"/>
                <a:cs typeface="Arial Bold"/>
                <a:sym typeface="Arial Bold"/>
              </a:rPr>
              <a:t>Objectives</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Terrain Navigation:</a:t>
            </a:r>
            <a:r>
              <a:rPr lang="en-US" sz="20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Develop robust navigation capabilities for uneven terrains.</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Autonomy: </a:t>
            </a:r>
            <a:r>
              <a:rPr lang="en-US" sz="2000">
                <a:solidFill>
                  <a:srgbClr val="000000"/>
                </a:solidFill>
                <a:latin typeface="Arial"/>
                <a:ea typeface="Arial"/>
                <a:cs typeface="Arial"/>
                <a:sym typeface="Arial"/>
              </a:rPr>
              <a:t>Implement advanced autonomous navigation algorithms.</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Real-Time Processing:</a:t>
            </a:r>
            <a:r>
              <a:rPr lang="en-US" sz="20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Enhance object detection and gesture recognition using image processing.</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Modular System:</a:t>
            </a:r>
            <a:r>
              <a:rPr lang="en-US" sz="20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Create a flexible, multi-utility design.</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Power Management:</a:t>
            </a:r>
            <a:r>
              <a:rPr lang="en-US" sz="2000">
                <a:solidFill>
                  <a:srgbClr val="000000"/>
                </a:solidFill>
                <a:latin typeface="Arial"/>
                <a:ea typeface="Arial"/>
                <a:cs typeface="Arial"/>
                <a:sym typeface="Arial"/>
              </a:rPr>
              <a:t> Optimize power usage for extended operation.</a:t>
            </a:r>
          </a:p>
          <a:p>
            <a:pPr algn="just">
              <a:lnSpc>
                <a:spcPts val="2999"/>
              </a:lnSpc>
            </a:pPr>
          </a:p>
          <a:p>
            <a:pPr algn="l" marL="445569" indent="-222785" lvl="1">
              <a:lnSpc>
                <a:spcPts val="3071"/>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5240" y="960120"/>
            <a:ext cx="9784080" cy="3048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TextBox 4" id="4"/>
          <p:cNvSpPr txBox="true"/>
          <p:nvPr/>
        </p:nvSpPr>
        <p:spPr>
          <a:xfrm rot="0">
            <a:off x="579105" y="147744"/>
            <a:ext cx="8595390" cy="581025"/>
          </a:xfrm>
          <a:prstGeom prst="rect">
            <a:avLst/>
          </a:prstGeom>
        </p:spPr>
        <p:txBody>
          <a:bodyPr anchor="t" rtlCol="false" tIns="0" lIns="0" bIns="0" rIns="0">
            <a:spAutoFit/>
          </a:bodyPr>
          <a:lstStyle/>
          <a:p>
            <a:pPr algn="ctr">
              <a:lnSpc>
                <a:spcPts val="4095"/>
              </a:lnSpc>
            </a:pPr>
            <a:r>
              <a:rPr lang="en-US" b="true" sz="3413">
                <a:solidFill>
                  <a:srgbClr val="000000"/>
                </a:solidFill>
                <a:latin typeface="Times New Roman Bold"/>
                <a:ea typeface="Times New Roman Bold"/>
                <a:cs typeface="Times New Roman Bold"/>
                <a:sym typeface="Times New Roman Bold"/>
              </a:rPr>
              <a:t>Progress Update</a:t>
            </a:r>
          </a:p>
        </p:txBody>
      </p:sp>
      <p:sp>
        <p:nvSpPr>
          <p:cNvPr name="TextBox 5" id="5"/>
          <p:cNvSpPr txBox="true"/>
          <p:nvPr/>
        </p:nvSpPr>
        <p:spPr>
          <a:xfrm rot="0">
            <a:off x="426690" y="1133475"/>
            <a:ext cx="8747805" cy="5800725"/>
          </a:xfrm>
          <a:prstGeom prst="rect">
            <a:avLst/>
          </a:prstGeom>
        </p:spPr>
        <p:txBody>
          <a:bodyPr anchor="t" rtlCol="false" tIns="0" lIns="0" bIns="0" rIns="0">
            <a:spAutoFit/>
          </a:bodyPr>
          <a:lstStyle/>
          <a:p>
            <a:pPr algn="just">
              <a:lnSpc>
                <a:spcPts val="2879"/>
              </a:lnSpc>
            </a:pPr>
            <a:r>
              <a:rPr lang="en-US" b="true" sz="2400">
                <a:solidFill>
                  <a:srgbClr val="000000"/>
                </a:solidFill>
                <a:latin typeface="Arial Bold"/>
                <a:ea typeface="Arial Bold"/>
                <a:cs typeface="Arial Bold"/>
                <a:sym typeface="Arial Bold"/>
              </a:rPr>
              <a:t>Hardware Pr</a:t>
            </a:r>
            <a:r>
              <a:rPr lang="en-US" b="true" sz="2400">
                <a:solidFill>
                  <a:srgbClr val="000000"/>
                </a:solidFill>
                <a:latin typeface="Arial Bold"/>
                <a:ea typeface="Arial Bold"/>
                <a:cs typeface="Arial Bold"/>
                <a:sym typeface="Arial Bold"/>
              </a:rPr>
              <a:t>ogress</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Cameras:</a:t>
            </a:r>
            <a:r>
              <a:rPr lang="en-US" sz="2000">
                <a:solidFill>
                  <a:srgbClr val="000000"/>
                </a:solidFill>
                <a:latin typeface="Arial"/>
                <a:ea typeface="Arial"/>
                <a:cs typeface="Arial"/>
                <a:sym typeface="Arial"/>
              </a:rPr>
              <a:t> Integrated RPi IR-CUT camera (OV5647 sensor) for real-time image capture.</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Motors:</a:t>
            </a:r>
            <a:r>
              <a:rPr lang="en-US" sz="2000">
                <a:solidFill>
                  <a:srgbClr val="000000"/>
                </a:solidFill>
                <a:latin typeface="Arial"/>
                <a:ea typeface="Arial"/>
                <a:cs typeface="Arial"/>
                <a:sym typeface="Arial"/>
              </a:rPr>
              <a:t> Installed DC motors with encoders for precise movement and control.</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3D Printing:</a:t>
            </a:r>
            <a:r>
              <a:rPr lang="en-US" sz="2000">
                <a:solidFill>
                  <a:srgbClr val="000000"/>
                </a:solidFill>
                <a:latin typeface="Arial"/>
                <a:ea typeface="Arial"/>
                <a:cs typeface="Arial"/>
                <a:sym typeface="Arial"/>
              </a:rPr>
              <a:t> Custom rocker-bog</a:t>
            </a:r>
            <a:r>
              <a:rPr lang="en-US" sz="2000">
                <a:solidFill>
                  <a:srgbClr val="000000"/>
                </a:solidFill>
                <a:latin typeface="Arial"/>
                <a:ea typeface="Arial"/>
                <a:cs typeface="Arial"/>
                <a:sym typeface="Arial"/>
              </a:rPr>
              <a:t>ie </a:t>
            </a:r>
            <a:r>
              <a:rPr lang="en-US" sz="2000">
                <a:solidFill>
                  <a:srgbClr val="000000"/>
                </a:solidFill>
                <a:latin typeface="Arial"/>
                <a:ea typeface="Arial"/>
                <a:cs typeface="Arial"/>
                <a:sym typeface="Arial"/>
              </a:rPr>
              <a:t>and chassis parts print</a:t>
            </a:r>
            <a:r>
              <a:rPr lang="en-US" sz="2000">
                <a:solidFill>
                  <a:srgbClr val="000000"/>
                </a:solidFill>
                <a:latin typeface="Arial"/>
                <a:ea typeface="Arial"/>
                <a:cs typeface="Arial"/>
                <a:sym typeface="Arial"/>
              </a:rPr>
              <a:t>ed using PLA material for durabili</a:t>
            </a:r>
            <a:r>
              <a:rPr lang="en-US" sz="2000">
                <a:solidFill>
                  <a:srgbClr val="000000"/>
                </a:solidFill>
                <a:latin typeface="Arial"/>
                <a:ea typeface="Arial"/>
                <a:cs typeface="Arial"/>
                <a:sym typeface="Arial"/>
              </a:rPr>
              <a:t>ty and </a:t>
            </a:r>
            <a:r>
              <a:rPr lang="en-US" sz="2000">
                <a:solidFill>
                  <a:srgbClr val="000000"/>
                </a:solidFill>
                <a:latin typeface="Arial"/>
                <a:ea typeface="Arial"/>
                <a:cs typeface="Arial"/>
                <a:sym typeface="Arial"/>
              </a:rPr>
              <a:t>lightweight design.</a:t>
            </a:r>
          </a:p>
          <a:p>
            <a:pPr algn="just">
              <a:lnSpc>
                <a:spcPts val="2879"/>
              </a:lnSpc>
            </a:pPr>
            <a:r>
              <a:rPr lang="en-US" b="true" sz="2400">
                <a:solidFill>
                  <a:srgbClr val="000000"/>
                </a:solidFill>
                <a:latin typeface="Arial Bold"/>
                <a:ea typeface="Arial Bold"/>
                <a:cs typeface="Arial Bold"/>
                <a:sym typeface="Arial Bold"/>
              </a:rPr>
              <a:t>Testing and Challenges</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Camera Issues:</a:t>
            </a:r>
            <a:r>
              <a:rPr lang="en-US" sz="2000">
                <a:solidFill>
                  <a:srgbClr val="000000"/>
                </a:solidFill>
                <a:latin typeface="Arial"/>
                <a:ea typeface="Arial"/>
                <a:cs typeface="Arial"/>
                <a:sym typeface="Arial"/>
              </a:rPr>
              <a:t> Low frame rates, image late</a:t>
            </a:r>
            <a:r>
              <a:rPr lang="en-US" sz="2000">
                <a:solidFill>
                  <a:srgbClr val="000000"/>
                </a:solidFill>
                <a:latin typeface="Arial"/>
                <a:ea typeface="Arial"/>
                <a:cs typeface="Arial"/>
                <a:sym typeface="Arial"/>
              </a:rPr>
              <a:t>ncy, and connectivity problems.</a:t>
            </a:r>
          </a:p>
          <a:p>
            <a:pPr algn="just" marL="431801" indent="-215900" lvl="1">
              <a:lnSpc>
                <a:spcPts val="3000"/>
              </a:lnSpc>
              <a:buFont typeface="Arial"/>
              <a:buChar char="•"/>
            </a:pPr>
            <a:r>
              <a:rPr lang="en-US" b="true" sz="2000">
                <a:solidFill>
                  <a:srgbClr val="000000"/>
                </a:solidFill>
                <a:latin typeface="Arial Bold"/>
                <a:ea typeface="Arial Bold"/>
                <a:cs typeface="Arial Bold"/>
                <a:sym typeface="Arial Bold"/>
              </a:rPr>
              <a:t>Encoder Motor Issues:</a:t>
            </a:r>
            <a:r>
              <a:rPr lang="en-US" sz="2000">
                <a:solidFill>
                  <a:srgbClr val="000000"/>
                </a:solidFill>
                <a:latin typeface="Arial"/>
                <a:ea typeface="Arial"/>
                <a:cs typeface="Arial"/>
                <a:sym typeface="Arial"/>
              </a:rPr>
              <a:t> Inaccurate position tracking and calibration errors.</a:t>
            </a:r>
          </a:p>
          <a:p>
            <a:pPr algn="just" marL="431801" indent="-215900" lvl="1">
              <a:lnSpc>
                <a:spcPts val="2400"/>
              </a:lnSpc>
              <a:buFont typeface="Arial"/>
              <a:buChar char="•"/>
            </a:pPr>
            <a:r>
              <a:rPr lang="en-US" b="true" sz="2000">
                <a:solidFill>
                  <a:srgbClr val="000000"/>
                </a:solidFill>
                <a:latin typeface="Arial Bold"/>
                <a:ea typeface="Arial Bold"/>
                <a:cs typeface="Arial Bold"/>
                <a:sym typeface="Arial Bold"/>
              </a:rPr>
              <a:t>Solutions:</a:t>
            </a:r>
          </a:p>
          <a:p>
            <a:pPr algn="just" marL="863601" indent="-287867" lvl="2">
              <a:lnSpc>
                <a:spcPts val="2400"/>
              </a:lnSpc>
              <a:buFont typeface="Arial"/>
              <a:buChar char="⚬"/>
            </a:pPr>
            <a:r>
              <a:rPr lang="en-US" sz="2000">
                <a:solidFill>
                  <a:srgbClr val="000000"/>
                </a:solidFill>
                <a:latin typeface="Arial"/>
                <a:ea typeface="Arial"/>
                <a:cs typeface="Arial"/>
                <a:sym typeface="Arial"/>
              </a:rPr>
              <a:t>Upd</a:t>
            </a:r>
            <a:r>
              <a:rPr lang="en-US" sz="2000">
                <a:solidFill>
                  <a:srgbClr val="000000"/>
                </a:solidFill>
                <a:latin typeface="Arial"/>
                <a:ea typeface="Arial"/>
                <a:cs typeface="Arial"/>
                <a:sym typeface="Arial"/>
              </a:rPr>
              <a:t>ated camera drivers and adjusted settings.</a:t>
            </a:r>
          </a:p>
          <a:p>
            <a:pPr algn="just" marL="863601" indent="-287867" lvl="2">
              <a:lnSpc>
                <a:spcPts val="2400"/>
              </a:lnSpc>
              <a:buFont typeface="Arial"/>
              <a:buChar char="⚬"/>
            </a:pPr>
            <a:r>
              <a:rPr lang="en-US" sz="2000">
                <a:solidFill>
                  <a:srgbClr val="000000"/>
                </a:solidFill>
                <a:latin typeface="Arial"/>
                <a:ea typeface="Arial"/>
                <a:cs typeface="Arial"/>
                <a:sym typeface="Arial"/>
              </a:rPr>
              <a:t>Recalibrated encoder motors and improved wiring.</a:t>
            </a:r>
          </a:p>
          <a:p>
            <a:pPr algn="l">
              <a:lnSpc>
                <a:spcPts val="24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709">
            <a:off x="-15264" y="965835"/>
            <a:ext cx="9784127" cy="0"/>
          </a:xfrm>
          <a:prstGeom prst="line">
            <a:avLst/>
          </a:prstGeom>
          <a:ln cap="rnd" w="19050">
            <a:solidFill>
              <a:srgbClr val="333399"/>
            </a:solidFill>
            <a:prstDash val="solid"/>
            <a:headEnd type="none" len="sm" w="sm"/>
            <a:tailEnd type="none" len="sm" w="sm"/>
          </a:ln>
        </p:spPr>
      </p:sp>
      <p:sp>
        <p:nvSpPr>
          <p:cNvPr name="AutoShape 3" id="3"/>
          <p:cNvSpPr/>
          <p:nvPr/>
        </p:nvSpPr>
        <p:spPr>
          <a:xfrm rot="10709">
            <a:off x="-15264" y="6736715"/>
            <a:ext cx="9784127" cy="0"/>
          </a:xfrm>
          <a:prstGeom prst="line">
            <a:avLst/>
          </a:prstGeom>
          <a:ln cap="rnd" w="19050">
            <a:solidFill>
              <a:srgbClr val="333399"/>
            </a:solidFill>
            <a:prstDash val="solid"/>
            <a:headEnd type="none" len="sm" w="sm"/>
            <a:tailEnd type="none" len="sm" w="sm"/>
          </a:ln>
        </p:spPr>
      </p:sp>
      <p:sp>
        <p:nvSpPr>
          <p:cNvPr name="Freeform 4" id="4"/>
          <p:cNvSpPr/>
          <p:nvPr/>
        </p:nvSpPr>
        <p:spPr>
          <a:xfrm flipH="false" flipV="false" rot="0">
            <a:off x="939070" y="1086227"/>
            <a:ext cx="6903570" cy="5644773"/>
          </a:xfrm>
          <a:custGeom>
            <a:avLst/>
            <a:gdLst/>
            <a:ahLst/>
            <a:cxnLst/>
            <a:rect r="r" b="b" t="t" l="l"/>
            <a:pathLst>
              <a:path h="5644773" w="6903570">
                <a:moveTo>
                  <a:pt x="0" y="0"/>
                </a:moveTo>
                <a:lnTo>
                  <a:pt x="6903570" y="0"/>
                </a:lnTo>
                <a:lnTo>
                  <a:pt x="6903570" y="5644773"/>
                </a:lnTo>
                <a:lnTo>
                  <a:pt x="0" y="5644773"/>
                </a:lnTo>
                <a:lnTo>
                  <a:pt x="0" y="0"/>
                </a:lnTo>
                <a:close/>
              </a:path>
            </a:pathLst>
          </a:custGeom>
          <a:blipFill>
            <a:blip r:embed="rId3"/>
            <a:stretch>
              <a:fillRect l="0" t="0" r="-291" b="0"/>
            </a:stretch>
          </a:blipFill>
        </p:spPr>
      </p:sp>
      <p:grpSp>
        <p:nvGrpSpPr>
          <p:cNvPr name="Group 5" id="5"/>
          <p:cNvGrpSpPr/>
          <p:nvPr/>
        </p:nvGrpSpPr>
        <p:grpSpPr>
          <a:xfrm rot="0">
            <a:off x="3425608" y="3462485"/>
            <a:ext cx="1451192" cy="1792622"/>
            <a:chOff x="0" y="0"/>
            <a:chExt cx="537479" cy="663934"/>
          </a:xfrm>
        </p:grpSpPr>
        <p:sp>
          <p:nvSpPr>
            <p:cNvPr name="Freeform 6" id="6"/>
            <p:cNvSpPr/>
            <p:nvPr/>
          </p:nvSpPr>
          <p:spPr>
            <a:xfrm flipH="false" flipV="false" rot="0">
              <a:off x="0" y="0"/>
              <a:ext cx="537479" cy="663934"/>
            </a:xfrm>
            <a:custGeom>
              <a:avLst/>
              <a:gdLst/>
              <a:ahLst/>
              <a:cxnLst/>
              <a:rect r="r" b="b" t="t" l="l"/>
              <a:pathLst>
                <a:path h="663934" w="537479">
                  <a:moveTo>
                    <a:pt x="0" y="0"/>
                  </a:moveTo>
                  <a:lnTo>
                    <a:pt x="537479" y="0"/>
                  </a:lnTo>
                  <a:lnTo>
                    <a:pt x="537479" y="663934"/>
                  </a:lnTo>
                  <a:lnTo>
                    <a:pt x="0" y="663934"/>
                  </a:lnTo>
                  <a:close/>
                </a:path>
              </a:pathLst>
            </a:custGeom>
            <a:solidFill>
              <a:srgbClr val="FFFFFF"/>
            </a:solidFill>
          </p:spPr>
        </p:sp>
        <p:sp>
          <p:nvSpPr>
            <p:cNvPr name="TextBox 7" id="7"/>
            <p:cNvSpPr txBox="true"/>
            <p:nvPr/>
          </p:nvSpPr>
          <p:spPr>
            <a:xfrm>
              <a:off x="0" y="-38100"/>
              <a:ext cx="537479" cy="702034"/>
            </a:xfrm>
            <a:prstGeom prst="rect">
              <a:avLst/>
            </a:prstGeom>
          </p:spPr>
          <p:txBody>
            <a:bodyPr anchor="ctr" rtlCol="false" tIns="50800" lIns="50800" bIns="50800" rIns="50800"/>
            <a:lstStyle/>
            <a:p>
              <a:pPr algn="ctr">
                <a:lnSpc>
                  <a:spcPts val="1919"/>
                </a:lnSpc>
              </a:pPr>
              <a:r>
                <a:rPr lang="en-US" b="true" sz="1599" spc="-9">
                  <a:solidFill>
                    <a:srgbClr val="747474"/>
                  </a:solidFill>
                  <a:latin typeface="Arial Bold"/>
                  <a:ea typeface="Arial Bold"/>
                  <a:cs typeface="Arial Bold"/>
                  <a:sym typeface="Arial Bold"/>
                </a:rPr>
                <a:t>Raspberry Pi 4 B</a:t>
              </a:r>
            </a:p>
          </p:txBody>
        </p:sp>
      </p:grpSp>
      <p:sp>
        <p:nvSpPr>
          <p:cNvPr name="TextBox 8" id="8"/>
          <p:cNvSpPr txBox="true"/>
          <p:nvPr/>
        </p:nvSpPr>
        <p:spPr>
          <a:xfrm rot="0">
            <a:off x="579105" y="147744"/>
            <a:ext cx="8595390" cy="581025"/>
          </a:xfrm>
          <a:prstGeom prst="rect">
            <a:avLst/>
          </a:prstGeom>
        </p:spPr>
        <p:txBody>
          <a:bodyPr anchor="t" rtlCol="false" tIns="0" lIns="0" bIns="0" rIns="0">
            <a:spAutoFit/>
          </a:bodyPr>
          <a:lstStyle/>
          <a:p>
            <a:pPr algn="ctr">
              <a:lnSpc>
                <a:spcPts val="4095"/>
              </a:lnSpc>
            </a:pPr>
            <a:r>
              <a:rPr lang="en-US" b="true" sz="3413">
                <a:solidFill>
                  <a:srgbClr val="000000"/>
                </a:solidFill>
                <a:latin typeface="Times New Roman Bold"/>
                <a:ea typeface="Times New Roman Bold"/>
                <a:cs typeface="Times New Roman Bold"/>
                <a:sym typeface="Times New Roman Bold"/>
              </a:rPr>
              <a:t>Block</a:t>
            </a:r>
            <a:r>
              <a:rPr lang="en-US" b="true" sz="3413">
                <a:solidFill>
                  <a:srgbClr val="000000"/>
                </a:solidFill>
                <a:latin typeface="Times New Roman Bold"/>
                <a:ea typeface="Times New Roman Bold"/>
                <a:cs typeface="Times New Roman Bold"/>
                <a:sym typeface="Times New Roman Bold"/>
              </a:rPr>
              <a:t>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20366"/>
            <a:ext cx="9767146" cy="6100063"/>
          </a:xfrm>
          <a:custGeom>
            <a:avLst/>
            <a:gdLst/>
            <a:ahLst/>
            <a:cxnLst/>
            <a:rect r="r" b="b" t="t" l="l"/>
            <a:pathLst>
              <a:path h="6100063" w="9767146">
                <a:moveTo>
                  <a:pt x="0" y="0"/>
                </a:moveTo>
                <a:lnTo>
                  <a:pt x="9767146" y="0"/>
                </a:lnTo>
                <a:lnTo>
                  <a:pt x="9767146" y="6100063"/>
                </a:lnTo>
                <a:lnTo>
                  <a:pt x="0" y="6100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66174" y="221852"/>
            <a:ext cx="4621250" cy="504825"/>
          </a:xfrm>
          <a:prstGeom prst="rect">
            <a:avLst/>
          </a:prstGeom>
        </p:spPr>
        <p:txBody>
          <a:bodyPr anchor="t" rtlCol="false" tIns="0" lIns="0" bIns="0" rIns="0">
            <a:spAutoFit/>
          </a:bodyPr>
          <a:lstStyle/>
          <a:p>
            <a:pPr algn="ctr">
              <a:lnSpc>
                <a:spcPts val="3583"/>
              </a:lnSpc>
            </a:pPr>
            <a:r>
              <a:rPr lang="en-US" sz="2986" b="true">
                <a:solidFill>
                  <a:srgbClr val="000000"/>
                </a:solidFill>
                <a:latin typeface="Times New Roman Bold"/>
                <a:ea typeface="Times New Roman Bold"/>
                <a:cs typeface="Times New Roman Bold"/>
                <a:sym typeface="Times New Roman Bold"/>
              </a:rPr>
              <a:t>Literature Review</a:t>
            </a:r>
          </a:p>
        </p:txBody>
      </p:sp>
      <p:sp>
        <p:nvSpPr>
          <p:cNvPr name="TextBox 4" id="4"/>
          <p:cNvSpPr txBox="true"/>
          <p:nvPr/>
        </p:nvSpPr>
        <p:spPr>
          <a:xfrm rot="0">
            <a:off x="375229" y="946392"/>
            <a:ext cx="1458976" cy="605307"/>
          </a:xfrm>
          <a:prstGeom prst="rect">
            <a:avLst/>
          </a:prstGeom>
        </p:spPr>
        <p:txBody>
          <a:bodyPr anchor="t" rtlCol="false" tIns="0" lIns="0" bIns="0" rIns="0">
            <a:spAutoFit/>
          </a:bodyPr>
          <a:lstStyle/>
          <a:p>
            <a:pPr algn="ctr">
              <a:lnSpc>
                <a:spcPts val="2284"/>
              </a:lnSpc>
            </a:pPr>
            <a:r>
              <a:rPr lang="en-US" b="true" sz="1813" spc="43">
                <a:solidFill>
                  <a:srgbClr val="000000"/>
                </a:solidFill>
                <a:latin typeface="Arial Bold"/>
                <a:ea typeface="Arial Bold"/>
                <a:cs typeface="Arial Bold"/>
                <a:sym typeface="Arial Bold"/>
              </a:rPr>
              <a:t>Project Title with authors</a:t>
            </a:r>
          </a:p>
        </p:txBody>
      </p:sp>
      <p:sp>
        <p:nvSpPr>
          <p:cNvPr name="TextBox 5" id="5"/>
          <p:cNvSpPr txBox="true"/>
          <p:nvPr/>
        </p:nvSpPr>
        <p:spPr>
          <a:xfrm rot="0">
            <a:off x="3284645" y="1089385"/>
            <a:ext cx="1292352" cy="328845"/>
          </a:xfrm>
          <a:prstGeom prst="rect">
            <a:avLst/>
          </a:prstGeom>
        </p:spPr>
        <p:txBody>
          <a:bodyPr anchor="t" rtlCol="false" tIns="0" lIns="0" bIns="0" rIns="0">
            <a:spAutoFit/>
          </a:bodyPr>
          <a:lstStyle/>
          <a:p>
            <a:pPr algn="l">
              <a:lnSpc>
                <a:spcPts val="2175"/>
              </a:lnSpc>
            </a:pPr>
            <a:r>
              <a:rPr lang="en-US" b="true" sz="1813" spc="-10">
                <a:solidFill>
                  <a:srgbClr val="000000"/>
                </a:solidFill>
                <a:latin typeface="Arial Bold"/>
                <a:ea typeface="Arial Bold"/>
                <a:cs typeface="Arial Bold"/>
                <a:sym typeface="Arial Bold"/>
              </a:rPr>
              <a:t>Description</a:t>
            </a:r>
          </a:p>
        </p:txBody>
      </p:sp>
      <p:sp>
        <p:nvSpPr>
          <p:cNvPr name="TextBox 6" id="6"/>
          <p:cNvSpPr txBox="true"/>
          <p:nvPr/>
        </p:nvSpPr>
        <p:spPr>
          <a:xfrm rot="0">
            <a:off x="7257674" y="1089385"/>
            <a:ext cx="858859" cy="328845"/>
          </a:xfrm>
          <a:prstGeom prst="rect">
            <a:avLst/>
          </a:prstGeom>
        </p:spPr>
        <p:txBody>
          <a:bodyPr anchor="t" rtlCol="false" tIns="0" lIns="0" bIns="0" rIns="0">
            <a:spAutoFit/>
          </a:bodyPr>
          <a:lstStyle/>
          <a:p>
            <a:pPr algn="l">
              <a:lnSpc>
                <a:spcPts val="2175"/>
              </a:lnSpc>
            </a:pPr>
            <a:r>
              <a:rPr lang="en-US" b="true" sz="1813" spc="-10">
                <a:solidFill>
                  <a:srgbClr val="000000"/>
                </a:solidFill>
                <a:latin typeface="Arial Bold"/>
                <a:ea typeface="Arial Bold"/>
                <a:cs typeface="Arial Bold"/>
                <a:sym typeface="Arial Bold"/>
              </a:rPr>
              <a:t>Results</a:t>
            </a:r>
          </a:p>
        </p:txBody>
      </p:sp>
      <p:sp>
        <p:nvSpPr>
          <p:cNvPr name="TextBox 7" id="7"/>
          <p:cNvSpPr txBox="true"/>
          <p:nvPr/>
        </p:nvSpPr>
        <p:spPr>
          <a:xfrm rot="0">
            <a:off x="181511" y="1646921"/>
            <a:ext cx="1969008" cy="2686050"/>
          </a:xfrm>
          <a:prstGeom prst="rect">
            <a:avLst/>
          </a:prstGeom>
        </p:spPr>
        <p:txBody>
          <a:bodyPr anchor="t" rtlCol="false" tIns="0" lIns="0" bIns="0" rIns="0">
            <a:spAutoFit/>
          </a:bodyPr>
          <a:lstStyle/>
          <a:p>
            <a:pPr algn="l">
              <a:lnSpc>
                <a:spcPts val="2160"/>
              </a:lnSpc>
            </a:pPr>
            <a:r>
              <a:rPr lang="en-US" sz="1800" spc="-10">
                <a:solidFill>
                  <a:srgbClr val="000000"/>
                </a:solidFill>
                <a:latin typeface="Arimo"/>
                <a:ea typeface="Arimo"/>
                <a:cs typeface="Arimo"/>
                <a:sym typeface="Arimo"/>
              </a:rPr>
              <a:t>IoT Based Smart Multi Application Surveillance</a:t>
            </a:r>
          </a:p>
          <a:p>
            <a:pPr algn="l">
              <a:lnSpc>
                <a:spcPts val="2160"/>
              </a:lnSpc>
            </a:pPr>
            <a:r>
              <a:rPr lang="en-US" sz="1800" spc="-10">
                <a:solidFill>
                  <a:srgbClr val="000000"/>
                </a:solidFill>
                <a:latin typeface="Arimo"/>
                <a:ea typeface="Arimo"/>
                <a:cs typeface="Arimo"/>
                <a:sym typeface="Arimo"/>
              </a:rPr>
              <a:t>Robot-2020</a:t>
            </a:r>
          </a:p>
          <a:p>
            <a:pPr algn="l">
              <a:lnSpc>
                <a:spcPts val="2160"/>
              </a:lnSpc>
            </a:pPr>
          </a:p>
          <a:p>
            <a:pPr algn="l">
              <a:lnSpc>
                <a:spcPts val="2160"/>
              </a:lnSpc>
            </a:pPr>
            <a:r>
              <a:rPr lang="en-US" sz="1800" spc="-10">
                <a:solidFill>
                  <a:srgbClr val="000000"/>
                </a:solidFill>
                <a:latin typeface="Arimo"/>
                <a:ea typeface="Arimo"/>
                <a:cs typeface="Arimo"/>
                <a:sym typeface="Arimo"/>
              </a:rPr>
              <a:t>Aishwarya K Telkar, Prof.Baswaraj Gadgay</a:t>
            </a:r>
          </a:p>
          <a:p>
            <a:pPr algn="l">
              <a:lnSpc>
                <a:spcPts val="2160"/>
              </a:lnSpc>
            </a:pPr>
          </a:p>
        </p:txBody>
      </p:sp>
      <p:sp>
        <p:nvSpPr>
          <p:cNvPr name="TextBox 8" id="8"/>
          <p:cNvSpPr txBox="true"/>
          <p:nvPr/>
        </p:nvSpPr>
        <p:spPr>
          <a:xfrm rot="0">
            <a:off x="2409191" y="1646921"/>
            <a:ext cx="3057195" cy="1626936"/>
          </a:xfrm>
          <a:prstGeom prst="rect">
            <a:avLst/>
          </a:prstGeom>
        </p:spPr>
        <p:txBody>
          <a:bodyPr anchor="t" rtlCol="false" tIns="0" lIns="0" bIns="0" rIns="0">
            <a:spAutoFit/>
          </a:bodyPr>
          <a:lstStyle/>
          <a:p>
            <a:pPr algn="l">
              <a:lnSpc>
                <a:spcPts val="2170"/>
              </a:lnSpc>
            </a:pPr>
            <a:r>
              <a:rPr lang="en-US" sz="1808" spc="-12">
                <a:solidFill>
                  <a:srgbClr val="000000"/>
                </a:solidFill>
                <a:latin typeface="Arimo"/>
                <a:ea typeface="Arimo"/>
                <a:cs typeface="Arimo"/>
                <a:sym typeface="Arimo"/>
              </a:rPr>
              <a:t>Robot obstacle recognition algorithm utilizing computer vision and artificial intelligence techniques for accurate navigation in complex environments.</a:t>
            </a:r>
          </a:p>
        </p:txBody>
      </p:sp>
      <p:sp>
        <p:nvSpPr>
          <p:cNvPr name="TextBox 9" id="9"/>
          <p:cNvSpPr txBox="true"/>
          <p:nvPr/>
        </p:nvSpPr>
        <p:spPr>
          <a:xfrm rot="0">
            <a:off x="5710445" y="1646921"/>
            <a:ext cx="3839803" cy="1885950"/>
          </a:xfrm>
          <a:prstGeom prst="rect">
            <a:avLst/>
          </a:prstGeom>
        </p:spPr>
        <p:txBody>
          <a:bodyPr anchor="t" rtlCol="false" tIns="0" lIns="0" bIns="0" rIns="0">
            <a:spAutoFit/>
          </a:bodyPr>
          <a:lstStyle/>
          <a:p>
            <a:pPr algn="l">
              <a:lnSpc>
                <a:spcPts val="2160"/>
              </a:lnSpc>
            </a:pPr>
            <a:r>
              <a:rPr lang="en-US" sz="1800">
                <a:solidFill>
                  <a:srgbClr val="000000"/>
                </a:solidFill>
                <a:latin typeface="Arimo"/>
                <a:ea typeface="Arimo"/>
                <a:cs typeface="Arimo"/>
                <a:sym typeface="Arimo"/>
              </a:rPr>
              <a:t>Improved CNN model achieves significantly higher accuracy and efficiency in real-time obstacle recognition and classification, outperforming traditional methods with enhanced reliability and speed in dynamic terrain navigation.</a:t>
            </a:r>
          </a:p>
        </p:txBody>
      </p:sp>
      <p:sp>
        <p:nvSpPr>
          <p:cNvPr name="TextBox 10" id="10"/>
          <p:cNvSpPr txBox="true"/>
          <p:nvPr/>
        </p:nvSpPr>
        <p:spPr>
          <a:xfrm rot="0">
            <a:off x="181511" y="4524175"/>
            <a:ext cx="1969008" cy="2419350"/>
          </a:xfrm>
          <a:prstGeom prst="rect">
            <a:avLst/>
          </a:prstGeom>
        </p:spPr>
        <p:txBody>
          <a:bodyPr anchor="t" rtlCol="false" tIns="0" lIns="0" bIns="0" rIns="0">
            <a:spAutoFit/>
          </a:bodyPr>
          <a:lstStyle/>
          <a:p>
            <a:pPr algn="l">
              <a:lnSpc>
                <a:spcPts val="2160"/>
              </a:lnSpc>
            </a:pPr>
            <a:r>
              <a:rPr lang="en-US" sz="1800" spc="-10">
                <a:solidFill>
                  <a:srgbClr val="333333"/>
                </a:solidFill>
                <a:latin typeface="Arimo"/>
                <a:ea typeface="Arimo"/>
                <a:cs typeface="Arimo"/>
                <a:sym typeface="Arimo"/>
              </a:rPr>
              <a:t>Video Surveillance Robot Control using Smartphone and Raspberry Pi-2020</a:t>
            </a:r>
          </a:p>
          <a:p>
            <a:pPr algn="l">
              <a:lnSpc>
                <a:spcPts val="2160"/>
              </a:lnSpc>
            </a:pPr>
          </a:p>
          <a:p>
            <a:pPr algn="l">
              <a:lnSpc>
                <a:spcPts val="2160"/>
              </a:lnSpc>
            </a:pPr>
            <a:r>
              <a:rPr lang="en-US" sz="1800" spc="-10">
                <a:solidFill>
                  <a:srgbClr val="333333"/>
                </a:solidFill>
                <a:latin typeface="Arimo"/>
                <a:ea typeface="Arimo"/>
                <a:cs typeface="Arimo"/>
                <a:sym typeface="Arimo"/>
              </a:rPr>
              <a:t>Ashish Bokade and V.R. Ratnaparkhe</a:t>
            </a:r>
          </a:p>
          <a:p>
            <a:pPr algn="l">
              <a:lnSpc>
                <a:spcPts val="2160"/>
              </a:lnSpc>
            </a:pPr>
          </a:p>
        </p:txBody>
      </p:sp>
      <p:sp>
        <p:nvSpPr>
          <p:cNvPr name="TextBox 11" id="11"/>
          <p:cNvSpPr txBox="true"/>
          <p:nvPr/>
        </p:nvSpPr>
        <p:spPr>
          <a:xfrm rot="0">
            <a:off x="2423805" y="4533700"/>
            <a:ext cx="3042581" cy="2340102"/>
          </a:xfrm>
          <a:prstGeom prst="rect">
            <a:avLst/>
          </a:prstGeom>
        </p:spPr>
        <p:txBody>
          <a:bodyPr anchor="t" rtlCol="false" tIns="0" lIns="0" bIns="0" rIns="0">
            <a:spAutoFit/>
          </a:bodyPr>
          <a:lstStyle/>
          <a:p>
            <a:pPr algn="l">
              <a:lnSpc>
                <a:spcPts val="2033"/>
              </a:lnSpc>
            </a:pPr>
            <a:r>
              <a:rPr lang="en-US" sz="1800" spc="-12">
                <a:solidFill>
                  <a:srgbClr val="000000"/>
                </a:solidFill>
                <a:latin typeface="Arimo"/>
                <a:ea typeface="Arimo"/>
                <a:cs typeface="Arimo"/>
                <a:sym typeface="Arimo"/>
              </a:rPr>
              <a:t>The document presents a comprehensive overview of an IoT-based surveillance robot, detailing its design, components, and function. focus on enhancing security and monitoring capabilities through advanced technologies.</a:t>
            </a:r>
          </a:p>
        </p:txBody>
      </p:sp>
      <p:sp>
        <p:nvSpPr>
          <p:cNvPr name="TextBox 12" id="12"/>
          <p:cNvSpPr txBox="true"/>
          <p:nvPr/>
        </p:nvSpPr>
        <p:spPr>
          <a:xfrm rot="0">
            <a:off x="5710445" y="4524175"/>
            <a:ext cx="3839803" cy="2152650"/>
          </a:xfrm>
          <a:prstGeom prst="rect">
            <a:avLst/>
          </a:prstGeom>
        </p:spPr>
        <p:txBody>
          <a:bodyPr anchor="t" rtlCol="false" tIns="0" lIns="0" bIns="0" rIns="0">
            <a:spAutoFit/>
          </a:bodyPr>
          <a:lstStyle/>
          <a:p>
            <a:pPr algn="l">
              <a:lnSpc>
                <a:spcPts val="2160"/>
              </a:lnSpc>
            </a:pPr>
            <a:r>
              <a:rPr lang="en-US" sz="1800">
                <a:solidFill>
                  <a:srgbClr val="000000"/>
                </a:solidFill>
                <a:latin typeface="Arimo"/>
                <a:ea typeface="Arimo"/>
                <a:cs typeface="Arimo"/>
                <a:sym typeface="Arimo"/>
              </a:rPr>
              <a:t>The IoT-based surveillance robot achieves effective surveillance, environmental monitoring, and remote operation, offering cost-effective, scalable, and real-time monitoring solutions for various applications, while addressing challenges.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20366"/>
            <a:ext cx="9767146" cy="6100063"/>
          </a:xfrm>
          <a:custGeom>
            <a:avLst/>
            <a:gdLst/>
            <a:ahLst/>
            <a:cxnLst/>
            <a:rect r="r" b="b" t="t" l="l"/>
            <a:pathLst>
              <a:path h="6100063" w="9767146">
                <a:moveTo>
                  <a:pt x="0" y="0"/>
                </a:moveTo>
                <a:lnTo>
                  <a:pt x="9767146" y="0"/>
                </a:lnTo>
                <a:lnTo>
                  <a:pt x="9767146" y="6100063"/>
                </a:lnTo>
                <a:lnTo>
                  <a:pt x="0" y="6100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66174" y="221852"/>
            <a:ext cx="4621250" cy="504825"/>
          </a:xfrm>
          <a:prstGeom prst="rect">
            <a:avLst/>
          </a:prstGeom>
        </p:spPr>
        <p:txBody>
          <a:bodyPr anchor="t" rtlCol="false" tIns="0" lIns="0" bIns="0" rIns="0">
            <a:spAutoFit/>
          </a:bodyPr>
          <a:lstStyle/>
          <a:p>
            <a:pPr algn="ctr">
              <a:lnSpc>
                <a:spcPts val="3583"/>
              </a:lnSpc>
            </a:pPr>
            <a:r>
              <a:rPr lang="en-US" sz="2986" b="true">
                <a:solidFill>
                  <a:srgbClr val="000000"/>
                </a:solidFill>
                <a:latin typeface="Times New Roman Bold"/>
                <a:ea typeface="Times New Roman Bold"/>
                <a:cs typeface="Times New Roman Bold"/>
                <a:sym typeface="Times New Roman Bold"/>
              </a:rPr>
              <a:t>Literature Review</a:t>
            </a:r>
          </a:p>
        </p:txBody>
      </p:sp>
      <p:sp>
        <p:nvSpPr>
          <p:cNvPr name="TextBox 4" id="4"/>
          <p:cNvSpPr txBox="true"/>
          <p:nvPr/>
        </p:nvSpPr>
        <p:spPr>
          <a:xfrm rot="0">
            <a:off x="375229" y="946392"/>
            <a:ext cx="1458976" cy="605307"/>
          </a:xfrm>
          <a:prstGeom prst="rect">
            <a:avLst/>
          </a:prstGeom>
        </p:spPr>
        <p:txBody>
          <a:bodyPr anchor="t" rtlCol="false" tIns="0" lIns="0" bIns="0" rIns="0">
            <a:spAutoFit/>
          </a:bodyPr>
          <a:lstStyle/>
          <a:p>
            <a:pPr algn="ctr">
              <a:lnSpc>
                <a:spcPts val="2284"/>
              </a:lnSpc>
            </a:pPr>
            <a:r>
              <a:rPr lang="en-US" b="true" sz="1813" spc="43">
                <a:solidFill>
                  <a:srgbClr val="000000"/>
                </a:solidFill>
                <a:latin typeface="Arial Bold"/>
                <a:ea typeface="Arial Bold"/>
                <a:cs typeface="Arial Bold"/>
                <a:sym typeface="Arial Bold"/>
              </a:rPr>
              <a:t>Project Title with authors</a:t>
            </a:r>
          </a:p>
        </p:txBody>
      </p:sp>
      <p:sp>
        <p:nvSpPr>
          <p:cNvPr name="TextBox 5" id="5"/>
          <p:cNvSpPr txBox="true"/>
          <p:nvPr/>
        </p:nvSpPr>
        <p:spPr>
          <a:xfrm rot="0">
            <a:off x="3284645" y="1089385"/>
            <a:ext cx="1292352" cy="328845"/>
          </a:xfrm>
          <a:prstGeom prst="rect">
            <a:avLst/>
          </a:prstGeom>
        </p:spPr>
        <p:txBody>
          <a:bodyPr anchor="t" rtlCol="false" tIns="0" lIns="0" bIns="0" rIns="0">
            <a:spAutoFit/>
          </a:bodyPr>
          <a:lstStyle/>
          <a:p>
            <a:pPr algn="l">
              <a:lnSpc>
                <a:spcPts val="2175"/>
              </a:lnSpc>
            </a:pPr>
            <a:r>
              <a:rPr lang="en-US" b="true" sz="1813" spc="-10">
                <a:solidFill>
                  <a:srgbClr val="000000"/>
                </a:solidFill>
                <a:latin typeface="Arial Bold"/>
                <a:ea typeface="Arial Bold"/>
                <a:cs typeface="Arial Bold"/>
                <a:sym typeface="Arial Bold"/>
              </a:rPr>
              <a:t>Description</a:t>
            </a:r>
          </a:p>
        </p:txBody>
      </p:sp>
      <p:sp>
        <p:nvSpPr>
          <p:cNvPr name="TextBox 6" id="6"/>
          <p:cNvSpPr txBox="true"/>
          <p:nvPr/>
        </p:nvSpPr>
        <p:spPr>
          <a:xfrm rot="0">
            <a:off x="7257674" y="1089385"/>
            <a:ext cx="858859" cy="328845"/>
          </a:xfrm>
          <a:prstGeom prst="rect">
            <a:avLst/>
          </a:prstGeom>
        </p:spPr>
        <p:txBody>
          <a:bodyPr anchor="t" rtlCol="false" tIns="0" lIns="0" bIns="0" rIns="0">
            <a:spAutoFit/>
          </a:bodyPr>
          <a:lstStyle/>
          <a:p>
            <a:pPr algn="l">
              <a:lnSpc>
                <a:spcPts val="2175"/>
              </a:lnSpc>
            </a:pPr>
            <a:r>
              <a:rPr lang="en-US" b="true" sz="1813" spc="-10">
                <a:solidFill>
                  <a:srgbClr val="000000"/>
                </a:solidFill>
                <a:latin typeface="Arial Bold"/>
                <a:ea typeface="Arial Bold"/>
                <a:cs typeface="Arial Bold"/>
                <a:sym typeface="Arial Bold"/>
              </a:rPr>
              <a:t>Results</a:t>
            </a:r>
          </a:p>
        </p:txBody>
      </p:sp>
      <p:sp>
        <p:nvSpPr>
          <p:cNvPr name="TextBox 7" id="7"/>
          <p:cNvSpPr txBox="true"/>
          <p:nvPr/>
        </p:nvSpPr>
        <p:spPr>
          <a:xfrm rot="0">
            <a:off x="181511" y="1646921"/>
            <a:ext cx="1969008" cy="1352550"/>
          </a:xfrm>
          <a:prstGeom prst="rect">
            <a:avLst/>
          </a:prstGeom>
        </p:spPr>
        <p:txBody>
          <a:bodyPr anchor="t" rtlCol="false" tIns="0" lIns="0" bIns="0" rIns="0">
            <a:spAutoFit/>
          </a:bodyPr>
          <a:lstStyle/>
          <a:p>
            <a:pPr algn="l">
              <a:lnSpc>
                <a:spcPts val="2160"/>
              </a:lnSpc>
            </a:pPr>
            <a:r>
              <a:rPr lang="en-US" sz="1800" spc="-12">
                <a:solidFill>
                  <a:srgbClr val="000000"/>
                </a:solidFill>
                <a:latin typeface="Arimo"/>
                <a:ea typeface="Arimo"/>
                <a:cs typeface="Arimo"/>
                <a:sym typeface="Arimo"/>
              </a:rPr>
              <a:t>Kinematics Analysis and Simulation of a Rocker- Bogie Mobile Robot-2019</a:t>
            </a:r>
          </a:p>
        </p:txBody>
      </p:sp>
      <p:sp>
        <p:nvSpPr>
          <p:cNvPr name="TextBox 8" id="8"/>
          <p:cNvSpPr txBox="true"/>
          <p:nvPr/>
        </p:nvSpPr>
        <p:spPr>
          <a:xfrm rot="0">
            <a:off x="181511" y="3094721"/>
            <a:ext cx="1882308" cy="552450"/>
          </a:xfrm>
          <a:prstGeom prst="rect">
            <a:avLst/>
          </a:prstGeom>
        </p:spPr>
        <p:txBody>
          <a:bodyPr anchor="t" rtlCol="false" tIns="0" lIns="0" bIns="0" rIns="0">
            <a:spAutoFit/>
          </a:bodyPr>
          <a:lstStyle/>
          <a:p>
            <a:pPr algn="l">
              <a:lnSpc>
                <a:spcPts val="2160"/>
              </a:lnSpc>
            </a:pPr>
            <a:r>
              <a:rPr lang="en-US" sz="1800" spc="-12">
                <a:solidFill>
                  <a:srgbClr val="000000"/>
                </a:solidFill>
                <a:latin typeface="Arimo"/>
                <a:ea typeface="Arimo"/>
                <a:cs typeface="Arimo"/>
                <a:sym typeface="Arimo"/>
              </a:rPr>
              <a:t>Mohammad Reza  Iman Dashti</a:t>
            </a:r>
          </a:p>
        </p:txBody>
      </p:sp>
      <p:sp>
        <p:nvSpPr>
          <p:cNvPr name="TextBox 9" id="9"/>
          <p:cNvSpPr txBox="true"/>
          <p:nvPr/>
        </p:nvSpPr>
        <p:spPr>
          <a:xfrm rot="0">
            <a:off x="2423805" y="1646921"/>
            <a:ext cx="3042581" cy="2419350"/>
          </a:xfrm>
          <a:prstGeom prst="rect">
            <a:avLst/>
          </a:prstGeom>
        </p:spPr>
        <p:txBody>
          <a:bodyPr anchor="t" rtlCol="false" tIns="0" lIns="0" bIns="0" rIns="0">
            <a:spAutoFit/>
          </a:bodyPr>
          <a:lstStyle/>
          <a:p>
            <a:pPr algn="l">
              <a:lnSpc>
                <a:spcPts val="2160"/>
              </a:lnSpc>
            </a:pPr>
            <a:r>
              <a:rPr lang="en-US" sz="1800" spc="-12">
                <a:solidFill>
                  <a:srgbClr val="000000"/>
                </a:solidFill>
                <a:latin typeface="Arimo"/>
                <a:ea typeface="Arimo"/>
                <a:cs typeface="Arimo"/>
                <a:sym typeface="Arimo"/>
              </a:rPr>
              <a:t>It provides a kinematic analysis and simulation of a rocker-bogie mobile robot, focusing on its ability to traverse uneven terrain while maintaining stability. It includes geometric and mathematical modeling, simulation.</a:t>
            </a:r>
          </a:p>
        </p:txBody>
      </p:sp>
      <p:sp>
        <p:nvSpPr>
          <p:cNvPr name="TextBox 10" id="10"/>
          <p:cNvSpPr txBox="true"/>
          <p:nvPr/>
        </p:nvSpPr>
        <p:spPr>
          <a:xfrm rot="0">
            <a:off x="5710445" y="1646921"/>
            <a:ext cx="4034875" cy="2419350"/>
          </a:xfrm>
          <a:prstGeom prst="rect">
            <a:avLst/>
          </a:prstGeom>
        </p:spPr>
        <p:txBody>
          <a:bodyPr anchor="t" rtlCol="false" tIns="0" lIns="0" bIns="0" rIns="0">
            <a:spAutoFit/>
          </a:bodyPr>
          <a:lstStyle/>
          <a:p>
            <a:pPr algn="l">
              <a:lnSpc>
                <a:spcPts val="2160"/>
              </a:lnSpc>
            </a:pPr>
            <a:r>
              <a:rPr lang="en-US" sz="1800">
                <a:solidFill>
                  <a:srgbClr val="000000"/>
                </a:solidFill>
                <a:latin typeface="Arimo"/>
                <a:ea typeface="Arimo"/>
                <a:cs typeface="Arimo"/>
                <a:sym typeface="Arimo"/>
              </a:rPr>
              <a:t>The kinematic analysis and simulation of the rocker-bogie mobile robot demonstrate that the system maintains stability on uneven terrains. The kinematic model accurately predicts the robot's motion, and the simulation results validate the theoretical models. Overall, the robot effectively handles diverse and complex terrains.</a:t>
            </a:r>
          </a:p>
        </p:txBody>
      </p:sp>
      <p:sp>
        <p:nvSpPr>
          <p:cNvPr name="TextBox 11" id="11"/>
          <p:cNvSpPr txBox="true"/>
          <p:nvPr/>
        </p:nvSpPr>
        <p:spPr>
          <a:xfrm rot="0">
            <a:off x="181511" y="4524175"/>
            <a:ext cx="1969008" cy="1885950"/>
          </a:xfrm>
          <a:prstGeom prst="rect">
            <a:avLst/>
          </a:prstGeom>
        </p:spPr>
        <p:txBody>
          <a:bodyPr anchor="t" rtlCol="false" tIns="0" lIns="0" bIns="0" rIns="0">
            <a:spAutoFit/>
          </a:bodyPr>
          <a:lstStyle/>
          <a:p>
            <a:pPr algn="l">
              <a:lnSpc>
                <a:spcPts val="2160"/>
              </a:lnSpc>
            </a:pPr>
            <a:r>
              <a:rPr lang="en-US" sz="1800">
                <a:solidFill>
                  <a:srgbClr val="333333"/>
                </a:solidFill>
                <a:latin typeface="Arimo"/>
                <a:ea typeface="Arimo"/>
                <a:cs typeface="Arimo"/>
                <a:sym typeface="Arimo"/>
              </a:rPr>
              <a:t>Design of Robot Obstacle Recognition Location Ranging Algorithm Based on Computer Vision and AI</a:t>
            </a:r>
            <a:r>
              <a:rPr lang="en-US" sz="1800">
                <a:solidFill>
                  <a:srgbClr val="333333"/>
                </a:solidFill>
                <a:latin typeface="Arimo"/>
                <a:ea typeface="Arimo"/>
                <a:cs typeface="Arimo"/>
                <a:sym typeface="Arimo"/>
              </a:rPr>
              <a:t>-2023</a:t>
            </a:r>
          </a:p>
        </p:txBody>
      </p:sp>
      <p:sp>
        <p:nvSpPr>
          <p:cNvPr name="TextBox 12" id="12"/>
          <p:cNvSpPr txBox="true"/>
          <p:nvPr/>
        </p:nvSpPr>
        <p:spPr>
          <a:xfrm rot="0">
            <a:off x="181511" y="6657775"/>
            <a:ext cx="1458976" cy="285750"/>
          </a:xfrm>
          <a:prstGeom prst="rect">
            <a:avLst/>
          </a:prstGeom>
        </p:spPr>
        <p:txBody>
          <a:bodyPr anchor="t" rtlCol="false" tIns="0" lIns="0" bIns="0" rIns="0">
            <a:spAutoFit/>
          </a:bodyPr>
          <a:lstStyle/>
          <a:p>
            <a:pPr algn="l">
              <a:lnSpc>
                <a:spcPts val="2160"/>
              </a:lnSpc>
            </a:pPr>
            <a:r>
              <a:rPr lang="en-US" sz="1800">
                <a:solidFill>
                  <a:srgbClr val="000000"/>
                </a:solidFill>
                <a:latin typeface="Arimo"/>
                <a:ea typeface="Arimo"/>
                <a:cs typeface="Arimo"/>
                <a:sym typeface="Arimo"/>
              </a:rPr>
              <a:t>Libo Yang</a:t>
            </a:r>
          </a:p>
        </p:txBody>
      </p:sp>
      <p:sp>
        <p:nvSpPr>
          <p:cNvPr name="TextBox 13" id="13"/>
          <p:cNvSpPr txBox="true"/>
          <p:nvPr/>
        </p:nvSpPr>
        <p:spPr>
          <a:xfrm rot="0">
            <a:off x="2423805" y="4524175"/>
            <a:ext cx="3042581" cy="1885950"/>
          </a:xfrm>
          <a:prstGeom prst="rect">
            <a:avLst/>
          </a:prstGeom>
        </p:spPr>
        <p:txBody>
          <a:bodyPr anchor="t" rtlCol="false" tIns="0" lIns="0" bIns="0" rIns="0">
            <a:spAutoFit/>
          </a:bodyPr>
          <a:lstStyle/>
          <a:p>
            <a:pPr algn="l">
              <a:lnSpc>
                <a:spcPts val="2160"/>
              </a:lnSpc>
            </a:pPr>
            <a:r>
              <a:rPr lang="en-US" sz="1800" spc="-12">
                <a:solidFill>
                  <a:srgbClr val="000000"/>
                </a:solidFill>
                <a:latin typeface="Arimo"/>
                <a:ea typeface="Arimo"/>
                <a:cs typeface="Arimo"/>
                <a:sym typeface="Arimo"/>
              </a:rPr>
              <a:t>It provides the designing a robot obstacle recognition location ranging algorithm using computer vision and artificial intelligence, aiming to improve obstacle recognition and avoidance in robots.</a:t>
            </a:r>
          </a:p>
        </p:txBody>
      </p:sp>
      <p:sp>
        <p:nvSpPr>
          <p:cNvPr name="TextBox 14" id="14"/>
          <p:cNvSpPr txBox="true"/>
          <p:nvPr/>
        </p:nvSpPr>
        <p:spPr>
          <a:xfrm rot="0">
            <a:off x="5710445" y="4524175"/>
            <a:ext cx="3839803" cy="2152650"/>
          </a:xfrm>
          <a:prstGeom prst="rect">
            <a:avLst/>
          </a:prstGeom>
        </p:spPr>
        <p:txBody>
          <a:bodyPr anchor="t" rtlCol="false" tIns="0" lIns="0" bIns="0" rIns="0">
            <a:spAutoFit/>
          </a:bodyPr>
          <a:lstStyle/>
          <a:p>
            <a:pPr algn="l">
              <a:lnSpc>
                <a:spcPts val="2160"/>
              </a:lnSpc>
            </a:pPr>
            <a:r>
              <a:rPr lang="en-US" sz="1800">
                <a:solidFill>
                  <a:srgbClr val="000000"/>
                </a:solidFill>
                <a:latin typeface="Arimo"/>
                <a:ea typeface="Arimo"/>
                <a:cs typeface="Arimo"/>
                <a:sym typeface="Arimo"/>
              </a:rPr>
              <a:t>The proposed algorithm, utilizing an improved CNN model, achieves superior performance in accuracy and efficiency for obstacle recognition, significantly outperforming traditional methods, with a lower recognition error rate, especially in complex terrains.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48847" y="150495"/>
            <a:ext cx="6455906" cy="581025"/>
          </a:xfrm>
          <a:prstGeom prst="rect">
            <a:avLst/>
          </a:prstGeom>
        </p:spPr>
        <p:txBody>
          <a:bodyPr anchor="t" rtlCol="false" tIns="0" lIns="0" bIns="0" rIns="0">
            <a:spAutoFit/>
          </a:bodyPr>
          <a:lstStyle/>
          <a:p>
            <a:pPr algn="l">
              <a:lnSpc>
                <a:spcPts val="4095"/>
              </a:lnSpc>
            </a:pPr>
            <a:r>
              <a:rPr lang="en-US" b="true" sz="3413" spc="-10">
                <a:solidFill>
                  <a:srgbClr val="000000"/>
                </a:solidFill>
                <a:latin typeface="Times New Roman Bold"/>
                <a:ea typeface="Times New Roman Bold"/>
                <a:cs typeface="Times New Roman Bold"/>
                <a:sym typeface="Times New Roman Bold"/>
              </a:rPr>
              <a:t>Software/Hardware Requirements</a:t>
            </a:r>
          </a:p>
        </p:txBody>
      </p:sp>
      <p:sp>
        <p:nvSpPr>
          <p:cNvPr name="TextBox 3" id="3"/>
          <p:cNvSpPr txBox="true"/>
          <p:nvPr/>
        </p:nvSpPr>
        <p:spPr>
          <a:xfrm rot="0">
            <a:off x="342723" y="1067363"/>
            <a:ext cx="8679357" cy="4543425"/>
          </a:xfrm>
          <a:prstGeom prst="rect">
            <a:avLst/>
          </a:prstGeom>
        </p:spPr>
        <p:txBody>
          <a:bodyPr anchor="t" rtlCol="false" tIns="0" lIns="0" bIns="0" rIns="0">
            <a:spAutoFit/>
          </a:bodyPr>
          <a:lstStyle/>
          <a:p>
            <a:pPr algn="l">
              <a:lnSpc>
                <a:spcPts val="2879"/>
              </a:lnSpc>
            </a:pPr>
            <a:r>
              <a:rPr lang="en-US" sz="2400" b="true">
                <a:solidFill>
                  <a:srgbClr val="000000"/>
                </a:solidFill>
                <a:latin typeface="Arial Bold"/>
                <a:ea typeface="Arial Bold"/>
                <a:cs typeface="Arial Bold"/>
                <a:sym typeface="Arial Bold"/>
              </a:rPr>
              <a:t>Hardware</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Raspberry Pi 4 B: </a:t>
            </a:r>
            <a:r>
              <a:rPr lang="en-US" sz="2000">
                <a:solidFill>
                  <a:srgbClr val="000000"/>
                </a:solidFill>
                <a:latin typeface="Arial"/>
                <a:ea typeface="Arial"/>
                <a:cs typeface="Arial"/>
                <a:sym typeface="Arial"/>
              </a:rPr>
              <a:t>1.5 GHz Quad-Core AR</a:t>
            </a:r>
            <a:r>
              <a:rPr lang="en-US" sz="2000">
                <a:solidFill>
                  <a:srgbClr val="000000"/>
                </a:solidFill>
                <a:latin typeface="Arial"/>
                <a:ea typeface="Arial"/>
                <a:cs typeface="Arial"/>
                <a:sym typeface="Arial"/>
              </a:rPr>
              <a:t>M Cortex-A72, 2GB/4GB/8GB RAM.</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Camera:</a:t>
            </a:r>
            <a:r>
              <a:rPr lang="en-US" sz="2000">
                <a:solidFill>
                  <a:srgbClr val="000000"/>
                </a:solidFill>
                <a:latin typeface="Arial"/>
                <a:ea typeface="Arial"/>
                <a:cs typeface="Arial"/>
                <a:sym typeface="Arial"/>
              </a:rPr>
              <a:t> RPi IR-CUT camera (OV5647 sensor, 5 MP, 1080p).</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Motors:</a:t>
            </a:r>
            <a:r>
              <a:rPr lang="en-US" sz="2000">
                <a:solidFill>
                  <a:srgbClr val="000000"/>
                </a:solidFill>
                <a:latin typeface="Arial"/>
                <a:ea typeface="Arial"/>
                <a:cs typeface="Arial"/>
                <a:sym typeface="Arial"/>
              </a:rPr>
              <a:t> DC motors with encoders for precise control.</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3D-Printed Parts:</a:t>
            </a:r>
            <a:r>
              <a:rPr lang="en-US" sz="2000">
                <a:solidFill>
                  <a:srgbClr val="000000"/>
                </a:solidFill>
                <a:latin typeface="Arial"/>
                <a:ea typeface="Arial"/>
                <a:cs typeface="Arial"/>
                <a:sym typeface="Arial"/>
              </a:rPr>
              <a:t> Custom rocker-bogie and chassis parts (PLA material).</a:t>
            </a:r>
          </a:p>
          <a:p>
            <a:pPr algn="l">
              <a:lnSpc>
                <a:spcPts val="2879"/>
              </a:lnSpc>
            </a:pPr>
            <a:r>
              <a:rPr lang="en-US" sz="2400" b="true">
                <a:solidFill>
                  <a:srgbClr val="000000"/>
                </a:solidFill>
                <a:latin typeface="Arial Bold"/>
                <a:ea typeface="Arial Bold"/>
                <a:cs typeface="Arial Bold"/>
                <a:sym typeface="Arial Bold"/>
              </a:rPr>
              <a:t>Software</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OpenCV:</a:t>
            </a:r>
            <a:r>
              <a:rPr lang="en-US" sz="2000">
                <a:solidFill>
                  <a:srgbClr val="000000"/>
                </a:solidFill>
                <a:latin typeface="Arial"/>
                <a:ea typeface="Arial"/>
                <a:cs typeface="Arial"/>
                <a:sym typeface="Arial"/>
              </a:rPr>
              <a:t> For real-time image processing.</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TensorFlow Lite:</a:t>
            </a:r>
            <a:r>
              <a:rPr lang="en-US" sz="2000">
                <a:solidFill>
                  <a:srgbClr val="000000"/>
                </a:solidFill>
                <a:latin typeface="Arial"/>
                <a:ea typeface="Arial"/>
                <a:cs typeface="Arial"/>
                <a:sym typeface="Arial"/>
              </a:rPr>
              <a:t> For deploying lightweight machine learning models.</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Picamera2 Library:</a:t>
            </a:r>
            <a:r>
              <a:rPr lang="en-US" sz="2000">
                <a:solidFill>
                  <a:srgbClr val="000000"/>
                </a:solidFill>
                <a:latin typeface="Arial"/>
                <a:ea typeface="Arial"/>
                <a:cs typeface="Arial"/>
                <a:sym typeface="Arial"/>
              </a:rPr>
              <a:t> For interfacing with the Raspberry Pi camera.</a:t>
            </a:r>
          </a:p>
          <a:p>
            <a:pPr algn="l" marL="431801" indent="-215900" lvl="1">
              <a:lnSpc>
                <a:spcPts val="3000"/>
              </a:lnSpc>
              <a:buFont typeface="Arial"/>
              <a:buChar char="•"/>
            </a:pPr>
            <a:r>
              <a:rPr lang="en-US" b="true" sz="2000">
                <a:solidFill>
                  <a:srgbClr val="000000"/>
                </a:solidFill>
                <a:latin typeface="Arial Bold"/>
                <a:ea typeface="Arial Bold"/>
                <a:cs typeface="Arial Bold"/>
                <a:sym typeface="Arial Bold"/>
              </a:rPr>
              <a:t>Python: </a:t>
            </a:r>
            <a:r>
              <a:rPr lang="en-US" sz="2000">
                <a:solidFill>
                  <a:srgbClr val="000000"/>
                </a:solidFill>
                <a:latin typeface="Arial"/>
                <a:ea typeface="Arial"/>
                <a:cs typeface="Arial"/>
                <a:sym typeface="Arial"/>
              </a:rPr>
              <a:t>Primary programming language for implementation</a:t>
            </a:r>
          </a:p>
        </p:txBody>
      </p:sp>
      <p:sp>
        <p:nvSpPr>
          <p:cNvPr name="AutoShape 4" id="4"/>
          <p:cNvSpPr/>
          <p:nvPr/>
        </p:nvSpPr>
        <p:spPr>
          <a:xfrm>
            <a:off x="-15240" y="960120"/>
            <a:ext cx="9784080" cy="30480"/>
          </a:xfrm>
          <a:prstGeom prst="line">
            <a:avLst/>
          </a:prstGeom>
          <a:ln cap="rnd" w="19050">
            <a:solidFill>
              <a:srgbClr val="333399"/>
            </a:solidFill>
            <a:prstDash val="solid"/>
            <a:headEnd type="none" len="sm" w="sm"/>
            <a:tailEnd type="none" len="sm" w="sm"/>
          </a:ln>
        </p:spPr>
      </p:sp>
      <p:sp>
        <p:nvSpPr>
          <p:cNvPr name="AutoShape 5" id="5"/>
          <p:cNvSpPr/>
          <p:nvPr/>
        </p:nvSpPr>
        <p:spPr>
          <a:xfrm>
            <a:off x="-15240" y="6731000"/>
            <a:ext cx="9784080" cy="30480"/>
          </a:xfrm>
          <a:prstGeom prst="line">
            <a:avLst/>
          </a:prstGeom>
          <a:ln cap="rnd" w="19050">
            <a:solidFill>
              <a:srgbClr val="333399"/>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DAGfeOVk9V8</dc:identifier>
  <dcterms:modified xsi:type="dcterms:W3CDTF">2011-08-01T06:04:30Z</dcterms:modified>
  <cp:revision>1</cp:revision>
  <dc:title>Major_8.pptx</dc:title>
</cp:coreProperties>
</file>