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Lo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D11234-EA82-4128-81A8-68B403802150}">
  <a:tblStyle styleId="{D7D11234-EA82-4128-81A8-68B4038021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ora-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ora-italic.fntdata"/><Relationship Id="rId25" Type="http://schemas.openxmlformats.org/officeDocument/2006/relationships/font" Target="fonts/Lora-bold.fntdata"/><Relationship Id="rId27" Type="http://schemas.openxmlformats.org/officeDocument/2006/relationships/font" Target="fonts/Lo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59937f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59937f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951a1cb5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951a1cb5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97bef1f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97bef1f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97bef1f6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97bef1f6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97bef1f66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97bef1f6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 net is a CNN based DL </a:t>
            </a:r>
            <a:r>
              <a:rPr lang="en-GB"/>
              <a:t>architecture</a:t>
            </a:r>
            <a:r>
              <a:rPr lang="en-GB"/>
              <a:t>, encoding layer takes images compresses it into a smaller dimension and the decoder tries to </a:t>
            </a:r>
            <a:r>
              <a:rPr lang="en-GB"/>
              <a:t>generate</a:t>
            </a:r>
            <a:r>
              <a:rPr lang="en-GB"/>
              <a:t> the images from the result obtained by the encoder. </a:t>
            </a:r>
            <a:r>
              <a:rPr lang="en-GB"/>
              <a:t>Important</a:t>
            </a:r>
            <a:r>
              <a:rPr lang="en-GB"/>
              <a:t> part is the skip connection which is basically the outputs of different layers of encoder which will be concatenated with the output of decoder.This helps in fulfilling output conditioned on input.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97bef1f6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97bef1f6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951a1cb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951a1cb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97bef1f6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97bef1f6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97bef1f66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97bef1f66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eaad391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eaad391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ensorflow.org/tutorials/generative/cvae" TargetMode="External"/><Relationship Id="rId4" Type="http://schemas.openxmlformats.org/officeDocument/2006/relationships/hyperlink" Target="https://www.kaggle.com/code/bharatadhikari/prototype-gan-restoration-image" TargetMode="External"/><Relationship Id="rId5" Type="http://schemas.openxmlformats.org/officeDocument/2006/relationships/hyperlink" Target="https://www.geeksforgeeks.org/variational-autoencoders/" TargetMode="External"/><Relationship Id="rId6" Type="http://schemas.openxmlformats.org/officeDocument/2006/relationships/hyperlink" Target="https://www.geeksforgeeks.org/generative-adversarial-network-g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bharatadhikari/humanface80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2543700" y="420850"/>
            <a:ext cx="4056600" cy="119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300">
              <a:latin typeface="Lora"/>
              <a:ea typeface="Lora"/>
              <a:cs typeface="Lora"/>
              <a:sym typeface="Lora"/>
            </a:endParaRPr>
          </a:p>
          <a:p>
            <a:pPr indent="0" lvl="0" marL="0" rtl="0" algn="ctr">
              <a:spcBef>
                <a:spcPts val="0"/>
              </a:spcBef>
              <a:spcAft>
                <a:spcPts val="0"/>
              </a:spcAft>
              <a:buNone/>
            </a:pPr>
            <a:r>
              <a:rPr lang="en-GB" sz="2300">
                <a:latin typeface="Lora"/>
                <a:ea typeface="Lora"/>
                <a:cs typeface="Lora"/>
                <a:sym typeface="Lora"/>
              </a:rPr>
              <a:t>EE698R: Advanced Topics in Machine Learning</a:t>
            </a:r>
            <a:endParaRPr sz="2300">
              <a:latin typeface="Lora"/>
              <a:ea typeface="Lora"/>
              <a:cs typeface="Lora"/>
              <a:sym typeface="Lora"/>
            </a:endParaRPr>
          </a:p>
          <a:p>
            <a:pPr indent="0" lvl="0" marL="0" rtl="0" algn="ctr">
              <a:spcBef>
                <a:spcPts val="0"/>
              </a:spcBef>
              <a:spcAft>
                <a:spcPts val="0"/>
              </a:spcAft>
              <a:buNone/>
            </a:pPr>
            <a:r>
              <a:rPr lang="en-GB" sz="2300" u="sng">
                <a:latin typeface="Lora"/>
                <a:ea typeface="Lora"/>
                <a:cs typeface="Lora"/>
                <a:sym typeface="Lora"/>
              </a:rPr>
              <a:t>Course Project</a:t>
            </a:r>
            <a:endParaRPr sz="2300" u="sng">
              <a:latin typeface="Lora"/>
              <a:ea typeface="Lora"/>
              <a:cs typeface="Lora"/>
              <a:sym typeface="Lora"/>
            </a:endParaRPr>
          </a:p>
        </p:txBody>
      </p:sp>
      <p:pic>
        <p:nvPicPr>
          <p:cNvPr id="64" name="Google Shape;64;p13"/>
          <p:cNvPicPr preferRelativeResize="0"/>
          <p:nvPr/>
        </p:nvPicPr>
        <p:blipFill>
          <a:blip r:embed="rId3">
            <a:alphaModFix/>
          </a:blip>
          <a:stretch>
            <a:fillRect/>
          </a:stretch>
        </p:blipFill>
        <p:spPr>
          <a:xfrm>
            <a:off x="7096725" y="192150"/>
            <a:ext cx="1735575" cy="1650500"/>
          </a:xfrm>
          <a:prstGeom prst="rect">
            <a:avLst/>
          </a:prstGeom>
          <a:noFill/>
          <a:ln>
            <a:noFill/>
          </a:ln>
        </p:spPr>
      </p:pic>
      <p:sp>
        <p:nvSpPr>
          <p:cNvPr id="65" name="Google Shape;65;p13"/>
          <p:cNvSpPr txBox="1"/>
          <p:nvPr/>
        </p:nvSpPr>
        <p:spPr>
          <a:xfrm>
            <a:off x="1020750" y="1915525"/>
            <a:ext cx="73440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Lora"/>
                <a:ea typeface="Lora"/>
                <a:cs typeface="Lora"/>
                <a:sym typeface="Lora"/>
              </a:rPr>
              <a:t>Project Title:</a:t>
            </a:r>
            <a:r>
              <a:rPr lang="en-GB" sz="1900">
                <a:solidFill>
                  <a:schemeClr val="dk1"/>
                </a:solidFill>
                <a:latin typeface="Lora"/>
                <a:ea typeface="Lora"/>
                <a:cs typeface="Lora"/>
                <a:sym typeface="Lora"/>
              </a:rPr>
              <a:t> 	Exploring Variational Autoencoders (VAE) </a:t>
            </a:r>
            <a:endParaRPr sz="1900">
              <a:solidFill>
                <a:schemeClr val="dk1"/>
              </a:solidFill>
              <a:latin typeface="Lora"/>
              <a:ea typeface="Lora"/>
              <a:cs typeface="Lora"/>
              <a:sym typeface="Lora"/>
            </a:endParaRPr>
          </a:p>
          <a:p>
            <a:pPr indent="457200" lvl="0" marL="1371600" rtl="0" algn="l">
              <a:spcBef>
                <a:spcPts val="0"/>
              </a:spcBef>
              <a:spcAft>
                <a:spcPts val="0"/>
              </a:spcAft>
              <a:buNone/>
            </a:pPr>
            <a:r>
              <a:rPr lang="en-GB" sz="1900">
                <a:solidFill>
                  <a:schemeClr val="dk1"/>
                </a:solidFill>
                <a:latin typeface="Lora"/>
                <a:ea typeface="Lora"/>
                <a:cs typeface="Lora"/>
                <a:sym typeface="Lora"/>
              </a:rPr>
              <a:t>a</a:t>
            </a:r>
            <a:r>
              <a:rPr lang="en-GB" sz="1900">
                <a:solidFill>
                  <a:schemeClr val="dk1"/>
                </a:solidFill>
                <a:latin typeface="Lora"/>
                <a:ea typeface="Lora"/>
                <a:cs typeface="Lora"/>
                <a:sym typeface="Lora"/>
              </a:rPr>
              <a:t>nd Generative Adversarial Networks (GAN) </a:t>
            </a:r>
            <a:endParaRPr sz="1900">
              <a:solidFill>
                <a:schemeClr val="dk1"/>
              </a:solidFill>
              <a:latin typeface="Lora"/>
              <a:ea typeface="Lora"/>
              <a:cs typeface="Lora"/>
              <a:sym typeface="Lora"/>
            </a:endParaRPr>
          </a:p>
          <a:p>
            <a:pPr indent="457200" lvl="0" marL="1371600" rtl="0" algn="l">
              <a:spcBef>
                <a:spcPts val="0"/>
              </a:spcBef>
              <a:spcAft>
                <a:spcPts val="0"/>
              </a:spcAft>
              <a:buNone/>
            </a:pPr>
            <a:r>
              <a:rPr lang="en-GB" sz="1900">
                <a:solidFill>
                  <a:schemeClr val="dk1"/>
                </a:solidFill>
                <a:latin typeface="Lora"/>
                <a:ea typeface="Lora"/>
                <a:cs typeface="Lora"/>
                <a:sym typeface="Lora"/>
              </a:rPr>
              <a:t>for Image Restoration: A Comparative Study</a:t>
            </a:r>
            <a:endParaRPr sz="1900">
              <a:solidFill>
                <a:schemeClr val="dk1"/>
              </a:solidFill>
              <a:latin typeface="Lora"/>
              <a:ea typeface="Lora"/>
              <a:cs typeface="Lora"/>
              <a:sym typeface="Lora"/>
            </a:endParaRPr>
          </a:p>
          <a:p>
            <a:pPr indent="0" lvl="0" marL="0" rtl="0" algn="l">
              <a:spcBef>
                <a:spcPts val="0"/>
              </a:spcBef>
              <a:spcAft>
                <a:spcPts val="0"/>
              </a:spcAft>
              <a:buNone/>
            </a:pPr>
            <a:r>
              <a:t/>
            </a:r>
            <a:endParaRPr sz="1900">
              <a:solidFill>
                <a:schemeClr val="dk1"/>
              </a:solidFill>
              <a:latin typeface="Lora"/>
              <a:ea typeface="Lora"/>
              <a:cs typeface="Lora"/>
              <a:sym typeface="Lora"/>
            </a:endParaRPr>
          </a:p>
          <a:p>
            <a:pPr indent="0" lvl="0" marL="0" rtl="0" algn="l">
              <a:spcBef>
                <a:spcPts val="0"/>
              </a:spcBef>
              <a:spcAft>
                <a:spcPts val="0"/>
              </a:spcAft>
              <a:buNone/>
            </a:pPr>
            <a:r>
              <a:rPr b="1" lang="en-GB" sz="1900">
                <a:solidFill>
                  <a:schemeClr val="dk1"/>
                </a:solidFill>
                <a:latin typeface="Lora"/>
                <a:ea typeface="Lora"/>
                <a:cs typeface="Lora"/>
                <a:sym typeface="Lora"/>
              </a:rPr>
              <a:t>Instructor:		</a:t>
            </a:r>
            <a:r>
              <a:rPr lang="en-GB" sz="1900">
                <a:solidFill>
                  <a:schemeClr val="dk1"/>
                </a:solidFill>
                <a:latin typeface="Lora"/>
                <a:ea typeface="Lora"/>
                <a:cs typeface="Lora"/>
                <a:sym typeface="Lora"/>
              </a:rPr>
              <a:t>Prof. Vipul Arora</a:t>
            </a:r>
            <a:endParaRPr sz="1900">
              <a:solidFill>
                <a:schemeClr val="dk1"/>
              </a:solidFill>
              <a:latin typeface="Lora"/>
              <a:ea typeface="Lora"/>
              <a:cs typeface="Lora"/>
              <a:sym typeface="Lora"/>
            </a:endParaRPr>
          </a:p>
          <a:p>
            <a:pPr indent="0" lvl="0" marL="0" rtl="0" algn="l">
              <a:spcBef>
                <a:spcPts val="0"/>
              </a:spcBef>
              <a:spcAft>
                <a:spcPts val="0"/>
              </a:spcAft>
              <a:buNone/>
            </a:pPr>
            <a:r>
              <a:t/>
            </a:r>
            <a:endParaRPr sz="1900">
              <a:solidFill>
                <a:schemeClr val="dk1"/>
              </a:solidFill>
              <a:latin typeface="Lora"/>
              <a:ea typeface="Lora"/>
              <a:cs typeface="Lora"/>
              <a:sym typeface="Lora"/>
            </a:endParaRPr>
          </a:p>
          <a:p>
            <a:pPr indent="0" lvl="0" marL="0" rtl="0" algn="l">
              <a:spcBef>
                <a:spcPts val="0"/>
              </a:spcBef>
              <a:spcAft>
                <a:spcPts val="0"/>
              </a:spcAft>
              <a:buNone/>
            </a:pPr>
            <a:r>
              <a:rPr b="1" lang="en-GB" sz="1900">
                <a:solidFill>
                  <a:schemeClr val="dk1"/>
                </a:solidFill>
                <a:latin typeface="Lora"/>
                <a:ea typeface="Lora"/>
                <a:cs typeface="Lora"/>
                <a:sym typeface="Lora"/>
              </a:rPr>
              <a:t>Student: </a:t>
            </a:r>
            <a:r>
              <a:rPr lang="en-GB" sz="1900">
                <a:solidFill>
                  <a:schemeClr val="dk1"/>
                </a:solidFill>
                <a:latin typeface="Lora"/>
                <a:ea typeface="Lora"/>
                <a:cs typeface="Lora"/>
                <a:sym typeface="Lora"/>
              </a:rPr>
              <a:t>		</a:t>
            </a:r>
            <a:r>
              <a:rPr lang="en-GB" sz="1900">
                <a:solidFill>
                  <a:schemeClr val="dk1"/>
                </a:solidFill>
                <a:latin typeface="Lora"/>
                <a:ea typeface="Lora"/>
                <a:cs typeface="Lora"/>
                <a:sym typeface="Lora"/>
              </a:rPr>
              <a:t>Arindom Bora   	(Roll No : 210183)</a:t>
            </a:r>
            <a:endParaRPr sz="1900">
              <a:solidFill>
                <a:schemeClr val="dk1"/>
              </a:solidFill>
              <a:latin typeface="Lora"/>
              <a:ea typeface="Lora"/>
              <a:cs typeface="Lora"/>
              <a:sym typeface="Lora"/>
            </a:endParaRPr>
          </a:p>
          <a:p>
            <a:pPr indent="0" lvl="0" marL="0" rtl="0" algn="l">
              <a:spcBef>
                <a:spcPts val="0"/>
              </a:spcBef>
              <a:spcAft>
                <a:spcPts val="0"/>
              </a:spcAft>
              <a:buNone/>
            </a:pPr>
            <a:r>
              <a:rPr lang="en-GB" sz="1900">
                <a:solidFill>
                  <a:schemeClr val="dk1"/>
                </a:solidFill>
                <a:latin typeface="Lora"/>
                <a:ea typeface="Lora"/>
                <a:cs typeface="Lora"/>
                <a:sym typeface="Lora"/>
              </a:rPr>
              <a:t>				Neerav Sethi	(Roll No : 210661)</a:t>
            </a:r>
            <a:endParaRPr sz="1900">
              <a:solidFill>
                <a:schemeClr val="dk1"/>
              </a:solidFill>
              <a:latin typeface="Lora"/>
              <a:ea typeface="Lora"/>
              <a:cs typeface="Lora"/>
              <a:sym typeface="Lora"/>
            </a:endParaRPr>
          </a:p>
          <a:p>
            <a:pPr indent="0" lvl="0" marL="0" rtl="0" algn="l">
              <a:spcBef>
                <a:spcPts val="0"/>
              </a:spcBef>
              <a:spcAft>
                <a:spcPts val="0"/>
              </a:spcAft>
              <a:buNone/>
            </a:pPr>
            <a:r>
              <a:t/>
            </a:r>
            <a:endParaRPr sz="1900">
              <a:solidFill>
                <a:schemeClr val="dk1"/>
              </a:solidFill>
              <a:latin typeface="Lora"/>
              <a:ea typeface="Lora"/>
              <a:cs typeface="Lora"/>
              <a:sym typeface="Lora"/>
            </a:endParaRPr>
          </a:p>
          <a:p>
            <a:pPr indent="0" lvl="0" marL="0" rtl="0" algn="l">
              <a:spcBef>
                <a:spcPts val="0"/>
              </a:spcBef>
              <a:spcAft>
                <a:spcPts val="0"/>
              </a:spcAft>
              <a:buNone/>
            </a:pPr>
            <a:r>
              <a:rPr b="1" lang="en-GB" sz="1900">
                <a:solidFill>
                  <a:schemeClr val="dk1"/>
                </a:solidFill>
                <a:latin typeface="Lora"/>
                <a:ea typeface="Lora"/>
                <a:cs typeface="Lora"/>
                <a:sym typeface="Lora"/>
              </a:rPr>
              <a:t>Date:</a:t>
            </a:r>
            <a:r>
              <a:rPr lang="en-GB" sz="1900">
                <a:solidFill>
                  <a:schemeClr val="dk1"/>
                </a:solidFill>
                <a:latin typeface="Lora"/>
                <a:ea typeface="Lora"/>
                <a:cs typeface="Lora"/>
                <a:sym typeface="Lora"/>
              </a:rPr>
              <a:t>			16/04/2024</a:t>
            </a:r>
            <a:endParaRPr sz="1900">
              <a:solidFill>
                <a:schemeClr val="dk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b="1" lang="en-GB" sz="2400" u="sng">
                <a:latin typeface="Lora"/>
                <a:ea typeface="Lora"/>
                <a:cs typeface="Lora"/>
                <a:sym typeface="Lora"/>
              </a:rPr>
              <a:t>Discussion</a:t>
            </a:r>
            <a:endParaRPr sz="2400"/>
          </a:p>
        </p:txBody>
      </p:sp>
      <p:sp>
        <p:nvSpPr>
          <p:cNvPr id="129" name="Google Shape;129;p22"/>
          <p:cNvSpPr txBox="1"/>
          <p:nvPr>
            <p:ph idx="1" type="body"/>
          </p:nvPr>
        </p:nvSpPr>
        <p:spPr>
          <a:xfrm>
            <a:off x="387900" y="12644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dk1"/>
                </a:solidFill>
                <a:latin typeface="Lora"/>
                <a:ea typeface="Lora"/>
                <a:cs typeface="Lora"/>
                <a:sym typeface="Lora"/>
              </a:rPr>
              <a:t>We used 3 different metrics, namely, </a:t>
            </a:r>
            <a:r>
              <a:rPr b="1" lang="en-GB" sz="1600">
                <a:solidFill>
                  <a:schemeClr val="dk1"/>
                </a:solidFill>
                <a:latin typeface="Lora"/>
                <a:ea typeface="Lora"/>
                <a:cs typeface="Lora"/>
                <a:sym typeface="Lora"/>
              </a:rPr>
              <a:t>Mean Squared Error, Normalized Root M</a:t>
            </a:r>
            <a:r>
              <a:rPr b="1" lang="en-GB" sz="1600">
                <a:latin typeface="Lora"/>
                <a:ea typeface="Lora"/>
                <a:cs typeface="Lora"/>
                <a:sym typeface="Lora"/>
              </a:rPr>
              <a:t>e</a:t>
            </a:r>
            <a:r>
              <a:rPr b="1" lang="en-GB" sz="1600">
                <a:solidFill>
                  <a:schemeClr val="dk1"/>
                </a:solidFill>
                <a:latin typeface="Lora"/>
                <a:ea typeface="Lora"/>
                <a:cs typeface="Lora"/>
                <a:sym typeface="Lora"/>
              </a:rPr>
              <a:t>an Squared Error </a:t>
            </a:r>
            <a:r>
              <a:rPr lang="en-GB" sz="1600">
                <a:solidFill>
                  <a:schemeClr val="dk1"/>
                </a:solidFill>
                <a:latin typeface="Lora"/>
                <a:ea typeface="Lora"/>
                <a:cs typeface="Lora"/>
                <a:sym typeface="Lora"/>
              </a:rPr>
              <a:t>and</a:t>
            </a:r>
            <a:r>
              <a:rPr b="1" lang="en-GB" sz="1600">
                <a:solidFill>
                  <a:schemeClr val="dk1"/>
                </a:solidFill>
                <a:latin typeface="Lora"/>
                <a:ea typeface="Lora"/>
                <a:cs typeface="Lora"/>
                <a:sym typeface="Lora"/>
              </a:rPr>
              <a:t> Structural Similarity</a:t>
            </a:r>
            <a:r>
              <a:rPr lang="en-GB" sz="1600">
                <a:solidFill>
                  <a:schemeClr val="dk1"/>
                </a:solidFill>
                <a:latin typeface="Lora"/>
                <a:ea typeface="Lora"/>
                <a:cs typeface="Lora"/>
                <a:sym typeface="Lora"/>
              </a:rPr>
              <a:t> to evaluate the images generated by the 2 models with the real images. The result </a:t>
            </a:r>
            <a:r>
              <a:rPr lang="en-GB" sz="1600">
                <a:latin typeface="Lora"/>
                <a:ea typeface="Lora"/>
                <a:cs typeface="Lora"/>
                <a:sym typeface="Lora"/>
              </a:rPr>
              <a:t>are as</a:t>
            </a:r>
            <a:r>
              <a:rPr lang="en-GB" sz="1600">
                <a:solidFill>
                  <a:schemeClr val="dk1"/>
                </a:solidFill>
                <a:latin typeface="Lora"/>
                <a:ea typeface="Lora"/>
                <a:cs typeface="Lora"/>
                <a:sym typeface="Lora"/>
              </a:rPr>
              <a:t> follows:</a:t>
            </a:r>
            <a:endParaRPr sz="1600">
              <a:solidFill>
                <a:schemeClr val="dk1"/>
              </a:solidFill>
              <a:latin typeface="Lora"/>
              <a:ea typeface="Lora"/>
              <a:cs typeface="Lora"/>
              <a:sym typeface="Lora"/>
            </a:endParaRPr>
          </a:p>
          <a:p>
            <a:pPr indent="0" lvl="0" marL="0" rtl="0" algn="l">
              <a:spcBef>
                <a:spcPts val="1200"/>
              </a:spcBef>
              <a:spcAft>
                <a:spcPts val="1200"/>
              </a:spcAft>
              <a:buNone/>
            </a:pPr>
            <a:r>
              <a:t/>
            </a:r>
            <a:endParaRPr sz="1600">
              <a:solidFill>
                <a:schemeClr val="dk1"/>
              </a:solidFill>
              <a:latin typeface="Lora"/>
              <a:ea typeface="Lora"/>
              <a:cs typeface="Lora"/>
              <a:sym typeface="Lora"/>
            </a:endParaRPr>
          </a:p>
        </p:txBody>
      </p:sp>
      <p:graphicFrame>
        <p:nvGraphicFramePr>
          <p:cNvPr id="130" name="Google Shape;130;p22"/>
          <p:cNvGraphicFramePr/>
          <p:nvPr/>
        </p:nvGraphicFramePr>
        <p:xfrm>
          <a:off x="826575" y="2432800"/>
          <a:ext cx="3000000" cy="3000000"/>
        </p:xfrm>
        <a:graphic>
          <a:graphicData uri="http://schemas.openxmlformats.org/drawingml/2006/table">
            <a:tbl>
              <a:tblPr>
                <a:noFill/>
                <a:tableStyleId>{D7D11234-EA82-4128-81A8-68B403802150}</a:tableStyleId>
              </a:tblPr>
              <a:tblGrid>
                <a:gridCol w="1831300"/>
                <a:gridCol w="1857800"/>
                <a:gridCol w="1844550"/>
                <a:gridCol w="1844550"/>
              </a:tblGrid>
              <a:tr h="381000">
                <a:tc>
                  <a:txBody>
                    <a:bodyPr/>
                    <a:lstStyle/>
                    <a:p>
                      <a:pPr indent="0" lvl="0" marL="0" rtl="0" algn="l">
                        <a:spcBef>
                          <a:spcPts val="0"/>
                        </a:spcBef>
                        <a:spcAft>
                          <a:spcPts val="0"/>
                        </a:spcAft>
                        <a:buNone/>
                      </a:pPr>
                      <a:r>
                        <a:rPr b="1" lang="en-GB">
                          <a:solidFill>
                            <a:schemeClr val="dk1"/>
                          </a:solidFill>
                        </a:rPr>
                        <a:t>Metric</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GB">
                          <a:solidFill>
                            <a:schemeClr val="dk1"/>
                          </a:solidFill>
                        </a:rPr>
                        <a:t>Noise Image</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GB">
                          <a:solidFill>
                            <a:schemeClr val="dk1"/>
                          </a:solidFill>
                        </a:rPr>
                        <a:t>VAE generated image</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GB">
                          <a:solidFill>
                            <a:schemeClr val="dk1"/>
                          </a:solidFill>
                        </a:rPr>
                        <a:t>GAN generated image</a:t>
                      </a:r>
                      <a:endParaRPr b="1">
                        <a:solidFill>
                          <a:schemeClr val="dk1"/>
                        </a:solidFill>
                      </a:endParaRPr>
                    </a:p>
                  </a:txBody>
                  <a:tcPr marT="91425" marB="91425" marR="91425" marL="91425"/>
                </a:tc>
              </a:tr>
              <a:tr h="427700">
                <a:tc>
                  <a:txBody>
                    <a:bodyPr/>
                    <a:lstStyle/>
                    <a:p>
                      <a:pPr indent="0" lvl="0" marL="0" rtl="0" algn="l">
                        <a:spcBef>
                          <a:spcPts val="0"/>
                        </a:spcBef>
                        <a:spcAft>
                          <a:spcPts val="0"/>
                        </a:spcAft>
                        <a:buNone/>
                      </a:pPr>
                      <a:r>
                        <a:rPr lang="en-GB">
                          <a:solidFill>
                            <a:schemeClr val="dk1"/>
                          </a:solidFill>
                        </a:rPr>
                        <a:t>Mean Squared Error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2522.92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4241.17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493.36</a:t>
                      </a:r>
                      <a:endParaRPr>
                        <a:solidFill>
                          <a:schemeClr val="dk1"/>
                        </a:solidFill>
                      </a:endParaRPr>
                    </a:p>
                  </a:txBody>
                  <a:tcPr marT="91425" marB="91425" marR="91425" marL="91425"/>
                </a:tc>
              </a:tr>
              <a:tr h="547050">
                <a:tc>
                  <a:txBody>
                    <a:bodyPr/>
                    <a:lstStyle/>
                    <a:p>
                      <a:pPr indent="0" lvl="0" marL="0" rtl="0" algn="l">
                        <a:spcBef>
                          <a:spcPts val="0"/>
                        </a:spcBef>
                        <a:spcAft>
                          <a:spcPts val="0"/>
                        </a:spcAft>
                        <a:buClr>
                          <a:schemeClr val="dk1"/>
                        </a:buClr>
                        <a:buSzPts val="1100"/>
                        <a:buFont typeface="Arial"/>
                        <a:buNone/>
                      </a:pPr>
                      <a:r>
                        <a:rPr lang="en-GB">
                          <a:solidFill>
                            <a:schemeClr val="dk1"/>
                          </a:solidFill>
                        </a:rPr>
                        <a:t>Normalized Root </a:t>
                      </a:r>
                      <a:r>
                        <a:rPr lang="en-GB">
                          <a:solidFill>
                            <a:schemeClr val="dk1"/>
                          </a:solidFill>
                        </a:rPr>
                        <a:t>Mean Squared Error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0</a:t>
                      </a:r>
                      <a:r>
                        <a:rPr lang="en-GB">
                          <a:solidFill>
                            <a:schemeClr val="dk1"/>
                          </a:solidFill>
                        </a:rPr>
                        <a:t>.405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0</a:t>
                      </a:r>
                      <a:r>
                        <a:rPr lang="en-GB">
                          <a:solidFill>
                            <a:schemeClr val="dk1"/>
                          </a:solidFill>
                        </a:rPr>
                        <a:t>.536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0.161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solidFill>
                            <a:schemeClr val="dk1"/>
                          </a:solidFill>
                        </a:rPr>
                        <a:t>Structural Similarity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0.754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0.399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0.844</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330000" y="184750"/>
            <a:ext cx="8484000" cy="299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u="sng">
                <a:solidFill>
                  <a:schemeClr val="dk1"/>
                </a:solidFill>
                <a:latin typeface="Lora"/>
                <a:ea typeface="Lora"/>
                <a:cs typeface="Lora"/>
                <a:sym typeface="Lora"/>
              </a:rPr>
              <a:t>Conclusions</a:t>
            </a:r>
            <a:endParaRPr b="1" sz="2800" u="sng">
              <a:solidFill>
                <a:schemeClr val="dk1"/>
              </a:solidFill>
              <a:latin typeface="Lora"/>
              <a:ea typeface="Lora"/>
              <a:cs typeface="Lora"/>
              <a:sym typeface="Lora"/>
            </a:endParaRPr>
          </a:p>
          <a:p>
            <a:pPr indent="0" lvl="0" marL="0" rtl="0" algn="l">
              <a:spcBef>
                <a:spcPts val="0"/>
              </a:spcBef>
              <a:spcAft>
                <a:spcPts val="0"/>
              </a:spcAft>
              <a:buNone/>
            </a:pPr>
            <a:r>
              <a:t/>
            </a:r>
            <a:endParaRPr b="1" sz="1000" u="sng">
              <a:solidFill>
                <a:schemeClr val="dk1"/>
              </a:solidFill>
              <a:latin typeface="Lora"/>
              <a:ea typeface="Lora"/>
              <a:cs typeface="Lora"/>
              <a:sym typeface="Lora"/>
            </a:endParaRPr>
          </a:p>
          <a:p>
            <a:pPr indent="-330200" lvl="0" marL="457200" rtl="0" algn="l">
              <a:lnSpc>
                <a:spcPct val="115000"/>
              </a:lnSpc>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GANs outperform VAE in Image Restoration task.</a:t>
            </a:r>
            <a:endParaRPr sz="1600">
              <a:solidFill>
                <a:schemeClr val="dk1"/>
              </a:solidFill>
              <a:latin typeface="Lora"/>
              <a:ea typeface="Lora"/>
              <a:cs typeface="Lora"/>
              <a:sym typeface="Lora"/>
            </a:endParaRPr>
          </a:p>
          <a:p>
            <a:pPr indent="-330200" lvl="0" marL="457200" rtl="0" algn="l">
              <a:lnSpc>
                <a:spcPct val="115000"/>
              </a:lnSpc>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The outputs of VAE are blurred even with the same model architecture and training parameters. However, the white marks of the images are not seen on VAE generated images</a:t>
            </a:r>
            <a:endParaRPr sz="1600">
              <a:solidFill>
                <a:schemeClr val="dk1"/>
              </a:solidFill>
              <a:latin typeface="Lora"/>
              <a:ea typeface="Lora"/>
              <a:cs typeface="Lora"/>
              <a:sym typeface="Lora"/>
            </a:endParaRPr>
          </a:p>
          <a:p>
            <a:pPr indent="-330200" lvl="0" marL="457200" rtl="0" algn="l">
              <a:lnSpc>
                <a:spcPct val="115000"/>
              </a:lnSpc>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GANs take longer time than VAEs to train.</a:t>
            </a:r>
            <a:endParaRPr sz="1600">
              <a:solidFill>
                <a:schemeClr val="dk1"/>
              </a:solidFill>
              <a:latin typeface="Lora"/>
              <a:ea typeface="Lora"/>
              <a:cs typeface="Lora"/>
              <a:sym typeface="Lora"/>
            </a:endParaRPr>
          </a:p>
          <a:p>
            <a:pPr indent="-330200" lvl="0" marL="457200" rtl="0" algn="l">
              <a:lnSpc>
                <a:spcPct val="115000"/>
              </a:lnSpc>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More advanced neural network architectures like Diffusion and Normalizing Flows may even outperform GAN in this task. However, they are computationally expensive and require more hardware resources and time to train.</a:t>
            </a:r>
            <a:endParaRPr sz="1600">
              <a:solidFill>
                <a:schemeClr val="dk1"/>
              </a:solidFill>
              <a:latin typeface="Lora"/>
              <a:ea typeface="Lora"/>
              <a:cs typeface="Lora"/>
              <a:sym typeface="Lora"/>
            </a:endParaRPr>
          </a:p>
        </p:txBody>
      </p:sp>
      <p:sp>
        <p:nvSpPr>
          <p:cNvPr id="136" name="Google Shape;136;p23"/>
          <p:cNvSpPr txBox="1"/>
          <p:nvPr/>
        </p:nvSpPr>
        <p:spPr>
          <a:xfrm>
            <a:off x="330000" y="3183250"/>
            <a:ext cx="8484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References</a:t>
            </a:r>
            <a:endParaRPr b="1" sz="2400" u="sng">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AutoNum type="arabicPeriod"/>
            </a:pPr>
            <a:r>
              <a:rPr lang="en-GB" sz="1600" u="sng">
                <a:solidFill>
                  <a:schemeClr val="hlink"/>
                </a:solidFill>
                <a:latin typeface="Lora"/>
                <a:ea typeface="Lora"/>
                <a:cs typeface="Lora"/>
                <a:sym typeface="Lora"/>
                <a:hlinkClick r:id="rId3"/>
              </a:rPr>
              <a:t>https://www.tensorflow.org/tutorials/generative/cvae</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AutoNum type="arabicPeriod"/>
            </a:pPr>
            <a:r>
              <a:rPr lang="en-GB" sz="1600" u="sng">
                <a:solidFill>
                  <a:schemeClr val="hlink"/>
                </a:solidFill>
                <a:latin typeface="Lora"/>
                <a:ea typeface="Lora"/>
                <a:cs typeface="Lora"/>
                <a:sym typeface="Lora"/>
                <a:hlinkClick r:id="rId4"/>
              </a:rPr>
              <a:t>https://www.kaggle.com/code/bharatadhikari/prototype-gan-restoration-image</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AutoNum type="arabicPeriod"/>
            </a:pPr>
            <a:r>
              <a:rPr lang="en-GB" sz="1600" u="sng">
                <a:solidFill>
                  <a:schemeClr val="hlink"/>
                </a:solidFill>
                <a:latin typeface="Lora"/>
                <a:ea typeface="Lora"/>
                <a:cs typeface="Lora"/>
                <a:sym typeface="Lora"/>
                <a:hlinkClick r:id="rId5"/>
              </a:rPr>
              <a:t>https://www.geeksforgeeks.org/variational-autoencoders/</a:t>
            </a:r>
            <a:endParaRPr sz="1600">
              <a:solidFill>
                <a:schemeClr val="dk1"/>
              </a:solidFill>
              <a:latin typeface="Lora"/>
              <a:ea typeface="Lora"/>
              <a:cs typeface="Lora"/>
              <a:sym typeface="Lora"/>
            </a:endParaRPr>
          </a:p>
          <a:p>
            <a:pPr indent="-330200" lvl="0" marL="457200" rtl="0" algn="l">
              <a:spcBef>
                <a:spcPts val="0"/>
              </a:spcBef>
              <a:spcAft>
                <a:spcPts val="0"/>
              </a:spcAft>
              <a:buClr>
                <a:schemeClr val="dk1"/>
              </a:buClr>
              <a:buSzPts val="1600"/>
              <a:buFont typeface="Lora"/>
              <a:buAutoNum type="arabicPeriod"/>
            </a:pPr>
            <a:r>
              <a:rPr lang="en-GB" sz="1600" u="sng">
                <a:solidFill>
                  <a:schemeClr val="hlink"/>
                </a:solidFill>
                <a:latin typeface="Lora"/>
                <a:ea typeface="Lora"/>
                <a:cs typeface="Lora"/>
                <a:sym typeface="Lora"/>
                <a:hlinkClick r:id="rId6"/>
              </a:rPr>
              <a:t>https://www.geeksforgeeks.org/generative-adversarial-network-gan/</a:t>
            </a:r>
            <a:endParaRPr sz="1600">
              <a:solidFill>
                <a:schemeClr val="dk1"/>
              </a:solidFill>
              <a:latin typeface="Lora"/>
              <a:ea typeface="Lora"/>
              <a:cs typeface="Lora"/>
              <a:sym typeface="Lora"/>
            </a:endParaRPr>
          </a:p>
          <a:p>
            <a:pPr indent="0" lvl="0" marL="0" rtl="0" algn="l">
              <a:lnSpc>
                <a:spcPct val="115000"/>
              </a:lnSpc>
              <a:spcBef>
                <a:spcPts val="0"/>
              </a:spcBef>
              <a:spcAft>
                <a:spcPts val="0"/>
              </a:spcAft>
              <a:buNone/>
            </a:pPr>
            <a:r>
              <a:t/>
            </a:r>
            <a:endParaRPr sz="1600">
              <a:solidFill>
                <a:schemeClr val="dk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416100" y="251875"/>
            <a:ext cx="83118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Objective</a:t>
            </a:r>
            <a:endParaRPr b="1" sz="2400" u="sng">
              <a:solidFill>
                <a:schemeClr val="dk1"/>
              </a:solidFill>
              <a:latin typeface="Lora"/>
              <a:ea typeface="Lora"/>
              <a:cs typeface="Lora"/>
              <a:sym typeface="Lora"/>
            </a:endParaRPr>
          </a:p>
          <a:p>
            <a:pPr indent="0" lvl="0" marL="0" rtl="0" algn="l">
              <a:spcBef>
                <a:spcPts val="0"/>
              </a:spcBef>
              <a:spcAft>
                <a:spcPts val="0"/>
              </a:spcAft>
              <a:buNone/>
            </a:pPr>
            <a:r>
              <a:t/>
            </a:r>
            <a:endParaRPr b="1" sz="1000" u="sng">
              <a:solidFill>
                <a:schemeClr val="dk1"/>
              </a:solidFill>
              <a:latin typeface="Lora"/>
              <a:ea typeface="Lora"/>
              <a:cs typeface="Lora"/>
              <a:sym typeface="Lora"/>
            </a:endParaRPr>
          </a:p>
          <a:p>
            <a:pPr indent="-330200" lvl="0" marL="914400" rtl="0" algn="l">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Train a Variational Autoencoder (VAE) model and a Generative Adversarial Network (GAN) on a Image Restoration dataset that can generate clear images from noisy/damaged images.</a:t>
            </a:r>
            <a:endParaRPr sz="1600">
              <a:solidFill>
                <a:schemeClr val="dk1"/>
              </a:solidFill>
              <a:latin typeface="Lora"/>
              <a:ea typeface="Lora"/>
              <a:cs typeface="Lora"/>
              <a:sym typeface="Lora"/>
            </a:endParaRPr>
          </a:p>
          <a:p>
            <a:pPr indent="-330200" lvl="0" marL="914400" rtl="0" algn="l">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Compare the outputs of the model with the ground truth using image similarity metrics.</a:t>
            </a:r>
            <a:endParaRPr sz="1600"/>
          </a:p>
        </p:txBody>
      </p:sp>
      <p:sp>
        <p:nvSpPr>
          <p:cNvPr id="71" name="Google Shape;71;p14"/>
          <p:cNvSpPr txBox="1"/>
          <p:nvPr/>
        </p:nvSpPr>
        <p:spPr>
          <a:xfrm>
            <a:off x="416100" y="2253600"/>
            <a:ext cx="83118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Dataset</a:t>
            </a:r>
            <a:endParaRPr b="1" sz="2400" u="sng">
              <a:solidFill>
                <a:schemeClr val="dk1"/>
              </a:solidFill>
              <a:latin typeface="Lora"/>
              <a:ea typeface="Lora"/>
              <a:cs typeface="Lora"/>
              <a:sym typeface="Lora"/>
            </a:endParaRPr>
          </a:p>
          <a:p>
            <a:pPr indent="0" lvl="0" marL="0" rtl="0" algn="l">
              <a:spcBef>
                <a:spcPts val="0"/>
              </a:spcBef>
              <a:spcAft>
                <a:spcPts val="0"/>
              </a:spcAft>
              <a:buNone/>
            </a:pPr>
            <a:r>
              <a:t/>
            </a:r>
            <a:endParaRPr b="1" sz="1600" u="sng">
              <a:solidFill>
                <a:schemeClr val="dk1"/>
              </a:solidFill>
              <a:latin typeface="Lora"/>
              <a:ea typeface="Lora"/>
              <a:cs typeface="Lora"/>
              <a:sym typeface="Lora"/>
            </a:endParaRPr>
          </a:p>
          <a:p>
            <a:pPr indent="0" lvl="0" marL="457200" rtl="0" algn="l">
              <a:spcBef>
                <a:spcPts val="0"/>
              </a:spcBef>
              <a:spcAft>
                <a:spcPts val="0"/>
              </a:spcAft>
              <a:buNone/>
            </a:pPr>
            <a:r>
              <a:rPr b="1" lang="en-GB" sz="1600">
                <a:solidFill>
                  <a:schemeClr val="dk1"/>
                </a:solidFill>
                <a:latin typeface="Lora"/>
                <a:ea typeface="Lora"/>
                <a:cs typeface="Lora"/>
                <a:sym typeface="Lora"/>
              </a:rPr>
              <a:t>Source:</a:t>
            </a:r>
            <a:r>
              <a:rPr lang="en-GB" sz="1600">
                <a:solidFill>
                  <a:schemeClr val="dk1"/>
                </a:solidFill>
                <a:latin typeface="Lora"/>
                <a:ea typeface="Lora"/>
                <a:cs typeface="Lora"/>
                <a:sym typeface="Lora"/>
              </a:rPr>
              <a:t> The dataset is sourced from Kaggle and is called “</a:t>
            </a:r>
            <a:r>
              <a:rPr lang="en-GB" sz="1600" u="sng">
                <a:solidFill>
                  <a:schemeClr val="hlink"/>
                </a:solidFill>
                <a:latin typeface="Lora"/>
                <a:ea typeface="Lora"/>
                <a:cs typeface="Lora"/>
                <a:sym typeface="Lora"/>
                <a:hlinkClick r:id="rId3"/>
              </a:rPr>
              <a:t>humanface8000</a:t>
            </a:r>
            <a:r>
              <a:rPr lang="en-GB" sz="1600">
                <a:solidFill>
                  <a:schemeClr val="dk1"/>
                </a:solidFill>
                <a:latin typeface="Lora"/>
                <a:ea typeface="Lora"/>
                <a:cs typeface="Lora"/>
                <a:sym typeface="Lora"/>
              </a:rPr>
              <a:t>”.</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0" lvl="0" marL="457200" rtl="0" algn="l">
              <a:spcBef>
                <a:spcPts val="0"/>
              </a:spcBef>
              <a:spcAft>
                <a:spcPts val="0"/>
              </a:spcAft>
              <a:buNone/>
            </a:pPr>
            <a:r>
              <a:rPr b="1" lang="en-GB" sz="1600">
                <a:solidFill>
                  <a:schemeClr val="dk1"/>
                </a:solidFill>
                <a:latin typeface="Lora"/>
                <a:ea typeface="Lora"/>
                <a:cs typeface="Lora"/>
                <a:sym typeface="Lora"/>
              </a:rPr>
              <a:t>Size:</a:t>
            </a:r>
            <a:r>
              <a:rPr lang="en-GB" sz="1600">
                <a:solidFill>
                  <a:schemeClr val="dk1"/>
                </a:solidFill>
                <a:latin typeface="Lora"/>
                <a:ea typeface="Lora"/>
                <a:cs typeface="Lora"/>
                <a:sym typeface="Lora"/>
              </a:rPr>
              <a:t> It contains a total of 16000 images of human faces, 8000 clear images and 8000 noisy images.</a:t>
            </a:r>
            <a:endParaRPr sz="1600">
              <a:solidFill>
                <a:schemeClr val="dk1"/>
              </a:solidFill>
              <a:latin typeface="Lora"/>
              <a:ea typeface="Lora"/>
              <a:cs typeface="Lora"/>
              <a:sym typeface="Lora"/>
            </a:endParaRPr>
          </a:p>
          <a:p>
            <a:pPr indent="0" lvl="0" marL="457200" rtl="0" algn="l">
              <a:spcBef>
                <a:spcPts val="0"/>
              </a:spcBef>
              <a:spcAft>
                <a:spcPts val="0"/>
              </a:spcAft>
              <a:buNone/>
            </a:pPr>
            <a:r>
              <a:t/>
            </a:r>
            <a:endParaRPr sz="1600">
              <a:solidFill>
                <a:schemeClr val="dk1"/>
              </a:solidFill>
              <a:latin typeface="Lora"/>
              <a:ea typeface="Lora"/>
              <a:cs typeface="Lora"/>
              <a:sym typeface="Lora"/>
            </a:endParaRPr>
          </a:p>
          <a:p>
            <a:pPr indent="0" lvl="0" marL="457200" rtl="0" algn="l">
              <a:spcBef>
                <a:spcPts val="0"/>
              </a:spcBef>
              <a:spcAft>
                <a:spcPts val="0"/>
              </a:spcAft>
              <a:buNone/>
            </a:pPr>
            <a:r>
              <a:rPr b="1" lang="en-GB" sz="1600">
                <a:solidFill>
                  <a:schemeClr val="dk1"/>
                </a:solidFill>
                <a:latin typeface="Lora"/>
                <a:ea typeface="Lora"/>
                <a:cs typeface="Lora"/>
                <a:sym typeface="Lora"/>
              </a:rPr>
              <a:t>Quality: </a:t>
            </a:r>
            <a:r>
              <a:rPr lang="en-GB" sz="1600">
                <a:solidFill>
                  <a:schemeClr val="dk1"/>
                </a:solidFill>
                <a:latin typeface="Lora"/>
                <a:ea typeface="Lora"/>
                <a:cs typeface="Lora"/>
                <a:sym typeface="Lora"/>
              </a:rPr>
              <a:t>The images are of high resolution and includes a diverse range of human faces with different backgrounds.</a:t>
            </a:r>
            <a:endParaRPr sz="1600">
              <a:solidFill>
                <a:schemeClr val="dk1"/>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549575" y="1332200"/>
            <a:ext cx="8044851" cy="3217151"/>
          </a:xfrm>
          <a:prstGeom prst="rect">
            <a:avLst/>
          </a:prstGeom>
          <a:noFill/>
          <a:ln>
            <a:noFill/>
          </a:ln>
        </p:spPr>
      </p:pic>
      <p:sp>
        <p:nvSpPr>
          <p:cNvPr id="77" name="Google Shape;77;p15"/>
          <p:cNvSpPr txBox="1"/>
          <p:nvPr/>
        </p:nvSpPr>
        <p:spPr>
          <a:xfrm>
            <a:off x="662825" y="4864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Preview of </a:t>
            </a:r>
            <a:r>
              <a:rPr b="1" lang="en-GB" sz="2400" u="sng">
                <a:solidFill>
                  <a:schemeClr val="dk1"/>
                </a:solidFill>
                <a:latin typeface="Lora"/>
                <a:ea typeface="Lora"/>
                <a:cs typeface="Lora"/>
                <a:sym typeface="Lora"/>
              </a:rPr>
              <a:t>Dataset</a:t>
            </a:r>
            <a:endParaRPr/>
          </a:p>
        </p:txBody>
      </p:sp>
      <p:sp>
        <p:nvSpPr>
          <p:cNvPr id="78" name="Google Shape;78;p15"/>
          <p:cNvSpPr txBox="1"/>
          <p:nvPr/>
        </p:nvSpPr>
        <p:spPr>
          <a:xfrm>
            <a:off x="662825" y="3661225"/>
            <a:ext cx="35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80475" y="169675"/>
            <a:ext cx="8265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GB" sz="2420" u="sng">
                <a:latin typeface="Lora"/>
                <a:ea typeface="Lora"/>
                <a:cs typeface="Lora"/>
                <a:sym typeface="Lora"/>
              </a:rPr>
              <a:t>Data Preprocessing</a:t>
            </a:r>
            <a:endParaRPr b="1" sz="2420" u="sng">
              <a:latin typeface="Lora"/>
              <a:ea typeface="Lora"/>
              <a:cs typeface="Lora"/>
              <a:sym typeface="Lora"/>
            </a:endParaRPr>
          </a:p>
        </p:txBody>
      </p:sp>
      <p:sp>
        <p:nvSpPr>
          <p:cNvPr id="84" name="Google Shape;84;p16"/>
          <p:cNvSpPr txBox="1"/>
          <p:nvPr>
            <p:ph idx="1" type="body"/>
          </p:nvPr>
        </p:nvSpPr>
        <p:spPr>
          <a:xfrm>
            <a:off x="437475" y="662825"/>
            <a:ext cx="8394600" cy="125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ora"/>
              <a:buAutoNum type="arabicPeriod"/>
            </a:pPr>
            <a:r>
              <a:rPr b="1" lang="en-GB" sz="1600">
                <a:latin typeface="Lora"/>
                <a:ea typeface="Lora"/>
                <a:cs typeface="Lora"/>
                <a:sym typeface="Lora"/>
              </a:rPr>
              <a:t>Reshaping :</a:t>
            </a:r>
            <a:r>
              <a:rPr lang="en-GB" sz="1600">
                <a:latin typeface="Lora"/>
                <a:ea typeface="Lora"/>
                <a:cs typeface="Lora"/>
                <a:sym typeface="Lora"/>
              </a:rPr>
              <a:t> The images in the dataset had various sizes. So they were initially reshaped to a uniform size of (256,256,3).</a:t>
            </a:r>
            <a:endParaRPr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b="1" lang="en-GB" sz="1600">
                <a:latin typeface="Lora"/>
                <a:ea typeface="Lora"/>
                <a:cs typeface="Lora"/>
                <a:sym typeface="Lora"/>
              </a:rPr>
              <a:t>Rescaling :</a:t>
            </a:r>
            <a:r>
              <a:rPr lang="en-GB" sz="1600">
                <a:latin typeface="Lora"/>
                <a:ea typeface="Lora"/>
                <a:cs typeface="Lora"/>
                <a:sym typeface="Lora"/>
              </a:rPr>
              <a:t> The pixel values initially ranged from 0 to 255. For efficient computation purposes, the pixel values are scaled down to the range (0,1).</a:t>
            </a:r>
            <a:endParaRPr sz="1600">
              <a:latin typeface="Lora"/>
              <a:ea typeface="Lora"/>
              <a:cs typeface="Lora"/>
              <a:sym typeface="Lora"/>
            </a:endParaRPr>
          </a:p>
        </p:txBody>
      </p:sp>
      <p:pic>
        <p:nvPicPr>
          <p:cNvPr id="85" name="Google Shape;85;p16"/>
          <p:cNvPicPr preferRelativeResize="0"/>
          <p:nvPr/>
        </p:nvPicPr>
        <p:blipFill>
          <a:blip r:embed="rId3">
            <a:alphaModFix/>
          </a:blip>
          <a:stretch>
            <a:fillRect/>
          </a:stretch>
        </p:blipFill>
        <p:spPr>
          <a:xfrm>
            <a:off x="4641238" y="2497325"/>
            <a:ext cx="4147850" cy="2073925"/>
          </a:xfrm>
          <a:prstGeom prst="rect">
            <a:avLst/>
          </a:prstGeom>
          <a:noFill/>
          <a:ln>
            <a:noFill/>
          </a:ln>
        </p:spPr>
      </p:pic>
      <p:sp>
        <p:nvSpPr>
          <p:cNvPr id="86" name="Google Shape;86;p16"/>
          <p:cNvSpPr txBox="1"/>
          <p:nvPr/>
        </p:nvSpPr>
        <p:spPr>
          <a:xfrm>
            <a:off x="480463" y="1922225"/>
            <a:ext cx="332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U-Net Architecture</a:t>
            </a:r>
            <a:endParaRPr/>
          </a:p>
        </p:txBody>
      </p:sp>
      <p:sp>
        <p:nvSpPr>
          <p:cNvPr id="87" name="Google Shape;87;p16"/>
          <p:cNvSpPr txBox="1"/>
          <p:nvPr/>
        </p:nvSpPr>
        <p:spPr>
          <a:xfrm>
            <a:off x="480463" y="2497325"/>
            <a:ext cx="4048500" cy="300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Lora"/>
                <a:ea typeface="Lora"/>
                <a:cs typeface="Lora"/>
                <a:sym typeface="Lora"/>
              </a:rPr>
              <a:t>It is a widely used CNN based DL architecture that consists of a encoder layer and a decoder layer.</a:t>
            </a:r>
            <a:endParaRPr sz="16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GB" sz="1600">
                <a:solidFill>
                  <a:schemeClr val="dk1"/>
                </a:solidFill>
                <a:latin typeface="Lora"/>
                <a:ea typeface="Lora"/>
                <a:cs typeface="Lora"/>
                <a:sym typeface="Lora"/>
              </a:rPr>
              <a:t>An important aspect of the architecture are the skip connections from encoder to decoder which helps to preserve spatial information and locate the features more accurately..</a:t>
            </a:r>
            <a:endParaRPr sz="16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600">
              <a:solidFill>
                <a:schemeClr val="dk1"/>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463975" y="152400"/>
            <a:ext cx="494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Variational Autoencoders (VAE)</a:t>
            </a:r>
            <a:endParaRPr>
              <a:solidFill>
                <a:schemeClr val="dk1"/>
              </a:solidFill>
            </a:endParaRPr>
          </a:p>
        </p:txBody>
      </p:sp>
      <p:sp>
        <p:nvSpPr>
          <p:cNvPr id="93" name="Google Shape;93;p17"/>
          <p:cNvSpPr txBox="1"/>
          <p:nvPr/>
        </p:nvSpPr>
        <p:spPr>
          <a:xfrm>
            <a:off x="484913" y="706500"/>
            <a:ext cx="79407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600">
                <a:solidFill>
                  <a:schemeClr val="dk1"/>
                </a:solidFill>
                <a:latin typeface="Lora"/>
                <a:ea typeface="Lora"/>
                <a:cs typeface="Lora"/>
                <a:sym typeface="Lora"/>
              </a:rPr>
              <a:t>It is a neural network architecture proposed in 2013 by Diederik P. Kingma and Max Welling that provides a probabilistic manner for describing an observation in latent space. It includes a encoder layer that </a:t>
            </a:r>
            <a:r>
              <a:rPr lang="en-GB" sz="1600">
                <a:solidFill>
                  <a:schemeClr val="dk1"/>
                </a:solidFill>
                <a:latin typeface="Lora"/>
                <a:ea typeface="Lora"/>
                <a:cs typeface="Lora"/>
                <a:sym typeface="Lora"/>
              </a:rPr>
              <a:t>outputs a probability distribution of the given data </a:t>
            </a:r>
            <a:r>
              <a:rPr lang="en-GB" sz="1600">
                <a:solidFill>
                  <a:schemeClr val="dk1"/>
                </a:solidFill>
                <a:latin typeface="Lora"/>
                <a:ea typeface="Lora"/>
                <a:cs typeface="Lora"/>
                <a:sym typeface="Lora"/>
              </a:rPr>
              <a:t>and a decoder layer that takes a sampled point from the latent distribution and reconstructs it back into data space.</a:t>
            </a:r>
            <a:endParaRPr sz="1600">
              <a:solidFill>
                <a:schemeClr val="dk1"/>
              </a:solidFill>
              <a:latin typeface="Lora"/>
              <a:ea typeface="Lora"/>
              <a:cs typeface="Lora"/>
              <a:sym typeface="Lora"/>
            </a:endParaRPr>
          </a:p>
        </p:txBody>
      </p:sp>
      <p:pic>
        <p:nvPicPr>
          <p:cNvPr id="94" name="Google Shape;94;p17"/>
          <p:cNvPicPr preferRelativeResize="0"/>
          <p:nvPr/>
        </p:nvPicPr>
        <p:blipFill>
          <a:blip r:embed="rId3">
            <a:alphaModFix/>
          </a:blip>
          <a:stretch>
            <a:fillRect/>
          </a:stretch>
        </p:blipFill>
        <p:spPr>
          <a:xfrm>
            <a:off x="4657088" y="2423975"/>
            <a:ext cx="4002000" cy="2001000"/>
          </a:xfrm>
          <a:prstGeom prst="rect">
            <a:avLst/>
          </a:prstGeom>
          <a:noFill/>
          <a:ln>
            <a:noFill/>
          </a:ln>
        </p:spPr>
      </p:pic>
      <p:sp>
        <p:nvSpPr>
          <p:cNvPr id="95" name="Google Shape;95;p17"/>
          <p:cNvSpPr txBox="1"/>
          <p:nvPr/>
        </p:nvSpPr>
        <p:spPr>
          <a:xfrm>
            <a:off x="484913" y="2270400"/>
            <a:ext cx="3924000" cy="256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Lora"/>
                <a:ea typeface="Lora"/>
                <a:cs typeface="Lora"/>
                <a:sym typeface="Lora"/>
              </a:rPr>
              <a:t>Variational autoencoder utilises 2 loss functions: </a:t>
            </a:r>
            <a:endParaRPr sz="1600">
              <a:solidFill>
                <a:schemeClr val="dk1"/>
              </a:solidFill>
              <a:latin typeface="Lora"/>
              <a:ea typeface="Lora"/>
              <a:cs typeface="Lora"/>
              <a:sym typeface="Lora"/>
            </a:endParaRPr>
          </a:p>
          <a:p>
            <a:pPr indent="-330200" lvl="0" marL="457200" rtl="0" algn="l">
              <a:lnSpc>
                <a:spcPct val="115000"/>
              </a:lnSpc>
              <a:spcBef>
                <a:spcPts val="120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Reconstruction loss: MSE between target image and generated image.</a:t>
            </a:r>
            <a:endParaRPr sz="1600">
              <a:solidFill>
                <a:schemeClr val="dk1"/>
              </a:solidFill>
              <a:latin typeface="Lora"/>
              <a:ea typeface="Lora"/>
              <a:cs typeface="Lora"/>
              <a:sym typeface="Lora"/>
            </a:endParaRPr>
          </a:p>
          <a:p>
            <a:pPr indent="-330200" lvl="0" marL="457200" rtl="0" algn="l">
              <a:lnSpc>
                <a:spcPct val="115000"/>
              </a:lnSpc>
              <a:spcBef>
                <a:spcPts val="0"/>
              </a:spcBef>
              <a:spcAft>
                <a:spcPts val="0"/>
              </a:spcAft>
              <a:buClr>
                <a:schemeClr val="dk1"/>
              </a:buClr>
              <a:buSzPts val="1600"/>
              <a:buFont typeface="Lora"/>
              <a:buAutoNum type="arabicPeriod"/>
            </a:pPr>
            <a:r>
              <a:rPr lang="en-GB" sz="1600">
                <a:solidFill>
                  <a:schemeClr val="dk1"/>
                </a:solidFill>
                <a:latin typeface="Lora"/>
                <a:ea typeface="Lora"/>
                <a:cs typeface="Lora"/>
                <a:sym typeface="Lora"/>
              </a:rPr>
              <a:t>KL-divergence loss: Difference between the true probability distribution of target and learned probability distribution.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463975" y="152400"/>
            <a:ext cx="807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Generative Adversarial Networks</a:t>
            </a:r>
            <a:r>
              <a:rPr b="1" lang="en-GB" sz="2400" u="sng">
                <a:solidFill>
                  <a:schemeClr val="dk1"/>
                </a:solidFill>
                <a:latin typeface="Lora"/>
                <a:ea typeface="Lora"/>
                <a:cs typeface="Lora"/>
                <a:sym typeface="Lora"/>
              </a:rPr>
              <a:t> (GAN)</a:t>
            </a:r>
            <a:endParaRPr>
              <a:solidFill>
                <a:schemeClr val="dk1"/>
              </a:solidFill>
            </a:endParaRPr>
          </a:p>
        </p:txBody>
      </p:sp>
      <p:sp>
        <p:nvSpPr>
          <p:cNvPr id="101" name="Google Shape;101;p18"/>
          <p:cNvSpPr txBox="1"/>
          <p:nvPr/>
        </p:nvSpPr>
        <p:spPr>
          <a:xfrm>
            <a:off x="484925" y="706500"/>
            <a:ext cx="81741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600">
                <a:solidFill>
                  <a:schemeClr val="dk1"/>
                </a:solidFill>
                <a:latin typeface="Lora"/>
                <a:ea typeface="Lora"/>
                <a:cs typeface="Lora"/>
                <a:sym typeface="Lora"/>
              </a:rPr>
              <a:t>It is a neural network architecture comprising of two models, a Generator and a Discriminator. The Discriminator attempts to </a:t>
            </a:r>
            <a:r>
              <a:rPr lang="en-GB" sz="1600">
                <a:solidFill>
                  <a:schemeClr val="dk1"/>
                </a:solidFill>
                <a:latin typeface="Lora"/>
                <a:ea typeface="Lora"/>
                <a:cs typeface="Lora"/>
                <a:sym typeface="Lora"/>
              </a:rPr>
              <a:t>accurately distinguish between generated and real data, while the Generator attempts to fool the Discriminator, by generating artificial data similar to real data. Realistic, high-quality samples are produced as a result of this adversarial training, which drives both networks toward advancement.</a:t>
            </a:r>
            <a:endParaRPr sz="1600">
              <a:solidFill>
                <a:schemeClr val="dk1"/>
              </a:solidFill>
              <a:latin typeface="Lora"/>
              <a:ea typeface="Lora"/>
              <a:cs typeface="Lora"/>
              <a:sym typeface="Lora"/>
            </a:endParaRPr>
          </a:p>
        </p:txBody>
      </p:sp>
      <p:pic>
        <p:nvPicPr>
          <p:cNvPr id="102" name="Google Shape;102;p18"/>
          <p:cNvPicPr preferRelativeResize="0"/>
          <p:nvPr/>
        </p:nvPicPr>
        <p:blipFill rotWithShape="1">
          <a:blip r:embed="rId3">
            <a:alphaModFix/>
          </a:blip>
          <a:srcRect b="0" l="7347" r="0" t="0"/>
          <a:stretch/>
        </p:blipFill>
        <p:spPr>
          <a:xfrm>
            <a:off x="5063949" y="2639725"/>
            <a:ext cx="3760475" cy="2285100"/>
          </a:xfrm>
          <a:prstGeom prst="rect">
            <a:avLst/>
          </a:prstGeom>
          <a:noFill/>
          <a:ln>
            <a:noFill/>
          </a:ln>
        </p:spPr>
      </p:pic>
      <p:sp>
        <p:nvSpPr>
          <p:cNvPr id="103" name="Google Shape;103;p18"/>
          <p:cNvSpPr txBox="1"/>
          <p:nvPr/>
        </p:nvSpPr>
        <p:spPr>
          <a:xfrm>
            <a:off x="484925" y="2704300"/>
            <a:ext cx="4486200" cy="20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Lora"/>
                <a:ea typeface="Lora"/>
                <a:cs typeface="Lora"/>
                <a:sym typeface="Lora"/>
              </a:rPr>
              <a:t>Deep Convolutional GAN (DCGAN) is one of the most popular implementations of GAN which comprises of multiple ConvNets followed by dense layers. </a:t>
            </a:r>
            <a:endParaRPr sz="16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rPr lang="en-GB" sz="1600">
                <a:solidFill>
                  <a:schemeClr val="dk1"/>
                </a:solidFill>
                <a:latin typeface="Lora"/>
                <a:ea typeface="Lora"/>
                <a:cs typeface="Lora"/>
                <a:sym typeface="Lora"/>
              </a:rPr>
              <a:t>Max pooling layers in the ConvNets are replaced by convolutional stride.</a:t>
            </a:r>
            <a:endParaRPr sz="1600">
              <a:solidFill>
                <a:schemeClr val="dk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463975" y="152400"/>
            <a:ext cx="807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1"/>
                </a:solidFill>
                <a:latin typeface="Lora"/>
                <a:ea typeface="Lora"/>
                <a:cs typeface="Lora"/>
                <a:sym typeface="Lora"/>
              </a:rPr>
              <a:t>Model Architecture and Training</a:t>
            </a:r>
            <a:endParaRPr>
              <a:solidFill>
                <a:schemeClr val="dk1"/>
              </a:solidFill>
            </a:endParaRPr>
          </a:p>
        </p:txBody>
      </p:sp>
      <p:sp>
        <p:nvSpPr>
          <p:cNvPr id="109" name="Google Shape;109;p19"/>
          <p:cNvSpPr txBox="1"/>
          <p:nvPr/>
        </p:nvSpPr>
        <p:spPr>
          <a:xfrm>
            <a:off x="484950" y="706500"/>
            <a:ext cx="8174100" cy="4325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ora"/>
              <a:buAutoNum type="arabicPeriod"/>
            </a:pPr>
            <a:r>
              <a:rPr b="1" lang="en-GB" sz="1800">
                <a:solidFill>
                  <a:schemeClr val="dk1"/>
                </a:solidFill>
                <a:latin typeface="Lora"/>
                <a:ea typeface="Lora"/>
                <a:cs typeface="Lora"/>
                <a:sym typeface="Lora"/>
              </a:rPr>
              <a:t>VAE : </a:t>
            </a:r>
            <a:br>
              <a:rPr b="1" lang="en-GB" sz="1600">
                <a:solidFill>
                  <a:schemeClr val="dk1"/>
                </a:solidFill>
                <a:latin typeface="Lora"/>
                <a:ea typeface="Lora"/>
                <a:cs typeface="Lora"/>
                <a:sym typeface="Lora"/>
              </a:rPr>
            </a:br>
            <a:endParaRPr b="1" sz="1000">
              <a:solidFill>
                <a:schemeClr val="dk1"/>
              </a:solidFill>
              <a:latin typeface="Lora"/>
              <a:ea typeface="Lora"/>
              <a:cs typeface="Lora"/>
              <a:sym typeface="Lora"/>
            </a:endParaRPr>
          </a:p>
          <a:p>
            <a:pPr indent="-330200" lvl="1" marL="914400" rtl="0" algn="l">
              <a:lnSpc>
                <a:spcPct val="115000"/>
              </a:lnSpc>
              <a:spcBef>
                <a:spcPts val="0"/>
              </a:spcBef>
              <a:spcAft>
                <a:spcPts val="0"/>
              </a:spcAft>
              <a:buClr>
                <a:schemeClr val="dk1"/>
              </a:buClr>
              <a:buSzPts val="1600"/>
              <a:buFont typeface="Lora"/>
              <a:buAutoNum type="alphaLcPeriod"/>
            </a:pPr>
            <a:r>
              <a:rPr b="1" lang="en-GB" sz="1600">
                <a:solidFill>
                  <a:schemeClr val="dk1"/>
                </a:solidFill>
                <a:latin typeface="Lora"/>
                <a:ea typeface="Lora"/>
                <a:cs typeface="Lora"/>
                <a:sym typeface="Lora"/>
              </a:rPr>
              <a:t>Encoder: </a:t>
            </a:r>
            <a:r>
              <a:rPr lang="en-GB" sz="1600">
                <a:solidFill>
                  <a:schemeClr val="dk1"/>
                </a:solidFill>
                <a:latin typeface="Lora"/>
                <a:ea typeface="Lora"/>
                <a:cs typeface="Lora"/>
                <a:sym typeface="Lora"/>
              </a:rPr>
              <a:t>The encoder model of our VAE consists of 8 convolution layers. It takes in images of sizes (256,256,3) and encodes it into a 2 vectors, each of length 64, denoting the latent dimension of mean and variance. Each convolution layer is followed by batch normalization layer and a LeakyReLU activation layer. The outputs of each set of convolution layers are stored and later used in decoder.</a:t>
            </a:r>
            <a:br>
              <a:rPr lang="en-GB" sz="1600">
                <a:solidFill>
                  <a:schemeClr val="dk1"/>
                </a:solidFill>
                <a:latin typeface="Lora"/>
                <a:ea typeface="Lora"/>
                <a:cs typeface="Lora"/>
                <a:sym typeface="Lora"/>
              </a:rPr>
            </a:br>
            <a:endParaRPr sz="1600">
              <a:solidFill>
                <a:schemeClr val="dk1"/>
              </a:solidFill>
              <a:latin typeface="Lora"/>
              <a:ea typeface="Lora"/>
              <a:cs typeface="Lora"/>
              <a:sym typeface="Lora"/>
            </a:endParaRPr>
          </a:p>
          <a:p>
            <a:pPr indent="-330200" lvl="1" marL="914400" rtl="0" algn="l">
              <a:lnSpc>
                <a:spcPct val="115000"/>
              </a:lnSpc>
              <a:spcBef>
                <a:spcPts val="0"/>
              </a:spcBef>
              <a:spcAft>
                <a:spcPts val="0"/>
              </a:spcAft>
              <a:buClr>
                <a:schemeClr val="dk1"/>
              </a:buClr>
              <a:buSzPts val="1600"/>
              <a:buFont typeface="Lora"/>
              <a:buAutoNum type="alphaLcPeriod"/>
            </a:pPr>
            <a:r>
              <a:rPr b="1" lang="en-GB" sz="1600">
                <a:solidFill>
                  <a:schemeClr val="dk1"/>
                </a:solidFill>
                <a:latin typeface="Lora"/>
                <a:ea typeface="Lora"/>
                <a:cs typeface="Lora"/>
                <a:sym typeface="Lora"/>
              </a:rPr>
              <a:t>Decoder:</a:t>
            </a:r>
            <a:r>
              <a:rPr lang="en-GB" sz="1600">
                <a:solidFill>
                  <a:schemeClr val="dk1"/>
                </a:solidFill>
                <a:latin typeface="Lora"/>
                <a:ea typeface="Lora"/>
                <a:cs typeface="Lora"/>
                <a:sym typeface="Lora"/>
              </a:rPr>
              <a:t> The decoder model consists of 8 upsampling layers. It takes in encoded inputs of length 64, and returns images of shape (256,256,3). Each upsampling layer (except the last) is followed by batch normalization, ReLU activation and concatenation layers. The concatenation layers adds the </a:t>
            </a:r>
            <a:r>
              <a:rPr lang="en-GB" sz="1600">
                <a:solidFill>
                  <a:schemeClr val="dk1"/>
                </a:solidFill>
                <a:latin typeface="Lora"/>
                <a:ea typeface="Lora"/>
                <a:cs typeface="Lora"/>
                <a:sym typeface="Lora"/>
              </a:rPr>
              <a:t>encoder</a:t>
            </a:r>
            <a:r>
              <a:rPr lang="en-GB" sz="1600">
                <a:solidFill>
                  <a:schemeClr val="dk1"/>
                </a:solidFill>
                <a:latin typeface="Lora"/>
                <a:ea typeface="Lora"/>
                <a:cs typeface="Lora"/>
                <a:sym typeface="Lora"/>
              </a:rPr>
              <a:t> output of same size to the output of the upsampling layer. This helps in putting a constraint between model input and output.</a:t>
            </a:r>
            <a:endParaRPr sz="1600">
              <a:solidFill>
                <a:schemeClr val="dk1"/>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405400" y="320850"/>
            <a:ext cx="8174100" cy="46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Lora"/>
                <a:ea typeface="Lora"/>
                <a:cs typeface="Lora"/>
                <a:sym typeface="Lora"/>
              </a:rPr>
              <a:t>The VAE model is trained for 100 epochs with adam optimizer of constant learning rate 0.0001.</a:t>
            </a:r>
            <a:endParaRPr sz="16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b="1" lang="en-GB" sz="1800">
                <a:solidFill>
                  <a:schemeClr val="dk1"/>
                </a:solidFill>
                <a:latin typeface="Lora"/>
                <a:ea typeface="Lora"/>
                <a:cs typeface="Lora"/>
                <a:sym typeface="Lora"/>
              </a:rPr>
              <a:t>2. GAN:</a:t>
            </a:r>
            <a:endParaRPr b="1" sz="1800">
              <a:solidFill>
                <a:schemeClr val="dk1"/>
              </a:solidFill>
              <a:latin typeface="Lora"/>
              <a:ea typeface="Lora"/>
              <a:cs typeface="Lora"/>
              <a:sym typeface="Lora"/>
            </a:endParaRPr>
          </a:p>
          <a:p>
            <a:pPr indent="-330200" lvl="0" marL="914400" rtl="0" algn="l">
              <a:lnSpc>
                <a:spcPct val="115000"/>
              </a:lnSpc>
              <a:spcBef>
                <a:spcPts val="1200"/>
              </a:spcBef>
              <a:spcAft>
                <a:spcPts val="0"/>
              </a:spcAft>
              <a:buClr>
                <a:schemeClr val="dk1"/>
              </a:buClr>
              <a:buSzPts val="1600"/>
              <a:buFont typeface="Lora"/>
              <a:buAutoNum type="alphaLcPeriod"/>
            </a:pPr>
            <a:r>
              <a:rPr b="1" lang="en-GB" sz="1600">
                <a:solidFill>
                  <a:schemeClr val="dk1"/>
                </a:solidFill>
                <a:latin typeface="Lora"/>
                <a:ea typeface="Lora"/>
                <a:cs typeface="Lora"/>
                <a:sym typeface="Lora"/>
              </a:rPr>
              <a:t>Generator : </a:t>
            </a:r>
            <a:r>
              <a:rPr lang="en-GB" sz="1600">
                <a:solidFill>
                  <a:schemeClr val="dk1"/>
                </a:solidFill>
                <a:latin typeface="Lora"/>
                <a:ea typeface="Lora"/>
                <a:cs typeface="Lora"/>
                <a:sym typeface="Lora"/>
              </a:rPr>
              <a:t>The Generator model consists of 8 downsampling layers that encodes input images to 512 length vector and 8 upsampling layers that generates output images from the encoded vector. As similar to the VAE decoder, the upsampling layers have concatenation layers that concatenates output of the downsampling layers at various stages.</a:t>
            </a:r>
            <a:br>
              <a:rPr lang="en-GB" sz="1600">
                <a:solidFill>
                  <a:schemeClr val="dk1"/>
                </a:solidFill>
                <a:latin typeface="Lora"/>
                <a:ea typeface="Lora"/>
                <a:cs typeface="Lora"/>
                <a:sym typeface="Lora"/>
              </a:rPr>
            </a:br>
            <a:endParaRPr sz="1600">
              <a:solidFill>
                <a:schemeClr val="dk1"/>
              </a:solidFill>
              <a:latin typeface="Lora"/>
              <a:ea typeface="Lora"/>
              <a:cs typeface="Lora"/>
              <a:sym typeface="Lora"/>
            </a:endParaRPr>
          </a:p>
          <a:p>
            <a:pPr indent="-330200" lvl="0" marL="914400" rtl="0" algn="l">
              <a:lnSpc>
                <a:spcPct val="115000"/>
              </a:lnSpc>
              <a:spcBef>
                <a:spcPts val="0"/>
              </a:spcBef>
              <a:spcAft>
                <a:spcPts val="0"/>
              </a:spcAft>
              <a:buClr>
                <a:schemeClr val="dk1"/>
              </a:buClr>
              <a:buSzPts val="1600"/>
              <a:buFont typeface="Lora"/>
              <a:buAutoNum type="alphaLcPeriod"/>
            </a:pPr>
            <a:r>
              <a:rPr b="1" lang="en-GB" sz="1600">
                <a:solidFill>
                  <a:schemeClr val="dk1"/>
                </a:solidFill>
                <a:latin typeface="Lora"/>
                <a:ea typeface="Lora"/>
                <a:cs typeface="Lora"/>
                <a:sym typeface="Lora"/>
              </a:rPr>
              <a:t>Discriminator : </a:t>
            </a:r>
            <a:r>
              <a:rPr lang="en-GB" sz="1600">
                <a:solidFill>
                  <a:schemeClr val="dk1"/>
                </a:solidFill>
                <a:latin typeface="Lora"/>
                <a:ea typeface="Lora"/>
                <a:cs typeface="Lora"/>
                <a:sym typeface="Lora"/>
              </a:rPr>
              <a:t>The Discriminator model takes in 2 input images and contains 4 downsampling layers and final dense layers that outputs a single vector. </a:t>
            </a:r>
            <a:endParaRPr sz="16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rPr lang="en-GB" sz="1600">
                <a:solidFill>
                  <a:schemeClr val="dk1"/>
                </a:solidFill>
                <a:latin typeface="Lora"/>
                <a:ea typeface="Lora"/>
                <a:cs typeface="Lora"/>
                <a:sym typeface="Lora"/>
              </a:rPr>
              <a:t>Both the generator and discriminator models are trained for 100 epochs with Adam optimizer and Binary Cross Entropy Loss function. </a:t>
            </a:r>
            <a:endParaRPr sz="1600">
              <a:solidFill>
                <a:schemeClr val="dk1"/>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34250" y="366775"/>
            <a:ext cx="16071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b="1" lang="en-GB" sz="2400" u="sng">
                <a:latin typeface="Lora"/>
                <a:ea typeface="Lora"/>
                <a:cs typeface="Lora"/>
                <a:sym typeface="Lora"/>
              </a:rPr>
              <a:t>Results</a:t>
            </a:r>
            <a:endParaRPr/>
          </a:p>
        </p:txBody>
      </p:sp>
      <p:pic>
        <p:nvPicPr>
          <p:cNvPr id="120" name="Google Shape;120;p21"/>
          <p:cNvPicPr preferRelativeResize="0"/>
          <p:nvPr/>
        </p:nvPicPr>
        <p:blipFill rotWithShape="1">
          <a:blip r:embed="rId3">
            <a:alphaModFix/>
          </a:blip>
          <a:srcRect b="9272" l="15720" r="12886" t="8961"/>
          <a:stretch/>
        </p:blipFill>
        <p:spPr>
          <a:xfrm>
            <a:off x="2505475" y="818875"/>
            <a:ext cx="3672025" cy="4205325"/>
          </a:xfrm>
          <a:prstGeom prst="rect">
            <a:avLst/>
          </a:prstGeom>
          <a:noFill/>
          <a:ln>
            <a:noFill/>
          </a:ln>
        </p:spPr>
      </p:pic>
      <p:pic>
        <p:nvPicPr>
          <p:cNvPr id="121" name="Google Shape;121;p21"/>
          <p:cNvPicPr preferRelativeResize="0"/>
          <p:nvPr/>
        </p:nvPicPr>
        <p:blipFill rotWithShape="1">
          <a:blip r:embed="rId4">
            <a:alphaModFix/>
          </a:blip>
          <a:srcRect b="10151" l="61076" r="13129" t="11521"/>
          <a:stretch/>
        </p:blipFill>
        <p:spPr>
          <a:xfrm>
            <a:off x="6177507" y="818875"/>
            <a:ext cx="1391700" cy="4205325"/>
          </a:xfrm>
          <a:prstGeom prst="rect">
            <a:avLst/>
          </a:prstGeom>
          <a:noFill/>
          <a:ln>
            <a:noFill/>
          </a:ln>
        </p:spPr>
      </p:pic>
      <p:sp>
        <p:nvSpPr>
          <p:cNvPr id="122" name="Google Shape;122;p21"/>
          <p:cNvSpPr txBox="1"/>
          <p:nvPr/>
        </p:nvSpPr>
        <p:spPr>
          <a:xfrm>
            <a:off x="2200550" y="437575"/>
            <a:ext cx="4686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Lora"/>
                <a:ea typeface="Lora"/>
                <a:cs typeface="Lora"/>
                <a:sym typeface="Lora"/>
              </a:rPr>
              <a:t>Input Image	Ground Truth	</a:t>
            </a:r>
            <a:endParaRPr sz="1600">
              <a:solidFill>
                <a:schemeClr val="dk1"/>
              </a:solidFill>
              <a:latin typeface="Lora"/>
              <a:ea typeface="Lora"/>
              <a:cs typeface="Lora"/>
              <a:sym typeface="Lora"/>
            </a:endParaRPr>
          </a:p>
        </p:txBody>
      </p:sp>
      <p:sp>
        <p:nvSpPr>
          <p:cNvPr id="123" name="Google Shape;123;p21"/>
          <p:cNvSpPr txBox="1"/>
          <p:nvPr/>
        </p:nvSpPr>
        <p:spPr>
          <a:xfrm>
            <a:off x="5168525" y="4375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Lora"/>
                <a:ea typeface="Lora"/>
                <a:cs typeface="Lora"/>
                <a:sym typeface="Lora"/>
              </a:rPr>
              <a:t>GAN output</a:t>
            </a:r>
            <a:r>
              <a:rPr lang="en-GB" sz="1600">
                <a:solidFill>
                  <a:schemeClr val="dk1"/>
                </a:solidFill>
                <a:latin typeface="Lora"/>
                <a:ea typeface="Lora"/>
                <a:cs typeface="Lora"/>
                <a:sym typeface="Lora"/>
              </a:rPr>
              <a:t>	VAE output	</a:t>
            </a:r>
            <a:endParaRPr sz="1600">
              <a:solidFill>
                <a:schemeClr val="dk1"/>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