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Genty Sans" charset="1" panose="00000600000000000000"/>
      <p:regular r:id="rId10"/>
    </p:embeddedFont>
    <p:embeddedFont>
      <p:font typeface="Varela Round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presProps.xml" Type="http://schemas.openxmlformats.org/officeDocument/2006/relationships/presProps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23" Target="slides/slide12.xml" Type="http://schemas.openxmlformats.org/officeDocument/2006/relationships/slide"/><Relationship Id="rId24" Target="slides/slide13.xml" Type="http://schemas.openxmlformats.org/officeDocument/2006/relationships/slide"/><Relationship Id="rId25" Target="slides/slide14.xml" Type="http://schemas.openxmlformats.org/officeDocument/2006/relationships/slide"/><Relationship Id="rId26" Target="slides/slide15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27568" y="6723394"/>
            <a:ext cx="5312535" cy="4114800"/>
          </a:xfrm>
          <a:custGeom>
            <a:avLst/>
            <a:gdLst/>
            <a:ahLst/>
            <a:cxnLst/>
            <a:rect r="r" b="b" t="t" l="l"/>
            <a:pathLst>
              <a:path h="4114800" w="5312535">
                <a:moveTo>
                  <a:pt x="0" y="0"/>
                </a:moveTo>
                <a:lnTo>
                  <a:pt x="5312536" y="0"/>
                </a:lnTo>
                <a:lnTo>
                  <a:pt x="53125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4867" y="693585"/>
            <a:ext cx="9364406" cy="9212235"/>
          </a:xfrm>
          <a:custGeom>
            <a:avLst/>
            <a:gdLst/>
            <a:ahLst/>
            <a:cxnLst/>
            <a:rect r="r" b="b" t="t" l="l"/>
            <a:pathLst>
              <a:path h="9212235" w="9364406">
                <a:moveTo>
                  <a:pt x="0" y="0"/>
                </a:moveTo>
                <a:lnTo>
                  <a:pt x="9364406" y="0"/>
                </a:lnTo>
                <a:lnTo>
                  <a:pt x="9364406" y="9212235"/>
                </a:lnTo>
                <a:lnTo>
                  <a:pt x="0" y="9212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83025" y="7348205"/>
            <a:ext cx="4152550" cy="4114800"/>
          </a:xfrm>
          <a:custGeom>
            <a:avLst/>
            <a:gdLst/>
            <a:ahLst/>
            <a:cxnLst/>
            <a:rect r="r" b="b" t="t" l="l"/>
            <a:pathLst>
              <a:path h="4114800" w="4152550">
                <a:moveTo>
                  <a:pt x="0" y="0"/>
                </a:moveTo>
                <a:lnTo>
                  <a:pt x="4152550" y="0"/>
                </a:lnTo>
                <a:lnTo>
                  <a:pt x="4152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43995" y="443757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9" y="0"/>
                </a:lnTo>
                <a:lnTo>
                  <a:pt x="5493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43995" y="1025785"/>
            <a:ext cx="4062430" cy="4114800"/>
          </a:xfrm>
          <a:custGeom>
            <a:avLst/>
            <a:gdLst/>
            <a:ahLst/>
            <a:cxnLst/>
            <a:rect r="r" b="b" t="t" l="l"/>
            <a:pathLst>
              <a:path h="4114800" w="4062430">
                <a:moveTo>
                  <a:pt x="0" y="0"/>
                </a:moveTo>
                <a:lnTo>
                  <a:pt x="4062430" y="0"/>
                </a:lnTo>
                <a:lnTo>
                  <a:pt x="40624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43995" y="-104746"/>
            <a:ext cx="7315200" cy="2261062"/>
          </a:xfrm>
          <a:custGeom>
            <a:avLst/>
            <a:gdLst/>
            <a:ahLst/>
            <a:cxnLst/>
            <a:rect r="r" b="b" t="t" l="l"/>
            <a:pathLst>
              <a:path h="2261062" w="7315200">
                <a:moveTo>
                  <a:pt x="0" y="0"/>
                </a:moveTo>
                <a:lnTo>
                  <a:pt x="7315200" y="0"/>
                </a:lnTo>
                <a:lnTo>
                  <a:pt x="7315200" y="2261062"/>
                </a:lnTo>
                <a:lnTo>
                  <a:pt x="0" y="22610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64743" y="-654161"/>
            <a:ext cx="4891844" cy="4114800"/>
          </a:xfrm>
          <a:custGeom>
            <a:avLst/>
            <a:gdLst/>
            <a:ahLst/>
            <a:cxnLst/>
            <a:rect r="r" b="b" t="t" l="l"/>
            <a:pathLst>
              <a:path h="4114800" w="4891844">
                <a:moveTo>
                  <a:pt x="0" y="0"/>
                </a:moveTo>
                <a:lnTo>
                  <a:pt x="4891843" y="0"/>
                </a:lnTo>
                <a:lnTo>
                  <a:pt x="48918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3357" y="-302318"/>
            <a:ext cx="11487426" cy="10589318"/>
          </a:xfrm>
          <a:custGeom>
            <a:avLst/>
            <a:gdLst/>
            <a:ahLst/>
            <a:cxnLst/>
            <a:rect r="r" b="b" t="t" l="l"/>
            <a:pathLst>
              <a:path h="10589318" w="11487426">
                <a:moveTo>
                  <a:pt x="0" y="0"/>
                </a:moveTo>
                <a:lnTo>
                  <a:pt x="11487426" y="0"/>
                </a:lnTo>
                <a:lnTo>
                  <a:pt x="11487426" y="10589318"/>
                </a:lnTo>
                <a:lnTo>
                  <a:pt x="0" y="1058931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464429" y="3447269"/>
            <a:ext cx="6405283" cy="205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6"/>
              </a:lnSpc>
            </a:pPr>
            <a:r>
              <a:rPr lang="en-US" sz="11940">
                <a:solidFill>
                  <a:srgbClr val="FFF6DC"/>
                </a:solidFill>
                <a:latin typeface="Genty Sans"/>
              </a:rPr>
              <a:t>GROUP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64429" y="5115813"/>
            <a:ext cx="6405283" cy="159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50"/>
              </a:lnSpc>
            </a:pPr>
            <a:r>
              <a:rPr lang="en-US" sz="9321">
                <a:solidFill>
                  <a:srgbClr val="FFF6DC"/>
                </a:solidFill>
                <a:latin typeface="Genty Sans Ultra-Bold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8692" y="2524797"/>
            <a:ext cx="12530617" cy="5237406"/>
          </a:xfrm>
          <a:custGeom>
            <a:avLst/>
            <a:gdLst/>
            <a:ahLst/>
            <a:cxnLst/>
            <a:rect r="r" b="b" t="t" l="l"/>
            <a:pathLst>
              <a:path h="5237406" w="12530617">
                <a:moveTo>
                  <a:pt x="0" y="0"/>
                </a:moveTo>
                <a:lnTo>
                  <a:pt x="12530616" y="0"/>
                </a:lnTo>
                <a:lnTo>
                  <a:pt x="12530616" y="5237406"/>
                </a:lnTo>
                <a:lnTo>
                  <a:pt x="0" y="5237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17648">
            <a:off x="2203059" y="2529233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17648">
            <a:off x="8837850" y="2336201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8076" y="7200900"/>
            <a:ext cx="3546209" cy="4114800"/>
          </a:xfrm>
          <a:custGeom>
            <a:avLst/>
            <a:gdLst/>
            <a:ahLst/>
            <a:cxnLst/>
            <a:rect r="r" b="b" t="t" l="l"/>
            <a:pathLst>
              <a:path h="4114800" w="3546209">
                <a:moveTo>
                  <a:pt x="0" y="0"/>
                </a:moveTo>
                <a:lnTo>
                  <a:pt x="3546209" y="0"/>
                </a:lnTo>
                <a:lnTo>
                  <a:pt x="3546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5192" y="-2035548"/>
            <a:ext cx="3688217" cy="5472838"/>
          </a:xfrm>
          <a:custGeom>
            <a:avLst/>
            <a:gdLst/>
            <a:ahLst/>
            <a:cxnLst/>
            <a:rect r="r" b="b" t="t" l="l"/>
            <a:pathLst>
              <a:path h="5472838" w="3688217">
                <a:moveTo>
                  <a:pt x="0" y="0"/>
                </a:moveTo>
                <a:lnTo>
                  <a:pt x="3688216" y="0"/>
                </a:lnTo>
                <a:lnTo>
                  <a:pt x="3688216" y="5472838"/>
                </a:lnTo>
                <a:lnTo>
                  <a:pt x="0" y="5472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49452" y="5601921"/>
            <a:ext cx="4389018" cy="5295949"/>
          </a:xfrm>
          <a:custGeom>
            <a:avLst/>
            <a:gdLst/>
            <a:ahLst/>
            <a:cxnLst/>
            <a:rect r="r" b="b" t="t" l="l"/>
            <a:pathLst>
              <a:path h="5295949" w="4389018">
                <a:moveTo>
                  <a:pt x="0" y="0"/>
                </a:moveTo>
                <a:lnTo>
                  <a:pt x="4389017" y="0"/>
                </a:lnTo>
                <a:lnTo>
                  <a:pt x="4389017" y="5295949"/>
                </a:lnTo>
                <a:lnTo>
                  <a:pt x="0" y="52959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46860" y="4718617"/>
            <a:ext cx="9645829" cy="2806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4D3B08"/>
                </a:solidFill>
                <a:latin typeface="Genty Sans"/>
              </a:rPr>
              <a:t>SQL</a:t>
            </a:r>
          </a:p>
          <a:p>
            <a:pPr>
              <a:lnSpc>
                <a:spcPts val="11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197138" y="4990544"/>
            <a:ext cx="1927169" cy="80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660">
                <a:solidFill>
                  <a:srgbClr val="FFF6DC"/>
                </a:solidFill>
                <a:latin typeface="Genty Sans"/>
              </a:rPr>
              <a:t>04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87146" y="-101831"/>
            <a:ext cx="7315200" cy="2261062"/>
          </a:xfrm>
          <a:custGeom>
            <a:avLst/>
            <a:gdLst/>
            <a:ahLst/>
            <a:cxnLst/>
            <a:rect r="r" b="b" t="t" l="l"/>
            <a:pathLst>
              <a:path h="2261062" w="7315200">
                <a:moveTo>
                  <a:pt x="0" y="0"/>
                </a:moveTo>
                <a:lnTo>
                  <a:pt x="7315200" y="0"/>
                </a:lnTo>
                <a:lnTo>
                  <a:pt x="7315200" y="2261062"/>
                </a:lnTo>
                <a:lnTo>
                  <a:pt x="0" y="2261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5875" y="8549908"/>
            <a:ext cx="4629150" cy="4114800"/>
          </a:xfrm>
          <a:custGeom>
            <a:avLst/>
            <a:gdLst/>
            <a:ahLst/>
            <a:cxnLst/>
            <a:rect r="r" b="b" t="t" l="l"/>
            <a:pathLst>
              <a:path h="4114800" w="4629150">
                <a:moveTo>
                  <a:pt x="0" y="0"/>
                </a:moveTo>
                <a:lnTo>
                  <a:pt x="4629150" y="0"/>
                </a:lnTo>
                <a:lnTo>
                  <a:pt x="46291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4610" y="-1347693"/>
            <a:ext cx="2158457" cy="2491725"/>
          </a:xfrm>
          <a:custGeom>
            <a:avLst/>
            <a:gdLst/>
            <a:ahLst/>
            <a:cxnLst/>
            <a:rect r="r" b="b" t="t" l="l"/>
            <a:pathLst>
              <a:path h="2491725" w="2158457">
                <a:moveTo>
                  <a:pt x="0" y="0"/>
                </a:moveTo>
                <a:lnTo>
                  <a:pt x="2158456" y="0"/>
                </a:lnTo>
                <a:lnTo>
                  <a:pt x="2158456" y="2491724"/>
                </a:lnTo>
                <a:lnTo>
                  <a:pt x="0" y="24917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5764" y="491293"/>
            <a:ext cx="5795570" cy="1074815"/>
          </a:xfrm>
          <a:custGeom>
            <a:avLst/>
            <a:gdLst/>
            <a:ahLst/>
            <a:cxnLst/>
            <a:rect r="r" b="b" t="t" l="l"/>
            <a:pathLst>
              <a:path h="1074815" w="5795570">
                <a:moveTo>
                  <a:pt x="0" y="0"/>
                </a:moveTo>
                <a:lnTo>
                  <a:pt x="5795569" y="0"/>
                </a:lnTo>
                <a:lnTo>
                  <a:pt x="5795569" y="1074814"/>
                </a:lnTo>
                <a:lnTo>
                  <a:pt x="0" y="1074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63411" y="2816959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Aswathy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4181" y="8252410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neerav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4181" y="4605655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Ankita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4181" y="6446344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Arbind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67671" y="570547"/>
            <a:ext cx="576366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6DC"/>
                </a:solidFill>
                <a:latin typeface="Genty Sans"/>
              </a:rPr>
              <a:t>contribution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4788" y="2816959"/>
            <a:ext cx="569654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●Year wise loan amount Stats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34788" y="6927039"/>
            <a:ext cx="732308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●Grade and sub grade wise revol_bal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34788" y="5565370"/>
            <a:ext cx="1043880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●Total Payment for Verified Status Vs Total Payment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</a:rPr>
              <a:t>for Non Verified Status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34788" y="4124960"/>
            <a:ext cx="1005363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●State wise and last_credit_pull_d wise loan status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4788" y="8492758"/>
            <a:ext cx="886345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●Home ownership Vs last payment date stats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51712">
            <a:off x="-745666" y="296493"/>
            <a:ext cx="3740138" cy="1475017"/>
          </a:xfrm>
          <a:custGeom>
            <a:avLst/>
            <a:gdLst/>
            <a:ahLst/>
            <a:cxnLst/>
            <a:rect r="r" b="b" t="t" l="l"/>
            <a:pathLst>
              <a:path h="1475017" w="3740138">
                <a:moveTo>
                  <a:pt x="0" y="0"/>
                </a:moveTo>
                <a:lnTo>
                  <a:pt x="3740138" y="0"/>
                </a:lnTo>
                <a:lnTo>
                  <a:pt x="3740138" y="1475017"/>
                </a:lnTo>
                <a:lnTo>
                  <a:pt x="0" y="147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80030" y="5819415"/>
            <a:ext cx="7811627" cy="7200900"/>
          </a:xfrm>
          <a:custGeom>
            <a:avLst/>
            <a:gdLst/>
            <a:ahLst/>
            <a:cxnLst/>
            <a:rect r="r" b="b" t="t" l="l"/>
            <a:pathLst>
              <a:path h="7200900" w="7811627">
                <a:moveTo>
                  <a:pt x="0" y="0"/>
                </a:moveTo>
                <a:lnTo>
                  <a:pt x="7811627" y="0"/>
                </a:lnTo>
                <a:lnTo>
                  <a:pt x="7811627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19885" y="1028700"/>
            <a:ext cx="6034364" cy="6718422"/>
          </a:xfrm>
          <a:custGeom>
            <a:avLst/>
            <a:gdLst/>
            <a:ahLst/>
            <a:cxnLst/>
            <a:rect r="r" b="b" t="t" l="l"/>
            <a:pathLst>
              <a:path h="6718422" w="6034364">
                <a:moveTo>
                  <a:pt x="0" y="0"/>
                </a:moveTo>
                <a:lnTo>
                  <a:pt x="6034364" y="0"/>
                </a:lnTo>
                <a:lnTo>
                  <a:pt x="6034364" y="6718422"/>
                </a:lnTo>
                <a:lnTo>
                  <a:pt x="0" y="6718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43235">
            <a:off x="-1269554" y="-1248176"/>
            <a:ext cx="4596508" cy="5159346"/>
          </a:xfrm>
          <a:custGeom>
            <a:avLst/>
            <a:gdLst/>
            <a:ahLst/>
            <a:cxnLst/>
            <a:rect r="r" b="b" t="t" l="l"/>
            <a:pathLst>
              <a:path h="5159346" w="4596508">
                <a:moveTo>
                  <a:pt x="0" y="0"/>
                </a:moveTo>
                <a:lnTo>
                  <a:pt x="4596508" y="0"/>
                </a:lnTo>
                <a:lnTo>
                  <a:pt x="4596508" y="5159345"/>
                </a:lnTo>
                <a:lnTo>
                  <a:pt x="0" y="5159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18860" y="3086100"/>
            <a:ext cx="7050280" cy="4114800"/>
          </a:xfrm>
          <a:custGeom>
            <a:avLst/>
            <a:gdLst/>
            <a:ahLst/>
            <a:cxnLst/>
            <a:rect r="r" b="b" t="t" l="l"/>
            <a:pathLst>
              <a:path h="4114800" w="7050280">
                <a:moveTo>
                  <a:pt x="0" y="0"/>
                </a:moveTo>
                <a:lnTo>
                  <a:pt x="7050280" y="0"/>
                </a:lnTo>
                <a:lnTo>
                  <a:pt x="70502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87458" y="8107850"/>
            <a:ext cx="3113085" cy="3153217"/>
          </a:xfrm>
          <a:custGeom>
            <a:avLst/>
            <a:gdLst/>
            <a:ahLst/>
            <a:cxnLst/>
            <a:rect r="r" b="b" t="t" l="l"/>
            <a:pathLst>
              <a:path h="3153217" w="3113085">
                <a:moveTo>
                  <a:pt x="0" y="0"/>
                </a:moveTo>
                <a:lnTo>
                  <a:pt x="3113084" y="0"/>
                </a:lnTo>
                <a:lnTo>
                  <a:pt x="3113084" y="3153217"/>
                </a:lnTo>
                <a:lnTo>
                  <a:pt x="0" y="31532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14026" y="-697648"/>
            <a:ext cx="4059948" cy="2878873"/>
          </a:xfrm>
          <a:custGeom>
            <a:avLst/>
            <a:gdLst/>
            <a:ahLst/>
            <a:cxnLst/>
            <a:rect r="r" b="b" t="t" l="l"/>
            <a:pathLst>
              <a:path h="2878873" w="4059948">
                <a:moveTo>
                  <a:pt x="0" y="0"/>
                </a:moveTo>
                <a:lnTo>
                  <a:pt x="4059948" y="0"/>
                </a:lnTo>
                <a:lnTo>
                  <a:pt x="4059948" y="2878873"/>
                </a:lnTo>
                <a:lnTo>
                  <a:pt x="0" y="28788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11043" y="8105775"/>
            <a:ext cx="3546209" cy="4114800"/>
          </a:xfrm>
          <a:custGeom>
            <a:avLst/>
            <a:gdLst/>
            <a:ahLst/>
            <a:cxnLst/>
            <a:rect r="r" b="b" t="t" l="l"/>
            <a:pathLst>
              <a:path h="4114800" w="3546209">
                <a:moveTo>
                  <a:pt x="0" y="0"/>
                </a:moveTo>
                <a:lnTo>
                  <a:pt x="3546210" y="0"/>
                </a:lnTo>
                <a:lnTo>
                  <a:pt x="35462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51197" y="7774575"/>
            <a:ext cx="4413597" cy="3819768"/>
          </a:xfrm>
          <a:custGeom>
            <a:avLst/>
            <a:gdLst/>
            <a:ahLst/>
            <a:cxnLst/>
            <a:rect r="r" b="b" t="t" l="l"/>
            <a:pathLst>
              <a:path h="3819768" w="4413597">
                <a:moveTo>
                  <a:pt x="0" y="0"/>
                </a:moveTo>
                <a:lnTo>
                  <a:pt x="4413597" y="0"/>
                </a:lnTo>
                <a:lnTo>
                  <a:pt x="4413597" y="3819767"/>
                </a:lnTo>
                <a:lnTo>
                  <a:pt x="0" y="38197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875351">
            <a:off x="-2573513" y="-1289998"/>
            <a:ext cx="7204426" cy="6942447"/>
          </a:xfrm>
          <a:custGeom>
            <a:avLst/>
            <a:gdLst/>
            <a:ahLst/>
            <a:cxnLst/>
            <a:rect r="r" b="b" t="t" l="l"/>
            <a:pathLst>
              <a:path h="6942447" w="7204426">
                <a:moveTo>
                  <a:pt x="0" y="0"/>
                </a:moveTo>
                <a:lnTo>
                  <a:pt x="7204426" y="0"/>
                </a:lnTo>
                <a:lnTo>
                  <a:pt x="7204426" y="6942446"/>
                </a:lnTo>
                <a:lnTo>
                  <a:pt x="0" y="69424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74540">
            <a:off x="14240275" y="-1878014"/>
            <a:ext cx="5969246" cy="7635082"/>
          </a:xfrm>
          <a:custGeom>
            <a:avLst/>
            <a:gdLst/>
            <a:ahLst/>
            <a:cxnLst/>
            <a:rect r="r" b="b" t="t" l="l"/>
            <a:pathLst>
              <a:path h="7635082" w="5969246">
                <a:moveTo>
                  <a:pt x="0" y="0"/>
                </a:moveTo>
                <a:lnTo>
                  <a:pt x="5969246" y="0"/>
                </a:lnTo>
                <a:lnTo>
                  <a:pt x="5969246" y="7635082"/>
                </a:lnTo>
                <a:lnTo>
                  <a:pt x="0" y="76350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17648">
            <a:off x="2203059" y="2529233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17648">
            <a:off x="8837850" y="2336201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8076" y="7200900"/>
            <a:ext cx="3546209" cy="4114800"/>
          </a:xfrm>
          <a:custGeom>
            <a:avLst/>
            <a:gdLst/>
            <a:ahLst/>
            <a:cxnLst/>
            <a:rect r="r" b="b" t="t" l="l"/>
            <a:pathLst>
              <a:path h="4114800" w="3546209">
                <a:moveTo>
                  <a:pt x="0" y="0"/>
                </a:moveTo>
                <a:lnTo>
                  <a:pt x="3546209" y="0"/>
                </a:lnTo>
                <a:lnTo>
                  <a:pt x="3546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5192" y="-2035548"/>
            <a:ext cx="3688217" cy="5472838"/>
          </a:xfrm>
          <a:custGeom>
            <a:avLst/>
            <a:gdLst/>
            <a:ahLst/>
            <a:cxnLst/>
            <a:rect r="r" b="b" t="t" l="l"/>
            <a:pathLst>
              <a:path h="5472838" w="3688217">
                <a:moveTo>
                  <a:pt x="0" y="0"/>
                </a:moveTo>
                <a:lnTo>
                  <a:pt x="3688216" y="0"/>
                </a:lnTo>
                <a:lnTo>
                  <a:pt x="3688216" y="5472838"/>
                </a:lnTo>
                <a:lnTo>
                  <a:pt x="0" y="5472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49452" y="5601921"/>
            <a:ext cx="4389018" cy="5295949"/>
          </a:xfrm>
          <a:custGeom>
            <a:avLst/>
            <a:gdLst/>
            <a:ahLst/>
            <a:cxnLst/>
            <a:rect r="r" b="b" t="t" l="l"/>
            <a:pathLst>
              <a:path h="5295949" w="4389018">
                <a:moveTo>
                  <a:pt x="0" y="0"/>
                </a:moveTo>
                <a:lnTo>
                  <a:pt x="4389017" y="0"/>
                </a:lnTo>
                <a:lnTo>
                  <a:pt x="4389017" y="5295949"/>
                </a:lnTo>
                <a:lnTo>
                  <a:pt x="0" y="52959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46860" y="4718617"/>
            <a:ext cx="9645829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4D3B08"/>
                </a:solidFill>
                <a:latin typeface="Genty Sans"/>
              </a:rPr>
              <a:t>TABLEAU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13764" y="5048250"/>
            <a:ext cx="1428140" cy="80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660">
                <a:solidFill>
                  <a:srgbClr val="FFF6DC"/>
                </a:solidFill>
                <a:latin typeface="Genty Sans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87146" y="-101831"/>
            <a:ext cx="7315200" cy="2261062"/>
          </a:xfrm>
          <a:custGeom>
            <a:avLst/>
            <a:gdLst/>
            <a:ahLst/>
            <a:cxnLst/>
            <a:rect r="r" b="b" t="t" l="l"/>
            <a:pathLst>
              <a:path h="2261062" w="7315200">
                <a:moveTo>
                  <a:pt x="0" y="0"/>
                </a:moveTo>
                <a:lnTo>
                  <a:pt x="7315200" y="0"/>
                </a:lnTo>
                <a:lnTo>
                  <a:pt x="7315200" y="2261062"/>
                </a:lnTo>
                <a:lnTo>
                  <a:pt x="0" y="2261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5875" y="8549908"/>
            <a:ext cx="4629150" cy="4114800"/>
          </a:xfrm>
          <a:custGeom>
            <a:avLst/>
            <a:gdLst/>
            <a:ahLst/>
            <a:cxnLst/>
            <a:rect r="r" b="b" t="t" l="l"/>
            <a:pathLst>
              <a:path h="4114800" w="4629150">
                <a:moveTo>
                  <a:pt x="0" y="0"/>
                </a:moveTo>
                <a:lnTo>
                  <a:pt x="4629150" y="0"/>
                </a:lnTo>
                <a:lnTo>
                  <a:pt x="46291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4610" y="-1347693"/>
            <a:ext cx="2158457" cy="2491725"/>
          </a:xfrm>
          <a:custGeom>
            <a:avLst/>
            <a:gdLst/>
            <a:ahLst/>
            <a:cxnLst/>
            <a:rect r="r" b="b" t="t" l="l"/>
            <a:pathLst>
              <a:path h="2491725" w="2158457">
                <a:moveTo>
                  <a:pt x="0" y="0"/>
                </a:moveTo>
                <a:lnTo>
                  <a:pt x="2158456" y="0"/>
                </a:lnTo>
                <a:lnTo>
                  <a:pt x="2158456" y="2491724"/>
                </a:lnTo>
                <a:lnTo>
                  <a:pt x="0" y="24917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5764" y="491293"/>
            <a:ext cx="5795570" cy="1074815"/>
          </a:xfrm>
          <a:custGeom>
            <a:avLst/>
            <a:gdLst/>
            <a:ahLst/>
            <a:cxnLst/>
            <a:rect r="r" b="b" t="t" l="l"/>
            <a:pathLst>
              <a:path h="1074815" w="5795570">
                <a:moveTo>
                  <a:pt x="0" y="0"/>
                </a:moveTo>
                <a:lnTo>
                  <a:pt x="5795569" y="0"/>
                </a:lnTo>
                <a:lnTo>
                  <a:pt x="5795569" y="1074814"/>
                </a:lnTo>
                <a:lnTo>
                  <a:pt x="0" y="1074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63411" y="2816959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Aswathy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4181" y="8252410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neerav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4181" y="4605655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Ankita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4181" y="6446344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Arbind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67671" y="570547"/>
            <a:ext cx="576366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6DC"/>
                </a:solidFill>
                <a:latin typeface="Genty Sans"/>
              </a:rPr>
              <a:t>contribution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4788" y="2816959"/>
            <a:ext cx="569654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●Year wise loan amount Stats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34788" y="6927039"/>
            <a:ext cx="732308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●Grade and sub grade wise revol_bal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34788" y="5565370"/>
            <a:ext cx="1043880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●Total Payment for Verified Status Vs Total Payment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</a:rPr>
              <a:t>for Non Verified Status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34788" y="4124960"/>
            <a:ext cx="1005363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●State wise and last_credit_pull_d wise loan status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4788" y="8492758"/>
            <a:ext cx="886345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●Home ownership Vs last payment date stats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840" y="1028700"/>
            <a:ext cx="13909652" cy="7897856"/>
          </a:xfrm>
          <a:custGeom>
            <a:avLst/>
            <a:gdLst/>
            <a:ahLst/>
            <a:cxnLst/>
            <a:rect r="r" b="b" t="t" l="l"/>
            <a:pathLst>
              <a:path h="7897856" w="13909652">
                <a:moveTo>
                  <a:pt x="0" y="0"/>
                </a:moveTo>
                <a:lnTo>
                  <a:pt x="13909652" y="0"/>
                </a:lnTo>
                <a:lnTo>
                  <a:pt x="13909652" y="7897856"/>
                </a:lnTo>
                <a:lnTo>
                  <a:pt x="0" y="7897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5" t="-575" r="0" b="-57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17648">
            <a:off x="2203059" y="2529233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17648">
            <a:off x="8837850" y="2336201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8076" y="7200900"/>
            <a:ext cx="3546209" cy="4114800"/>
          </a:xfrm>
          <a:custGeom>
            <a:avLst/>
            <a:gdLst/>
            <a:ahLst/>
            <a:cxnLst/>
            <a:rect r="r" b="b" t="t" l="l"/>
            <a:pathLst>
              <a:path h="4114800" w="3546209">
                <a:moveTo>
                  <a:pt x="0" y="0"/>
                </a:moveTo>
                <a:lnTo>
                  <a:pt x="3546209" y="0"/>
                </a:lnTo>
                <a:lnTo>
                  <a:pt x="3546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5192" y="-2035548"/>
            <a:ext cx="3688217" cy="5472838"/>
          </a:xfrm>
          <a:custGeom>
            <a:avLst/>
            <a:gdLst/>
            <a:ahLst/>
            <a:cxnLst/>
            <a:rect r="r" b="b" t="t" l="l"/>
            <a:pathLst>
              <a:path h="5472838" w="3688217">
                <a:moveTo>
                  <a:pt x="0" y="0"/>
                </a:moveTo>
                <a:lnTo>
                  <a:pt x="3688216" y="0"/>
                </a:lnTo>
                <a:lnTo>
                  <a:pt x="3688216" y="5472838"/>
                </a:lnTo>
                <a:lnTo>
                  <a:pt x="0" y="5472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49452" y="5601921"/>
            <a:ext cx="4389018" cy="5295949"/>
          </a:xfrm>
          <a:custGeom>
            <a:avLst/>
            <a:gdLst/>
            <a:ahLst/>
            <a:cxnLst/>
            <a:rect r="r" b="b" t="t" l="l"/>
            <a:pathLst>
              <a:path h="5295949" w="4389018">
                <a:moveTo>
                  <a:pt x="0" y="0"/>
                </a:moveTo>
                <a:lnTo>
                  <a:pt x="4389017" y="0"/>
                </a:lnTo>
                <a:lnTo>
                  <a:pt x="4389017" y="5295949"/>
                </a:lnTo>
                <a:lnTo>
                  <a:pt x="0" y="52959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46860" y="4718617"/>
            <a:ext cx="9645829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4D3B08"/>
                </a:solidFill>
                <a:latin typeface="Genty Sans"/>
              </a:rPr>
              <a:t>POWER BI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5491" y="4990544"/>
            <a:ext cx="1914964" cy="80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660">
                <a:solidFill>
                  <a:srgbClr val="FFF6DC"/>
                </a:solidFill>
                <a:latin typeface="Genty Sans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87146" y="-101831"/>
            <a:ext cx="7315200" cy="2261062"/>
          </a:xfrm>
          <a:custGeom>
            <a:avLst/>
            <a:gdLst/>
            <a:ahLst/>
            <a:cxnLst/>
            <a:rect r="r" b="b" t="t" l="l"/>
            <a:pathLst>
              <a:path h="2261062" w="7315200">
                <a:moveTo>
                  <a:pt x="0" y="0"/>
                </a:moveTo>
                <a:lnTo>
                  <a:pt x="7315200" y="0"/>
                </a:lnTo>
                <a:lnTo>
                  <a:pt x="7315200" y="2261062"/>
                </a:lnTo>
                <a:lnTo>
                  <a:pt x="0" y="2261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5875" y="8549908"/>
            <a:ext cx="4629150" cy="4114800"/>
          </a:xfrm>
          <a:custGeom>
            <a:avLst/>
            <a:gdLst/>
            <a:ahLst/>
            <a:cxnLst/>
            <a:rect r="r" b="b" t="t" l="l"/>
            <a:pathLst>
              <a:path h="4114800" w="4629150">
                <a:moveTo>
                  <a:pt x="0" y="0"/>
                </a:moveTo>
                <a:lnTo>
                  <a:pt x="4629150" y="0"/>
                </a:lnTo>
                <a:lnTo>
                  <a:pt x="46291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4610" y="-1347693"/>
            <a:ext cx="2158457" cy="2491725"/>
          </a:xfrm>
          <a:custGeom>
            <a:avLst/>
            <a:gdLst/>
            <a:ahLst/>
            <a:cxnLst/>
            <a:rect r="r" b="b" t="t" l="l"/>
            <a:pathLst>
              <a:path h="2491725" w="2158457">
                <a:moveTo>
                  <a:pt x="0" y="0"/>
                </a:moveTo>
                <a:lnTo>
                  <a:pt x="2158456" y="0"/>
                </a:lnTo>
                <a:lnTo>
                  <a:pt x="2158456" y="2491724"/>
                </a:lnTo>
                <a:lnTo>
                  <a:pt x="0" y="24917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5764" y="491293"/>
            <a:ext cx="5795570" cy="1074815"/>
          </a:xfrm>
          <a:custGeom>
            <a:avLst/>
            <a:gdLst/>
            <a:ahLst/>
            <a:cxnLst/>
            <a:rect r="r" b="b" t="t" l="l"/>
            <a:pathLst>
              <a:path h="1074815" w="5795570">
                <a:moveTo>
                  <a:pt x="0" y="0"/>
                </a:moveTo>
                <a:lnTo>
                  <a:pt x="5795569" y="0"/>
                </a:lnTo>
                <a:lnTo>
                  <a:pt x="5795569" y="1074814"/>
                </a:lnTo>
                <a:lnTo>
                  <a:pt x="0" y="1074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63411" y="2816959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Aswathy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4181" y="8252410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neerav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4181" y="4605655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Ankita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4181" y="6446344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Arbind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67671" y="570547"/>
            <a:ext cx="576366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6DC"/>
                </a:solidFill>
                <a:latin typeface="Genty Sans"/>
              </a:rPr>
              <a:t>contribution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4788" y="2816959"/>
            <a:ext cx="569654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●Year wise loan amount Stats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34788" y="6927039"/>
            <a:ext cx="732308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●Grade and sub grade wise revol_bal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34788" y="5565370"/>
            <a:ext cx="1043880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●Total Payment for Verified Status Vs Total Payment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</a:rPr>
              <a:t>for Non Verified Status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34788" y="4124960"/>
            <a:ext cx="1005363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●State wise and last_credit_pull_d wise loan status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4788" y="8492758"/>
            <a:ext cx="886345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●Home ownership Vs last payment date stats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17296" y="2070008"/>
            <a:ext cx="10853407" cy="6146983"/>
          </a:xfrm>
          <a:custGeom>
            <a:avLst/>
            <a:gdLst/>
            <a:ahLst/>
            <a:cxnLst/>
            <a:rect r="r" b="b" t="t" l="l"/>
            <a:pathLst>
              <a:path h="6146983" w="10853407">
                <a:moveTo>
                  <a:pt x="0" y="0"/>
                </a:moveTo>
                <a:lnTo>
                  <a:pt x="10853408" y="0"/>
                </a:lnTo>
                <a:lnTo>
                  <a:pt x="10853408" y="6146984"/>
                </a:lnTo>
                <a:lnTo>
                  <a:pt x="0" y="6146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17648">
            <a:off x="2203059" y="2529233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17648">
            <a:off x="8837850" y="2336201"/>
            <a:ext cx="7247091" cy="6531440"/>
          </a:xfrm>
          <a:custGeom>
            <a:avLst/>
            <a:gdLst/>
            <a:ahLst/>
            <a:cxnLst/>
            <a:rect r="r" b="b" t="t" l="l"/>
            <a:pathLst>
              <a:path h="6531440" w="7247091">
                <a:moveTo>
                  <a:pt x="0" y="0"/>
                </a:moveTo>
                <a:lnTo>
                  <a:pt x="7247091" y="0"/>
                </a:lnTo>
                <a:lnTo>
                  <a:pt x="7247091" y="6531440"/>
                </a:lnTo>
                <a:lnTo>
                  <a:pt x="0" y="653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78076" y="7200900"/>
            <a:ext cx="3546209" cy="4114800"/>
          </a:xfrm>
          <a:custGeom>
            <a:avLst/>
            <a:gdLst/>
            <a:ahLst/>
            <a:cxnLst/>
            <a:rect r="r" b="b" t="t" l="l"/>
            <a:pathLst>
              <a:path h="4114800" w="3546209">
                <a:moveTo>
                  <a:pt x="0" y="0"/>
                </a:moveTo>
                <a:lnTo>
                  <a:pt x="3546209" y="0"/>
                </a:lnTo>
                <a:lnTo>
                  <a:pt x="35462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15192" y="-2035548"/>
            <a:ext cx="3688217" cy="5472838"/>
          </a:xfrm>
          <a:custGeom>
            <a:avLst/>
            <a:gdLst/>
            <a:ahLst/>
            <a:cxnLst/>
            <a:rect r="r" b="b" t="t" l="l"/>
            <a:pathLst>
              <a:path h="5472838" w="3688217">
                <a:moveTo>
                  <a:pt x="0" y="0"/>
                </a:moveTo>
                <a:lnTo>
                  <a:pt x="3688216" y="0"/>
                </a:lnTo>
                <a:lnTo>
                  <a:pt x="3688216" y="5472838"/>
                </a:lnTo>
                <a:lnTo>
                  <a:pt x="0" y="5472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49452" y="5601921"/>
            <a:ext cx="4389018" cy="5295949"/>
          </a:xfrm>
          <a:custGeom>
            <a:avLst/>
            <a:gdLst/>
            <a:ahLst/>
            <a:cxnLst/>
            <a:rect r="r" b="b" t="t" l="l"/>
            <a:pathLst>
              <a:path h="5295949" w="4389018">
                <a:moveTo>
                  <a:pt x="0" y="0"/>
                </a:moveTo>
                <a:lnTo>
                  <a:pt x="4389017" y="0"/>
                </a:lnTo>
                <a:lnTo>
                  <a:pt x="4389017" y="5295949"/>
                </a:lnTo>
                <a:lnTo>
                  <a:pt x="0" y="52959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46860" y="4718617"/>
            <a:ext cx="9645829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4D3B08"/>
                </a:solidFill>
                <a:latin typeface="Genty Sans"/>
              </a:rPr>
              <a:t>EXCEL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1896" y="4990544"/>
            <a:ext cx="1914964" cy="80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660">
                <a:solidFill>
                  <a:srgbClr val="FFF6DC"/>
                </a:solidFill>
                <a:latin typeface="Genty Sans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4C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87146" y="-101831"/>
            <a:ext cx="7315200" cy="2261062"/>
          </a:xfrm>
          <a:custGeom>
            <a:avLst/>
            <a:gdLst/>
            <a:ahLst/>
            <a:cxnLst/>
            <a:rect r="r" b="b" t="t" l="l"/>
            <a:pathLst>
              <a:path h="2261062" w="7315200">
                <a:moveTo>
                  <a:pt x="0" y="0"/>
                </a:moveTo>
                <a:lnTo>
                  <a:pt x="7315200" y="0"/>
                </a:lnTo>
                <a:lnTo>
                  <a:pt x="7315200" y="2261062"/>
                </a:lnTo>
                <a:lnTo>
                  <a:pt x="0" y="2261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85875" y="8549908"/>
            <a:ext cx="4629150" cy="4114800"/>
          </a:xfrm>
          <a:custGeom>
            <a:avLst/>
            <a:gdLst/>
            <a:ahLst/>
            <a:cxnLst/>
            <a:rect r="r" b="b" t="t" l="l"/>
            <a:pathLst>
              <a:path h="4114800" w="4629150">
                <a:moveTo>
                  <a:pt x="0" y="0"/>
                </a:moveTo>
                <a:lnTo>
                  <a:pt x="4629150" y="0"/>
                </a:lnTo>
                <a:lnTo>
                  <a:pt x="46291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44610" y="-1347693"/>
            <a:ext cx="2158457" cy="2491725"/>
          </a:xfrm>
          <a:custGeom>
            <a:avLst/>
            <a:gdLst/>
            <a:ahLst/>
            <a:cxnLst/>
            <a:rect r="r" b="b" t="t" l="l"/>
            <a:pathLst>
              <a:path h="2491725" w="2158457">
                <a:moveTo>
                  <a:pt x="0" y="0"/>
                </a:moveTo>
                <a:lnTo>
                  <a:pt x="2158456" y="0"/>
                </a:lnTo>
                <a:lnTo>
                  <a:pt x="2158456" y="2491724"/>
                </a:lnTo>
                <a:lnTo>
                  <a:pt x="0" y="24917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5764" y="491293"/>
            <a:ext cx="5795570" cy="1074815"/>
          </a:xfrm>
          <a:custGeom>
            <a:avLst/>
            <a:gdLst/>
            <a:ahLst/>
            <a:cxnLst/>
            <a:rect r="r" b="b" t="t" l="l"/>
            <a:pathLst>
              <a:path h="1074815" w="5795570">
                <a:moveTo>
                  <a:pt x="0" y="0"/>
                </a:moveTo>
                <a:lnTo>
                  <a:pt x="5795569" y="0"/>
                </a:lnTo>
                <a:lnTo>
                  <a:pt x="5795569" y="1074814"/>
                </a:lnTo>
                <a:lnTo>
                  <a:pt x="0" y="1074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63411" y="2816959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Aswathy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4181" y="8252410"/>
            <a:ext cx="347235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neerav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54181" y="4605655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Ankita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4181" y="6446344"/>
            <a:ext cx="360760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4D3B08"/>
                </a:solidFill>
                <a:latin typeface="Varela Round"/>
              </a:rPr>
              <a:t>Arbind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67671" y="570547"/>
            <a:ext cx="5763662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FFF6DC"/>
                </a:solidFill>
                <a:latin typeface="Genty Sans"/>
              </a:rPr>
              <a:t>contribution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4788" y="2816959"/>
            <a:ext cx="569654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●Year wise loan amount Stats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34788" y="6927039"/>
            <a:ext cx="732308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●Grade and sub grade wise revol_bal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34788" y="5565370"/>
            <a:ext cx="1043880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●Total Payment for Verified Status Vs Total Payment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</a:rPr>
              <a:t>for Non Verified Status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34788" y="4124960"/>
            <a:ext cx="1005363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●State wise and last_credit_pull_d wise loan status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34788" y="8492758"/>
            <a:ext cx="886345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Varela Round"/>
                <a:ea typeface="Varela Round"/>
              </a:rPr>
              <a:t>●Home ownership Vs last payment date stats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DAFxcItHi54</dc:identifier>
  <dcterms:modified xsi:type="dcterms:W3CDTF">2011-08-01T06:04:30Z</dcterms:modified>
  <cp:revision>1</cp:revision>
  <dc:title>VIRTUAL PRESENTATION</dc:title>
</cp:coreProperties>
</file>