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9" r:id="rId7"/>
    <p:sldId id="265" r:id="rId8"/>
    <p:sldId id="264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binda sahoo" initials="as" lastIdx="1" clrIdx="0">
    <p:extLst>
      <p:ext uri="{19B8F6BF-5375-455C-9EA6-DF929625EA0E}">
        <p15:presenceInfo xmlns:p15="http://schemas.microsoft.com/office/powerpoint/2012/main" userId="e766e126495879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74E4-446C-2627-F63D-CEBE7D91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17304-2E7E-F561-F15B-0983FCE02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E1B-2FC4-24BA-D293-F3DCE757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06AF3-B622-00F5-6414-A7F0B925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EFC8-9D1B-759D-9D00-CF25D21B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36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653A-3304-31EC-7480-E55FBBB9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24493-6A1B-3749-EF4D-6397F3E0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BC25C-7BC3-2C09-6A3F-712E402D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79B6-A3FC-369B-045A-0C9579DB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EE73-9179-48C1-7368-3A9F6264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5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D75DD-DABF-222A-D9BD-36332D6B4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B32AE-8F2A-B62F-D5F6-747C8EA97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1B11-FE1C-2851-035F-93DEFC3D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4543-06FF-F248-2DBB-13E025F1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1E28-9833-4DBE-69E2-B1BB28AB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4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3526-2061-B15E-1E9E-C67A4101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7504-377E-C0F8-36C9-51FEBC60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A48D-2724-A5CC-680D-02C3F736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45679-7A5D-4D9C-7CD2-46A9CFC9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97FC-99CF-BB49-68B8-3A844938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1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A6BA-73D2-BA22-5E5D-EC31173F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475-9464-B403-6BF7-9AFF2EBE3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FC00-2533-ECE9-BBD2-1650C267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10DF-1CD4-C3ED-9E0C-7E179EF0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B9A9B-1D99-D072-1E0B-C7E9E3DF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5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B41C-5725-E997-E14B-B435DCF9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EF71-CE36-B3BD-F172-04A6F0D37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89885-FA97-5503-CA84-8612917EC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468D-92EB-0796-4892-7BFC9DC7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EC3F9-1BAD-F9A7-1113-3E623A9F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186F-31F1-EBB5-7773-E253DEB1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90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E930-FEC8-58A9-8E52-8D18641A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EBAA7-E204-7189-D043-8FB64780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AA2D-D153-A267-362B-18A7EC22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B2D10-5844-8DDD-7679-8A2796947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30560-9B8B-A77A-B1EE-E9EFEE236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CACEB-F420-0830-C075-6EBD1613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00F77-923A-C792-ED1F-CC37E4F5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F2AF6-14F0-6C72-FBA8-6334F774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4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4CDF-C901-CBB8-3FA0-B2FFEE10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BBE9B-5073-1B68-C54C-60778657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CE25-9E4C-0F71-15D4-48FA76E7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6AF7-B0D3-BCF7-45EA-487A25C0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7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9B1B-10C7-ADF7-42CC-A629B76B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6317B-0FF1-5CBB-2CA0-FDF72F20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A5EA5-044F-239A-404D-98F612C8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C8AF-6AB2-E23F-C13E-9E519B5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A493-6E47-0132-234A-585B4848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39FB6-4834-74FA-0691-0C3008BA8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39DE4-FEBC-CEA1-723D-103A881E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20A70-3CD3-B032-99E1-CF3ECC5B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FE952-12F2-B8B7-8985-B3811447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8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FA54-70F2-AF30-4779-C24DB502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954AC-59A1-892B-4DFE-5F9BCC658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0ED08-26E7-5020-1607-7BE83B85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D9F2-BEB9-5629-85C7-C7F3AD9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F8C5-54E6-2A1D-E87F-14F8DE0C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9CDE-5240-87EF-116F-03A85550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0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2A87F-F0E0-B01F-FB5D-0039674A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A180-AC8F-B528-4333-2DB82F08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29CB-6E86-0672-E943-455330907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3E4D-092C-4D97-B12E-91CF12EE4CA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E728-C800-6018-3A8A-5A2CE30C4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F241-0339-C796-99C9-57AE08605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F1F0-5C56-4935-87F6-F32C8212E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4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1F09E-AAF0-D440-8710-C18349DE0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6" y="357145"/>
            <a:ext cx="10473267" cy="6143709"/>
          </a:xfrm>
          <a:prstGeom prst="rect">
            <a:avLst/>
          </a:prstGeom>
        </p:spPr>
      </p:pic>
      <p:pic>
        <p:nvPicPr>
          <p:cNvPr id="8" name="Google Shape;333;p57">
            <a:extLst>
              <a:ext uri="{FF2B5EF4-FFF2-40B4-BE49-F238E27FC236}">
                <a16:creationId xmlns:a16="http://schemas.microsoft.com/office/drawing/2014/main" id="{ADA53396-EFC5-7FCE-6DCA-CBD8280AD2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357" y="681491"/>
            <a:ext cx="1245635" cy="41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66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04F2-8E01-C37D-2744-9CE8A20C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1610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D22D-4464-DB2B-0384-993EFA7C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51"/>
            <a:ext cx="10515600" cy="4334911"/>
          </a:xfrm>
        </p:spPr>
        <p:txBody>
          <a:bodyPr/>
          <a:lstStyle/>
          <a:p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Multiple outcomes for a project can be observed, viz., Successful, Failed, Live, Purged, Suspended and Cancelled. </a:t>
            </a:r>
            <a:endParaRPr lang="en-US" sz="2000" dirty="0"/>
          </a:p>
          <a:p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It can be observed that the success of a project is low in comparison to failure, suspension and cancellation put together but where the amount need to be raised more than 50000$  in that case most failures happening the success rate was 13%. </a:t>
            </a:r>
            <a:r>
              <a:rPr lang="en-US" sz="2000" dirty="0"/>
              <a:t>The average success rate for projects is 38.3%. It defines that individual people wants to invest in small projects where the success rate is much higher.</a:t>
            </a:r>
          </a:p>
          <a:p>
            <a:r>
              <a:rPr lang="en-IN" sz="2000" dirty="0">
                <a:ea typeface="Calibri" panose="020F0502020204030204" pitchFamily="34" charset="0"/>
                <a:cs typeface="Times New Roman" panose="02020603050405020304" pitchFamily="18" charset="0"/>
              </a:rPr>
              <a:t>Among the Most fails happens because there are many reasons like for suspension, lack of trust and non-transparency in disclosing relevant information about the project or the creator, as well as presenting others' work as one's own, are significant factors. 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43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hank you message on a wood stand&#10;&#10;Description automatically generated">
            <a:extLst>
              <a:ext uri="{FF2B5EF4-FFF2-40B4-BE49-F238E27FC236}">
                <a16:creationId xmlns:a16="http://schemas.microsoft.com/office/drawing/2014/main" id="{2C5D1D1E-3FCB-93E1-9B77-062088487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6E4BA-3227-921C-F804-84DE032EEFC5}"/>
              </a:ext>
            </a:extLst>
          </p:cNvPr>
          <p:cNvSpPr txBox="1"/>
          <p:nvPr/>
        </p:nvSpPr>
        <p:spPr>
          <a:xfrm>
            <a:off x="0" y="6858000"/>
            <a:ext cx="37882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wooden-tile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9944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B6EE-8FB8-4439-2ABE-9408D7E8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Group 1-Team Members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F9D9-7092-2D3D-B15E-AA9859C4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74" y="1825625"/>
            <a:ext cx="9074426" cy="4351338"/>
          </a:xfrm>
        </p:spPr>
        <p:txBody>
          <a:bodyPr/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Mr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Arabinda</a:t>
            </a:r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Sahoo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Mr.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Neerav</a:t>
            </a:r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Singhwal</a:t>
            </a:r>
            <a:endParaRPr lang="en-IN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Mr. Shivraj Yashwant Jane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Ms. Aswathy R B</a:t>
            </a:r>
            <a:endParaRPr lang="en-IN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IN" dirty="0">
                <a:solidFill>
                  <a:srgbClr val="222222"/>
                </a:solidFill>
                <a:latin typeface="Calibri" panose="020F0502020204030204" pitchFamily="34" charset="0"/>
              </a:rPr>
              <a:t>Ms.</a:t>
            </a:r>
            <a:r>
              <a:rPr lang="en-IN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Ankita Dattatray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vetal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71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5C19DD-463E-DF58-B6D1-9D7761DE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13" y="817597"/>
            <a:ext cx="10515600" cy="522280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crowdfunding?</a:t>
            </a:r>
          </a:p>
          <a:p>
            <a:r>
              <a:rPr lang="en-US" sz="2000" dirty="0"/>
              <a:t>Raising money or funding a business by getting small amounts of capital from a large number of people.</a:t>
            </a:r>
          </a:p>
          <a:p>
            <a:pPr marL="0" indent="0">
              <a:buNone/>
            </a:pPr>
            <a:r>
              <a:rPr lang="en-US" b="1" dirty="0"/>
              <a:t>Main Players:</a:t>
            </a:r>
          </a:p>
          <a:p>
            <a:r>
              <a:rPr lang="en-IN" sz="2000" b="1" dirty="0"/>
              <a:t>Product Creators: </a:t>
            </a:r>
            <a:r>
              <a:rPr lang="en-IN" sz="2000" dirty="0"/>
              <a:t>The creators post a Kickstarter campaign to gauge how much a new product will succeed before investing in manufacturing.</a:t>
            </a:r>
          </a:p>
          <a:p>
            <a:r>
              <a:rPr lang="en-IN" sz="2000" b="1" dirty="0"/>
              <a:t>Backers: </a:t>
            </a:r>
            <a:r>
              <a:rPr lang="en-IN" sz="2000" dirty="0"/>
              <a:t>Pledge to purchase a product before it's on the market thereby support the creation of new creative products</a:t>
            </a:r>
          </a:p>
          <a:p>
            <a:pPr marL="0" indent="0">
              <a:buNone/>
            </a:pPr>
            <a:r>
              <a:rPr lang="en-US" b="1" dirty="0"/>
              <a:t>Funding:</a:t>
            </a:r>
          </a:p>
          <a:p>
            <a:r>
              <a:rPr lang="en-IN" sz="2000" b="1" dirty="0"/>
              <a:t>Product Creators: </a:t>
            </a:r>
            <a:r>
              <a:rPr lang="en-IN" sz="2000" dirty="0"/>
              <a:t>The creators set a funding goal and the duration to achieve it.</a:t>
            </a:r>
          </a:p>
          <a:p>
            <a:r>
              <a:rPr lang="en-IN" sz="2000" b="1" dirty="0"/>
              <a:t>Backers: </a:t>
            </a:r>
            <a:r>
              <a:rPr lang="en-IN" sz="2000" dirty="0"/>
              <a:t>Backers are charged only if the creator meets his/her funding goal and the duration.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9037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F833-9738-212E-202B-E2A4F9E5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9687"/>
            <a:ext cx="10515600" cy="9144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+mn-lt"/>
              </a:rPr>
              <a:t>Project</a:t>
            </a: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>
                <a:solidFill>
                  <a:schemeClr val="tx1"/>
                </a:solidFill>
                <a:latin typeface="+mn-lt"/>
              </a:rPr>
              <a:t>Objective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D5D6-3E78-D8DD-5048-78B82427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103"/>
            <a:ext cx="10515600" cy="40168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The project aim to analyze the</a:t>
            </a:r>
            <a:r>
              <a:rPr lang="en-IN" sz="2000" dirty="0">
                <a:cs typeface="Arial" panose="020B0604020202020204" pitchFamily="34" charset="0"/>
              </a:rPr>
              <a:t> dataset of crowdfunding, </a:t>
            </a:r>
            <a:r>
              <a:rPr lang="en-US" sz="2000" dirty="0">
                <a:cs typeface="Arial" panose="020B0604020202020204" pitchFamily="34" charset="0"/>
              </a:rPr>
              <a:t>through a report to get insights from it by </a:t>
            </a:r>
            <a:r>
              <a:rPr lang="en-IN" sz="2000" dirty="0">
                <a:cs typeface="Arial" panose="020B0604020202020204" pitchFamily="34" charset="0"/>
              </a:rPr>
              <a:t>using different software tools such as Excel, MySQL, Tableau and Power Bi</a:t>
            </a:r>
            <a:r>
              <a:rPr lang="en-US" sz="2000" dirty="0"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From these gained insights accurate business decisions are made.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35BE8-18BA-38F8-86F8-079890B9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53" y="4347288"/>
            <a:ext cx="601825" cy="601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FE88EB-E2F5-6A91-788E-13FE09EA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684" y="4474300"/>
            <a:ext cx="1679518" cy="3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D4D85-8E06-459E-C4AC-6A1118905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104" y="4098473"/>
            <a:ext cx="1701279" cy="850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C2C41-1C09-808B-74DD-1392816B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445" y="3994365"/>
            <a:ext cx="1103646" cy="8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F072-A62C-76C4-875D-2A9A2590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681036"/>
            <a:ext cx="10558670" cy="100965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+mn-lt"/>
              </a:rPr>
              <a:t>Key Performance Indicators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7ADE-C883-8EA2-47D9-3BB49984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6" y="1626336"/>
            <a:ext cx="5379278" cy="45506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Total Number of Projects based on outcome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Total Number of Projects based on Locations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Total Number of Projects based on  Category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Total Number of Projects created by Year , Quarter , Month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Successful Projects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Amount Raised 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Number of Backers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Avg Number of Days for successful projects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EC6CA0-66CB-3284-775A-FF11BAD08721}"/>
              </a:ext>
            </a:extLst>
          </p:cNvPr>
          <p:cNvSpPr txBox="1">
            <a:spLocks/>
          </p:cNvSpPr>
          <p:nvPr/>
        </p:nvSpPr>
        <p:spPr>
          <a:xfrm>
            <a:off x="6036734" y="1690688"/>
            <a:ext cx="5497810" cy="4840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Top Successful Projects 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Based on Number of Backers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Based on Amount Raised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Percentage of Successful Projects overall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Percentage of Successful Projects  by Category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Percentage of Successful Projects by Year , Month etc..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Percentage of Successful projects by Goal Range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5B7E-A368-7702-CAE4-FFB0707E9648}"/>
              </a:ext>
            </a:extLst>
          </p:cNvPr>
          <p:cNvSpPr txBox="1"/>
          <p:nvPr/>
        </p:nvSpPr>
        <p:spPr>
          <a:xfrm>
            <a:off x="2142066" y="5707856"/>
            <a:ext cx="818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b="1" dirty="0"/>
              <a:t> – </a:t>
            </a:r>
            <a:r>
              <a:rPr lang="en-US" b="1" dirty="0" err="1"/>
              <a:t>Neerav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b="1" dirty="0"/>
              <a:t> – Arabind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Yellow </a:t>
            </a:r>
            <a:r>
              <a:rPr lang="en-US" b="1" dirty="0"/>
              <a:t> - </a:t>
            </a:r>
            <a:r>
              <a:rPr lang="en-US" b="1" dirty="0" err="1"/>
              <a:t>Aswathy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b="1" dirty="0"/>
              <a:t>– Ankita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b="1" dirty="0"/>
              <a:t> - Shivraj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11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2D2D6-52DB-584B-E900-8BB76D84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5" y="1490133"/>
            <a:ext cx="10686850" cy="464449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3039DF-F4CD-C8AA-7E0B-21E963664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20" y="461088"/>
            <a:ext cx="601825" cy="6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3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10E836-AFA2-8076-3EB9-DB83E890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2" y="1193800"/>
            <a:ext cx="10885876" cy="528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16B2DD-EAB4-E73A-1252-73B4D217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2" y="381000"/>
            <a:ext cx="1701279" cy="5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7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2D0FDD-88A3-9DAD-4606-80ECB208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102235"/>
            <a:ext cx="11328400" cy="54028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F20935-2358-415E-DA35-94A190464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52874"/>
            <a:ext cx="1701279" cy="5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917E9C-3526-4784-76F7-928C1A19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" y="1265609"/>
            <a:ext cx="11370733" cy="5239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57E4EE-B74B-F03F-1312-276FB0245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42" y="454474"/>
            <a:ext cx="1679518" cy="3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4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447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Group 1-Team Members</vt:lpstr>
      <vt:lpstr>PowerPoint Presentation</vt:lpstr>
      <vt:lpstr>Project Objective</vt:lpstr>
      <vt:lpstr>Key Performance Indicators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Aswathy R.B</dc:creator>
  <cp:lastModifiedBy>Neerav Singhwal</cp:lastModifiedBy>
  <cp:revision>5</cp:revision>
  <dcterms:created xsi:type="dcterms:W3CDTF">2024-05-17T14:26:43Z</dcterms:created>
  <dcterms:modified xsi:type="dcterms:W3CDTF">2024-06-26T07:02:08Z</dcterms:modified>
</cp:coreProperties>
</file>