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12026" y="50728"/>
            <a:ext cx="5406390" cy="1347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5342" y="2891129"/>
            <a:ext cx="8831580" cy="450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13234272" y="0"/>
                </a:moveTo>
                <a:lnTo>
                  <a:pt x="0" y="0"/>
                </a:lnTo>
                <a:lnTo>
                  <a:pt x="0" y="352424"/>
                </a:lnTo>
                <a:lnTo>
                  <a:pt x="13234272" y="352424"/>
                </a:lnTo>
                <a:lnTo>
                  <a:pt x="13234272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150" y="958850"/>
            <a:ext cx="16992600" cy="87249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21787" y="319904"/>
            <a:ext cx="7549003" cy="50847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-70" dirty="0">
                <a:solidFill>
                  <a:schemeClr val="bg1"/>
                </a:solidFill>
                <a:highlight>
                  <a:srgbClr val="800000"/>
                </a:highlight>
                <a:latin typeface="Arial Rounded MT Bold" panose="020F0704030504030204" pitchFamily="34" charset="0"/>
                <a:cs typeface="Arial"/>
              </a:rPr>
              <a:t>PROJECT</a:t>
            </a:r>
            <a:r>
              <a:rPr sz="3200" b="1" spc="155" dirty="0">
                <a:solidFill>
                  <a:schemeClr val="bg1"/>
                </a:solidFill>
                <a:highlight>
                  <a:srgbClr val="800000"/>
                </a:highlight>
                <a:latin typeface="Arial Rounded MT Bold" panose="020F0704030504030204" pitchFamily="34" charset="0"/>
                <a:cs typeface="Arial"/>
              </a:rPr>
              <a:t> </a:t>
            </a:r>
            <a:r>
              <a:rPr sz="3200" b="1" dirty="0">
                <a:solidFill>
                  <a:schemeClr val="bg1"/>
                </a:solidFill>
                <a:highlight>
                  <a:srgbClr val="800000"/>
                </a:highlight>
                <a:latin typeface="Arial Rounded MT Bold" panose="020F0704030504030204" pitchFamily="34" charset="0"/>
                <a:cs typeface="Arial"/>
              </a:rPr>
              <a:t>NAME:</a:t>
            </a:r>
            <a:r>
              <a:rPr sz="3200" b="1" spc="155" dirty="0">
                <a:solidFill>
                  <a:schemeClr val="bg1"/>
                </a:solidFill>
                <a:highlight>
                  <a:srgbClr val="800000"/>
                </a:highlight>
                <a:latin typeface="Arial Rounded MT Bold" panose="020F0704030504030204" pitchFamily="34" charset="0"/>
                <a:cs typeface="Arial"/>
              </a:rPr>
              <a:t> </a:t>
            </a:r>
            <a:r>
              <a:rPr sz="3200" b="1" spc="135" dirty="0">
                <a:solidFill>
                  <a:schemeClr val="bg1"/>
                </a:solidFill>
                <a:highlight>
                  <a:srgbClr val="800000"/>
                </a:highlight>
                <a:latin typeface="Arial Rounded MT Bold" panose="020F0704030504030204" pitchFamily="34" charset="0"/>
                <a:cs typeface="Arial"/>
              </a:rPr>
              <a:t>ZOMATO</a:t>
            </a:r>
            <a:r>
              <a:rPr sz="3200" b="1" spc="150" dirty="0">
                <a:solidFill>
                  <a:schemeClr val="bg1"/>
                </a:solidFill>
                <a:highlight>
                  <a:srgbClr val="800000"/>
                </a:highlight>
                <a:latin typeface="Arial Rounded MT Bold" panose="020F0704030504030204" pitchFamily="34" charset="0"/>
                <a:cs typeface="Arial"/>
              </a:rPr>
              <a:t> </a:t>
            </a:r>
            <a:r>
              <a:rPr sz="3200" b="1" spc="-10" dirty="0">
                <a:solidFill>
                  <a:schemeClr val="bg1"/>
                </a:solidFill>
                <a:highlight>
                  <a:srgbClr val="800000"/>
                </a:highlight>
                <a:latin typeface="Arial Rounded MT Bold" panose="020F0704030504030204" pitchFamily="34" charset="0"/>
                <a:cs typeface="Arial"/>
              </a:rPr>
              <a:t>ANALYSIS</a:t>
            </a:r>
            <a:endParaRPr sz="3200" dirty="0">
              <a:solidFill>
                <a:schemeClr val="bg1"/>
              </a:solidFill>
              <a:highlight>
                <a:srgbClr val="800000"/>
              </a:highlight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70790" y="9814288"/>
            <a:ext cx="5264150" cy="3677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6985" rIns="0" bIns="0" rtlCol="0">
            <a:spAutoFit/>
          </a:bodyPr>
          <a:lstStyle/>
          <a:p>
            <a:pPr marL="12700" marR="1223010" algn="r">
              <a:lnSpc>
                <a:spcPct val="101600"/>
              </a:lnSpc>
              <a:spcBef>
                <a:spcPts val="55"/>
              </a:spcBef>
            </a:pPr>
            <a:r>
              <a:rPr lang="en-IN" sz="2400" b="1" spc="-55" dirty="0">
                <a:solidFill>
                  <a:schemeClr val="bg1"/>
                </a:solidFill>
                <a:highlight>
                  <a:srgbClr val="800000"/>
                </a:highlight>
                <a:latin typeface="Algerian" panose="04020705040A02060702" pitchFamily="82" charset="0"/>
                <a:cs typeface="Tahoma"/>
              </a:rPr>
              <a:t>By: - </a:t>
            </a:r>
            <a:r>
              <a:rPr sz="2400" b="1" spc="-55" dirty="0">
                <a:solidFill>
                  <a:schemeClr val="bg1"/>
                </a:solidFill>
                <a:highlight>
                  <a:srgbClr val="800000"/>
                </a:highlight>
                <a:latin typeface="Algerian" panose="04020705040A02060702" pitchFamily="82" charset="0"/>
                <a:cs typeface="Tahoma"/>
              </a:rPr>
              <a:t>Neerav</a:t>
            </a:r>
            <a:r>
              <a:rPr sz="2400" b="1" spc="-434" dirty="0">
                <a:solidFill>
                  <a:schemeClr val="bg1"/>
                </a:solidFill>
                <a:highlight>
                  <a:srgbClr val="800000"/>
                </a:highlight>
                <a:latin typeface="Algerian" panose="04020705040A02060702" pitchFamily="82" charset="0"/>
                <a:cs typeface="Tahoma"/>
              </a:rPr>
              <a:t> </a:t>
            </a:r>
            <a:r>
              <a:rPr lang="en-IN" sz="2400" b="1" spc="-434" dirty="0">
                <a:solidFill>
                  <a:schemeClr val="bg1"/>
                </a:solidFill>
                <a:highlight>
                  <a:srgbClr val="800000"/>
                </a:highlight>
                <a:latin typeface="Algerian" panose="04020705040A02060702" pitchFamily="82" charset="0"/>
                <a:cs typeface="Tahoma"/>
              </a:rPr>
              <a:t>  </a:t>
            </a:r>
            <a:r>
              <a:rPr sz="2400" b="1" spc="-10" dirty="0">
                <a:solidFill>
                  <a:schemeClr val="bg1"/>
                </a:solidFill>
                <a:highlight>
                  <a:srgbClr val="800000"/>
                </a:highlight>
                <a:latin typeface="Algerian" panose="04020705040A02060702" pitchFamily="82" charset="0"/>
                <a:cs typeface="Tahoma"/>
              </a:rPr>
              <a:t>Singhwal</a:t>
            </a:r>
            <a:r>
              <a:rPr lang="en-IN" sz="2400" b="1" spc="-10" dirty="0">
                <a:solidFill>
                  <a:schemeClr val="bg1"/>
                </a:solidFill>
                <a:highlight>
                  <a:srgbClr val="800000"/>
                </a:highlight>
                <a:latin typeface="Algerian" panose="04020705040A02060702" pitchFamily="82" charset="0"/>
                <a:cs typeface="Tahoma"/>
              </a:rPr>
              <a:t> </a:t>
            </a:r>
            <a:endParaRPr sz="2400" b="1" dirty="0">
              <a:solidFill>
                <a:schemeClr val="bg1"/>
              </a:solidFill>
              <a:highlight>
                <a:srgbClr val="800000"/>
              </a:highlight>
              <a:latin typeface="Algerian" panose="04020705040A02060702" pitchFamily="82" charset="0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852507"/>
            <a:ext cx="352425" cy="1435100"/>
          </a:xfrm>
          <a:custGeom>
            <a:avLst/>
            <a:gdLst/>
            <a:ahLst/>
            <a:cxnLst/>
            <a:rect l="l" t="t" r="r" b="b"/>
            <a:pathLst>
              <a:path w="352425" h="1435100">
                <a:moveTo>
                  <a:pt x="352424" y="0"/>
                </a:moveTo>
                <a:lnTo>
                  <a:pt x="0" y="0"/>
                </a:lnTo>
                <a:lnTo>
                  <a:pt x="0" y="1434490"/>
                </a:lnTo>
                <a:lnTo>
                  <a:pt x="352424" y="1434490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40018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348000" y="0"/>
                </a:moveTo>
                <a:lnTo>
                  <a:pt x="0" y="0"/>
                </a:lnTo>
                <a:lnTo>
                  <a:pt x="0" y="1434490"/>
                </a:lnTo>
                <a:lnTo>
                  <a:pt x="348000" y="1434490"/>
                </a:lnTo>
                <a:lnTo>
                  <a:pt x="34800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2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0" dirty="0"/>
              <a:t>C</a:t>
            </a:r>
            <a:r>
              <a:rPr spc="-470" dirty="0"/>
              <a:t> </a:t>
            </a:r>
            <a:r>
              <a:rPr spc="-434" dirty="0"/>
              <a:t>O</a:t>
            </a:r>
            <a:r>
              <a:rPr spc="-470" dirty="0"/>
              <a:t> </a:t>
            </a:r>
            <a:r>
              <a:rPr spc="-990" dirty="0"/>
              <a:t>N</a:t>
            </a:r>
            <a:r>
              <a:rPr spc="-470" dirty="0"/>
              <a:t> </a:t>
            </a:r>
            <a:r>
              <a:rPr spc="-150" dirty="0"/>
              <a:t>C</a:t>
            </a:r>
            <a:r>
              <a:rPr spc="-465" dirty="0"/>
              <a:t> </a:t>
            </a:r>
            <a:r>
              <a:rPr spc="-425" dirty="0"/>
              <a:t>L</a:t>
            </a:r>
            <a:r>
              <a:rPr spc="-470" dirty="0"/>
              <a:t> </a:t>
            </a:r>
            <a:r>
              <a:rPr spc="-885" dirty="0"/>
              <a:t>U</a:t>
            </a:r>
            <a:r>
              <a:rPr spc="-470" dirty="0"/>
              <a:t> </a:t>
            </a:r>
            <a:r>
              <a:rPr spc="-170" dirty="0"/>
              <a:t>S</a:t>
            </a:r>
            <a:r>
              <a:rPr spc="-465" dirty="0"/>
              <a:t> </a:t>
            </a:r>
            <a:r>
              <a:rPr spc="-434" dirty="0"/>
              <a:t>I</a:t>
            </a:r>
            <a:r>
              <a:rPr spc="-470" dirty="0"/>
              <a:t> </a:t>
            </a:r>
            <a:r>
              <a:rPr spc="-434" dirty="0"/>
              <a:t>O</a:t>
            </a:r>
            <a:r>
              <a:rPr spc="-470" dirty="0"/>
              <a:t> </a:t>
            </a:r>
            <a:r>
              <a:rPr spc="-1040" dirty="0"/>
              <a:t>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2338" y="531888"/>
            <a:ext cx="895400" cy="8953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5647" y="2056384"/>
            <a:ext cx="16249015" cy="7226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64210">
              <a:lnSpc>
                <a:spcPct val="100699"/>
              </a:lnSpc>
              <a:spcBef>
                <a:spcPts val="95"/>
              </a:spcBef>
            </a:pPr>
            <a:r>
              <a:rPr sz="3350" spc="-340" dirty="0">
                <a:latin typeface="Verdana"/>
                <a:cs typeface="Verdana"/>
              </a:rPr>
              <a:t>In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229" dirty="0">
                <a:latin typeface="Verdana"/>
                <a:cs typeface="Verdana"/>
              </a:rPr>
              <a:t>conclusion,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229" dirty="0">
                <a:latin typeface="Verdana"/>
                <a:cs typeface="Verdana"/>
              </a:rPr>
              <a:t>our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295" dirty="0">
                <a:latin typeface="Verdana"/>
                <a:cs typeface="Verdana"/>
              </a:rPr>
              <a:t>Zomato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195" dirty="0">
                <a:latin typeface="Verdana"/>
                <a:cs typeface="Verdana"/>
              </a:rPr>
              <a:t>project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220" dirty="0">
                <a:latin typeface="Verdana"/>
                <a:cs typeface="Verdana"/>
              </a:rPr>
              <a:t>successfully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110" dirty="0">
                <a:latin typeface="Verdana"/>
                <a:cs typeface="Verdana"/>
              </a:rPr>
              <a:t>built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190" dirty="0">
                <a:latin typeface="Verdana"/>
                <a:cs typeface="Verdana"/>
              </a:rPr>
              <a:t>essential</a:t>
            </a:r>
            <a:r>
              <a:rPr sz="3350" spc="-490" dirty="0">
                <a:latin typeface="Verdana"/>
                <a:cs typeface="Verdana"/>
              </a:rPr>
              <a:t> </a:t>
            </a:r>
            <a:r>
              <a:rPr sz="3350" spc="-245" dirty="0">
                <a:latin typeface="Verdana"/>
                <a:cs typeface="Verdana"/>
              </a:rPr>
              <a:t>data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210" dirty="0">
                <a:latin typeface="Verdana"/>
                <a:cs typeface="Verdana"/>
              </a:rPr>
              <a:t>structures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140" dirty="0">
                <a:latin typeface="Verdana"/>
                <a:cs typeface="Verdana"/>
              </a:rPr>
              <a:t>like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25" dirty="0">
                <a:latin typeface="Verdana"/>
                <a:cs typeface="Verdana"/>
              </a:rPr>
              <a:t>the </a:t>
            </a:r>
            <a:r>
              <a:rPr sz="3350" spc="-270" dirty="0">
                <a:latin typeface="Verdana"/>
                <a:cs typeface="Verdana"/>
              </a:rPr>
              <a:t>Country</a:t>
            </a:r>
            <a:r>
              <a:rPr sz="3350" spc="-515" dirty="0">
                <a:latin typeface="Verdana"/>
                <a:cs typeface="Verdana"/>
              </a:rPr>
              <a:t> </a:t>
            </a:r>
            <a:r>
              <a:rPr sz="3350" spc="-280" dirty="0">
                <a:latin typeface="Verdana"/>
                <a:cs typeface="Verdana"/>
              </a:rPr>
              <a:t>Map</a:t>
            </a:r>
            <a:r>
              <a:rPr sz="3350" spc="-509" dirty="0">
                <a:latin typeface="Verdana"/>
                <a:cs typeface="Verdana"/>
              </a:rPr>
              <a:t> </a:t>
            </a:r>
            <a:r>
              <a:rPr sz="3350" spc="-270" dirty="0">
                <a:latin typeface="Verdana"/>
                <a:cs typeface="Verdana"/>
              </a:rPr>
              <a:t>and</a:t>
            </a:r>
            <a:r>
              <a:rPr sz="3350" spc="-509" dirty="0">
                <a:latin typeface="Verdana"/>
                <a:cs typeface="Verdana"/>
              </a:rPr>
              <a:t> </a:t>
            </a:r>
            <a:r>
              <a:rPr sz="3350" spc="-275" dirty="0">
                <a:latin typeface="Verdana"/>
                <a:cs typeface="Verdana"/>
              </a:rPr>
              <a:t>Calendar</a:t>
            </a:r>
            <a:r>
              <a:rPr sz="3350" spc="-509" dirty="0">
                <a:latin typeface="Verdana"/>
                <a:cs typeface="Verdana"/>
              </a:rPr>
              <a:t> </a:t>
            </a:r>
            <a:r>
              <a:rPr sz="3350" spc="-320" dirty="0">
                <a:latin typeface="Verdana"/>
                <a:cs typeface="Verdana"/>
              </a:rPr>
              <a:t>Tables,</a:t>
            </a:r>
            <a:r>
              <a:rPr sz="3350" spc="-509" dirty="0">
                <a:latin typeface="Verdana"/>
                <a:cs typeface="Verdana"/>
              </a:rPr>
              <a:t> </a:t>
            </a:r>
            <a:r>
              <a:rPr sz="3350" spc="-185" dirty="0">
                <a:latin typeface="Verdana"/>
                <a:cs typeface="Verdana"/>
              </a:rPr>
              <a:t>enabling</a:t>
            </a:r>
            <a:r>
              <a:rPr sz="3350" spc="-509" dirty="0">
                <a:latin typeface="Verdana"/>
                <a:cs typeface="Verdana"/>
              </a:rPr>
              <a:t> </a:t>
            </a:r>
            <a:r>
              <a:rPr sz="3350" spc="-190" dirty="0">
                <a:latin typeface="Verdana"/>
                <a:cs typeface="Verdana"/>
              </a:rPr>
              <a:t>detailed</a:t>
            </a:r>
            <a:r>
              <a:rPr sz="3350" spc="-509" dirty="0">
                <a:latin typeface="Verdana"/>
                <a:cs typeface="Verdana"/>
              </a:rPr>
              <a:t> </a:t>
            </a:r>
            <a:r>
              <a:rPr sz="3350" spc="-220" dirty="0">
                <a:latin typeface="Verdana"/>
                <a:cs typeface="Verdana"/>
              </a:rPr>
              <a:t>temporal</a:t>
            </a:r>
            <a:r>
              <a:rPr sz="3350" spc="-509" dirty="0">
                <a:latin typeface="Verdana"/>
                <a:cs typeface="Verdana"/>
              </a:rPr>
              <a:t> </a:t>
            </a:r>
            <a:r>
              <a:rPr sz="3350" spc="-270" dirty="0">
                <a:latin typeface="Verdana"/>
                <a:cs typeface="Verdana"/>
              </a:rPr>
              <a:t>and</a:t>
            </a:r>
            <a:r>
              <a:rPr sz="3350" spc="-509" dirty="0">
                <a:latin typeface="Verdana"/>
                <a:cs typeface="Verdana"/>
              </a:rPr>
              <a:t> </a:t>
            </a:r>
            <a:r>
              <a:rPr sz="3350" spc="-180" dirty="0">
                <a:latin typeface="Verdana"/>
                <a:cs typeface="Verdana"/>
              </a:rPr>
              <a:t>spatial</a:t>
            </a:r>
            <a:r>
              <a:rPr sz="3350" spc="-509" dirty="0">
                <a:latin typeface="Verdana"/>
                <a:cs typeface="Verdana"/>
              </a:rPr>
              <a:t> </a:t>
            </a:r>
            <a:r>
              <a:rPr sz="3350" spc="-275" dirty="0">
                <a:latin typeface="Verdana"/>
                <a:cs typeface="Verdana"/>
              </a:rPr>
              <a:t>analysis.</a:t>
            </a:r>
            <a:endParaRPr sz="3350" dirty="0">
              <a:latin typeface="Verdana"/>
              <a:cs typeface="Verdana"/>
            </a:endParaRPr>
          </a:p>
          <a:p>
            <a:pPr marL="12700" marR="361315">
              <a:lnSpc>
                <a:spcPct val="100699"/>
              </a:lnSpc>
              <a:spcBef>
                <a:spcPts val="4050"/>
              </a:spcBef>
            </a:pPr>
            <a:r>
              <a:rPr sz="3350" spc="-515" dirty="0">
                <a:latin typeface="Verdana"/>
                <a:cs typeface="Verdana"/>
              </a:rPr>
              <a:t>We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lang="en-IN" sz="3350" spc="-500" dirty="0">
                <a:latin typeface="Verdana"/>
                <a:cs typeface="Verdana"/>
              </a:rPr>
              <a:t> </a:t>
            </a:r>
            <a:r>
              <a:rPr sz="3350" spc="-160" dirty="0">
                <a:latin typeface="Verdana"/>
                <a:cs typeface="Verdana"/>
              </a:rPr>
              <a:t>quantified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220" dirty="0">
                <a:latin typeface="Verdana"/>
                <a:cs typeface="Verdana"/>
              </a:rPr>
              <a:t>restaurant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135" dirty="0">
                <a:latin typeface="Verdana"/>
                <a:cs typeface="Verdana"/>
              </a:rPr>
              <a:t>distribution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310" dirty="0">
                <a:latin typeface="Verdana"/>
                <a:cs typeface="Verdana"/>
              </a:rPr>
              <a:t>by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170" dirty="0">
                <a:latin typeface="Verdana"/>
                <a:cs typeface="Verdana"/>
              </a:rPr>
              <a:t>city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270" dirty="0">
                <a:latin typeface="Verdana"/>
                <a:cs typeface="Verdana"/>
              </a:rPr>
              <a:t>and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265" dirty="0">
                <a:latin typeface="Verdana"/>
                <a:cs typeface="Verdana"/>
              </a:rPr>
              <a:t>country,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225" dirty="0">
                <a:latin typeface="Verdana"/>
                <a:cs typeface="Verdana"/>
              </a:rPr>
              <a:t>tracked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215" dirty="0">
                <a:latin typeface="Verdana"/>
                <a:cs typeface="Verdana"/>
              </a:rPr>
              <a:t>openings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265" dirty="0">
                <a:latin typeface="Verdana"/>
                <a:cs typeface="Verdana"/>
              </a:rPr>
              <a:t>over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85" dirty="0">
                <a:latin typeface="Verdana"/>
                <a:cs typeface="Verdana"/>
              </a:rPr>
              <a:t>time, </a:t>
            </a:r>
            <a:r>
              <a:rPr sz="3350" spc="-270" dirty="0">
                <a:latin typeface="Verdana"/>
                <a:cs typeface="Verdana"/>
              </a:rPr>
              <a:t>and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265" dirty="0">
                <a:latin typeface="Verdana"/>
                <a:cs typeface="Verdana"/>
              </a:rPr>
              <a:t>analyzed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245" dirty="0">
                <a:latin typeface="Verdana"/>
                <a:cs typeface="Verdana"/>
              </a:rPr>
              <a:t>customer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170" dirty="0">
                <a:latin typeface="Verdana"/>
                <a:cs typeface="Verdana"/>
              </a:rPr>
              <a:t>satisfaction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200" dirty="0">
                <a:latin typeface="Verdana"/>
                <a:cs typeface="Verdana"/>
              </a:rPr>
              <a:t>through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290" dirty="0">
                <a:latin typeface="Verdana"/>
                <a:cs typeface="Verdana"/>
              </a:rPr>
              <a:t>average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50" dirty="0">
                <a:latin typeface="Verdana"/>
                <a:cs typeface="Verdana"/>
              </a:rPr>
              <a:t>ratings.</a:t>
            </a:r>
            <a:endParaRPr sz="3350" dirty="0">
              <a:latin typeface="Verdana"/>
              <a:cs typeface="Verdana"/>
            </a:endParaRPr>
          </a:p>
          <a:p>
            <a:pPr marL="12700" marR="5080">
              <a:lnSpc>
                <a:spcPct val="100699"/>
              </a:lnSpc>
              <a:spcBef>
                <a:spcPts val="4054"/>
              </a:spcBef>
            </a:pPr>
            <a:r>
              <a:rPr sz="3350" spc="-195" dirty="0">
                <a:latin typeface="Verdana"/>
                <a:cs typeface="Verdana"/>
              </a:rPr>
              <a:t>Additionally,</a:t>
            </a:r>
            <a:r>
              <a:rPr sz="3350" spc="-490" dirty="0">
                <a:latin typeface="Verdana"/>
                <a:cs typeface="Verdana"/>
              </a:rPr>
              <a:t> </a:t>
            </a:r>
            <a:r>
              <a:rPr sz="3350" spc="-310" dirty="0">
                <a:latin typeface="Verdana"/>
                <a:cs typeface="Verdana"/>
              </a:rPr>
              <a:t>we</a:t>
            </a:r>
            <a:r>
              <a:rPr sz="3350" spc="-490" dirty="0">
                <a:latin typeface="Verdana"/>
                <a:cs typeface="Verdana"/>
              </a:rPr>
              <a:t> </a:t>
            </a:r>
            <a:r>
              <a:rPr sz="3350" spc="-254" dirty="0">
                <a:latin typeface="Verdana"/>
                <a:cs typeface="Verdana"/>
              </a:rPr>
              <a:t>segmented</a:t>
            </a:r>
            <a:r>
              <a:rPr sz="3350" spc="-490" dirty="0">
                <a:latin typeface="Verdana"/>
                <a:cs typeface="Verdana"/>
              </a:rPr>
              <a:t> </a:t>
            </a:r>
            <a:r>
              <a:rPr sz="3350" spc="-235" dirty="0">
                <a:latin typeface="Verdana"/>
                <a:cs typeface="Verdana"/>
              </a:rPr>
              <a:t>restaurants</a:t>
            </a:r>
            <a:r>
              <a:rPr sz="3350" spc="-490" dirty="0">
                <a:latin typeface="Verdana"/>
                <a:cs typeface="Verdana"/>
              </a:rPr>
              <a:t> </a:t>
            </a:r>
            <a:r>
              <a:rPr sz="3350" spc="-310" dirty="0">
                <a:latin typeface="Verdana"/>
                <a:cs typeface="Verdana"/>
              </a:rPr>
              <a:t>by</a:t>
            </a:r>
            <a:r>
              <a:rPr sz="3350" spc="-484" dirty="0">
                <a:latin typeface="Verdana"/>
                <a:cs typeface="Verdana"/>
              </a:rPr>
              <a:t> </a:t>
            </a:r>
            <a:r>
              <a:rPr sz="3350" spc="-170" dirty="0">
                <a:latin typeface="Verdana"/>
                <a:cs typeface="Verdana"/>
              </a:rPr>
              <a:t>price</a:t>
            </a:r>
            <a:r>
              <a:rPr sz="3350" spc="-490" dirty="0">
                <a:latin typeface="Verdana"/>
                <a:cs typeface="Verdana"/>
              </a:rPr>
              <a:t> </a:t>
            </a:r>
            <a:r>
              <a:rPr sz="3350" spc="-270" dirty="0">
                <a:latin typeface="Verdana"/>
                <a:cs typeface="Verdana"/>
              </a:rPr>
              <a:t>and</a:t>
            </a:r>
            <a:r>
              <a:rPr sz="3350" spc="-490" dirty="0">
                <a:latin typeface="Verdana"/>
                <a:cs typeface="Verdana"/>
              </a:rPr>
              <a:t> </a:t>
            </a:r>
            <a:r>
              <a:rPr sz="3350" spc="-254" dirty="0">
                <a:latin typeface="Verdana"/>
                <a:cs typeface="Verdana"/>
              </a:rPr>
              <a:t>evaluated</a:t>
            </a:r>
            <a:r>
              <a:rPr sz="3350" spc="-490" dirty="0">
                <a:latin typeface="Verdana"/>
                <a:cs typeface="Verdana"/>
              </a:rPr>
              <a:t> </a:t>
            </a:r>
            <a:r>
              <a:rPr sz="3350" spc="-180" dirty="0">
                <a:latin typeface="Verdana"/>
                <a:cs typeface="Verdana"/>
              </a:rPr>
              <a:t>operational</a:t>
            </a:r>
            <a:r>
              <a:rPr sz="3350" spc="-484" dirty="0">
                <a:latin typeface="Verdana"/>
                <a:cs typeface="Verdana"/>
              </a:rPr>
              <a:t> </a:t>
            </a:r>
            <a:r>
              <a:rPr sz="3350" spc="-225" dirty="0">
                <a:latin typeface="Verdana"/>
                <a:cs typeface="Verdana"/>
              </a:rPr>
              <a:t>features</a:t>
            </a:r>
            <a:r>
              <a:rPr sz="3350" spc="-490" dirty="0">
                <a:latin typeface="Verdana"/>
                <a:cs typeface="Verdana"/>
              </a:rPr>
              <a:t> </a:t>
            </a:r>
            <a:r>
              <a:rPr sz="3350" spc="-20" dirty="0">
                <a:latin typeface="Verdana"/>
                <a:cs typeface="Verdana"/>
              </a:rPr>
              <a:t>like </a:t>
            </a:r>
            <a:r>
              <a:rPr sz="3350" spc="-190" dirty="0">
                <a:latin typeface="Verdana"/>
                <a:cs typeface="Verdana"/>
              </a:rPr>
              <a:t>table</a:t>
            </a:r>
            <a:r>
              <a:rPr sz="3350" spc="-509" dirty="0">
                <a:latin typeface="Verdana"/>
                <a:cs typeface="Verdana"/>
              </a:rPr>
              <a:t> </a:t>
            </a:r>
            <a:r>
              <a:rPr sz="3350" spc="-195" dirty="0">
                <a:latin typeface="Verdana"/>
                <a:cs typeface="Verdana"/>
              </a:rPr>
              <a:t>booking</a:t>
            </a:r>
            <a:r>
              <a:rPr sz="3350" spc="-505" dirty="0">
                <a:latin typeface="Verdana"/>
                <a:cs typeface="Verdana"/>
              </a:rPr>
              <a:t> </a:t>
            </a:r>
            <a:r>
              <a:rPr sz="3350" spc="-270" dirty="0">
                <a:latin typeface="Verdana"/>
                <a:cs typeface="Verdana"/>
              </a:rPr>
              <a:t>and</a:t>
            </a:r>
            <a:r>
              <a:rPr sz="3350" spc="-509" dirty="0">
                <a:latin typeface="Verdana"/>
                <a:cs typeface="Verdana"/>
              </a:rPr>
              <a:t> </a:t>
            </a:r>
            <a:r>
              <a:rPr sz="3350" spc="-160" dirty="0">
                <a:latin typeface="Verdana"/>
                <a:cs typeface="Verdana"/>
              </a:rPr>
              <a:t>online</a:t>
            </a:r>
            <a:r>
              <a:rPr sz="3350" spc="-505" dirty="0">
                <a:latin typeface="Verdana"/>
                <a:cs typeface="Verdana"/>
              </a:rPr>
              <a:t> </a:t>
            </a:r>
            <a:r>
              <a:rPr sz="3350" spc="-265" dirty="0">
                <a:latin typeface="Verdana"/>
                <a:cs typeface="Verdana"/>
              </a:rPr>
              <a:t>delivery.</a:t>
            </a:r>
            <a:endParaRPr sz="3350" dirty="0">
              <a:latin typeface="Verdana"/>
              <a:cs typeface="Verdana"/>
            </a:endParaRPr>
          </a:p>
          <a:p>
            <a:pPr marL="12700" marR="1139825">
              <a:lnSpc>
                <a:spcPct val="100699"/>
              </a:lnSpc>
              <a:spcBef>
                <a:spcPts val="4050"/>
              </a:spcBef>
            </a:pPr>
            <a:r>
              <a:rPr sz="3350" spc="-290" dirty="0">
                <a:latin typeface="Verdana"/>
                <a:cs typeface="Verdana"/>
              </a:rPr>
              <a:t>Our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200" dirty="0">
                <a:latin typeface="Verdana"/>
                <a:cs typeface="Verdana"/>
              </a:rPr>
              <a:t>visualizations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235" dirty="0">
                <a:latin typeface="Verdana"/>
                <a:cs typeface="Verdana"/>
              </a:rPr>
              <a:t>on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190" dirty="0">
                <a:latin typeface="Verdana"/>
                <a:cs typeface="Verdana"/>
              </a:rPr>
              <a:t>cuisine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250" dirty="0">
                <a:latin typeface="Verdana"/>
                <a:cs typeface="Verdana"/>
              </a:rPr>
              <a:t>preferences,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155" dirty="0">
                <a:latin typeface="Verdana"/>
                <a:cs typeface="Verdana"/>
              </a:rPr>
              <a:t>city-</a:t>
            </a:r>
            <a:r>
              <a:rPr sz="3350" spc="-145" dirty="0">
                <a:latin typeface="Verdana"/>
                <a:cs typeface="Verdana"/>
              </a:rPr>
              <a:t>specific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245" dirty="0">
                <a:latin typeface="Verdana"/>
                <a:cs typeface="Verdana"/>
              </a:rPr>
              <a:t>trends,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270" dirty="0">
                <a:latin typeface="Verdana"/>
                <a:cs typeface="Verdana"/>
              </a:rPr>
              <a:t>and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165" dirty="0">
                <a:latin typeface="Verdana"/>
                <a:cs typeface="Verdana"/>
              </a:rPr>
              <a:t>rating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285" dirty="0">
                <a:latin typeface="Verdana"/>
                <a:cs typeface="Verdana"/>
              </a:rPr>
              <a:t>analyses </a:t>
            </a:r>
            <a:r>
              <a:rPr sz="3350" spc="-220" dirty="0">
                <a:latin typeface="Verdana"/>
                <a:cs typeface="Verdana"/>
              </a:rPr>
              <a:t>provide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185" dirty="0">
                <a:latin typeface="Verdana"/>
                <a:cs typeface="Verdana"/>
              </a:rPr>
              <a:t>actionable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155" dirty="0">
                <a:latin typeface="Verdana"/>
                <a:cs typeface="Verdana"/>
              </a:rPr>
              <a:t>insights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160" dirty="0">
                <a:latin typeface="Verdana"/>
                <a:cs typeface="Verdana"/>
              </a:rPr>
              <a:t>for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175" dirty="0">
                <a:latin typeface="Verdana"/>
                <a:cs typeface="Verdana"/>
              </a:rPr>
              <a:t>strategic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120" dirty="0">
                <a:latin typeface="Verdana"/>
                <a:cs typeface="Verdana"/>
              </a:rPr>
              <a:t>decisions.</a:t>
            </a:r>
            <a:endParaRPr sz="3350" dirty="0">
              <a:latin typeface="Verdana"/>
              <a:cs typeface="Verdana"/>
            </a:endParaRPr>
          </a:p>
          <a:p>
            <a:pPr marL="12700" marR="1162050">
              <a:lnSpc>
                <a:spcPct val="100699"/>
              </a:lnSpc>
              <a:spcBef>
                <a:spcPts val="4054"/>
              </a:spcBef>
            </a:pPr>
            <a:r>
              <a:rPr sz="3350" spc="-229" dirty="0">
                <a:latin typeface="Verdana"/>
                <a:cs typeface="Verdana"/>
              </a:rPr>
              <a:t>This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195" dirty="0">
                <a:latin typeface="Verdana"/>
                <a:cs typeface="Verdana"/>
              </a:rPr>
              <a:t>project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245" dirty="0">
                <a:latin typeface="Verdana"/>
                <a:cs typeface="Verdana"/>
              </a:rPr>
              <a:t>underscores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229" dirty="0">
                <a:latin typeface="Verdana"/>
                <a:cs typeface="Verdana"/>
              </a:rPr>
              <a:t>our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240" dirty="0">
                <a:latin typeface="Verdana"/>
                <a:cs typeface="Verdana"/>
              </a:rPr>
              <a:t>commitment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135" dirty="0">
                <a:latin typeface="Verdana"/>
                <a:cs typeface="Verdana"/>
              </a:rPr>
              <a:t>to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190" dirty="0">
                <a:latin typeface="Verdana"/>
                <a:cs typeface="Verdana"/>
              </a:rPr>
              <a:t>data-</a:t>
            </a:r>
            <a:r>
              <a:rPr sz="3350" spc="-220" dirty="0">
                <a:latin typeface="Verdana"/>
                <a:cs typeface="Verdana"/>
              </a:rPr>
              <a:t>driven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229" dirty="0">
                <a:latin typeface="Verdana"/>
                <a:cs typeface="Verdana"/>
              </a:rPr>
              <a:t>excellence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270" dirty="0">
                <a:latin typeface="Verdana"/>
                <a:cs typeface="Verdana"/>
              </a:rPr>
              <a:t>and</a:t>
            </a:r>
            <a:r>
              <a:rPr sz="3350" spc="-495" dirty="0">
                <a:latin typeface="Verdana"/>
                <a:cs typeface="Verdana"/>
              </a:rPr>
              <a:t> </a:t>
            </a:r>
            <a:r>
              <a:rPr sz="3350" spc="-120" dirty="0">
                <a:latin typeface="Verdana"/>
                <a:cs typeface="Verdana"/>
              </a:rPr>
              <a:t>supports </a:t>
            </a:r>
            <a:r>
              <a:rPr sz="3350" spc="-295" dirty="0">
                <a:latin typeface="Verdana"/>
                <a:cs typeface="Verdana"/>
              </a:rPr>
              <a:t>Zomato</a:t>
            </a:r>
            <a:r>
              <a:rPr sz="3350" spc="-505" dirty="0">
                <a:latin typeface="Verdana"/>
                <a:cs typeface="Verdana"/>
              </a:rPr>
              <a:t> </a:t>
            </a:r>
            <a:r>
              <a:rPr sz="3350" spc="-130" dirty="0">
                <a:latin typeface="Verdana"/>
                <a:cs typeface="Verdana"/>
              </a:rPr>
              <a:t>in</a:t>
            </a:r>
            <a:r>
              <a:rPr sz="3350" spc="-505" dirty="0">
                <a:latin typeface="Verdana"/>
                <a:cs typeface="Verdana"/>
              </a:rPr>
              <a:t> </a:t>
            </a:r>
            <a:r>
              <a:rPr sz="3350" spc="-165" dirty="0">
                <a:latin typeface="Verdana"/>
                <a:cs typeface="Verdana"/>
              </a:rPr>
              <a:t>optimizing</a:t>
            </a:r>
            <a:r>
              <a:rPr sz="3350" spc="-505" dirty="0">
                <a:latin typeface="Verdana"/>
                <a:cs typeface="Verdana"/>
              </a:rPr>
              <a:t> </a:t>
            </a:r>
            <a:r>
              <a:rPr sz="3350" spc="-225" dirty="0">
                <a:latin typeface="Verdana"/>
                <a:cs typeface="Verdana"/>
              </a:rPr>
              <a:t>service</a:t>
            </a:r>
            <a:r>
              <a:rPr sz="3350" spc="-505" dirty="0">
                <a:latin typeface="Verdana"/>
                <a:cs typeface="Verdana"/>
              </a:rPr>
              <a:t> </a:t>
            </a:r>
            <a:r>
              <a:rPr sz="3350" spc="-225" dirty="0">
                <a:latin typeface="Verdana"/>
                <a:cs typeface="Verdana"/>
              </a:rPr>
              <a:t>delivery</a:t>
            </a:r>
            <a:r>
              <a:rPr sz="3350" spc="-500" dirty="0">
                <a:latin typeface="Verdana"/>
                <a:cs typeface="Verdana"/>
              </a:rPr>
              <a:t> </a:t>
            </a:r>
            <a:r>
              <a:rPr sz="3350" spc="-270" dirty="0">
                <a:latin typeface="Verdana"/>
                <a:cs typeface="Verdana"/>
              </a:rPr>
              <a:t>and</a:t>
            </a:r>
            <a:r>
              <a:rPr sz="3350" spc="-505" dirty="0">
                <a:latin typeface="Verdana"/>
                <a:cs typeface="Verdana"/>
              </a:rPr>
              <a:t> </a:t>
            </a:r>
            <a:r>
              <a:rPr sz="3350" spc="-245" dirty="0">
                <a:latin typeface="Verdana"/>
                <a:cs typeface="Verdana"/>
              </a:rPr>
              <a:t>customer</a:t>
            </a:r>
            <a:r>
              <a:rPr sz="3350" spc="-505" dirty="0">
                <a:latin typeface="Verdana"/>
                <a:cs typeface="Verdana"/>
              </a:rPr>
              <a:t> </a:t>
            </a:r>
            <a:r>
              <a:rPr sz="3350" spc="-225" dirty="0">
                <a:latin typeface="Verdana"/>
                <a:cs typeface="Verdana"/>
              </a:rPr>
              <a:t>experience</a:t>
            </a:r>
            <a:r>
              <a:rPr sz="3350" spc="-505" dirty="0">
                <a:latin typeface="Verdana"/>
                <a:cs typeface="Verdana"/>
              </a:rPr>
              <a:t> </a:t>
            </a:r>
            <a:r>
              <a:rPr sz="3350" spc="-95" dirty="0">
                <a:latin typeface="Verdana"/>
                <a:cs typeface="Verdana"/>
              </a:rPr>
              <a:t>effectively.</a:t>
            </a:r>
            <a:endParaRPr sz="335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352424" y="0"/>
                </a:moveTo>
                <a:lnTo>
                  <a:pt x="0" y="0"/>
                </a:lnTo>
                <a:lnTo>
                  <a:pt x="0" y="2592819"/>
                </a:lnTo>
                <a:lnTo>
                  <a:pt x="352424" y="2592819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7635"/>
            <a:chOff x="0" y="0"/>
            <a:chExt cx="18288000" cy="10287635"/>
          </a:xfrm>
        </p:grpSpPr>
        <p:sp>
          <p:nvSpPr>
            <p:cNvPr id="5" name="object 5"/>
            <p:cNvSpPr/>
            <p:nvPr/>
          </p:nvSpPr>
          <p:spPr>
            <a:xfrm>
              <a:off x="14220063" y="9934999"/>
              <a:ext cx="4067175" cy="352425"/>
            </a:xfrm>
            <a:custGeom>
              <a:avLst/>
              <a:gdLst/>
              <a:ahLst/>
              <a:cxnLst/>
              <a:rect l="l" t="t" r="r" b="b"/>
              <a:pathLst>
                <a:path w="4067175" h="352425">
                  <a:moveTo>
                    <a:pt x="4067175" y="0"/>
                  </a:moveTo>
                  <a:lnTo>
                    <a:pt x="0" y="0"/>
                  </a:lnTo>
                  <a:lnTo>
                    <a:pt x="0" y="352425"/>
                  </a:lnTo>
                  <a:lnTo>
                    <a:pt x="4067175" y="352425"/>
                  </a:lnTo>
                  <a:lnTo>
                    <a:pt x="4067175" y="0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6857" y="2205037"/>
            <a:ext cx="7715250" cy="5876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6694" y="2062893"/>
            <a:ext cx="3401060" cy="745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b="1" spc="130" dirty="0">
                <a:solidFill>
                  <a:srgbClr val="434343"/>
                </a:solidFill>
                <a:latin typeface="Arial"/>
                <a:cs typeface="Arial"/>
              </a:rPr>
              <a:t>|</a:t>
            </a:r>
            <a:r>
              <a:rPr sz="4700" b="1" spc="2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4700" b="1" dirty="0">
                <a:solidFill>
                  <a:srgbClr val="434343"/>
                </a:solidFill>
                <a:latin typeface="Arial"/>
                <a:cs typeface="Arial"/>
              </a:rPr>
              <a:t>AGENDA</a:t>
            </a:r>
            <a:r>
              <a:rPr sz="4700" b="1" spc="2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4700" b="1" spc="80" dirty="0">
                <a:solidFill>
                  <a:srgbClr val="434343"/>
                </a:solidFill>
                <a:latin typeface="Arial"/>
                <a:cs typeface="Arial"/>
              </a:rPr>
              <a:t>|</a:t>
            </a:r>
            <a:endParaRPr sz="47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085" y="10464"/>
            <a:ext cx="1943094" cy="1701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9831" y="3768344"/>
            <a:ext cx="152400" cy="152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8606" y="3517519"/>
            <a:ext cx="9246235" cy="394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499"/>
              </a:lnSpc>
              <a:spcBef>
                <a:spcPts val="100"/>
              </a:spcBef>
            </a:pPr>
            <a:r>
              <a:rPr sz="3650" spc="-105" dirty="0">
                <a:latin typeface="Tahoma"/>
                <a:cs typeface="Tahoma"/>
              </a:rPr>
              <a:t>The</a:t>
            </a:r>
            <a:r>
              <a:rPr sz="3650" spc="745" dirty="0">
                <a:latin typeface="Tahoma"/>
                <a:cs typeface="Tahoma"/>
              </a:rPr>
              <a:t> </a:t>
            </a:r>
            <a:r>
              <a:rPr sz="3650" spc="35" dirty="0">
                <a:latin typeface="Tahoma"/>
                <a:cs typeface="Tahoma"/>
              </a:rPr>
              <a:t>project</a:t>
            </a:r>
            <a:r>
              <a:rPr sz="3650" spc="745" dirty="0">
                <a:latin typeface="Tahoma"/>
                <a:cs typeface="Tahoma"/>
              </a:rPr>
              <a:t> </a:t>
            </a:r>
            <a:r>
              <a:rPr sz="3650" spc="35" dirty="0">
                <a:latin typeface="Tahoma"/>
                <a:cs typeface="Tahoma"/>
              </a:rPr>
              <a:t>aim</a:t>
            </a:r>
            <a:r>
              <a:rPr sz="3650" spc="745" dirty="0">
                <a:latin typeface="Tahoma"/>
                <a:cs typeface="Tahoma"/>
              </a:rPr>
              <a:t> </a:t>
            </a:r>
            <a:r>
              <a:rPr sz="3650" spc="75" dirty="0">
                <a:latin typeface="Tahoma"/>
                <a:cs typeface="Tahoma"/>
              </a:rPr>
              <a:t>to</a:t>
            </a:r>
            <a:r>
              <a:rPr sz="3650" spc="745" dirty="0">
                <a:latin typeface="Tahoma"/>
                <a:cs typeface="Tahoma"/>
              </a:rPr>
              <a:t> </a:t>
            </a:r>
            <a:r>
              <a:rPr sz="3650" spc="-20" dirty="0">
                <a:latin typeface="Tahoma"/>
                <a:cs typeface="Tahoma"/>
              </a:rPr>
              <a:t>analyze</a:t>
            </a:r>
            <a:r>
              <a:rPr sz="3650" spc="745" dirty="0">
                <a:latin typeface="Tahoma"/>
                <a:cs typeface="Tahoma"/>
              </a:rPr>
              <a:t> </a:t>
            </a:r>
            <a:r>
              <a:rPr sz="3650" spc="65" dirty="0">
                <a:latin typeface="Tahoma"/>
                <a:cs typeface="Tahoma"/>
              </a:rPr>
              <a:t>the</a:t>
            </a:r>
            <a:r>
              <a:rPr sz="3650" spc="745" dirty="0">
                <a:latin typeface="Tahoma"/>
                <a:cs typeface="Tahoma"/>
              </a:rPr>
              <a:t> </a:t>
            </a:r>
            <a:r>
              <a:rPr sz="3650" spc="25" dirty="0">
                <a:latin typeface="Tahoma"/>
                <a:cs typeface="Tahoma"/>
              </a:rPr>
              <a:t>dataset</a:t>
            </a:r>
            <a:r>
              <a:rPr sz="3650" spc="745" dirty="0">
                <a:latin typeface="Tahoma"/>
                <a:cs typeface="Tahoma"/>
              </a:rPr>
              <a:t> </a:t>
            </a:r>
            <a:r>
              <a:rPr sz="3650" spc="60" dirty="0">
                <a:latin typeface="Tahoma"/>
                <a:cs typeface="Tahoma"/>
              </a:rPr>
              <a:t>of</a:t>
            </a:r>
            <a:r>
              <a:rPr sz="3650" spc="45" dirty="0">
                <a:latin typeface="Tahoma"/>
                <a:cs typeface="Tahoma"/>
              </a:rPr>
              <a:t> </a:t>
            </a:r>
            <a:r>
              <a:rPr sz="3650" spc="-35" dirty="0">
                <a:latin typeface="Tahoma"/>
                <a:cs typeface="Tahoma"/>
              </a:rPr>
              <a:t>zomato,</a:t>
            </a:r>
            <a:r>
              <a:rPr sz="3650" spc="-380" dirty="0">
                <a:latin typeface="Tahoma"/>
                <a:cs typeface="Tahoma"/>
              </a:rPr>
              <a:t> </a:t>
            </a:r>
            <a:r>
              <a:rPr sz="3650" spc="40" dirty="0">
                <a:latin typeface="Tahoma"/>
                <a:cs typeface="Tahoma"/>
              </a:rPr>
              <a:t>through</a:t>
            </a:r>
            <a:r>
              <a:rPr sz="3650" spc="-380" dirty="0">
                <a:latin typeface="Tahoma"/>
                <a:cs typeface="Tahoma"/>
              </a:rPr>
              <a:t> </a:t>
            </a:r>
            <a:r>
              <a:rPr sz="3650" spc="-100" dirty="0">
                <a:latin typeface="Tahoma"/>
                <a:cs typeface="Tahoma"/>
              </a:rPr>
              <a:t>a</a:t>
            </a:r>
            <a:r>
              <a:rPr sz="3650" spc="-380" dirty="0">
                <a:latin typeface="Tahoma"/>
                <a:cs typeface="Tahoma"/>
              </a:rPr>
              <a:t> </a:t>
            </a:r>
            <a:r>
              <a:rPr sz="3650" spc="60" dirty="0">
                <a:latin typeface="Tahoma"/>
                <a:cs typeface="Tahoma"/>
              </a:rPr>
              <a:t>report</a:t>
            </a:r>
            <a:r>
              <a:rPr sz="3650" spc="-380" dirty="0">
                <a:latin typeface="Tahoma"/>
                <a:cs typeface="Tahoma"/>
              </a:rPr>
              <a:t> </a:t>
            </a:r>
            <a:r>
              <a:rPr sz="3650" spc="75" dirty="0">
                <a:latin typeface="Tahoma"/>
                <a:cs typeface="Tahoma"/>
              </a:rPr>
              <a:t>to</a:t>
            </a:r>
            <a:r>
              <a:rPr sz="3650" spc="-380" dirty="0">
                <a:latin typeface="Tahoma"/>
                <a:cs typeface="Tahoma"/>
              </a:rPr>
              <a:t> </a:t>
            </a:r>
            <a:r>
              <a:rPr sz="3650" spc="65" dirty="0">
                <a:latin typeface="Tahoma"/>
                <a:cs typeface="Tahoma"/>
              </a:rPr>
              <a:t>get</a:t>
            </a:r>
            <a:r>
              <a:rPr sz="3650" spc="-380" dirty="0">
                <a:latin typeface="Tahoma"/>
                <a:cs typeface="Tahoma"/>
              </a:rPr>
              <a:t> </a:t>
            </a:r>
            <a:r>
              <a:rPr sz="3650" spc="75" dirty="0">
                <a:latin typeface="Tahoma"/>
                <a:cs typeface="Tahoma"/>
              </a:rPr>
              <a:t>insights</a:t>
            </a:r>
            <a:r>
              <a:rPr sz="3650" spc="-380" dirty="0">
                <a:latin typeface="Tahoma"/>
                <a:cs typeface="Tahoma"/>
              </a:rPr>
              <a:t> </a:t>
            </a:r>
            <a:r>
              <a:rPr sz="3650" spc="50" dirty="0">
                <a:latin typeface="Tahoma"/>
                <a:cs typeface="Tahoma"/>
              </a:rPr>
              <a:t>from</a:t>
            </a:r>
            <a:r>
              <a:rPr sz="3650" spc="10" dirty="0">
                <a:latin typeface="Tahoma"/>
                <a:cs typeface="Tahoma"/>
              </a:rPr>
              <a:t> </a:t>
            </a:r>
            <a:r>
              <a:rPr sz="3650" spc="195" dirty="0">
                <a:latin typeface="Tahoma"/>
                <a:cs typeface="Tahoma"/>
              </a:rPr>
              <a:t>it</a:t>
            </a:r>
            <a:r>
              <a:rPr sz="3650" spc="1180" dirty="0">
                <a:latin typeface="Tahoma"/>
                <a:cs typeface="Tahoma"/>
              </a:rPr>
              <a:t> </a:t>
            </a:r>
            <a:r>
              <a:rPr sz="3650" spc="-20" dirty="0">
                <a:latin typeface="Tahoma"/>
                <a:cs typeface="Tahoma"/>
              </a:rPr>
              <a:t>by</a:t>
            </a:r>
            <a:r>
              <a:rPr sz="3650" spc="1180" dirty="0">
                <a:latin typeface="Tahoma"/>
                <a:cs typeface="Tahoma"/>
              </a:rPr>
              <a:t> </a:t>
            </a:r>
            <a:r>
              <a:rPr sz="3650" spc="30" dirty="0">
                <a:latin typeface="Tahoma"/>
                <a:cs typeface="Tahoma"/>
              </a:rPr>
              <a:t>using</a:t>
            </a:r>
            <a:r>
              <a:rPr sz="3650" spc="1180" dirty="0">
                <a:latin typeface="Tahoma"/>
                <a:cs typeface="Tahoma"/>
              </a:rPr>
              <a:t> </a:t>
            </a:r>
            <a:r>
              <a:rPr sz="3650" spc="45" dirty="0">
                <a:latin typeface="Tahoma"/>
                <a:cs typeface="Tahoma"/>
              </a:rPr>
              <a:t>different</a:t>
            </a:r>
            <a:r>
              <a:rPr sz="3650" spc="1180" dirty="0">
                <a:latin typeface="Tahoma"/>
                <a:cs typeface="Tahoma"/>
              </a:rPr>
              <a:t> </a:t>
            </a:r>
            <a:r>
              <a:rPr sz="3650" spc="5" dirty="0">
                <a:latin typeface="Tahoma"/>
                <a:cs typeface="Tahoma"/>
              </a:rPr>
              <a:t>software</a:t>
            </a:r>
            <a:r>
              <a:rPr sz="3650" spc="1180" dirty="0">
                <a:latin typeface="Tahoma"/>
                <a:cs typeface="Tahoma"/>
              </a:rPr>
              <a:t> </a:t>
            </a:r>
            <a:r>
              <a:rPr sz="3650" spc="55" dirty="0">
                <a:latin typeface="Tahoma"/>
                <a:cs typeface="Tahoma"/>
              </a:rPr>
              <a:t>tools</a:t>
            </a:r>
            <a:r>
              <a:rPr sz="3650" spc="1180" dirty="0">
                <a:latin typeface="Tahoma"/>
                <a:cs typeface="Tahoma"/>
              </a:rPr>
              <a:t> </a:t>
            </a:r>
            <a:r>
              <a:rPr sz="3650" spc="-20" dirty="0">
                <a:latin typeface="Tahoma"/>
                <a:cs typeface="Tahoma"/>
              </a:rPr>
              <a:t>such</a:t>
            </a:r>
            <a:r>
              <a:rPr sz="3650" spc="-15" dirty="0">
                <a:latin typeface="Tahoma"/>
                <a:cs typeface="Tahoma"/>
              </a:rPr>
              <a:t> </a:t>
            </a:r>
            <a:r>
              <a:rPr sz="3650" spc="-55" dirty="0">
                <a:latin typeface="Tahoma"/>
                <a:cs typeface="Tahoma"/>
              </a:rPr>
              <a:t>as</a:t>
            </a:r>
            <a:r>
              <a:rPr sz="3650" spc="-445" dirty="0">
                <a:latin typeface="Tahoma"/>
                <a:cs typeface="Tahoma"/>
              </a:rPr>
              <a:t> </a:t>
            </a:r>
            <a:r>
              <a:rPr sz="3650" spc="-80" dirty="0">
                <a:latin typeface="Tahoma"/>
                <a:cs typeface="Tahoma"/>
              </a:rPr>
              <a:t>Excel,</a:t>
            </a:r>
            <a:r>
              <a:rPr sz="3650" spc="-445" dirty="0">
                <a:latin typeface="Tahoma"/>
                <a:cs typeface="Tahoma"/>
              </a:rPr>
              <a:t> </a:t>
            </a:r>
            <a:r>
              <a:rPr sz="3650" spc="-160" dirty="0">
                <a:latin typeface="Tahoma"/>
                <a:cs typeface="Tahoma"/>
              </a:rPr>
              <a:t>MySQ</a:t>
            </a:r>
            <a:r>
              <a:rPr sz="3650" spc="-775" dirty="0">
                <a:latin typeface="Tahoma"/>
                <a:cs typeface="Tahoma"/>
              </a:rPr>
              <a:t>L</a:t>
            </a:r>
            <a:r>
              <a:rPr sz="3650" spc="-160" dirty="0">
                <a:latin typeface="Tahoma"/>
                <a:cs typeface="Tahoma"/>
              </a:rPr>
              <a:t>,</a:t>
            </a:r>
            <a:r>
              <a:rPr sz="3650" spc="-445" dirty="0">
                <a:latin typeface="Tahoma"/>
                <a:cs typeface="Tahoma"/>
              </a:rPr>
              <a:t> </a:t>
            </a:r>
            <a:r>
              <a:rPr sz="3650" spc="-95" dirty="0">
                <a:latin typeface="Tahoma"/>
                <a:cs typeface="Tahoma"/>
              </a:rPr>
              <a:t>Tableau</a:t>
            </a:r>
            <a:r>
              <a:rPr sz="3650" spc="-445" dirty="0">
                <a:latin typeface="Tahoma"/>
                <a:cs typeface="Tahoma"/>
              </a:rPr>
              <a:t> </a:t>
            </a:r>
            <a:r>
              <a:rPr sz="3650" spc="-20" dirty="0">
                <a:latin typeface="Tahoma"/>
                <a:cs typeface="Tahoma"/>
              </a:rPr>
              <a:t>and</a:t>
            </a:r>
            <a:r>
              <a:rPr sz="3650" spc="-445" dirty="0">
                <a:latin typeface="Tahoma"/>
                <a:cs typeface="Tahoma"/>
              </a:rPr>
              <a:t> </a:t>
            </a:r>
            <a:r>
              <a:rPr sz="3650" spc="-20" dirty="0">
                <a:latin typeface="Tahoma"/>
                <a:cs typeface="Tahoma"/>
              </a:rPr>
              <a:t>Power</a:t>
            </a:r>
            <a:r>
              <a:rPr sz="3650" spc="-445" dirty="0">
                <a:latin typeface="Tahoma"/>
                <a:cs typeface="Tahoma"/>
              </a:rPr>
              <a:t> </a:t>
            </a:r>
            <a:r>
              <a:rPr sz="3650" spc="-70" dirty="0">
                <a:latin typeface="Tahoma"/>
                <a:cs typeface="Tahoma"/>
              </a:rPr>
              <a:t>Bi.</a:t>
            </a:r>
            <a:endParaRPr sz="3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Tahoma"/>
              <a:cs typeface="Tahoma"/>
            </a:endParaRPr>
          </a:p>
          <a:p>
            <a:pPr marL="12700" marR="5080" algn="just">
              <a:lnSpc>
                <a:spcPct val="101000"/>
              </a:lnSpc>
            </a:pPr>
            <a:r>
              <a:rPr sz="3650" spc="-55" dirty="0">
                <a:latin typeface="Tahoma"/>
                <a:cs typeface="Tahoma"/>
              </a:rPr>
              <a:t>From</a:t>
            </a:r>
            <a:r>
              <a:rPr sz="3650" spc="-210" dirty="0">
                <a:latin typeface="Tahoma"/>
                <a:cs typeface="Tahoma"/>
              </a:rPr>
              <a:t> </a:t>
            </a:r>
            <a:r>
              <a:rPr sz="3650" dirty="0">
                <a:latin typeface="Tahoma"/>
                <a:cs typeface="Tahoma"/>
              </a:rPr>
              <a:t>these</a:t>
            </a:r>
            <a:r>
              <a:rPr sz="3650" spc="-210" dirty="0">
                <a:latin typeface="Tahoma"/>
                <a:cs typeface="Tahoma"/>
              </a:rPr>
              <a:t> </a:t>
            </a:r>
            <a:r>
              <a:rPr sz="3650" dirty="0">
                <a:latin typeface="Tahoma"/>
                <a:cs typeface="Tahoma"/>
              </a:rPr>
              <a:t>gained</a:t>
            </a:r>
            <a:r>
              <a:rPr sz="3650" spc="-210" dirty="0">
                <a:latin typeface="Tahoma"/>
                <a:cs typeface="Tahoma"/>
              </a:rPr>
              <a:t> </a:t>
            </a:r>
            <a:r>
              <a:rPr sz="3650" spc="65" dirty="0">
                <a:latin typeface="Tahoma"/>
                <a:cs typeface="Tahoma"/>
              </a:rPr>
              <a:t>insights</a:t>
            </a:r>
            <a:r>
              <a:rPr sz="3650" spc="-210" dirty="0">
                <a:latin typeface="Tahoma"/>
                <a:cs typeface="Tahoma"/>
              </a:rPr>
              <a:t> </a:t>
            </a:r>
            <a:r>
              <a:rPr sz="3650" spc="-20" dirty="0">
                <a:latin typeface="Tahoma"/>
                <a:cs typeface="Tahoma"/>
              </a:rPr>
              <a:t>accurate</a:t>
            </a:r>
            <a:r>
              <a:rPr sz="3650" spc="-210" dirty="0">
                <a:latin typeface="Tahoma"/>
                <a:cs typeface="Tahoma"/>
              </a:rPr>
              <a:t> </a:t>
            </a:r>
            <a:r>
              <a:rPr sz="3650" spc="-10" dirty="0">
                <a:latin typeface="Tahoma"/>
                <a:cs typeface="Tahoma"/>
              </a:rPr>
              <a:t>business </a:t>
            </a:r>
            <a:r>
              <a:rPr sz="3650" dirty="0">
                <a:latin typeface="Tahoma"/>
                <a:cs typeface="Tahoma"/>
              </a:rPr>
              <a:t>decisions</a:t>
            </a:r>
            <a:r>
              <a:rPr sz="3650" spc="-330" dirty="0">
                <a:latin typeface="Tahoma"/>
                <a:cs typeface="Tahoma"/>
              </a:rPr>
              <a:t> </a:t>
            </a:r>
            <a:r>
              <a:rPr sz="3650" spc="-25" dirty="0">
                <a:latin typeface="Tahoma"/>
                <a:cs typeface="Tahoma"/>
              </a:rPr>
              <a:t>are</a:t>
            </a:r>
            <a:r>
              <a:rPr sz="3650" spc="-330" dirty="0">
                <a:latin typeface="Tahoma"/>
                <a:cs typeface="Tahoma"/>
              </a:rPr>
              <a:t> </a:t>
            </a:r>
            <a:r>
              <a:rPr sz="3650" spc="-10" dirty="0">
                <a:latin typeface="Tahoma"/>
                <a:cs typeface="Tahoma"/>
              </a:rPr>
              <a:t>made.</a:t>
            </a:r>
            <a:endParaRPr sz="36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9831" y="6568694"/>
            <a:ext cx="152400" cy="15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2428" y="299605"/>
            <a:ext cx="7715250" cy="5876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6710" y="1580493"/>
            <a:ext cx="4863465" cy="71564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0" spc="-325" dirty="0">
                <a:solidFill>
                  <a:srgbClr val="434343"/>
                </a:solidFill>
              </a:rPr>
              <a:t>CLIENT'S</a:t>
            </a:r>
            <a:r>
              <a:rPr sz="4500" spc="355" dirty="0">
                <a:solidFill>
                  <a:srgbClr val="434343"/>
                </a:solidFill>
              </a:rPr>
              <a:t> </a:t>
            </a:r>
            <a:r>
              <a:rPr sz="4500" spc="-445" dirty="0">
                <a:solidFill>
                  <a:srgbClr val="434343"/>
                </a:solidFill>
              </a:rPr>
              <a:t>PROBLEM</a:t>
            </a:r>
            <a:endParaRPr sz="45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90"/>
              </a:spcBef>
            </a:pPr>
            <a:r>
              <a:rPr spc="-50" dirty="0"/>
              <a:t>Zomato,</a:t>
            </a:r>
            <a:r>
              <a:rPr spc="-215" dirty="0"/>
              <a:t> </a:t>
            </a:r>
            <a:r>
              <a:rPr spc="-100" dirty="0"/>
              <a:t>a</a:t>
            </a:r>
            <a:r>
              <a:rPr spc="-215" dirty="0"/>
              <a:t> </a:t>
            </a:r>
            <a:r>
              <a:rPr spc="25" dirty="0"/>
              <a:t>leading</a:t>
            </a:r>
            <a:r>
              <a:rPr spc="-215" dirty="0"/>
              <a:t> </a:t>
            </a:r>
            <a:r>
              <a:rPr spc="15" dirty="0"/>
              <a:t>restaurant</a:t>
            </a:r>
            <a:r>
              <a:rPr spc="-215" dirty="0"/>
              <a:t> </a:t>
            </a:r>
            <a:r>
              <a:rPr dirty="0"/>
              <a:t>discovery</a:t>
            </a:r>
            <a:r>
              <a:rPr spc="-215" dirty="0"/>
              <a:t> </a:t>
            </a:r>
            <a:r>
              <a:rPr spc="-20" dirty="0"/>
              <a:t>and</a:t>
            </a:r>
            <a:r>
              <a:rPr spc="-15" dirty="0"/>
              <a:t> </a:t>
            </a:r>
            <a:r>
              <a:rPr spc="15" dirty="0"/>
              <a:t>food</a:t>
            </a:r>
            <a:r>
              <a:rPr spc="-350" dirty="0"/>
              <a:t> </a:t>
            </a:r>
            <a:r>
              <a:rPr spc="20" dirty="0"/>
              <a:t>delivery</a:t>
            </a:r>
            <a:r>
              <a:rPr spc="-350" dirty="0"/>
              <a:t> </a:t>
            </a:r>
            <a:r>
              <a:rPr spc="5" dirty="0"/>
              <a:t>platform,</a:t>
            </a:r>
            <a:r>
              <a:rPr spc="-350" dirty="0"/>
              <a:t> </a:t>
            </a:r>
            <a:r>
              <a:rPr spc="-20" dirty="0"/>
              <a:t>seeks</a:t>
            </a:r>
            <a:r>
              <a:rPr spc="-350" dirty="0"/>
              <a:t> </a:t>
            </a:r>
            <a:r>
              <a:rPr spc="75" dirty="0"/>
              <a:t>to</a:t>
            </a:r>
            <a:r>
              <a:rPr spc="-350" dirty="0"/>
              <a:t> </a:t>
            </a:r>
            <a:r>
              <a:rPr spc="-20" dirty="0"/>
              <a:t>enhance</a:t>
            </a:r>
            <a:r>
              <a:rPr spc="-350" dirty="0"/>
              <a:t> </a:t>
            </a:r>
            <a:r>
              <a:rPr spc="120" dirty="0"/>
              <a:t>its</a:t>
            </a:r>
            <a:r>
              <a:rPr spc="110" dirty="0"/>
              <a:t> </a:t>
            </a:r>
            <a:r>
              <a:rPr spc="35" dirty="0"/>
              <a:t>market</a:t>
            </a:r>
            <a:r>
              <a:rPr spc="2130" dirty="0"/>
              <a:t> </a:t>
            </a:r>
            <a:r>
              <a:rPr spc="20" dirty="0"/>
              <a:t>understanding</a:t>
            </a:r>
            <a:r>
              <a:rPr spc="2130" dirty="0"/>
              <a:t> </a:t>
            </a:r>
            <a:r>
              <a:rPr spc="-20" dirty="0"/>
              <a:t>and</a:t>
            </a:r>
            <a:r>
              <a:rPr spc="2130" dirty="0"/>
              <a:t> </a:t>
            </a:r>
            <a:r>
              <a:rPr spc="45" dirty="0"/>
              <a:t>operational</a:t>
            </a:r>
            <a:r>
              <a:rPr spc="30" dirty="0"/>
              <a:t> </a:t>
            </a:r>
            <a:r>
              <a:rPr spc="45" dirty="0"/>
              <a:t>strategies</a:t>
            </a:r>
            <a:r>
              <a:rPr spc="1714" dirty="0"/>
              <a:t> </a:t>
            </a:r>
            <a:r>
              <a:rPr spc="40" dirty="0"/>
              <a:t>through</a:t>
            </a:r>
            <a:r>
              <a:rPr spc="1714" dirty="0"/>
              <a:t> </a:t>
            </a:r>
            <a:r>
              <a:rPr dirty="0"/>
              <a:t>comprehensive</a:t>
            </a:r>
            <a:r>
              <a:rPr spc="1714" dirty="0"/>
              <a:t> </a:t>
            </a:r>
            <a:r>
              <a:rPr spc="-5" dirty="0"/>
              <a:t>data</a:t>
            </a:r>
            <a:r>
              <a:rPr dirty="0"/>
              <a:t> </a:t>
            </a:r>
            <a:r>
              <a:rPr spc="-35" dirty="0"/>
              <a:t>analysis.</a:t>
            </a:r>
            <a:r>
              <a:rPr spc="400" dirty="0"/>
              <a:t> </a:t>
            </a:r>
            <a:r>
              <a:rPr spc="-105" dirty="0"/>
              <a:t>The</a:t>
            </a:r>
            <a:r>
              <a:rPr spc="400" dirty="0"/>
              <a:t> </a:t>
            </a:r>
            <a:r>
              <a:rPr spc="85" dirty="0"/>
              <a:t>client</a:t>
            </a:r>
            <a:r>
              <a:rPr spc="400" dirty="0"/>
              <a:t> </a:t>
            </a:r>
            <a:r>
              <a:rPr spc="15" dirty="0"/>
              <a:t>aims</a:t>
            </a:r>
            <a:r>
              <a:rPr spc="400" dirty="0"/>
              <a:t> </a:t>
            </a:r>
            <a:r>
              <a:rPr spc="75" dirty="0"/>
              <a:t>to</a:t>
            </a:r>
            <a:r>
              <a:rPr spc="400" dirty="0"/>
              <a:t> </a:t>
            </a:r>
            <a:r>
              <a:rPr spc="-5" dirty="0"/>
              <a:t>leverage</a:t>
            </a:r>
            <a:r>
              <a:rPr spc="400" dirty="0"/>
              <a:t> </a:t>
            </a:r>
            <a:r>
              <a:rPr spc="-5" dirty="0"/>
              <a:t>data</a:t>
            </a:r>
            <a:r>
              <a:rPr dirty="0"/>
              <a:t> </a:t>
            </a:r>
            <a:r>
              <a:rPr spc="75" dirty="0"/>
              <a:t>insights</a:t>
            </a:r>
            <a:r>
              <a:rPr spc="965" dirty="0"/>
              <a:t> </a:t>
            </a:r>
            <a:r>
              <a:rPr spc="75" dirty="0"/>
              <a:t>to</a:t>
            </a:r>
            <a:r>
              <a:rPr spc="965" dirty="0"/>
              <a:t> </a:t>
            </a:r>
            <a:r>
              <a:rPr spc="25" dirty="0"/>
              <a:t>improve</a:t>
            </a:r>
            <a:r>
              <a:rPr spc="965" dirty="0"/>
              <a:t> </a:t>
            </a:r>
            <a:r>
              <a:rPr spc="15" dirty="0"/>
              <a:t>restaurant</a:t>
            </a:r>
            <a:r>
              <a:rPr spc="965" dirty="0"/>
              <a:t> </a:t>
            </a:r>
            <a:r>
              <a:rPr spc="35" dirty="0"/>
              <a:t>selection</a:t>
            </a:r>
            <a:r>
              <a:rPr spc="30" dirty="0"/>
              <a:t> </a:t>
            </a:r>
            <a:r>
              <a:rPr spc="25" dirty="0"/>
              <a:t>algorithms,</a:t>
            </a:r>
            <a:r>
              <a:rPr spc="420" dirty="0"/>
              <a:t> </a:t>
            </a:r>
            <a:r>
              <a:rPr spc="-20" dirty="0"/>
              <a:t>enhance</a:t>
            </a:r>
            <a:r>
              <a:rPr spc="420" dirty="0"/>
              <a:t> </a:t>
            </a:r>
            <a:r>
              <a:rPr dirty="0"/>
              <a:t>user</a:t>
            </a:r>
            <a:r>
              <a:rPr spc="420" dirty="0"/>
              <a:t> </a:t>
            </a:r>
            <a:r>
              <a:rPr spc="-20" dirty="0"/>
              <a:t>experience,</a:t>
            </a:r>
            <a:r>
              <a:rPr spc="420" dirty="0"/>
              <a:t> </a:t>
            </a:r>
            <a:r>
              <a:rPr spc="-20" dirty="0"/>
              <a:t>and</a:t>
            </a:r>
            <a:r>
              <a:rPr spc="-15" dirty="0"/>
              <a:t> </a:t>
            </a:r>
            <a:r>
              <a:rPr spc="80" dirty="0"/>
              <a:t>optimize</a:t>
            </a:r>
            <a:r>
              <a:rPr spc="-445" dirty="0"/>
              <a:t> </a:t>
            </a:r>
            <a:r>
              <a:rPr spc="20" dirty="0"/>
              <a:t>delivery</a:t>
            </a:r>
            <a:r>
              <a:rPr spc="-445" dirty="0"/>
              <a:t> </a:t>
            </a:r>
            <a:r>
              <a:rPr spc="-35" dirty="0"/>
              <a:t>services.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262887" y="0"/>
            <a:ext cx="1704975" cy="1532890"/>
            <a:chOff x="8262887" y="0"/>
            <a:chExt cx="1704975" cy="1532890"/>
          </a:xfrm>
        </p:grpSpPr>
        <p:sp>
          <p:nvSpPr>
            <p:cNvPr id="4" name="object 4"/>
            <p:cNvSpPr/>
            <p:nvPr/>
          </p:nvSpPr>
          <p:spPr>
            <a:xfrm>
              <a:off x="8474062" y="253225"/>
              <a:ext cx="1493520" cy="1279525"/>
            </a:xfrm>
            <a:custGeom>
              <a:avLst/>
              <a:gdLst/>
              <a:ahLst/>
              <a:cxnLst/>
              <a:rect l="l" t="t" r="r" b="b"/>
              <a:pathLst>
                <a:path w="1493520" h="1279525">
                  <a:moveTo>
                    <a:pt x="1466850" y="0"/>
                  </a:moveTo>
                  <a:lnTo>
                    <a:pt x="26670" y="0"/>
                  </a:lnTo>
                  <a:lnTo>
                    <a:pt x="16287" y="2093"/>
                  </a:lnTo>
                  <a:lnTo>
                    <a:pt x="7810" y="7802"/>
                  </a:lnTo>
                  <a:lnTo>
                    <a:pt x="2095" y="16271"/>
                  </a:lnTo>
                  <a:lnTo>
                    <a:pt x="0" y="26644"/>
                  </a:lnTo>
                  <a:lnTo>
                    <a:pt x="0" y="1279410"/>
                  </a:lnTo>
                  <a:lnTo>
                    <a:pt x="1280160" y="1279410"/>
                  </a:lnTo>
                  <a:lnTo>
                    <a:pt x="1329083" y="1273778"/>
                  </a:lnTo>
                  <a:lnTo>
                    <a:pt x="1373993" y="1257735"/>
                  </a:lnTo>
                  <a:lnTo>
                    <a:pt x="1413609" y="1232561"/>
                  </a:lnTo>
                  <a:lnTo>
                    <a:pt x="1446649" y="1199537"/>
                  </a:lnTo>
                  <a:lnTo>
                    <a:pt x="1471835" y="1159942"/>
                  </a:lnTo>
                  <a:lnTo>
                    <a:pt x="1487885" y="1115058"/>
                  </a:lnTo>
                  <a:lnTo>
                    <a:pt x="1493520" y="1066165"/>
                  </a:lnTo>
                  <a:lnTo>
                    <a:pt x="1493520" y="26644"/>
                  </a:lnTo>
                  <a:lnTo>
                    <a:pt x="1491424" y="16271"/>
                  </a:lnTo>
                  <a:lnTo>
                    <a:pt x="1485709" y="7802"/>
                  </a:lnTo>
                  <a:lnTo>
                    <a:pt x="1477232" y="2093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FEE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4062" y="253225"/>
              <a:ext cx="160020" cy="1279525"/>
            </a:xfrm>
            <a:custGeom>
              <a:avLst/>
              <a:gdLst/>
              <a:ahLst/>
              <a:cxnLst/>
              <a:rect l="l" t="t" r="r" b="b"/>
              <a:pathLst>
                <a:path w="160020" h="1279525">
                  <a:moveTo>
                    <a:pt x="160020" y="0"/>
                  </a:moveTo>
                  <a:lnTo>
                    <a:pt x="26670" y="0"/>
                  </a:lnTo>
                  <a:lnTo>
                    <a:pt x="16287" y="2093"/>
                  </a:lnTo>
                  <a:lnTo>
                    <a:pt x="7810" y="7802"/>
                  </a:lnTo>
                  <a:lnTo>
                    <a:pt x="2095" y="16271"/>
                  </a:lnTo>
                  <a:lnTo>
                    <a:pt x="0" y="26644"/>
                  </a:lnTo>
                  <a:lnTo>
                    <a:pt x="0" y="1279410"/>
                  </a:lnTo>
                  <a:lnTo>
                    <a:pt x="133350" y="1279410"/>
                  </a:lnTo>
                  <a:lnTo>
                    <a:pt x="133350" y="26644"/>
                  </a:lnTo>
                  <a:lnTo>
                    <a:pt x="135445" y="16271"/>
                  </a:lnTo>
                  <a:lnTo>
                    <a:pt x="141160" y="7802"/>
                  </a:lnTo>
                  <a:lnTo>
                    <a:pt x="149637" y="2093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DE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62887" y="1319390"/>
              <a:ext cx="1491615" cy="213360"/>
            </a:xfrm>
            <a:custGeom>
              <a:avLst/>
              <a:gdLst/>
              <a:ahLst/>
              <a:cxnLst/>
              <a:rect l="l" t="t" r="r" b="b"/>
              <a:pathLst>
                <a:path w="1491615" h="213359">
                  <a:moveTo>
                    <a:pt x="1252791" y="0"/>
                  </a:moveTo>
                  <a:lnTo>
                    <a:pt x="26390" y="0"/>
                  </a:lnTo>
                  <a:lnTo>
                    <a:pt x="15050" y="2522"/>
                  </a:lnTo>
                  <a:lnTo>
                    <a:pt x="6199" y="9285"/>
                  </a:lnTo>
                  <a:lnTo>
                    <a:pt x="846" y="19079"/>
                  </a:lnTo>
                  <a:lnTo>
                    <a:pt x="0" y="30695"/>
                  </a:lnTo>
                  <a:lnTo>
                    <a:pt x="10747" y="73310"/>
                  </a:lnTo>
                  <a:lnTo>
                    <a:pt x="29584" y="112028"/>
                  </a:lnTo>
                  <a:lnTo>
                    <a:pt x="55542" y="145881"/>
                  </a:lnTo>
                  <a:lnTo>
                    <a:pt x="87650" y="173899"/>
                  </a:lnTo>
                  <a:lnTo>
                    <a:pt x="124938" y="195112"/>
                  </a:lnTo>
                  <a:lnTo>
                    <a:pt x="166436" y="208550"/>
                  </a:lnTo>
                  <a:lnTo>
                    <a:pt x="211175" y="213245"/>
                  </a:lnTo>
                  <a:lnTo>
                    <a:pt x="1491335" y="213245"/>
                  </a:lnTo>
                  <a:lnTo>
                    <a:pt x="1445604" y="208335"/>
                  </a:lnTo>
                  <a:lnTo>
                    <a:pt x="1403286" y="194298"/>
                  </a:lnTo>
                  <a:lnTo>
                    <a:pt x="1365421" y="172171"/>
                  </a:lnTo>
                  <a:lnTo>
                    <a:pt x="1333046" y="142993"/>
                  </a:lnTo>
                  <a:lnTo>
                    <a:pt x="1307202" y="107802"/>
                  </a:lnTo>
                  <a:lnTo>
                    <a:pt x="1288926" y="67636"/>
                  </a:lnTo>
                  <a:lnTo>
                    <a:pt x="1279258" y="23533"/>
                  </a:lnTo>
                  <a:lnTo>
                    <a:pt x="1276403" y="14192"/>
                  </a:lnTo>
                  <a:lnTo>
                    <a:pt x="1270544" y="6732"/>
                  </a:lnTo>
                  <a:lnTo>
                    <a:pt x="1262425" y="1789"/>
                  </a:lnTo>
                  <a:lnTo>
                    <a:pt x="1252791" y="0"/>
                  </a:lnTo>
                  <a:close/>
                </a:path>
              </a:pathLst>
            </a:custGeom>
            <a:solidFill>
              <a:srgbClr val="FDE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87447" y="106616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26670" y="0"/>
                  </a:moveTo>
                  <a:lnTo>
                    <a:pt x="16633" y="1952"/>
                  </a:lnTo>
                  <a:lnTo>
                    <a:pt x="7810" y="7810"/>
                  </a:lnTo>
                  <a:lnTo>
                    <a:pt x="1952" y="16629"/>
                  </a:lnTo>
                  <a:lnTo>
                    <a:pt x="0" y="26657"/>
                  </a:lnTo>
                  <a:lnTo>
                    <a:pt x="1952" y="36685"/>
                  </a:lnTo>
                  <a:lnTo>
                    <a:pt x="7810" y="45504"/>
                  </a:lnTo>
                  <a:lnTo>
                    <a:pt x="266382" y="303923"/>
                  </a:lnTo>
                  <a:lnTo>
                    <a:pt x="273215" y="306527"/>
                  </a:lnTo>
                  <a:lnTo>
                    <a:pt x="280035" y="306527"/>
                  </a:lnTo>
                  <a:lnTo>
                    <a:pt x="286854" y="306527"/>
                  </a:lnTo>
                  <a:lnTo>
                    <a:pt x="293687" y="303923"/>
                  </a:lnTo>
                  <a:lnTo>
                    <a:pt x="298894" y="298716"/>
                  </a:lnTo>
                  <a:lnTo>
                    <a:pt x="304752" y="289903"/>
                  </a:lnTo>
                  <a:lnTo>
                    <a:pt x="306705" y="279874"/>
                  </a:lnTo>
                  <a:lnTo>
                    <a:pt x="304752" y="269843"/>
                  </a:lnTo>
                  <a:lnTo>
                    <a:pt x="298894" y="261023"/>
                  </a:lnTo>
                  <a:lnTo>
                    <a:pt x="45529" y="7810"/>
                  </a:lnTo>
                  <a:lnTo>
                    <a:pt x="36706" y="195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C9BF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0767" y="0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4645" y="5737"/>
                  </a:lnTo>
                  <a:lnTo>
                    <a:pt x="59270" y="22466"/>
                  </a:lnTo>
                  <a:lnTo>
                    <a:pt x="30272" y="48726"/>
                  </a:lnTo>
                  <a:lnTo>
                    <a:pt x="10147" y="82270"/>
                  </a:lnTo>
                  <a:lnTo>
                    <a:pt x="639" y="120208"/>
                  </a:lnTo>
                  <a:lnTo>
                    <a:pt x="0" y="133273"/>
                  </a:lnTo>
                  <a:lnTo>
                    <a:pt x="159" y="139820"/>
                  </a:lnTo>
                  <a:lnTo>
                    <a:pt x="7787" y="178164"/>
                  </a:lnTo>
                  <a:lnTo>
                    <a:pt x="26251" y="212670"/>
                  </a:lnTo>
                  <a:lnTo>
                    <a:pt x="53908" y="240314"/>
                  </a:lnTo>
                  <a:lnTo>
                    <a:pt x="88436" y="258760"/>
                  </a:lnTo>
                  <a:lnTo>
                    <a:pt x="126801" y="266387"/>
                  </a:lnTo>
                  <a:lnTo>
                    <a:pt x="133350" y="266547"/>
                  </a:lnTo>
                  <a:lnTo>
                    <a:pt x="139903" y="266387"/>
                  </a:lnTo>
                  <a:lnTo>
                    <a:pt x="178265" y="258760"/>
                  </a:lnTo>
                  <a:lnTo>
                    <a:pt x="212792" y="240314"/>
                  </a:lnTo>
                  <a:lnTo>
                    <a:pt x="240454" y="212670"/>
                  </a:lnTo>
                  <a:lnTo>
                    <a:pt x="258912" y="178164"/>
                  </a:lnTo>
                  <a:lnTo>
                    <a:pt x="266540" y="139820"/>
                  </a:lnTo>
                  <a:lnTo>
                    <a:pt x="266700" y="133273"/>
                  </a:lnTo>
                  <a:lnTo>
                    <a:pt x="266540" y="126725"/>
                  </a:lnTo>
                  <a:lnTo>
                    <a:pt x="258912" y="88383"/>
                  </a:lnTo>
                  <a:lnTo>
                    <a:pt x="240454" y="53877"/>
                  </a:lnTo>
                  <a:lnTo>
                    <a:pt x="212792" y="26231"/>
                  </a:lnTo>
                  <a:lnTo>
                    <a:pt x="178265" y="7787"/>
                  </a:lnTo>
                  <a:lnTo>
                    <a:pt x="139903" y="159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7D5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0767" y="11811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78486" y="0"/>
                  </a:moveTo>
                  <a:lnTo>
                    <a:pt x="46704" y="20196"/>
                  </a:lnTo>
                  <a:lnTo>
                    <a:pt x="21893" y="48301"/>
                  </a:lnTo>
                  <a:lnTo>
                    <a:pt x="5757" y="82621"/>
                  </a:lnTo>
                  <a:lnTo>
                    <a:pt x="0" y="121462"/>
                  </a:lnTo>
                  <a:lnTo>
                    <a:pt x="6798" y="163584"/>
                  </a:lnTo>
                  <a:lnTo>
                    <a:pt x="25728" y="200168"/>
                  </a:lnTo>
                  <a:lnTo>
                    <a:pt x="54595" y="229020"/>
                  </a:lnTo>
                  <a:lnTo>
                    <a:pt x="91201" y="247941"/>
                  </a:lnTo>
                  <a:lnTo>
                    <a:pt x="133350" y="254736"/>
                  </a:lnTo>
                  <a:lnTo>
                    <a:pt x="172216" y="248983"/>
                  </a:lnTo>
                  <a:lnTo>
                    <a:pt x="206554" y="232857"/>
                  </a:lnTo>
                  <a:lnTo>
                    <a:pt x="234675" y="208059"/>
                  </a:lnTo>
                  <a:lnTo>
                    <a:pt x="254889" y="176288"/>
                  </a:lnTo>
                  <a:lnTo>
                    <a:pt x="242005" y="181327"/>
                  </a:lnTo>
                  <a:lnTo>
                    <a:pt x="228514" y="185032"/>
                  </a:lnTo>
                  <a:lnTo>
                    <a:pt x="214494" y="187318"/>
                  </a:lnTo>
                  <a:lnTo>
                    <a:pt x="200025" y="188099"/>
                  </a:lnTo>
                  <a:lnTo>
                    <a:pt x="157876" y="181304"/>
                  </a:lnTo>
                  <a:lnTo>
                    <a:pt x="121270" y="162383"/>
                  </a:lnTo>
                  <a:lnTo>
                    <a:pt x="92403" y="133531"/>
                  </a:lnTo>
                  <a:lnTo>
                    <a:pt x="73473" y="96947"/>
                  </a:lnTo>
                  <a:lnTo>
                    <a:pt x="66675" y="54825"/>
                  </a:lnTo>
                  <a:lnTo>
                    <a:pt x="67457" y="40365"/>
                  </a:lnTo>
                  <a:lnTo>
                    <a:pt x="69746" y="26355"/>
                  </a:lnTo>
                  <a:lnTo>
                    <a:pt x="73452" y="12874"/>
                  </a:lnTo>
                  <a:lnTo>
                    <a:pt x="78486" y="0"/>
                  </a:lnTo>
                  <a:close/>
                </a:path>
              </a:pathLst>
            </a:custGeom>
            <a:solidFill>
              <a:srgbClr val="5C2B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14093" y="598792"/>
              <a:ext cx="1013460" cy="294640"/>
            </a:xfrm>
            <a:custGeom>
              <a:avLst/>
              <a:gdLst/>
              <a:ahLst/>
              <a:cxnLst/>
              <a:rect l="l" t="t" r="r" b="b"/>
              <a:pathLst>
                <a:path w="1013459" h="294640">
                  <a:moveTo>
                    <a:pt x="213360" y="54241"/>
                  </a:moveTo>
                  <a:lnTo>
                    <a:pt x="211264" y="43878"/>
                  </a:lnTo>
                  <a:lnTo>
                    <a:pt x="205549" y="35394"/>
                  </a:lnTo>
                  <a:lnTo>
                    <a:pt x="197065" y="29679"/>
                  </a:lnTo>
                  <a:lnTo>
                    <a:pt x="186690" y="27584"/>
                  </a:lnTo>
                  <a:lnTo>
                    <a:pt x="26670" y="27584"/>
                  </a:lnTo>
                  <a:lnTo>
                    <a:pt x="16281" y="29679"/>
                  </a:lnTo>
                  <a:lnTo>
                    <a:pt x="7810" y="35394"/>
                  </a:lnTo>
                  <a:lnTo>
                    <a:pt x="2095" y="43878"/>
                  </a:lnTo>
                  <a:lnTo>
                    <a:pt x="0" y="54241"/>
                  </a:lnTo>
                  <a:lnTo>
                    <a:pt x="2095" y="64617"/>
                  </a:lnTo>
                  <a:lnTo>
                    <a:pt x="7810" y="73101"/>
                  </a:lnTo>
                  <a:lnTo>
                    <a:pt x="16281" y="78816"/>
                  </a:lnTo>
                  <a:lnTo>
                    <a:pt x="26670" y="80899"/>
                  </a:lnTo>
                  <a:lnTo>
                    <a:pt x="80010" y="80899"/>
                  </a:lnTo>
                  <a:lnTo>
                    <a:pt x="80010" y="267474"/>
                  </a:lnTo>
                  <a:lnTo>
                    <a:pt x="82105" y="277850"/>
                  </a:lnTo>
                  <a:lnTo>
                    <a:pt x="87820" y="286334"/>
                  </a:lnTo>
                  <a:lnTo>
                    <a:pt x="96291" y="292049"/>
                  </a:lnTo>
                  <a:lnTo>
                    <a:pt x="106680" y="294144"/>
                  </a:lnTo>
                  <a:lnTo>
                    <a:pt x="117055" y="292049"/>
                  </a:lnTo>
                  <a:lnTo>
                    <a:pt x="125526" y="286334"/>
                  </a:lnTo>
                  <a:lnTo>
                    <a:pt x="131241" y="277850"/>
                  </a:lnTo>
                  <a:lnTo>
                    <a:pt x="133350" y="267474"/>
                  </a:lnTo>
                  <a:lnTo>
                    <a:pt x="133350" y="80899"/>
                  </a:lnTo>
                  <a:lnTo>
                    <a:pt x="186690" y="80899"/>
                  </a:lnTo>
                  <a:lnTo>
                    <a:pt x="197065" y="78816"/>
                  </a:lnTo>
                  <a:lnTo>
                    <a:pt x="205536" y="73101"/>
                  </a:lnTo>
                  <a:lnTo>
                    <a:pt x="211251" y="64617"/>
                  </a:lnTo>
                  <a:lnTo>
                    <a:pt x="213360" y="54241"/>
                  </a:lnTo>
                  <a:close/>
                </a:path>
                <a:path w="1013459" h="294640">
                  <a:moveTo>
                    <a:pt x="426720" y="160858"/>
                  </a:moveTo>
                  <a:lnTo>
                    <a:pt x="418312" y="109042"/>
                  </a:lnTo>
                  <a:lnTo>
                    <a:pt x="403123" y="80899"/>
                  </a:lnTo>
                  <a:lnTo>
                    <a:pt x="395439" y="66675"/>
                  </a:lnTo>
                  <a:lnTo>
                    <a:pt x="373380" y="48094"/>
                  </a:lnTo>
                  <a:lnTo>
                    <a:pt x="373380" y="160858"/>
                  </a:lnTo>
                  <a:lnTo>
                    <a:pt x="369100" y="191643"/>
                  </a:lnTo>
                  <a:lnTo>
                    <a:pt x="357543" y="217106"/>
                  </a:lnTo>
                  <a:lnTo>
                    <a:pt x="340563" y="234442"/>
                  </a:lnTo>
                  <a:lnTo>
                    <a:pt x="320040" y="240830"/>
                  </a:lnTo>
                  <a:lnTo>
                    <a:pt x="299504" y="234442"/>
                  </a:lnTo>
                  <a:lnTo>
                    <a:pt x="282524" y="217106"/>
                  </a:lnTo>
                  <a:lnTo>
                    <a:pt x="270967" y="191643"/>
                  </a:lnTo>
                  <a:lnTo>
                    <a:pt x="266700" y="160858"/>
                  </a:lnTo>
                  <a:lnTo>
                    <a:pt x="270967" y="130086"/>
                  </a:lnTo>
                  <a:lnTo>
                    <a:pt x="282524" y="104635"/>
                  </a:lnTo>
                  <a:lnTo>
                    <a:pt x="299504" y="87299"/>
                  </a:lnTo>
                  <a:lnTo>
                    <a:pt x="320040" y="80899"/>
                  </a:lnTo>
                  <a:lnTo>
                    <a:pt x="340563" y="87299"/>
                  </a:lnTo>
                  <a:lnTo>
                    <a:pt x="357543" y="104635"/>
                  </a:lnTo>
                  <a:lnTo>
                    <a:pt x="369100" y="130086"/>
                  </a:lnTo>
                  <a:lnTo>
                    <a:pt x="373380" y="160858"/>
                  </a:lnTo>
                  <a:lnTo>
                    <a:pt x="373380" y="48094"/>
                  </a:lnTo>
                  <a:lnTo>
                    <a:pt x="361518" y="38087"/>
                  </a:lnTo>
                  <a:lnTo>
                    <a:pt x="320040" y="27584"/>
                  </a:lnTo>
                  <a:lnTo>
                    <a:pt x="278549" y="38087"/>
                  </a:lnTo>
                  <a:lnTo>
                    <a:pt x="244640" y="66675"/>
                  </a:lnTo>
                  <a:lnTo>
                    <a:pt x="221754" y="109042"/>
                  </a:lnTo>
                  <a:lnTo>
                    <a:pt x="213360" y="160858"/>
                  </a:lnTo>
                  <a:lnTo>
                    <a:pt x="221754" y="212686"/>
                  </a:lnTo>
                  <a:lnTo>
                    <a:pt x="244640" y="255054"/>
                  </a:lnTo>
                  <a:lnTo>
                    <a:pt x="278549" y="283641"/>
                  </a:lnTo>
                  <a:lnTo>
                    <a:pt x="320040" y="294132"/>
                  </a:lnTo>
                  <a:lnTo>
                    <a:pt x="361518" y="283641"/>
                  </a:lnTo>
                  <a:lnTo>
                    <a:pt x="395439" y="255054"/>
                  </a:lnTo>
                  <a:lnTo>
                    <a:pt x="403110" y="240830"/>
                  </a:lnTo>
                  <a:lnTo>
                    <a:pt x="418312" y="212686"/>
                  </a:lnTo>
                  <a:lnTo>
                    <a:pt x="426720" y="160858"/>
                  </a:lnTo>
                  <a:close/>
                </a:path>
                <a:path w="1013459" h="294640">
                  <a:moveTo>
                    <a:pt x="746760" y="160858"/>
                  </a:moveTo>
                  <a:lnTo>
                    <a:pt x="733767" y="104787"/>
                  </a:lnTo>
                  <a:lnTo>
                    <a:pt x="701141" y="63004"/>
                  </a:lnTo>
                  <a:lnTo>
                    <a:pt x="699223" y="61683"/>
                  </a:lnTo>
                  <a:lnTo>
                    <a:pt x="693420" y="57708"/>
                  </a:lnTo>
                  <a:lnTo>
                    <a:pt x="693420" y="160858"/>
                  </a:lnTo>
                  <a:lnTo>
                    <a:pt x="682218" y="196100"/>
                  </a:lnTo>
                  <a:lnTo>
                    <a:pt x="654672" y="219087"/>
                  </a:lnTo>
                  <a:lnTo>
                    <a:pt x="619823" y="232435"/>
                  </a:lnTo>
                  <a:lnTo>
                    <a:pt x="586740" y="238760"/>
                  </a:lnTo>
                  <a:lnTo>
                    <a:pt x="586740" y="61683"/>
                  </a:lnTo>
                  <a:lnTo>
                    <a:pt x="620547" y="74371"/>
                  </a:lnTo>
                  <a:lnTo>
                    <a:pt x="655320" y="94399"/>
                  </a:lnTo>
                  <a:lnTo>
                    <a:pt x="682459" y="122859"/>
                  </a:lnTo>
                  <a:lnTo>
                    <a:pt x="693420" y="160858"/>
                  </a:lnTo>
                  <a:lnTo>
                    <a:pt x="693420" y="57708"/>
                  </a:lnTo>
                  <a:lnTo>
                    <a:pt x="658393" y="33655"/>
                  </a:lnTo>
                  <a:lnTo>
                    <a:pt x="615022" y="14833"/>
                  </a:lnTo>
                  <a:lnTo>
                    <a:pt x="564464" y="1295"/>
                  </a:lnTo>
                  <a:lnTo>
                    <a:pt x="556704" y="0"/>
                  </a:lnTo>
                  <a:lnTo>
                    <a:pt x="548817" y="2184"/>
                  </a:lnTo>
                  <a:lnTo>
                    <a:pt x="536854" y="12319"/>
                  </a:lnTo>
                  <a:lnTo>
                    <a:pt x="533400" y="19748"/>
                  </a:lnTo>
                  <a:lnTo>
                    <a:pt x="533400" y="267474"/>
                  </a:lnTo>
                  <a:lnTo>
                    <a:pt x="535495" y="277850"/>
                  </a:lnTo>
                  <a:lnTo>
                    <a:pt x="541210" y="286334"/>
                  </a:lnTo>
                  <a:lnTo>
                    <a:pt x="549681" y="292049"/>
                  </a:lnTo>
                  <a:lnTo>
                    <a:pt x="560070" y="294132"/>
                  </a:lnTo>
                  <a:lnTo>
                    <a:pt x="596315" y="291592"/>
                  </a:lnTo>
                  <a:lnTo>
                    <a:pt x="637171" y="283006"/>
                  </a:lnTo>
                  <a:lnTo>
                    <a:pt x="677621" y="267030"/>
                  </a:lnTo>
                  <a:lnTo>
                    <a:pt x="712698" y="242265"/>
                  </a:lnTo>
                  <a:lnTo>
                    <a:pt x="737412" y="207340"/>
                  </a:lnTo>
                  <a:lnTo>
                    <a:pt x="746760" y="160858"/>
                  </a:lnTo>
                  <a:close/>
                </a:path>
                <a:path w="1013459" h="294640">
                  <a:moveTo>
                    <a:pt x="1013460" y="160858"/>
                  </a:moveTo>
                  <a:lnTo>
                    <a:pt x="1005052" y="109042"/>
                  </a:lnTo>
                  <a:lnTo>
                    <a:pt x="989863" y="80899"/>
                  </a:lnTo>
                  <a:lnTo>
                    <a:pt x="982179" y="66675"/>
                  </a:lnTo>
                  <a:lnTo>
                    <a:pt x="960120" y="48094"/>
                  </a:lnTo>
                  <a:lnTo>
                    <a:pt x="960120" y="160858"/>
                  </a:lnTo>
                  <a:lnTo>
                    <a:pt x="955840" y="191643"/>
                  </a:lnTo>
                  <a:lnTo>
                    <a:pt x="944283" y="217106"/>
                  </a:lnTo>
                  <a:lnTo>
                    <a:pt x="927303" y="234442"/>
                  </a:lnTo>
                  <a:lnTo>
                    <a:pt x="906780" y="240830"/>
                  </a:lnTo>
                  <a:lnTo>
                    <a:pt x="886244" y="234442"/>
                  </a:lnTo>
                  <a:lnTo>
                    <a:pt x="869264" y="217106"/>
                  </a:lnTo>
                  <a:lnTo>
                    <a:pt x="857707" y="191643"/>
                  </a:lnTo>
                  <a:lnTo>
                    <a:pt x="853440" y="160858"/>
                  </a:lnTo>
                  <a:lnTo>
                    <a:pt x="857707" y="130086"/>
                  </a:lnTo>
                  <a:lnTo>
                    <a:pt x="869264" y="104635"/>
                  </a:lnTo>
                  <a:lnTo>
                    <a:pt x="886244" y="87299"/>
                  </a:lnTo>
                  <a:lnTo>
                    <a:pt x="906780" y="80899"/>
                  </a:lnTo>
                  <a:lnTo>
                    <a:pt x="927303" y="87299"/>
                  </a:lnTo>
                  <a:lnTo>
                    <a:pt x="944283" y="104635"/>
                  </a:lnTo>
                  <a:lnTo>
                    <a:pt x="955840" y="130086"/>
                  </a:lnTo>
                  <a:lnTo>
                    <a:pt x="960120" y="160858"/>
                  </a:lnTo>
                  <a:lnTo>
                    <a:pt x="960120" y="48094"/>
                  </a:lnTo>
                  <a:lnTo>
                    <a:pt x="948258" y="38087"/>
                  </a:lnTo>
                  <a:lnTo>
                    <a:pt x="906780" y="27584"/>
                  </a:lnTo>
                  <a:lnTo>
                    <a:pt x="865289" y="38087"/>
                  </a:lnTo>
                  <a:lnTo>
                    <a:pt x="831380" y="66675"/>
                  </a:lnTo>
                  <a:lnTo>
                    <a:pt x="808494" y="109042"/>
                  </a:lnTo>
                  <a:lnTo>
                    <a:pt x="800100" y="160858"/>
                  </a:lnTo>
                  <a:lnTo>
                    <a:pt x="808494" y="212686"/>
                  </a:lnTo>
                  <a:lnTo>
                    <a:pt x="831380" y="255054"/>
                  </a:lnTo>
                  <a:lnTo>
                    <a:pt x="865289" y="283641"/>
                  </a:lnTo>
                  <a:lnTo>
                    <a:pt x="906780" y="294132"/>
                  </a:lnTo>
                  <a:lnTo>
                    <a:pt x="948258" y="283641"/>
                  </a:lnTo>
                  <a:lnTo>
                    <a:pt x="982179" y="255054"/>
                  </a:lnTo>
                  <a:lnTo>
                    <a:pt x="989850" y="240830"/>
                  </a:lnTo>
                  <a:lnTo>
                    <a:pt x="1005052" y="212686"/>
                  </a:lnTo>
                  <a:lnTo>
                    <a:pt x="1013460" y="160858"/>
                  </a:lnTo>
                  <a:close/>
                </a:path>
              </a:pathLst>
            </a:custGeom>
            <a:solidFill>
              <a:srgbClr val="6F5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54123" y="972883"/>
              <a:ext cx="586740" cy="186690"/>
            </a:xfrm>
            <a:custGeom>
              <a:avLst/>
              <a:gdLst/>
              <a:ahLst/>
              <a:cxnLst/>
              <a:rect l="l" t="t" r="r" b="b"/>
              <a:pathLst>
                <a:path w="586740" h="186690">
                  <a:moveTo>
                    <a:pt x="453390" y="159931"/>
                  </a:moveTo>
                  <a:lnTo>
                    <a:pt x="451281" y="149567"/>
                  </a:lnTo>
                  <a:lnTo>
                    <a:pt x="445566" y="141084"/>
                  </a:lnTo>
                  <a:lnTo>
                    <a:pt x="437095" y="135369"/>
                  </a:lnTo>
                  <a:lnTo>
                    <a:pt x="426720" y="133273"/>
                  </a:lnTo>
                  <a:lnTo>
                    <a:pt x="80010" y="133273"/>
                  </a:lnTo>
                  <a:lnTo>
                    <a:pt x="69621" y="135369"/>
                  </a:lnTo>
                  <a:lnTo>
                    <a:pt x="61150" y="141084"/>
                  </a:lnTo>
                  <a:lnTo>
                    <a:pt x="55435" y="149567"/>
                  </a:lnTo>
                  <a:lnTo>
                    <a:pt x="53340" y="159931"/>
                  </a:lnTo>
                  <a:lnTo>
                    <a:pt x="55435" y="170307"/>
                  </a:lnTo>
                  <a:lnTo>
                    <a:pt x="61150" y="178790"/>
                  </a:lnTo>
                  <a:lnTo>
                    <a:pt x="69621" y="184505"/>
                  </a:lnTo>
                  <a:lnTo>
                    <a:pt x="80010" y="186588"/>
                  </a:lnTo>
                  <a:lnTo>
                    <a:pt x="426720" y="186588"/>
                  </a:lnTo>
                  <a:lnTo>
                    <a:pt x="437095" y="184505"/>
                  </a:lnTo>
                  <a:lnTo>
                    <a:pt x="445579" y="178790"/>
                  </a:lnTo>
                  <a:lnTo>
                    <a:pt x="451294" y="170307"/>
                  </a:lnTo>
                  <a:lnTo>
                    <a:pt x="453390" y="159931"/>
                  </a:lnTo>
                  <a:close/>
                </a:path>
                <a:path w="586740" h="186690">
                  <a:moveTo>
                    <a:pt x="586740" y="26657"/>
                  </a:moveTo>
                  <a:lnTo>
                    <a:pt x="584631" y="16294"/>
                  </a:lnTo>
                  <a:lnTo>
                    <a:pt x="578916" y="7810"/>
                  </a:lnTo>
                  <a:lnTo>
                    <a:pt x="570445" y="2095"/>
                  </a:lnTo>
                  <a:lnTo>
                    <a:pt x="560070" y="0"/>
                  </a:lnTo>
                  <a:lnTo>
                    <a:pt x="26670" y="0"/>
                  </a:lnTo>
                  <a:lnTo>
                    <a:pt x="16281" y="2095"/>
                  </a:lnTo>
                  <a:lnTo>
                    <a:pt x="7810" y="7810"/>
                  </a:lnTo>
                  <a:lnTo>
                    <a:pt x="2095" y="16294"/>
                  </a:lnTo>
                  <a:lnTo>
                    <a:pt x="0" y="26657"/>
                  </a:lnTo>
                  <a:lnTo>
                    <a:pt x="2095" y="37033"/>
                  </a:lnTo>
                  <a:lnTo>
                    <a:pt x="7810" y="45516"/>
                  </a:lnTo>
                  <a:lnTo>
                    <a:pt x="16281" y="51231"/>
                  </a:lnTo>
                  <a:lnTo>
                    <a:pt x="26670" y="53314"/>
                  </a:lnTo>
                  <a:lnTo>
                    <a:pt x="560070" y="53314"/>
                  </a:lnTo>
                  <a:lnTo>
                    <a:pt x="570445" y="51231"/>
                  </a:lnTo>
                  <a:lnTo>
                    <a:pt x="578929" y="45516"/>
                  </a:lnTo>
                  <a:lnTo>
                    <a:pt x="584644" y="37033"/>
                  </a:lnTo>
                  <a:lnTo>
                    <a:pt x="586740" y="26657"/>
                  </a:lnTo>
                  <a:close/>
                </a:path>
              </a:pathLst>
            </a:custGeom>
            <a:solidFill>
              <a:srgbClr val="F79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07496" y="1856905"/>
            <a:ext cx="9075420" cy="799020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0" tIns="15875" rIns="0" bIns="0" rtlCol="0">
            <a:spAutoFit/>
          </a:bodyPr>
          <a:lstStyle/>
          <a:p>
            <a:pPr marL="2600960" indent="-258826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2600960" algn="l"/>
              </a:tabLst>
            </a:pPr>
            <a:r>
              <a:rPr sz="3050" dirty="0">
                <a:latin typeface="Tahoma"/>
                <a:cs typeface="Tahoma"/>
              </a:rPr>
              <a:t>Build</a:t>
            </a:r>
            <a:r>
              <a:rPr sz="3050" spc="-310" dirty="0">
                <a:latin typeface="Tahoma"/>
                <a:cs typeface="Tahoma"/>
              </a:rPr>
              <a:t> </a:t>
            </a:r>
            <a:r>
              <a:rPr sz="3050" spc="-80" dirty="0">
                <a:latin typeface="Tahoma"/>
                <a:cs typeface="Tahoma"/>
              </a:rPr>
              <a:t>a</a:t>
            </a:r>
            <a:r>
              <a:rPr sz="3050" spc="-305" dirty="0">
                <a:latin typeface="Tahoma"/>
                <a:cs typeface="Tahoma"/>
              </a:rPr>
              <a:t> </a:t>
            </a:r>
            <a:r>
              <a:rPr sz="3050" spc="-25" dirty="0">
                <a:latin typeface="Tahoma"/>
                <a:cs typeface="Tahoma"/>
              </a:rPr>
              <a:t>Country</a:t>
            </a:r>
            <a:r>
              <a:rPr sz="3050" spc="-305" dirty="0">
                <a:latin typeface="Tahoma"/>
                <a:cs typeface="Tahoma"/>
              </a:rPr>
              <a:t> </a:t>
            </a:r>
            <a:r>
              <a:rPr sz="3050" spc="-45" dirty="0">
                <a:latin typeface="Tahoma"/>
                <a:cs typeface="Tahoma"/>
              </a:rPr>
              <a:t>Map</a:t>
            </a:r>
            <a:r>
              <a:rPr sz="3050" spc="-305" dirty="0">
                <a:latin typeface="Tahoma"/>
                <a:cs typeface="Tahoma"/>
              </a:rPr>
              <a:t> </a:t>
            </a:r>
            <a:r>
              <a:rPr sz="3050" spc="-10" dirty="0">
                <a:latin typeface="Tahoma"/>
                <a:cs typeface="Tahoma"/>
              </a:rPr>
              <a:t>Table</a:t>
            </a:r>
            <a:endParaRPr sz="3050" dirty="0">
              <a:latin typeface="Tahoma"/>
              <a:cs typeface="Tahoma"/>
            </a:endParaRPr>
          </a:p>
          <a:p>
            <a:pPr marL="1034415" marR="618490" indent="-1022350">
              <a:lnSpc>
                <a:spcPct val="100400"/>
              </a:lnSpc>
              <a:spcBef>
                <a:spcPts val="75"/>
              </a:spcBef>
              <a:buAutoNum type="arabicPeriod"/>
              <a:tabLst>
                <a:tab pos="1616710" algn="l"/>
              </a:tabLst>
            </a:pPr>
            <a:r>
              <a:rPr sz="3050" dirty="0">
                <a:latin typeface="Tahoma"/>
                <a:cs typeface="Tahoma"/>
              </a:rPr>
              <a:t>Construct</a:t>
            </a:r>
            <a:r>
              <a:rPr sz="3050" spc="-330" dirty="0">
                <a:latin typeface="Tahoma"/>
                <a:cs typeface="Tahoma"/>
              </a:rPr>
              <a:t> </a:t>
            </a:r>
            <a:r>
              <a:rPr sz="3050" spc="-80" dirty="0">
                <a:latin typeface="Tahoma"/>
                <a:cs typeface="Tahoma"/>
              </a:rPr>
              <a:t>a</a:t>
            </a:r>
            <a:r>
              <a:rPr sz="3050" spc="-325" dirty="0">
                <a:latin typeface="Tahoma"/>
                <a:cs typeface="Tahoma"/>
              </a:rPr>
              <a:t> </a:t>
            </a:r>
            <a:r>
              <a:rPr sz="3050" spc="-35" dirty="0">
                <a:latin typeface="Tahoma"/>
                <a:cs typeface="Tahoma"/>
              </a:rPr>
              <a:t>Calendar</a:t>
            </a:r>
            <a:r>
              <a:rPr sz="3050" spc="-330" dirty="0">
                <a:latin typeface="Tahoma"/>
                <a:cs typeface="Tahoma"/>
              </a:rPr>
              <a:t> </a:t>
            </a:r>
            <a:r>
              <a:rPr sz="3050" spc="-95" dirty="0">
                <a:latin typeface="Tahoma"/>
                <a:cs typeface="Tahoma"/>
              </a:rPr>
              <a:t>Table</a:t>
            </a:r>
            <a:r>
              <a:rPr sz="3050" spc="-325" dirty="0">
                <a:latin typeface="Tahoma"/>
                <a:cs typeface="Tahoma"/>
              </a:rPr>
              <a:t> </a:t>
            </a:r>
            <a:r>
              <a:rPr sz="3050" spc="70" dirty="0">
                <a:latin typeface="Tahoma"/>
                <a:cs typeface="Tahoma"/>
              </a:rPr>
              <a:t>with</a:t>
            </a:r>
            <a:r>
              <a:rPr sz="3050" spc="-325" dirty="0">
                <a:latin typeface="Tahoma"/>
                <a:cs typeface="Tahoma"/>
              </a:rPr>
              <a:t> </a:t>
            </a:r>
            <a:r>
              <a:rPr sz="3050" spc="-40" dirty="0">
                <a:latin typeface="Tahoma"/>
                <a:cs typeface="Tahoma"/>
              </a:rPr>
              <a:t>Datekey</a:t>
            </a:r>
            <a:r>
              <a:rPr sz="3050" spc="-330" dirty="0">
                <a:latin typeface="Tahoma"/>
                <a:cs typeface="Tahoma"/>
              </a:rPr>
              <a:t> </a:t>
            </a:r>
            <a:r>
              <a:rPr sz="3050" spc="-25" dirty="0">
                <a:latin typeface="Tahoma"/>
                <a:cs typeface="Tahoma"/>
              </a:rPr>
              <a:t>and 	</a:t>
            </a:r>
            <a:r>
              <a:rPr sz="3050" dirty="0">
                <a:latin typeface="Tahoma"/>
                <a:cs typeface="Tahoma"/>
              </a:rPr>
              <a:t>additional</a:t>
            </a:r>
            <a:r>
              <a:rPr sz="3050" spc="-190" dirty="0">
                <a:latin typeface="Tahoma"/>
                <a:cs typeface="Tahoma"/>
              </a:rPr>
              <a:t> </a:t>
            </a:r>
            <a:r>
              <a:rPr sz="3050" spc="60" dirty="0">
                <a:latin typeface="Tahoma"/>
                <a:cs typeface="Tahoma"/>
              </a:rPr>
              <a:t>attributes</a:t>
            </a:r>
            <a:r>
              <a:rPr sz="3050" spc="-185" dirty="0">
                <a:latin typeface="Tahoma"/>
                <a:cs typeface="Tahoma"/>
              </a:rPr>
              <a:t> </a:t>
            </a:r>
            <a:r>
              <a:rPr sz="3050" spc="-95" dirty="0">
                <a:latin typeface="Tahoma"/>
                <a:cs typeface="Tahoma"/>
              </a:rPr>
              <a:t>(Year,</a:t>
            </a:r>
            <a:r>
              <a:rPr sz="3050" spc="-185" dirty="0">
                <a:latin typeface="Tahoma"/>
                <a:cs typeface="Tahoma"/>
              </a:rPr>
              <a:t> </a:t>
            </a:r>
            <a:r>
              <a:rPr sz="3050" spc="-10" dirty="0">
                <a:latin typeface="Tahoma"/>
                <a:cs typeface="Tahoma"/>
              </a:rPr>
              <a:t>Monthno,</a:t>
            </a:r>
            <a:endParaRPr sz="3050" dirty="0">
              <a:latin typeface="Tahoma"/>
              <a:cs typeface="Tahoma"/>
            </a:endParaRPr>
          </a:p>
          <a:p>
            <a:pPr marL="497205" marR="81280" indent="125730">
              <a:lnSpc>
                <a:spcPct val="100400"/>
              </a:lnSpc>
            </a:pPr>
            <a:r>
              <a:rPr sz="3050" dirty="0">
                <a:latin typeface="Tahoma"/>
                <a:cs typeface="Tahoma"/>
              </a:rPr>
              <a:t>Monthfullname,</a:t>
            </a:r>
            <a:r>
              <a:rPr sz="3050" spc="-245" dirty="0">
                <a:latin typeface="Tahoma"/>
                <a:cs typeface="Tahoma"/>
              </a:rPr>
              <a:t> </a:t>
            </a:r>
            <a:r>
              <a:rPr sz="3050" spc="-35" dirty="0">
                <a:latin typeface="Tahoma"/>
                <a:cs typeface="Tahoma"/>
              </a:rPr>
              <a:t>Quarter,</a:t>
            </a:r>
            <a:r>
              <a:rPr sz="3050" spc="-245" dirty="0">
                <a:latin typeface="Tahoma"/>
                <a:cs typeface="Tahoma"/>
              </a:rPr>
              <a:t> </a:t>
            </a:r>
            <a:r>
              <a:rPr sz="3050" spc="-50" dirty="0">
                <a:latin typeface="Tahoma"/>
                <a:cs typeface="Tahoma"/>
              </a:rPr>
              <a:t>YearMonth,</a:t>
            </a:r>
            <a:r>
              <a:rPr sz="3050" spc="-240" dirty="0">
                <a:latin typeface="Tahoma"/>
                <a:cs typeface="Tahoma"/>
              </a:rPr>
              <a:t> </a:t>
            </a:r>
            <a:r>
              <a:rPr sz="3050" spc="-10" dirty="0">
                <a:latin typeface="Tahoma"/>
                <a:cs typeface="Tahoma"/>
              </a:rPr>
              <a:t>Weekdayno, </a:t>
            </a:r>
            <a:r>
              <a:rPr sz="3050" spc="-85" dirty="0">
                <a:latin typeface="Tahoma"/>
                <a:cs typeface="Tahoma"/>
              </a:rPr>
              <a:t>Weekdayname,</a:t>
            </a:r>
            <a:r>
              <a:rPr sz="3050" spc="-310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FinancialMonth,</a:t>
            </a:r>
            <a:r>
              <a:rPr sz="3050" spc="-310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Financial</a:t>
            </a:r>
            <a:r>
              <a:rPr sz="3050" spc="-310" dirty="0">
                <a:latin typeface="Tahoma"/>
                <a:cs typeface="Tahoma"/>
              </a:rPr>
              <a:t> </a:t>
            </a:r>
            <a:r>
              <a:rPr sz="3050" spc="-10" dirty="0">
                <a:latin typeface="Tahoma"/>
                <a:cs typeface="Tahoma"/>
              </a:rPr>
              <a:t>Quarter).</a:t>
            </a:r>
            <a:endParaRPr sz="3050" dirty="0">
              <a:latin typeface="Tahoma"/>
              <a:cs typeface="Tahoma"/>
            </a:endParaRPr>
          </a:p>
          <a:p>
            <a:pPr marL="1142365" indent="-1129665">
              <a:lnSpc>
                <a:spcPct val="100000"/>
              </a:lnSpc>
              <a:spcBef>
                <a:spcPts val="15"/>
              </a:spcBef>
              <a:buAutoNum type="arabicPeriod" startAt="3"/>
              <a:tabLst>
                <a:tab pos="1142365" algn="l"/>
              </a:tabLst>
            </a:pPr>
            <a:r>
              <a:rPr sz="3050" spc="-20" dirty="0">
                <a:latin typeface="Tahoma"/>
                <a:cs typeface="Tahoma"/>
              </a:rPr>
              <a:t>Analyze</a:t>
            </a:r>
            <a:r>
              <a:rPr sz="3050" spc="-345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Number</a:t>
            </a:r>
            <a:r>
              <a:rPr sz="3050" spc="-340" dirty="0">
                <a:latin typeface="Tahoma"/>
                <a:cs typeface="Tahoma"/>
              </a:rPr>
              <a:t> </a:t>
            </a:r>
            <a:r>
              <a:rPr sz="3050" spc="50" dirty="0">
                <a:latin typeface="Tahoma"/>
                <a:cs typeface="Tahoma"/>
              </a:rPr>
              <a:t>of</a:t>
            </a:r>
            <a:r>
              <a:rPr sz="3050" spc="-345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Restaurants</a:t>
            </a:r>
            <a:r>
              <a:rPr sz="3050" spc="-340" dirty="0">
                <a:latin typeface="Tahoma"/>
                <a:cs typeface="Tahoma"/>
              </a:rPr>
              <a:t> </a:t>
            </a:r>
            <a:r>
              <a:rPr sz="3050" spc="-25" dirty="0">
                <a:latin typeface="Tahoma"/>
                <a:cs typeface="Tahoma"/>
              </a:rPr>
              <a:t>by</a:t>
            </a:r>
            <a:r>
              <a:rPr sz="3050" spc="-345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City</a:t>
            </a:r>
            <a:r>
              <a:rPr sz="3050" spc="-340" dirty="0">
                <a:latin typeface="Tahoma"/>
                <a:cs typeface="Tahoma"/>
              </a:rPr>
              <a:t> </a:t>
            </a:r>
            <a:r>
              <a:rPr sz="3050" spc="-25" dirty="0">
                <a:latin typeface="Tahoma"/>
                <a:cs typeface="Tahoma"/>
              </a:rPr>
              <a:t>and</a:t>
            </a:r>
            <a:endParaRPr sz="3050" dirty="0">
              <a:latin typeface="Tahoma"/>
              <a:cs typeface="Tahoma"/>
            </a:endParaRPr>
          </a:p>
          <a:p>
            <a:pPr marL="4032885">
              <a:lnSpc>
                <a:spcPct val="100000"/>
              </a:lnSpc>
              <a:spcBef>
                <a:spcPts val="90"/>
              </a:spcBef>
            </a:pPr>
            <a:r>
              <a:rPr sz="3050" spc="-10" dirty="0">
                <a:latin typeface="Tahoma"/>
                <a:cs typeface="Tahoma"/>
              </a:rPr>
              <a:t>Country.</a:t>
            </a:r>
            <a:endParaRPr sz="3050" dirty="0">
              <a:latin typeface="Tahoma"/>
              <a:cs typeface="Tahoma"/>
            </a:endParaRPr>
          </a:p>
          <a:p>
            <a:pPr marL="702945" indent="-690245">
              <a:lnSpc>
                <a:spcPct val="100000"/>
              </a:lnSpc>
              <a:spcBef>
                <a:spcPts val="15"/>
              </a:spcBef>
              <a:buAutoNum type="arabicPeriod" startAt="4"/>
              <a:tabLst>
                <a:tab pos="702945" algn="l"/>
              </a:tabLst>
            </a:pPr>
            <a:r>
              <a:rPr sz="3050" spc="-90" dirty="0">
                <a:latin typeface="Tahoma"/>
                <a:cs typeface="Tahoma"/>
              </a:rPr>
              <a:t>Track</a:t>
            </a:r>
            <a:r>
              <a:rPr sz="3050" spc="-345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Restaurant</a:t>
            </a:r>
            <a:r>
              <a:rPr sz="3050" spc="-345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Openings</a:t>
            </a:r>
            <a:r>
              <a:rPr sz="3050" spc="-345" dirty="0">
                <a:latin typeface="Tahoma"/>
                <a:cs typeface="Tahoma"/>
              </a:rPr>
              <a:t> </a:t>
            </a:r>
            <a:r>
              <a:rPr sz="3050" spc="-25" dirty="0">
                <a:latin typeface="Tahoma"/>
                <a:cs typeface="Tahoma"/>
              </a:rPr>
              <a:t>by</a:t>
            </a:r>
            <a:r>
              <a:rPr sz="3050" spc="-345" dirty="0">
                <a:latin typeface="Tahoma"/>
                <a:cs typeface="Tahoma"/>
              </a:rPr>
              <a:t> </a:t>
            </a:r>
            <a:r>
              <a:rPr sz="3050" spc="-120" dirty="0">
                <a:latin typeface="Tahoma"/>
                <a:cs typeface="Tahoma"/>
              </a:rPr>
              <a:t>Year,</a:t>
            </a:r>
            <a:r>
              <a:rPr sz="3050" spc="-345" dirty="0">
                <a:latin typeface="Tahoma"/>
                <a:cs typeface="Tahoma"/>
              </a:rPr>
              <a:t> </a:t>
            </a:r>
            <a:r>
              <a:rPr sz="3050" spc="-35" dirty="0">
                <a:latin typeface="Tahoma"/>
                <a:cs typeface="Tahoma"/>
              </a:rPr>
              <a:t>Quarter,</a:t>
            </a:r>
            <a:r>
              <a:rPr sz="3050" spc="-345" dirty="0">
                <a:latin typeface="Tahoma"/>
                <a:cs typeface="Tahoma"/>
              </a:rPr>
              <a:t> </a:t>
            </a:r>
            <a:r>
              <a:rPr sz="3050" spc="-25" dirty="0">
                <a:latin typeface="Tahoma"/>
                <a:cs typeface="Tahoma"/>
              </a:rPr>
              <a:t>and</a:t>
            </a:r>
            <a:endParaRPr sz="3050" dirty="0">
              <a:latin typeface="Tahoma"/>
              <a:cs typeface="Tahoma"/>
            </a:endParaRPr>
          </a:p>
          <a:p>
            <a:pPr marL="4150360">
              <a:lnSpc>
                <a:spcPct val="100000"/>
              </a:lnSpc>
              <a:spcBef>
                <a:spcPts val="15"/>
              </a:spcBef>
            </a:pPr>
            <a:r>
              <a:rPr sz="3050" spc="-10" dirty="0">
                <a:latin typeface="Tahoma"/>
                <a:cs typeface="Tahoma"/>
              </a:rPr>
              <a:t>Month.</a:t>
            </a:r>
            <a:endParaRPr sz="3050" dirty="0">
              <a:latin typeface="Tahoma"/>
              <a:cs typeface="Tahoma"/>
            </a:endParaRPr>
          </a:p>
          <a:p>
            <a:pPr marL="420370" indent="-407670">
              <a:lnSpc>
                <a:spcPct val="100000"/>
              </a:lnSpc>
              <a:spcBef>
                <a:spcPts val="15"/>
              </a:spcBef>
              <a:buAutoNum type="arabicPeriod" startAt="5"/>
              <a:tabLst>
                <a:tab pos="420370" algn="l"/>
              </a:tabLst>
            </a:pPr>
            <a:r>
              <a:rPr sz="3050" spc="-25" dirty="0">
                <a:latin typeface="Tahoma"/>
                <a:cs typeface="Tahoma"/>
              </a:rPr>
              <a:t>Calculate</a:t>
            </a:r>
            <a:r>
              <a:rPr sz="3050" spc="-285" dirty="0">
                <a:latin typeface="Tahoma"/>
                <a:cs typeface="Tahoma"/>
              </a:rPr>
              <a:t> </a:t>
            </a:r>
            <a:r>
              <a:rPr sz="3050" spc="-40" dirty="0">
                <a:latin typeface="Tahoma"/>
                <a:cs typeface="Tahoma"/>
              </a:rPr>
              <a:t>Average</a:t>
            </a:r>
            <a:r>
              <a:rPr sz="3050" spc="-280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Ratings</a:t>
            </a:r>
            <a:r>
              <a:rPr sz="3050" spc="-280" dirty="0">
                <a:latin typeface="Tahoma"/>
                <a:cs typeface="Tahoma"/>
              </a:rPr>
              <a:t> </a:t>
            </a:r>
            <a:r>
              <a:rPr sz="3050" spc="-25" dirty="0">
                <a:latin typeface="Tahoma"/>
                <a:cs typeface="Tahoma"/>
              </a:rPr>
              <a:t>and</a:t>
            </a:r>
            <a:r>
              <a:rPr sz="3050" spc="-280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segment</a:t>
            </a:r>
            <a:r>
              <a:rPr sz="3050" spc="-280" dirty="0">
                <a:latin typeface="Tahoma"/>
                <a:cs typeface="Tahoma"/>
              </a:rPr>
              <a:t> </a:t>
            </a:r>
            <a:r>
              <a:rPr sz="3050" spc="-10" dirty="0">
                <a:latin typeface="Tahoma"/>
                <a:cs typeface="Tahoma"/>
              </a:rPr>
              <a:t>restaurants</a:t>
            </a:r>
            <a:endParaRPr sz="3050" dirty="0">
              <a:latin typeface="Tahoma"/>
              <a:cs typeface="Tahoma"/>
            </a:endParaRPr>
          </a:p>
          <a:p>
            <a:pPr marL="3300729">
              <a:lnSpc>
                <a:spcPct val="100000"/>
              </a:lnSpc>
              <a:spcBef>
                <a:spcPts val="15"/>
              </a:spcBef>
            </a:pPr>
            <a:r>
              <a:rPr sz="3050" spc="-25" dirty="0">
                <a:latin typeface="Tahoma"/>
                <a:cs typeface="Tahoma"/>
              </a:rPr>
              <a:t>based</a:t>
            </a:r>
            <a:r>
              <a:rPr sz="3050" spc="-335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on</a:t>
            </a:r>
            <a:r>
              <a:rPr sz="3050" spc="-330" dirty="0">
                <a:latin typeface="Tahoma"/>
                <a:cs typeface="Tahoma"/>
              </a:rPr>
              <a:t> </a:t>
            </a:r>
            <a:r>
              <a:rPr sz="3050" spc="-10" dirty="0">
                <a:latin typeface="Tahoma"/>
                <a:cs typeface="Tahoma"/>
              </a:rPr>
              <a:t>ratings.</a:t>
            </a:r>
            <a:endParaRPr sz="3050" dirty="0">
              <a:latin typeface="Tahoma"/>
              <a:cs typeface="Tahoma"/>
            </a:endParaRPr>
          </a:p>
          <a:p>
            <a:pPr marL="1064260" indent="-1051560">
              <a:lnSpc>
                <a:spcPct val="100000"/>
              </a:lnSpc>
              <a:spcBef>
                <a:spcPts val="15"/>
              </a:spcBef>
              <a:buAutoNum type="arabicPeriod" startAt="6"/>
              <a:tabLst>
                <a:tab pos="1064260" algn="l"/>
              </a:tabLst>
            </a:pPr>
            <a:r>
              <a:rPr sz="3050" spc="-30" dirty="0">
                <a:latin typeface="Tahoma"/>
                <a:cs typeface="Tahoma"/>
              </a:rPr>
              <a:t>Create</a:t>
            </a:r>
            <a:r>
              <a:rPr sz="3050" spc="-295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price</a:t>
            </a:r>
            <a:r>
              <a:rPr sz="3050" spc="-290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buckets</a:t>
            </a:r>
            <a:r>
              <a:rPr sz="3050" spc="-290" dirty="0">
                <a:latin typeface="Tahoma"/>
                <a:cs typeface="Tahoma"/>
              </a:rPr>
              <a:t> </a:t>
            </a:r>
            <a:r>
              <a:rPr sz="3050" spc="-25" dirty="0">
                <a:latin typeface="Tahoma"/>
                <a:cs typeface="Tahoma"/>
              </a:rPr>
              <a:t>and</a:t>
            </a:r>
            <a:r>
              <a:rPr sz="3050" spc="-290" dirty="0">
                <a:latin typeface="Tahoma"/>
                <a:cs typeface="Tahoma"/>
              </a:rPr>
              <a:t> </a:t>
            </a:r>
            <a:r>
              <a:rPr sz="3050" spc="-20" dirty="0">
                <a:latin typeface="Tahoma"/>
                <a:cs typeface="Tahoma"/>
              </a:rPr>
              <a:t>analyze</a:t>
            </a:r>
            <a:r>
              <a:rPr sz="3050" spc="-295" dirty="0">
                <a:latin typeface="Tahoma"/>
                <a:cs typeface="Tahoma"/>
              </a:rPr>
              <a:t> </a:t>
            </a:r>
            <a:r>
              <a:rPr sz="3050" spc="-10" dirty="0">
                <a:latin typeface="Tahoma"/>
                <a:cs typeface="Tahoma"/>
              </a:rPr>
              <a:t>restaurant</a:t>
            </a:r>
            <a:endParaRPr sz="3050" dirty="0">
              <a:latin typeface="Tahoma"/>
              <a:cs typeface="Tahoma"/>
            </a:endParaRPr>
          </a:p>
          <a:p>
            <a:pPr marL="3683000">
              <a:lnSpc>
                <a:spcPct val="100000"/>
              </a:lnSpc>
              <a:spcBef>
                <a:spcPts val="90"/>
              </a:spcBef>
            </a:pPr>
            <a:r>
              <a:rPr sz="3050" spc="35" dirty="0">
                <a:latin typeface="Tahoma"/>
                <a:cs typeface="Tahoma"/>
              </a:rPr>
              <a:t>distribution.</a:t>
            </a:r>
            <a:endParaRPr sz="3050" dirty="0">
              <a:latin typeface="Tahoma"/>
              <a:cs typeface="Tahoma"/>
            </a:endParaRPr>
          </a:p>
          <a:p>
            <a:pPr marL="624205" marR="208915" indent="-612140">
              <a:lnSpc>
                <a:spcPct val="100400"/>
              </a:lnSpc>
              <a:buAutoNum type="arabicPeriod" startAt="7"/>
              <a:tabLst>
                <a:tab pos="1648460" algn="l"/>
              </a:tabLst>
            </a:pPr>
            <a:r>
              <a:rPr sz="3050" dirty="0">
                <a:latin typeface="Tahoma"/>
                <a:cs typeface="Tahoma"/>
              </a:rPr>
              <a:t>Determine</a:t>
            </a:r>
            <a:r>
              <a:rPr sz="3050" spc="-285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percentages</a:t>
            </a:r>
            <a:r>
              <a:rPr sz="3050" spc="-285" dirty="0">
                <a:latin typeface="Tahoma"/>
                <a:cs typeface="Tahoma"/>
              </a:rPr>
              <a:t> </a:t>
            </a:r>
            <a:r>
              <a:rPr sz="3050" spc="50" dirty="0">
                <a:latin typeface="Tahoma"/>
                <a:cs typeface="Tahoma"/>
              </a:rPr>
              <a:t>of</a:t>
            </a:r>
            <a:r>
              <a:rPr sz="3050" spc="-285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restaurants</a:t>
            </a:r>
            <a:r>
              <a:rPr sz="3050" spc="-285" dirty="0">
                <a:latin typeface="Tahoma"/>
                <a:cs typeface="Tahoma"/>
              </a:rPr>
              <a:t> </a:t>
            </a:r>
            <a:r>
              <a:rPr sz="3050" spc="70" dirty="0">
                <a:latin typeface="Tahoma"/>
                <a:cs typeface="Tahoma"/>
              </a:rPr>
              <a:t>with</a:t>
            </a:r>
            <a:r>
              <a:rPr sz="3050" spc="-285" dirty="0">
                <a:latin typeface="Tahoma"/>
                <a:cs typeface="Tahoma"/>
              </a:rPr>
              <a:t> </a:t>
            </a:r>
            <a:r>
              <a:rPr sz="3050" spc="-25" dirty="0">
                <a:latin typeface="Tahoma"/>
                <a:cs typeface="Tahoma"/>
              </a:rPr>
              <a:t>Table 	</a:t>
            </a:r>
            <a:r>
              <a:rPr sz="3050" dirty="0">
                <a:latin typeface="Tahoma"/>
                <a:cs typeface="Tahoma"/>
              </a:rPr>
              <a:t>Booking</a:t>
            </a:r>
            <a:r>
              <a:rPr sz="3050" spc="-270" dirty="0">
                <a:latin typeface="Tahoma"/>
                <a:cs typeface="Tahoma"/>
              </a:rPr>
              <a:t> </a:t>
            </a:r>
            <a:r>
              <a:rPr sz="3050" spc="-25" dirty="0">
                <a:latin typeface="Tahoma"/>
                <a:cs typeface="Tahoma"/>
              </a:rPr>
              <a:t>and</a:t>
            </a:r>
            <a:r>
              <a:rPr sz="3050" spc="-265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Online</a:t>
            </a:r>
            <a:r>
              <a:rPr sz="3050" spc="-270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Delivery</a:t>
            </a:r>
            <a:r>
              <a:rPr sz="3050" spc="-265" dirty="0">
                <a:latin typeface="Tahoma"/>
                <a:cs typeface="Tahoma"/>
              </a:rPr>
              <a:t> </a:t>
            </a:r>
            <a:r>
              <a:rPr sz="3050" spc="-10" dirty="0">
                <a:latin typeface="Tahoma"/>
                <a:cs typeface="Tahoma"/>
              </a:rPr>
              <a:t>options.</a:t>
            </a:r>
            <a:endParaRPr sz="3050" dirty="0">
              <a:latin typeface="Tahoma"/>
              <a:cs typeface="Tahoma"/>
            </a:endParaRPr>
          </a:p>
          <a:p>
            <a:pPr marL="758825" indent="-746125">
              <a:lnSpc>
                <a:spcPct val="100000"/>
              </a:lnSpc>
              <a:spcBef>
                <a:spcPts val="15"/>
              </a:spcBef>
              <a:buAutoNum type="arabicPeriod" startAt="7"/>
              <a:tabLst>
                <a:tab pos="758825" algn="l"/>
              </a:tabLst>
            </a:pPr>
            <a:r>
              <a:rPr sz="3050" spc="-35" dirty="0">
                <a:latin typeface="Tahoma"/>
                <a:cs typeface="Tahoma"/>
              </a:rPr>
              <a:t>Develop</a:t>
            </a:r>
            <a:r>
              <a:rPr sz="3050" spc="-235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visualizations</a:t>
            </a:r>
            <a:r>
              <a:rPr sz="3050" spc="-235" dirty="0">
                <a:latin typeface="Tahoma"/>
                <a:cs typeface="Tahoma"/>
              </a:rPr>
              <a:t> </a:t>
            </a:r>
            <a:r>
              <a:rPr sz="3050" spc="-25" dirty="0">
                <a:latin typeface="Tahoma"/>
                <a:cs typeface="Tahoma"/>
              </a:rPr>
              <a:t>and</a:t>
            </a:r>
            <a:r>
              <a:rPr sz="3050" spc="-229" dirty="0">
                <a:latin typeface="Tahoma"/>
                <a:cs typeface="Tahoma"/>
              </a:rPr>
              <a:t> </a:t>
            </a:r>
            <a:r>
              <a:rPr sz="3050" spc="60" dirty="0">
                <a:latin typeface="Tahoma"/>
                <a:cs typeface="Tahoma"/>
              </a:rPr>
              <a:t>insights</a:t>
            </a:r>
            <a:r>
              <a:rPr sz="3050" spc="-235" dirty="0">
                <a:latin typeface="Tahoma"/>
                <a:cs typeface="Tahoma"/>
              </a:rPr>
              <a:t> </a:t>
            </a:r>
            <a:r>
              <a:rPr sz="3050" dirty="0">
                <a:latin typeface="Tahoma"/>
                <a:cs typeface="Tahoma"/>
              </a:rPr>
              <a:t>on</a:t>
            </a:r>
            <a:r>
              <a:rPr sz="3050" spc="-235" dirty="0">
                <a:latin typeface="Tahoma"/>
                <a:cs typeface="Tahoma"/>
              </a:rPr>
              <a:t> </a:t>
            </a:r>
            <a:r>
              <a:rPr sz="3050" spc="-10" dirty="0">
                <a:latin typeface="Tahoma"/>
                <a:cs typeface="Tahoma"/>
              </a:rPr>
              <a:t>Cuisines,</a:t>
            </a:r>
            <a:endParaRPr sz="3050" dirty="0">
              <a:latin typeface="Tahoma"/>
              <a:cs typeface="Tahoma"/>
            </a:endParaRPr>
          </a:p>
          <a:p>
            <a:pPr marL="3149600">
              <a:lnSpc>
                <a:spcPct val="100000"/>
              </a:lnSpc>
              <a:spcBef>
                <a:spcPts val="15"/>
              </a:spcBef>
            </a:pPr>
            <a:r>
              <a:rPr sz="3050" dirty="0">
                <a:latin typeface="Tahoma"/>
                <a:cs typeface="Tahoma"/>
              </a:rPr>
              <a:t>Cities,</a:t>
            </a:r>
            <a:r>
              <a:rPr sz="3050" spc="-360" dirty="0">
                <a:latin typeface="Tahoma"/>
                <a:cs typeface="Tahoma"/>
              </a:rPr>
              <a:t> </a:t>
            </a:r>
            <a:r>
              <a:rPr sz="3050" spc="-25" dirty="0">
                <a:latin typeface="Tahoma"/>
                <a:cs typeface="Tahoma"/>
              </a:rPr>
              <a:t>and</a:t>
            </a:r>
            <a:r>
              <a:rPr sz="3050" spc="-355" dirty="0">
                <a:latin typeface="Tahoma"/>
                <a:cs typeface="Tahoma"/>
              </a:rPr>
              <a:t> </a:t>
            </a:r>
            <a:r>
              <a:rPr sz="3050" spc="-10" dirty="0">
                <a:latin typeface="Tahoma"/>
                <a:cs typeface="Tahoma"/>
              </a:rPr>
              <a:t>Ratings.</a:t>
            </a:r>
            <a:endParaRPr sz="305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6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9936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" y="1368755"/>
            <a:ext cx="8096250" cy="7400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txBody>
          <a:bodyPr vert="horz" wrap="square" lIns="0" tIns="1143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90"/>
              </a:spcBef>
            </a:pPr>
            <a:r>
              <a:rPr sz="4100" spc="-340" dirty="0"/>
              <a:t>ETL</a:t>
            </a:r>
            <a:r>
              <a:rPr sz="4100" spc="-345" dirty="0"/>
              <a:t> </a:t>
            </a:r>
            <a:r>
              <a:rPr sz="4100" spc="-420" dirty="0"/>
              <a:t>EXPERIENCE</a:t>
            </a:r>
            <a:endParaRPr sz="41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91207" y="2907728"/>
            <a:ext cx="133350" cy="133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91207" y="4326953"/>
            <a:ext cx="133350" cy="133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91207" y="5746178"/>
            <a:ext cx="133350" cy="1333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73719" y="1748301"/>
            <a:ext cx="9732010" cy="5223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55" dirty="0">
                <a:latin typeface="Tahoma"/>
                <a:cs typeface="Tahoma"/>
              </a:rPr>
              <a:t>Our</a:t>
            </a:r>
            <a:r>
              <a:rPr sz="3100" spc="-335" dirty="0">
                <a:latin typeface="Tahoma"/>
                <a:cs typeface="Tahoma"/>
              </a:rPr>
              <a:t> </a:t>
            </a:r>
            <a:r>
              <a:rPr sz="3100" spc="-229" dirty="0">
                <a:latin typeface="Tahoma"/>
                <a:cs typeface="Tahoma"/>
              </a:rPr>
              <a:t>ETL</a:t>
            </a:r>
            <a:r>
              <a:rPr sz="3100" spc="-330" dirty="0">
                <a:latin typeface="Tahoma"/>
                <a:cs typeface="Tahoma"/>
              </a:rPr>
              <a:t> </a:t>
            </a:r>
            <a:r>
              <a:rPr sz="3100" spc="-40" dirty="0">
                <a:latin typeface="Tahoma"/>
                <a:cs typeface="Tahoma"/>
              </a:rPr>
              <a:t>(Extract,</a:t>
            </a:r>
            <a:r>
              <a:rPr sz="3100" spc="-330" dirty="0">
                <a:latin typeface="Tahoma"/>
                <a:cs typeface="Tahoma"/>
              </a:rPr>
              <a:t> </a:t>
            </a:r>
            <a:r>
              <a:rPr sz="3100" spc="-80" dirty="0">
                <a:latin typeface="Tahoma"/>
                <a:cs typeface="Tahoma"/>
              </a:rPr>
              <a:t>Transform,</a:t>
            </a:r>
            <a:r>
              <a:rPr sz="3100" spc="-330" dirty="0">
                <a:latin typeface="Tahoma"/>
                <a:cs typeface="Tahoma"/>
              </a:rPr>
              <a:t> </a:t>
            </a:r>
            <a:r>
              <a:rPr sz="3100" spc="-60" dirty="0">
                <a:latin typeface="Tahoma"/>
                <a:cs typeface="Tahoma"/>
              </a:rPr>
              <a:t>Load)</a:t>
            </a:r>
            <a:r>
              <a:rPr sz="3100" spc="-335" dirty="0">
                <a:latin typeface="Tahoma"/>
                <a:cs typeface="Tahoma"/>
              </a:rPr>
              <a:t> </a:t>
            </a:r>
            <a:r>
              <a:rPr sz="3100" spc="-25" dirty="0">
                <a:latin typeface="Tahoma"/>
                <a:cs typeface="Tahoma"/>
              </a:rPr>
              <a:t>process</a:t>
            </a:r>
            <a:r>
              <a:rPr sz="3100" spc="-330" dirty="0">
                <a:latin typeface="Tahoma"/>
                <a:cs typeface="Tahoma"/>
              </a:rPr>
              <a:t> </a:t>
            </a:r>
            <a:r>
              <a:rPr sz="3100" spc="-10" dirty="0">
                <a:latin typeface="Tahoma"/>
                <a:cs typeface="Tahoma"/>
              </a:rPr>
              <a:t>involved:</a:t>
            </a:r>
            <a:endParaRPr sz="3100">
              <a:latin typeface="Tahoma"/>
              <a:cs typeface="Tahoma"/>
            </a:endParaRPr>
          </a:p>
          <a:p>
            <a:pPr marL="436880" marR="5080" algn="just">
              <a:lnSpc>
                <a:spcPct val="99800"/>
              </a:lnSpc>
              <a:spcBef>
                <a:spcPts val="3710"/>
              </a:spcBef>
            </a:pPr>
            <a:r>
              <a:rPr sz="3100" dirty="0">
                <a:latin typeface="Tahoma"/>
                <a:cs typeface="Tahoma"/>
              </a:rPr>
              <a:t>Extraction:</a:t>
            </a:r>
            <a:r>
              <a:rPr sz="3100" spc="204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We</a:t>
            </a:r>
            <a:r>
              <a:rPr sz="3100" spc="204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sourced</a:t>
            </a:r>
            <a:r>
              <a:rPr sz="3100" spc="204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data</a:t>
            </a:r>
            <a:r>
              <a:rPr sz="3100" spc="204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from</a:t>
            </a:r>
            <a:r>
              <a:rPr sz="3100" spc="204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Zomato's</a:t>
            </a:r>
            <a:r>
              <a:rPr sz="3100" spc="204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API</a:t>
            </a:r>
            <a:r>
              <a:rPr sz="3100" spc="204" dirty="0">
                <a:latin typeface="Tahoma"/>
                <a:cs typeface="Tahoma"/>
              </a:rPr>
              <a:t> </a:t>
            </a:r>
            <a:r>
              <a:rPr sz="3100" spc="-25" dirty="0">
                <a:latin typeface="Tahoma"/>
                <a:cs typeface="Tahoma"/>
              </a:rPr>
              <a:t>and </a:t>
            </a:r>
            <a:r>
              <a:rPr sz="3100" dirty="0">
                <a:latin typeface="Tahoma"/>
                <a:cs typeface="Tahoma"/>
              </a:rPr>
              <a:t>databases,</a:t>
            </a:r>
            <a:r>
              <a:rPr sz="3100" spc="340" dirty="0">
                <a:latin typeface="Tahoma"/>
                <a:cs typeface="Tahoma"/>
              </a:rPr>
              <a:t>  </a:t>
            </a:r>
            <a:r>
              <a:rPr sz="3100" dirty="0">
                <a:latin typeface="Tahoma"/>
                <a:cs typeface="Tahoma"/>
              </a:rPr>
              <a:t>ensuring</a:t>
            </a:r>
            <a:r>
              <a:rPr sz="3100" spc="345" dirty="0">
                <a:latin typeface="Tahoma"/>
                <a:cs typeface="Tahoma"/>
              </a:rPr>
              <a:t>  </a:t>
            </a:r>
            <a:r>
              <a:rPr sz="3100" dirty="0">
                <a:latin typeface="Tahoma"/>
                <a:cs typeface="Tahoma"/>
              </a:rPr>
              <a:t>comprehensive</a:t>
            </a:r>
            <a:r>
              <a:rPr sz="3100" spc="340" dirty="0">
                <a:latin typeface="Tahoma"/>
                <a:cs typeface="Tahoma"/>
              </a:rPr>
              <a:t>  </a:t>
            </a:r>
            <a:r>
              <a:rPr sz="3100" dirty="0">
                <a:latin typeface="Tahoma"/>
                <a:cs typeface="Tahoma"/>
              </a:rPr>
              <a:t>coverage</a:t>
            </a:r>
            <a:r>
              <a:rPr sz="3100" spc="345" dirty="0">
                <a:latin typeface="Tahoma"/>
                <a:cs typeface="Tahoma"/>
              </a:rPr>
              <a:t>  </a:t>
            </a:r>
            <a:r>
              <a:rPr sz="3100" spc="-25" dirty="0">
                <a:latin typeface="Tahoma"/>
                <a:cs typeface="Tahoma"/>
              </a:rPr>
              <a:t>of </a:t>
            </a:r>
            <a:r>
              <a:rPr sz="3100" dirty="0">
                <a:latin typeface="Tahoma"/>
                <a:cs typeface="Tahoma"/>
              </a:rPr>
              <a:t>restaurant</a:t>
            </a:r>
            <a:r>
              <a:rPr sz="3100" spc="-250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information</a:t>
            </a:r>
            <a:r>
              <a:rPr sz="3100" spc="-245" dirty="0">
                <a:latin typeface="Tahoma"/>
                <a:cs typeface="Tahoma"/>
              </a:rPr>
              <a:t> </a:t>
            </a:r>
            <a:r>
              <a:rPr sz="3100" spc="-40" dirty="0">
                <a:latin typeface="Tahoma"/>
                <a:cs typeface="Tahoma"/>
              </a:rPr>
              <a:t>across</a:t>
            </a:r>
            <a:r>
              <a:rPr sz="3100" spc="-250" dirty="0">
                <a:latin typeface="Tahoma"/>
                <a:cs typeface="Tahoma"/>
              </a:rPr>
              <a:t> </a:t>
            </a:r>
            <a:r>
              <a:rPr sz="3100" spc="55" dirty="0">
                <a:latin typeface="Tahoma"/>
                <a:cs typeface="Tahoma"/>
              </a:rPr>
              <a:t>multiple</a:t>
            </a:r>
            <a:r>
              <a:rPr sz="3100" spc="-245" dirty="0">
                <a:latin typeface="Tahoma"/>
                <a:cs typeface="Tahoma"/>
              </a:rPr>
              <a:t> </a:t>
            </a:r>
            <a:r>
              <a:rPr sz="3100" spc="-10" dirty="0">
                <a:latin typeface="Tahoma"/>
                <a:cs typeface="Tahoma"/>
              </a:rPr>
              <a:t>regions.</a:t>
            </a:r>
            <a:endParaRPr sz="3100">
              <a:latin typeface="Tahoma"/>
              <a:cs typeface="Tahoma"/>
            </a:endParaRPr>
          </a:p>
          <a:p>
            <a:pPr marL="436880" marR="5080" algn="just">
              <a:lnSpc>
                <a:spcPct val="99800"/>
              </a:lnSpc>
              <a:spcBef>
                <a:spcPts val="40"/>
              </a:spcBef>
            </a:pPr>
            <a:r>
              <a:rPr sz="3100" dirty="0">
                <a:latin typeface="Tahoma"/>
                <a:cs typeface="Tahoma"/>
              </a:rPr>
              <a:t>Transformation:</a:t>
            </a:r>
            <a:r>
              <a:rPr sz="3100" spc="590" dirty="0">
                <a:latin typeface="Tahoma"/>
                <a:cs typeface="Tahoma"/>
              </a:rPr>
              <a:t>  </a:t>
            </a:r>
            <a:r>
              <a:rPr sz="3100" dirty="0">
                <a:latin typeface="Tahoma"/>
                <a:cs typeface="Tahoma"/>
              </a:rPr>
              <a:t>Data</a:t>
            </a:r>
            <a:r>
              <a:rPr sz="3100" spc="590" dirty="0">
                <a:latin typeface="Tahoma"/>
                <a:cs typeface="Tahoma"/>
              </a:rPr>
              <a:t>  </a:t>
            </a:r>
            <a:r>
              <a:rPr sz="3100" dirty="0">
                <a:latin typeface="Tahoma"/>
                <a:cs typeface="Tahoma"/>
              </a:rPr>
              <a:t>was</a:t>
            </a:r>
            <a:r>
              <a:rPr sz="3100" spc="590" dirty="0">
                <a:latin typeface="Tahoma"/>
                <a:cs typeface="Tahoma"/>
              </a:rPr>
              <a:t>  </a:t>
            </a:r>
            <a:r>
              <a:rPr sz="3100" dirty="0">
                <a:latin typeface="Tahoma"/>
                <a:cs typeface="Tahoma"/>
              </a:rPr>
              <a:t>cleaned</a:t>
            </a:r>
            <a:r>
              <a:rPr sz="3100" spc="590" dirty="0">
                <a:latin typeface="Tahoma"/>
                <a:cs typeface="Tahoma"/>
              </a:rPr>
              <a:t>  </a:t>
            </a:r>
            <a:r>
              <a:rPr sz="3100" spc="65" dirty="0">
                <a:latin typeface="Tahoma"/>
                <a:cs typeface="Tahoma"/>
              </a:rPr>
              <a:t>to</a:t>
            </a:r>
            <a:r>
              <a:rPr sz="3100" spc="595" dirty="0">
                <a:latin typeface="Tahoma"/>
                <a:cs typeface="Tahoma"/>
              </a:rPr>
              <a:t>  </a:t>
            </a:r>
            <a:r>
              <a:rPr sz="3100" spc="-10" dirty="0">
                <a:latin typeface="Tahoma"/>
                <a:cs typeface="Tahoma"/>
              </a:rPr>
              <a:t>remove </a:t>
            </a:r>
            <a:r>
              <a:rPr sz="3100" dirty="0">
                <a:latin typeface="Tahoma"/>
                <a:cs typeface="Tahoma"/>
              </a:rPr>
              <a:t>duplicates,</a:t>
            </a:r>
            <a:r>
              <a:rPr sz="3100" spc="640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correct</a:t>
            </a:r>
            <a:r>
              <a:rPr sz="3100" spc="640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inconsistencies,</a:t>
            </a:r>
            <a:r>
              <a:rPr sz="3100" spc="645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and</a:t>
            </a:r>
            <a:r>
              <a:rPr sz="3100" spc="640" dirty="0">
                <a:latin typeface="Tahoma"/>
                <a:cs typeface="Tahoma"/>
              </a:rPr>
              <a:t> </a:t>
            </a:r>
            <a:r>
              <a:rPr sz="3100" spc="-10" dirty="0">
                <a:latin typeface="Tahoma"/>
                <a:cs typeface="Tahoma"/>
              </a:rPr>
              <a:t>standardize formats.</a:t>
            </a:r>
            <a:endParaRPr sz="3100">
              <a:latin typeface="Tahoma"/>
              <a:cs typeface="Tahoma"/>
            </a:endParaRPr>
          </a:p>
          <a:p>
            <a:pPr marL="436880" marR="5080" algn="just">
              <a:lnSpc>
                <a:spcPct val="99800"/>
              </a:lnSpc>
              <a:spcBef>
                <a:spcPts val="35"/>
              </a:spcBef>
            </a:pPr>
            <a:r>
              <a:rPr sz="3100" dirty="0">
                <a:latin typeface="Tahoma"/>
                <a:cs typeface="Tahoma"/>
              </a:rPr>
              <a:t>Loading:</a:t>
            </a:r>
            <a:r>
              <a:rPr sz="3100" spc="210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Processed</a:t>
            </a:r>
            <a:r>
              <a:rPr sz="3100" spc="215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data</a:t>
            </a:r>
            <a:r>
              <a:rPr sz="3100" spc="215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was</a:t>
            </a:r>
            <a:r>
              <a:rPr sz="3100" spc="215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loaded</a:t>
            </a:r>
            <a:r>
              <a:rPr sz="3100" spc="210" dirty="0">
                <a:latin typeface="Tahoma"/>
                <a:cs typeface="Tahoma"/>
              </a:rPr>
              <a:t> </a:t>
            </a:r>
            <a:r>
              <a:rPr sz="3100" spc="65" dirty="0">
                <a:latin typeface="Tahoma"/>
                <a:cs typeface="Tahoma"/>
              </a:rPr>
              <a:t>into</a:t>
            </a:r>
            <a:r>
              <a:rPr sz="3100" spc="215" dirty="0">
                <a:latin typeface="Tahoma"/>
                <a:cs typeface="Tahoma"/>
              </a:rPr>
              <a:t> </a:t>
            </a:r>
            <a:r>
              <a:rPr sz="3100" spc="-10" dirty="0">
                <a:latin typeface="Tahoma"/>
                <a:cs typeface="Tahoma"/>
              </a:rPr>
              <a:t>structured </a:t>
            </a:r>
            <a:r>
              <a:rPr sz="3100" spc="-30" dirty="0">
                <a:latin typeface="Tahoma"/>
                <a:cs typeface="Tahoma"/>
              </a:rPr>
              <a:t>tables,</a:t>
            </a:r>
            <a:r>
              <a:rPr sz="3100" spc="-160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enabling</a:t>
            </a:r>
            <a:r>
              <a:rPr sz="3100" spc="-155" dirty="0">
                <a:latin typeface="Tahoma"/>
                <a:cs typeface="Tahoma"/>
              </a:rPr>
              <a:t> </a:t>
            </a:r>
            <a:r>
              <a:rPr sz="3100" spc="55" dirty="0">
                <a:latin typeface="Tahoma"/>
                <a:cs typeface="Tahoma"/>
              </a:rPr>
              <a:t>efficient</a:t>
            </a:r>
            <a:r>
              <a:rPr sz="3100" spc="-155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querying</a:t>
            </a:r>
            <a:r>
              <a:rPr sz="3100" spc="-155" dirty="0">
                <a:latin typeface="Tahoma"/>
                <a:cs typeface="Tahoma"/>
              </a:rPr>
              <a:t> </a:t>
            </a:r>
            <a:r>
              <a:rPr sz="3100" spc="-35" dirty="0">
                <a:latin typeface="Tahoma"/>
                <a:cs typeface="Tahoma"/>
              </a:rPr>
              <a:t>and</a:t>
            </a:r>
            <a:r>
              <a:rPr sz="3100" spc="-155" dirty="0">
                <a:latin typeface="Tahoma"/>
                <a:cs typeface="Tahoma"/>
              </a:rPr>
              <a:t> </a:t>
            </a:r>
            <a:r>
              <a:rPr sz="3100" spc="-20" dirty="0">
                <a:latin typeface="Tahoma"/>
                <a:cs typeface="Tahoma"/>
              </a:rPr>
              <a:t>analysis</a:t>
            </a:r>
            <a:r>
              <a:rPr sz="3100" spc="-155" dirty="0">
                <a:latin typeface="Tahoma"/>
                <a:cs typeface="Tahoma"/>
              </a:rPr>
              <a:t> </a:t>
            </a:r>
            <a:r>
              <a:rPr sz="3100" spc="-10" dirty="0">
                <a:latin typeface="Tahoma"/>
                <a:cs typeface="Tahoma"/>
              </a:rPr>
              <a:t>across </a:t>
            </a:r>
            <a:r>
              <a:rPr sz="3100" dirty="0">
                <a:latin typeface="Tahoma"/>
                <a:cs typeface="Tahoma"/>
              </a:rPr>
              <a:t>different</a:t>
            </a:r>
            <a:r>
              <a:rPr sz="3100" spc="-25" dirty="0">
                <a:latin typeface="Tahoma"/>
                <a:cs typeface="Tahoma"/>
              </a:rPr>
              <a:t> </a:t>
            </a:r>
            <a:r>
              <a:rPr sz="3100" spc="-10" dirty="0">
                <a:latin typeface="Tahoma"/>
                <a:cs typeface="Tahoma"/>
              </a:rPr>
              <a:t>platforms.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8331" y="6948964"/>
            <a:ext cx="9307195" cy="975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2347595" algn="l"/>
                <a:tab pos="4610735" algn="l"/>
                <a:tab pos="6485255" algn="l"/>
                <a:tab pos="8411845" algn="l"/>
              </a:tabLst>
            </a:pPr>
            <a:r>
              <a:rPr sz="3100" spc="-10" dirty="0">
                <a:latin typeface="Tahoma"/>
                <a:cs typeface="Tahoma"/>
              </a:rPr>
              <a:t>Challenges: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10" dirty="0">
                <a:latin typeface="Tahoma"/>
                <a:cs typeface="Tahoma"/>
              </a:rPr>
              <a:t>Challenges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10" dirty="0">
                <a:latin typeface="Tahoma"/>
                <a:cs typeface="Tahoma"/>
              </a:rPr>
              <a:t>included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10" dirty="0">
                <a:latin typeface="Tahoma"/>
                <a:cs typeface="Tahoma"/>
              </a:rPr>
              <a:t>handling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10" dirty="0">
                <a:latin typeface="Tahoma"/>
                <a:cs typeface="Tahoma"/>
              </a:rPr>
              <a:t>large</a:t>
            </a:r>
            <a:endParaRPr sz="31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3100" spc="-25" dirty="0">
                <a:latin typeface="Tahoma"/>
                <a:cs typeface="Tahoma"/>
              </a:rPr>
              <a:t>and</a:t>
            </a:r>
            <a:endParaRPr sz="31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91207" y="7165403"/>
            <a:ext cx="133350" cy="1333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798331" y="7425214"/>
            <a:ext cx="8259445" cy="9658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240"/>
              </a:spcBef>
              <a:tabLst>
                <a:tab pos="1854835" algn="l"/>
                <a:tab pos="2616200" algn="l"/>
                <a:tab pos="3874770" algn="l"/>
                <a:tab pos="5796915" algn="l"/>
                <a:tab pos="6967220" algn="l"/>
              </a:tabLst>
            </a:pPr>
            <a:r>
              <a:rPr sz="3100" spc="-10" dirty="0">
                <a:latin typeface="Tahoma"/>
                <a:cs typeface="Tahoma"/>
              </a:rPr>
              <a:t>volumes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25" dirty="0">
                <a:latin typeface="Tahoma"/>
                <a:cs typeface="Tahoma"/>
              </a:rPr>
              <a:t>of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10" dirty="0">
                <a:latin typeface="Tahoma"/>
                <a:cs typeface="Tahoma"/>
              </a:rPr>
              <a:t>data,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10" dirty="0">
                <a:latin typeface="Tahoma"/>
                <a:cs typeface="Tahoma"/>
              </a:rPr>
              <a:t>ensuring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20" dirty="0">
                <a:latin typeface="Tahoma"/>
                <a:cs typeface="Tahoma"/>
              </a:rPr>
              <a:t>data</a:t>
            </a:r>
            <a:r>
              <a:rPr sz="3100" dirty="0">
                <a:latin typeface="Tahoma"/>
                <a:cs typeface="Tahoma"/>
              </a:rPr>
              <a:t>	</a:t>
            </a:r>
            <a:r>
              <a:rPr sz="3100" spc="-10" dirty="0">
                <a:latin typeface="Tahoma"/>
                <a:cs typeface="Tahoma"/>
              </a:rPr>
              <a:t>quality, </a:t>
            </a:r>
            <a:r>
              <a:rPr sz="3100" spc="45" dirty="0">
                <a:latin typeface="Tahoma"/>
                <a:cs typeface="Tahoma"/>
              </a:rPr>
              <a:t>integrating</a:t>
            </a:r>
            <a:r>
              <a:rPr sz="3100" spc="-355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diverse</a:t>
            </a:r>
            <a:r>
              <a:rPr sz="3100" spc="-350" dirty="0">
                <a:latin typeface="Tahoma"/>
                <a:cs typeface="Tahoma"/>
              </a:rPr>
              <a:t> </a:t>
            </a:r>
            <a:r>
              <a:rPr sz="3100" spc="-25" dirty="0">
                <a:latin typeface="Tahoma"/>
                <a:cs typeface="Tahoma"/>
              </a:rPr>
              <a:t>data</a:t>
            </a:r>
            <a:r>
              <a:rPr sz="3100" spc="-350" dirty="0">
                <a:latin typeface="Tahoma"/>
                <a:cs typeface="Tahoma"/>
              </a:rPr>
              <a:t> </a:t>
            </a:r>
            <a:r>
              <a:rPr sz="3100" spc="-35" dirty="0">
                <a:latin typeface="Tahoma"/>
                <a:cs typeface="Tahoma"/>
              </a:rPr>
              <a:t>sources</a:t>
            </a:r>
            <a:r>
              <a:rPr sz="3100" spc="-355" dirty="0">
                <a:latin typeface="Tahoma"/>
                <a:cs typeface="Tahoma"/>
              </a:rPr>
              <a:t> </a:t>
            </a:r>
            <a:r>
              <a:rPr sz="3100" spc="-10" dirty="0">
                <a:latin typeface="Tahoma"/>
                <a:cs typeface="Tahoma"/>
              </a:rPr>
              <a:t>seamlessly.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953355" cy="10061575"/>
            <a:chOff x="0" y="0"/>
            <a:chExt cx="17953355" cy="100615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47345" cy="3810000"/>
            </a:xfrm>
            <a:custGeom>
              <a:avLst/>
              <a:gdLst/>
              <a:ahLst/>
              <a:cxnLst/>
              <a:rect l="l" t="t" r="r" b="b"/>
              <a:pathLst>
                <a:path w="347345" h="3810000">
                  <a:moveTo>
                    <a:pt x="0" y="3809707"/>
                  </a:moveTo>
                  <a:lnTo>
                    <a:pt x="346774" y="3809707"/>
                  </a:lnTo>
                  <a:lnTo>
                    <a:pt x="346774" y="0"/>
                  </a:lnTo>
                  <a:lnTo>
                    <a:pt x="0" y="0"/>
                  </a:lnTo>
                  <a:lnTo>
                    <a:pt x="0" y="3809707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771" y="0"/>
              <a:ext cx="1495425" cy="15049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474" y="1570252"/>
              <a:ext cx="17154523" cy="849118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5150">
              <a:lnSpc>
                <a:spcPct val="100000"/>
              </a:lnSpc>
              <a:spcBef>
                <a:spcPts val="90"/>
              </a:spcBef>
            </a:pPr>
            <a:r>
              <a:rPr sz="5900" spc="-254" dirty="0"/>
              <a:t>Results</a:t>
            </a:r>
            <a:r>
              <a:rPr sz="5900" spc="-490" dirty="0"/>
              <a:t> </a:t>
            </a:r>
            <a:r>
              <a:rPr sz="5900" spc="-400" dirty="0"/>
              <a:t>-</a:t>
            </a:r>
            <a:r>
              <a:rPr sz="5900" spc="-490" dirty="0"/>
              <a:t> </a:t>
            </a:r>
            <a:r>
              <a:rPr sz="5900" spc="-280" dirty="0"/>
              <a:t>Excel</a:t>
            </a:r>
            <a:endParaRPr sz="5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6915">
              <a:lnSpc>
                <a:spcPct val="100000"/>
              </a:lnSpc>
              <a:spcBef>
                <a:spcPts val="114"/>
              </a:spcBef>
            </a:pPr>
            <a:r>
              <a:rPr sz="5750" spc="-185" dirty="0"/>
              <a:t>Results</a:t>
            </a:r>
            <a:r>
              <a:rPr sz="5750" spc="-440" dirty="0"/>
              <a:t> </a:t>
            </a:r>
            <a:r>
              <a:rPr sz="5750" spc="-345" dirty="0"/>
              <a:t>-</a:t>
            </a:r>
            <a:r>
              <a:rPr sz="5750" spc="-434" dirty="0"/>
              <a:t> </a:t>
            </a:r>
            <a:r>
              <a:rPr sz="5750" spc="-370" dirty="0"/>
              <a:t>SQL</a:t>
            </a:r>
            <a:endParaRPr sz="5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891" y="0"/>
            <a:ext cx="2341604" cy="17621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7438" y="1616127"/>
            <a:ext cx="13268325" cy="7686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8592" y="66332"/>
            <a:ext cx="5293360" cy="904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750" spc="-185" dirty="0"/>
              <a:t>Results</a:t>
            </a:r>
            <a:r>
              <a:rPr sz="5750" spc="-440" dirty="0"/>
              <a:t> </a:t>
            </a:r>
            <a:r>
              <a:rPr sz="5750" spc="-345" dirty="0"/>
              <a:t>-</a:t>
            </a:r>
            <a:r>
              <a:rPr sz="5750" spc="-434" dirty="0"/>
              <a:t> </a:t>
            </a:r>
            <a:r>
              <a:rPr sz="5750" spc="-155" dirty="0"/>
              <a:t>PowerBi</a:t>
            </a:r>
            <a:endParaRPr sz="57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36" y="0"/>
            <a:ext cx="3343273" cy="13906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936" y="1827751"/>
            <a:ext cx="16964023" cy="788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7096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14"/>
              </a:spcBef>
            </a:pPr>
            <a:r>
              <a:rPr sz="5750" spc="-185" dirty="0"/>
              <a:t>Results</a:t>
            </a:r>
            <a:r>
              <a:rPr sz="5750" spc="-440" dirty="0"/>
              <a:t> </a:t>
            </a:r>
            <a:r>
              <a:rPr sz="5750" spc="-345" dirty="0"/>
              <a:t>-</a:t>
            </a:r>
            <a:r>
              <a:rPr sz="5750" spc="-434" dirty="0"/>
              <a:t> </a:t>
            </a:r>
            <a:r>
              <a:rPr sz="5750" spc="-125" dirty="0"/>
              <a:t>Tableau</a:t>
            </a:r>
            <a:endParaRPr sz="575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849850" cy="9416415"/>
            <a:chOff x="0" y="0"/>
            <a:chExt cx="17849850" cy="941641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47345" cy="3810000"/>
            </a:xfrm>
            <a:custGeom>
              <a:avLst/>
              <a:gdLst/>
              <a:ahLst/>
              <a:cxnLst/>
              <a:rect l="l" t="t" r="r" b="b"/>
              <a:pathLst>
                <a:path w="347345" h="3810000">
                  <a:moveTo>
                    <a:pt x="0" y="3809707"/>
                  </a:moveTo>
                  <a:lnTo>
                    <a:pt x="346774" y="3809707"/>
                  </a:lnTo>
                  <a:lnTo>
                    <a:pt x="346774" y="0"/>
                  </a:lnTo>
                  <a:lnTo>
                    <a:pt x="0" y="0"/>
                  </a:lnTo>
                  <a:lnTo>
                    <a:pt x="0" y="3809707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72" y="1710591"/>
              <a:ext cx="17468850" cy="770572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771" y="125669"/>
              <a:ext cx="3857623" cy="79965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431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Arial Rounded MT Bold</vt:lpstr>
      <vt:lpstr>Georgia</vt:lpstr>
      <vt:lpstr>Tahoma</vt:lpstr>
      <vt:lpstr>Verdana</vt:lpstr>
      <vt:lpstr>Office Theme</vt:lpstr>
      <vt:lpstr>PowerPoint Presentation</vt:lpstr>
      <vt:lpstr>| AGENDA |</vt:lpstr>
      <vt:lpstr>CLIENT'S PROBLEM</vt:lpstr>
      <vt:lpstr>PowerPoint Presentation</vt:lpstr>
      <vt:lpstr>ETL EXPERIENCE</vt:lpstr>
      <vt:lpstr>Results - Excel</vt:lpstr>
      <vt:lpstr>Results - SQL</vt:lpstr>
      <vt:lpstr>Results - PowerBi</vt:lpstr>
      <vt:lpstr>Results - Tableau</vt:lpstr>
      <vt:lpstr>C O N C L U S I O 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Neerav Singhwal</cp:lastModifiedBy>
  <cp:revision>6</cp:revision>
  <dcterms:created xsi:type="dcterms:W3CDTF">2024-06-24T19:33:00Z</dcterms:created>
  <dcterms:modified xsi:type="dcterms:W3CDTF">2024-06-26T06:35:44Z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2024-06-24T00:00:00Z</vt:filetime>
  </property>
  <property fmtid="{D5CDD505-2E9C-101B-9397-08002B2CF9AE}" pid="5" name="Producer">
    <vt:lpwstr>GPL Ghostscript 10.02.0</vt:lpwstr>
  </property>
</Properties>
</file>