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mbria" panose="02040503050406030204" pitchFamily="18" charset="0"/>
      <p:regular r:id="rId36"/>
      <p:bold r:id="rId37"/>
      <p:italic r:id="rId38"/>
      <p:boldItalic r:id="rId39"/>
    </p:embeddedFont>
    <p:embeddedFont>
      <p:font typeface="Corsiva" panose="020B0604020202020204"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Times" panose="02020603050405020304" pitchFamily="18"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ipMCF2q+GzitDK9QEv/JgsyR0c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451E8E-CAF3-43C6-8C8C-61D4DFA1BB53}">
  <a:tblStyle styleId="{CD451E8E-CAF3-43C6-8C8C-61D4DFA1BB5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fd72f31ee5_4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1fd72f31ee5_4_3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d72f31ee5_4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fd72f31ee5_4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fd72f31ee5_4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fd72f31ee5_4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fd72f31ee5_4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fd72f31ee5_4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d72f31ee5_4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d72f31ee5_4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d72f31ee5_4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d72f31ee5_4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fd72f31ee5_4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fd72f31ee5_4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d72f31ee5_4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d72f31ee5_4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fd72f31ee5_4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fd72f31ee5_4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fd72f31ee5_4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fd72f31ee5_4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fd72f31ee5_4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fd72f31ee5_4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fd72f31ee5_4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fd72f31ee5_4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fd72f31ee5_4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fd72f31ee5_4_3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g1fd72f31ee5_4_257"/>
          <p:cNvGrpSpPr/>
          <p:nvPr/>
        </p:nvGrpSpPr>
        <p:grpSpPr>
          <a:xfrm>
            <a:off x="6098378" y="5"/>
            <a:ext cx="3045625" cy="2030570"/>
            <a:chOff x="6098378" y="5"/>
            <a:chExt cx="3045625" cy="2030570"/>
          </a:xfrm>
        </p:grpSpPr>
        <p:sp>
          <p:nvSpPr>
            <p:cNvPr id="11" name="Google Shape;11;g1fd72f31ee5_4_25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g1fd72f31ee5_4_25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1fd72f31ee5_4_25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g1fd72f31ee5_4_25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g1fd72f31ee5_4_25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g1fd72f31ee5_4_257"/>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g1fd72f31ee5_4_25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g1fd72f31ee5_4_25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g1fd72f31ee5_4_317"/>
          <p:cNvGrpSpPr/>
          <p:nvPr/>
        </p:nvGrpSpPr>
        <p:grpSpPr>
          <a:xfrm>
            <a:off x="6098378" y="5"/>
            <a:ext cx="3045625" cy="2030570"/>
            <a:chOff x="6098378" y="5"/>
            <a:chExt cx="3045625" cy="2030570"/>
          </a:xfrm>
        </p:grpSpPr>
        <p:sp>
          <p:nvSpPr>
            <p:cNvPr id="71" name="Google Shape;71;g1fd72f31ee5_4_31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1fd72f31ee5_4_31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1fd72f31ee5_4_31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1fd72f31ee5_4_31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1fd72f31ee5_4_31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g1fd72f31ee5_4_317"/>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g1fd72f31ee5_4_31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g1fd72f31ee5_4_3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g1fd72f31ee5_4_3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g1fd72f31ee5_4_32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3" name="Google Shape;83;g1fd72f31ee5_4_32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4" name="Google Shape;84;g1fd72f31ee5_4_3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g1fd72f31ee5_4_3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 name="Google Shape;86;g1fd72f31ee5_4_3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g1fd72f31ee5_4_267"/>
          <p:cNvGrpSpPr/>
          <p:nvPr/>
        </p:nvGrpSpPr>
        <p:grpSpPr>
          <a:xfrm>
            <a:off x="6098378" y="5"/>
            <a:ext cx="3045625" cy="2030570"/>
            <a:chOff x="6098378" y="5"/>
            <a:chExt cx="3045625" cy="2030570"/>
          </a:xfrm>
        </p:grpSpPr>
        <p:sp>
          <p:nvSpPr>
            <p:cNvPr id="21" name="Google Shape;21;g1fd72f31ee5_4_26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g1fd72f31ee5_4_26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g1fd72f31ee5_4_26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g1fd72f31ee5_4_26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1fd72f31ee5_4_26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g1fd72f31ee5_4_26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g1fd72f31ee5_4_26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g1fd72f31ee5_4_276"/>
          <p:cNvGrpSpPr/>
          <p:nvPr/>
        </p:nvGrpSpPr>
        <p:grpSpPr>
          <a:xfrm>
            <a:off x="0" y="3903669"/>
            <a:ext cx="9144000" cy="1239925"/>
            <a:chOff x="0" y="3903669"/>
            <a:chExt cx="9144000" cy="1239925"/>
          </a:xfrm>
        </p:grpSpPr>
        <p:sp>
          <p:nvSpPr>
            <p:cNvPr id="30" name="Google Shape;30;g1fd72f31ee5_4_27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1fd72f31ee5_4_27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g1fd72f31ee5_4_27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g1fd72f31ee5_4_27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1fd72f31ee5_4_27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g1fd72f31ee5_4_27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g1fd72f31ee5_4_27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g1fd72f31ee5_4_27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g1fd72f31ee5_4_28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g1fd72f31ee5_4_286"/>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g1fd72f31ee5_4_286"/>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g1fd72f31ee5_4_28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fd72f31ee5_4_2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g1fd72f31ee5_4_29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g1fd72f31ee5_4_29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g1fd72f31ee5_4_294"/>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g1fd72f31ee5_4_29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g1fd72f31ee5_4_298"/>
          <p:cNvGrpSpPr/>
          <p:nvPr/>
        </p:nvGrpSpPr>
        <p:grpSpPr>
          <a:xfrm>
            <a:off x="6098378" y="5"/>
            <a:ext cx="3045625" cy="2030570"/>
            <a:chOff x="6098378" y="5"/>
            <a:chExt cx="3045625" cy="2030570"/>
          </a:xfrm>
        </p:grpSpPr>
        <p:sp>
          <p:nvSpPr>
            <p:cNvPr id="52" name="Google Shape;52;g1fd72f31ee5_4_29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1fd72f31ee5_4_29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g1fd72f31ee5_4_29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1fd72f31ee5_4_29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1fd72f31ee5_4_29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g1fd72f31ee5_4_29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g1fd72f31ee5_4_29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g1fd72f31ee5_4_307"/>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g1fd72f31ee5_4_30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g1fd72f31ee5_4_30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g1fd72f31ee5_4_30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g1fd72f31ee5_4_30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g1fd72f31ee5_4_30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g1fd72f31ee5_4_31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g1fd72f31ee5_4_3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g1fd72f31ee5_4_25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g1fd72f31ee5_4_25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g1fd72f31ee5_4_25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p:nvPr/>
        </p:nvSpPr>
        <p:spPr>
          <a:xfrm>
            <a:off x="6346" y="710407"/>
            <a:ext cx="9144000" cy="1100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a:solidFill>
                  <a:schemeClr val="lt1"/>
                </a:solidFill>
                <a:latin typeface="Times New Roman"/>
                <a:ea typeface="Times New Roman"/>
                <a:cs typeface="Times New Roman"/>
                <a:sym typeface="Times New Roman"/>
              </a:rPr>
              <a:t>                           </a:t>
            </a:r>
            <a:r>
              <a:rPr lang="en" sz="2400" b="1" i="0" u="none" strike="noStrike" cap="none">
                <a:solidFill>
                  <a:schemeClr val="lt1"/>
                </a:solidFill>
                <a:latin typeface="Times New Roman"/>
                <a:ea typeface="Times New Roman"/>
                <a:cs typeface="Times New Roman"/>
                <a:sym typeface="Times New Roman"/>
              </a:rPr>
              <a:t>BMS COLLEGE OF ENGINEERING</a:t>
            </a:r>
            <a:endParaRPr sz="11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Corsiva"/>
                <a:ea typeface="Corsiva"/>
                <a:cs typeface="Corsiva"/>
                <a:sym typeface="Corsiva"/>
              </a:rPr>
              <a:t>(Autonomous Institute, Affiliated to VTU, Belagavi)</a:t>
            </a:r>
            <a:endParaRPr sz="11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rgbClr val="C00000"/>
                </a:solidFill>
                <a:latin typeface="Times New Roman"/>
                <a:ea typeface="Times New Roman"/>
                <a:cs typeface="Times New Roman"/>
                <a:sym typeface="Times New Roman"/>
              </a:rPr>
              <a:t>DEPARTMENT OF MACHINE LEARNING</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C00000"/>
                </a:solidFill>
                <a:latin typeface="Times"/>
                <a:ea typeface="Times"/>
                <a:cs typeface="Times"/>
                <a:sym typeface="Times"/>
              </a:rPr>
              <a:t>(UG Program: B.E. in Artificial Intelligence and Machine Learning) </a:t>
            </a:r>
            <a:endParaRPr sz="1100" b="0" i="0" u="none" strike="noStrike" cap="none">
              <a:solidFill>
                <a:srgbClr val="C00000"/>
              </a:solidFill>
              <a:latin typeface="Times"/>
              <a:ea typeface="Times"/>
              <a:cs typeface="Times"/>
              <a:sym typeface="Times"/>
            </a:endParaRPr>
          </a:p>
        </p:txBody>
      </p:sp>
      <p:pic>
        <p:nvPicPr>
          <p:cNvPr id="92" name="Google Shape;92;p1" descr="E:\BMSCE\dept_name_print_for_files\college_logo.jpeg"/>
          <p:cNvPicPr preferRelativeResize="0"/>
          <p:nvPr/>
        </p:nvPicPr>
        <p:blipFill rotWithShape="1">
          <a:blip r:embed="rId3">
            <a:alphaModFix/>
          </a:blip>
          <a:srcRect/>
          <a:stretch/>
        </p:blipFill>
        <p:spPr>
          <a:xfrm>
            <a:off x="4321969" y="221456"/>
            <a:ext cx="503277" cy="494174"/>
          </a:xfrm>
          <a:prstGeom prst="rect">
            <a:avLst/>
          </a:prstGeom>
          <a:noFill/>
          <a:ln>
            <a:noFill/>
          </a:ln>
        </p:spPr>
      </p:pic>
      <p:sp>
        <p:nvSpPr>
          <p:cNvPr id="93" name="Google Shape;93;p1"/>
          <p:cNvSpPr txBox="1"/>
          <p:nvPr/>
        </p:nvSpPr>
        <p:spPr>
          <a:xfrm>
            <a:off x="12692" y="1999718"/>
            <a:ext cx="9137700" cy="715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lt1"/>
                </a:solidFill>
                <a:latin typeface="Times New Roman"/>
                <a:ea typeface="Times New Roman"/>
                <a:cs typeface="Times New Roman"/>
                <a:sym typeface="Times New Roman"/>
              </a:rPr>
              <a:t>Course : Project Work on Machine learning</a:t>
            </a:r>
            <a:endParaRPr sz="2100" b="1"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lt1"/>
                </a:solidFill>
                <a:latin typeface="Times New Roman"/>
                <a:ea typeface="Times New Roman"/>
                <a:cs typeface="Times New Roman"/>
                <a:sym typeface="Times New Roman"/>
              </a:rPr>
              <a:t>Course Code: 22AM5PWPML</a:t>
            </a:r>
            <a:endParaRPr sz="2100" b="1" i="0" u="none" strike="noStrike" cap="none">
              <a:solidFill>
                <a:schemeClr val="lt1"/>
              </a:solidFill>
              <a:latin typeface="Times New Roman"/>
              <a:ea typeface="Times New Roman"/>
              <a:cs typeface="Times New Roman"/>
              <a:sym typeface="Times New Roman"/>
            </a:endParaRPr>
          </a:p>
        </p:txBody>
      </p:sp>
      <p:sp>
        <p:nvSpPr>
          <p:cNvPr id="94" name="Google Shape;94;p1"/>
          <p:cNvSpPr txBox="1"/>
          <p:nvPr/>
        </p:nvSpPr>
        <p:spPr>
          <a:xfrm>
            <a:off x="6470649" y="3827478"/>
            <a:ext cx="2609700" cy="998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900"/>
              <a:buFont typeface="Arial"/>
              <a:buNone/>
            </a:pPr>
            <a:endParaRPr sz="900" b="1">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lt1"/>
                </a:solidFill>
                <a:latin typeface="Times New Roman"/>
                <a:ea typeface="Times New Roman"/>
                <a:cs typeface="Times New Roman"/>
                <a:sym typeface="Times New Roman"/>
              </a:rPr>
              <a:t>Faculty In-Charge:</a:t>
            </a:r>
            <a:r>
              <a:rPr lang="en" sz="900" b="1">
                <a:solidFill>
                  <a:schemeClr val="lt1"/>
                </a:solidFill>
              </a:rPr>
              <a:t>Faculty In-Charge:</a:t>
            </a:r>
            <a:endParaRPr sz="900" b="1">
              <a:solidFill>
                <a:schemeClr val="lt1"/>
              </a:solidFill>
            </a:endParaRPr>
          </a:p>
          <a:p>
            <a:pPr marL="0" lvl="0" indent="0" algn="l" rtl="0">
              <a:lnSpc>
                <a:spcPct val="115000"/>
              </a:lnSpc>
              <a:spcBef>
                <a:spcPts val="0"/>
              </a:spcBef>
              <a:spcAft>
                <a:spcPts val="0"/>
              </a:spcAft>
              <a:buNone/>
            </a:pPr>
            <a:r>
              <a:rPr lang="en" sz="1100" b="1">
                <a:solidFill>
                  <a:schemeClr val="lt1"/>
                </a:solidFill>
              </a:rPr>
              <a:t>Prof. Arun Kumar N</a:t>
            </a:r>
            <a:endParaRPr sz="1100" b="1">
              <a:solidFill>
                <a:schemeClr val="lt1"/>
              </a:solidFill>
            </a:endParaRPr>
          </a:p>
          <a:p>
            <a:pPr marL="0" lvl="0" indent="0" algn="l" rtl="0">
              <a:lnSpc>
                <a:spcPct val="115000"/>
              </a:lnSpc>
              <a:spcBef>
                <a:spcPts val="0"/>
              </a:spcBef>
              <a:spcAft>
                <a:spcPts val="0"/>
              </a:spcAft>
              <a:buNone/>
            </a:pPr>
            <a:r>
              <a:rPr lang="en" sz="900">
                <a:solidFill>
                  <a:schemeClr val="lt1"/>
                </a:solidFill>
              </a:rPr>
              <a:t>Assistant Professor</a:t>
            </a:r>
            <a:endParaRPr sz="900">
              <a:solidFill>
                <a:schemeClr val="lt1"/>
              </a:solidFill>
            </a:endParaRPr>
          </a:p>
          <a:p>
            <a:pPr marL="0" lvl="0" indent="0" algn="l" rtl="0">
              <a:lnSpc>
                <a:spcPct val="115000"/>
              </a:lnSpc>
              <a:spcBef>
                <a:spcPts val="0"/>
              </a:spcBef>
              <a:spcAft>
                <a:spcPts val="0"/>
              </a:spcAft>
              <a:buNone/>
            </a:pPr>
            <a:r>
              <a:rPr lang="en" sz="900">
                <a:solidFill>
                  <a:schemeClr val="lt1"/>
                </a:solidFill>
              </a:rPr>
              <a:t>Department of Machine Learning</a:t>
            </a:r>
            <a:endParaRPr sz="900">
              <a:solidFill>
                <a:schemeClr val="lt1"/>
              </a:solidFill>
            </a:endParaRPr>
          </a:p>
          <a:p>
            <a:pPr marL="0" lvl="0" indent="0" algn="l" rtl="0">
              <a:lnSpc>
                <a:spcPct val="115000"/>
              </a:lnSpc>
              <a:spcBef>
                <a:spcPts val="0"/>
              </a:spcBef>
              <a:spcAft>
                <a:spcPts val="0"/>
              </a:spcAft>
              <a:buNone/>
            </a:pPr>
            <a:r>
              <a:rPr lang="en" sz="900">
                <a:solidFill>
                  <a:schemeClr val="lt1"/>
                </a:solidFill>
              </a:rPr>
              <a:t>BMS College of Engineering</a:t>
            </a:r>
            <a:endParaRPr sz="900" b="0" i="0" u="none" strike="noStrike" cap="none">
              <a:solidFill>
                <a:schemeClr val="dk1"/>
              </a:solidFill>
              <a:latin typeface="Times New Roman"/>
              <a:ea typeface="Times New Roman"/>
              <a:cs typeface="Times New Roman"/>
              <a:sym typeface="Times New Roman"/>
            </a:endParaRPr>
          </a:p>
        </p:txBody>
      </p:sp>
      <p:sp>
        <p:nvSpPr>
          <p:cNvPr id="95" name="Google Shape;95;p1"/>
          <p:cNvSpPr txBox="1"/>
          <p:nvPr/>
        </p:nvSpPr>
        <p:spPr>
          <a:xfrm>
            <a:off x="707350" y="3827475"/>
            <a:ext cx="3073800" cy="9819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None/>
            </a:pPr>
            <a:r>
              <a:rPr lang="en" sz="900" b="1">
                <a:solidFill>
                  <a:schemeClr val="lt1"/>
                </a:solidFill>
                <a:latin typeface="Times New Roman"/>
                <a:ea typeface="Times New Roman"/>
                <a:cs typeface="Times New Roman"/>
                <a:sym typeface="Times New Roman"/>
              </a:rPr>
              <a:t>Presented By,</a:t>
            </a:r>
            <a:endParaRPr sz="900" b="1">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Chaitanya Arya 1BM20AI020</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Jassh H Porwal 1BM20AI026</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Neer Alpeshkumar Patel 1BM20AI040</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Vineet Uppal 1BM20AI059</a:t>
            </a:r>
            <a:endParaRPr sz="1100">
              <a:solidFill>
                <a:schemeClr val="lt1"/>
              </a:solidFill>
              <a:latin typeface="Times New Roman"/>
              <a:ea typeface="Times New Roman"/>
              <a:cs typeface="Times New Roman"/>
              <a:sym typeface="Times New Roman"/>
            </a:endParaRPr>
          </a:p>
        </p:txBody>
      </p:sp>
      <p:sp>
        <p:nvSpPr>
          <p:cNvPr id="96" name="Google Shape;96;p1"/>
          <p:cNvSpPr txBox="1"/>
          <p:nvPr/>
        </p:nvSpPr>
        <p:spPr>
          <a:xfrm>
            <a:off x="4752" y="2896775"/>
            <a:ext cx="9137700" cy="669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C00000"/>
                </a:solidFill>
                <a:latin typeface="Times New Roman"/>
                <a:ea typeface="Times New Roman"/>
                <a:cs typeface="Times New Roman"/>
                <a:sym typeface="Times New Roman"/>
              </a:rPr>
              <a:t>CUSTOMER CHURN ANALYSIS &amp; PREDICTION</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rgbClr val="7030A0"/>
              </a:solidFill>
              <a:latin typeface="Times New Roman"/>
              <a:ea typeface="Times New Roman"/>
              <a:cs typeface="Times New Roman"/>
              <a:sym typeface="Times New Roman"/>
            </a:endParaRPr>
          </a:p>
        </p:txBody>
      </p:sp>
      <p:sp>
        <p:nvSpPr>
          <p:cNvPr id="97" name="Google Shape;97;p1"/>
          <p:cNvSpPr txBox="1"/>
          <p:nvPr/>
        </p:nvSpPr>
        <p:spPr>
          <a:xfrm>
            <a:off x="2527600" y="3341700"/>
            <a:ext cx="4516200" cy="834300"/>
          </a:xfrm>
          <a:prstGeom prst="rect">
            <a:avLst/>
          </a:prstGeom>
          <a:noFill/>
          <a:ln>
            <a:noFill/>
          </a:ln>
        </p:spPr>
        <p:txBody>
          <a:bodyPr spcFirstLastPara="1" wrap="square" lIns="68575" tIns="68575" rIns="68575" bIns="68575" anchor="t" anchorCtr="0">
            <a:spAutoFit/>
          </a:bodyPr>
          <a:lstStyle/>
          <a:p>
            <a:pPr marL="0" lvl="0" indent="0" algn="ctr" rtl="0">
              <a:lnSpc>
                <a:spcPct val="115000"/>
              </a:lnSpc>
              <a:spcBef>
                <a:spcPts val="0"/>
              </a:spcBef>
              <a:spcAft>
                <a:spcPts val="0"/>
              </a:spcAft>
              <a:buNone/>
            </a:pPr>
            <a:r>
              <a:rPr lang="en" b="1">
                <a:solidFill>
                  <a:schemeClr val="lt1"/>
                </a:solidFill>
                <a:latin typeface="Times"/>
                <a:ea typeface="Times"/>
                <a:cs typeface="Times"/>
                <a:sym typeface="Times"/>
              </a:rPr>
              <a:t>Semester End Examination : Project Presentation</a:t>
            </a:r>
            <a:endParaRPr b="1">
              <a:solidFill>
                <a:schemeClr val="lt1"/>
              </a:solidFill>
              <a:latin typeface="Times"/>
              <a:ea typeface="Times"/>
              <a:cs typeface="Times"/>
              <a:sym typeface="Times"/>
            </a:endParaRPr>
          </a:p>
          <a:p>
            <a:pPr marL="0" lvl="0" indent="0" algn="ctr" rtl="0">
              <a:lnSpc>
                <a:spcPct val="115000"/>
              </a:lnSpc>
              <a:spcBef>
                <a:spcPts val="0"/>
              </a:spcBef>
              <a:spcAft>
                <a:spcPts val="0"/>
              </a:spcAft>
              <a:buNone/>
            </a:pPr>
            <a:r>
              <a:rPr lang="en">
                <a:solidFill>
                  <a:schemeClr val="lt1"/>
                </a:solidFill>
              </a:rPr>
              <a:t>Date: March 13, 2023</a:t>
            </a:r>
            <a:endParaRPr>
              <a:solidFill>
                <a:schemeClr val="lt1"/>
              </a:solidFill>
            </a:endParaRPr>
          </a:p>
          <a:p>
            <a:pPr marL="0" marR="0" lvl="0" indent="0" algn="ctr" rtl="0">
              <a:lnSpc>
                <a:spcPct val="100000"/>
              </a:lnSpc>
              <a:spcBef>
                <a:spcPts val="0"/>
              </a:spcBef>
              <a:spcAft>
                <a:spcPts val="0"/>
              </a:spcAft>
              <a:buClr>
                <a:schemeClr val="dk1"/>
              </a:buClr>
              <a:buSzPts val="1100"/>
              <a:buFont typeface="Arial"/>
              <a:buNone/>
            </a:pPr>
            <a:endParaRPr sz="1300" b="1">
              <a:solidFill>
                <a:srgbClr val="674EA7"/>
              </a:solidFill>
              <a:latin typeface="Times"/>
              <a:ea typeface="Times"/>
              <a:cs typeface="Times"/>
              <a:sym typeface="Times"/>
            </a:endParaRPr>
          </a:p>
        </p:txBody>
      </p:sp>
      <p:sp>
        <p:nvSpPr>
          <p:cNvPr id="98" name="Google Shape;98;p1"/>
          <p:cNvSpPr txBox="1"/>
          <p:nvPr/>
        </p:nvSpPr>
        <p:spPr>
          <a:xfrm>
            <a:off x="3933063" y="3999625"/>
            <a:ext cx="1445100" cy="1085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r>
              <a:rPr lang="en" sz="1100" b="0" i="0" u="none" strike="noStrike" cap="none">
                <a:solidFill>
                  <a:schemeClr val="lt1"/>
                </a:solidFill>
                <a:latin typeface="Times New Roman"/>
                <a:ea typeface="Times New Roman"/>
                <a:cs typeface="Times New Roman"/>
                <a:sym typeface="Times New Roman"/>
              </a:rPr>
              <a:t>Semester &amp; Section: </a:t>
            </a:r>
            <a:r>
              <a:rPr lang="en" sz="1100" b="1" i="0" u="none" strike="noStrike" cap="none">
                <a:solidFill>
                  <a:schemeClr val="lt1"/>
                </a:solidFill>
                <a:latin typeface="Times New Roman"/>
                <a:ea typeface="Times New Roman"/>
                <a:cs typeface="Times New Roman"/>
                <a:sym typeface="Times New Roman"/>
              </a:rPr>
              <a:t>5A</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lt1"/>
                </a:solidFill>
                <a:latin typeface="Times New Roman"/>
                <a:ea typeface="Times New Roman"/>
                <a:cs typeface="Times New Roman"/>
                <a:sym typeface="Times New Roman"/>
              </a:rPr>
              <a:t>Batch Number:</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4"/>
          <p:cNvSpPr txBox="1">
            <a:spLocks noGrp="1"/>
          </p:cNvSpPr>
          <p:nvPr>
            <p:ph type="body" idx="1"/>
          </p:nvPr>
        </p:nvSpPr>
        <p:spPr>
          <a:xfrm>
            <a:off x="311700" y="372375"/>
            <a:ext cx="8520600" cy="4196400"/>
          </a:xfrm>
          <a:prstGeom prst="rect">
            <a:avLst/>
          </a:prstGeom>
          <a:noFill/>
          <a:ln>
            <a:noFill/>
          </a:ln>
        </p:spPr>
        <p:txBody>
          <a:bodyPr spcFirstLastPara="1" wrap="square" lIns="91425" tIns="91425" rIns="91425" bIns="91425" anchor="t" anchorCtr="0">
            <a:normAutofit/>
          </a:bodyPr>
          <a:lstStyle/>
          <a:p>
            <a:pPr marL="457200" lvl="0" indent="-406400" algn="just" rtl="0">
              <a:lnSpc>
                <a:spcPct val="100000"/>
              </a:lnSpc>
              <a:spcBef>
                <a:spcPts val="0"/>
              </a:spcBef>
              <a:spcAft>
                <a:spcPts val="0"/>
              </a:spcAft>
              <a:buClr>
                <a:schemeClr val="dk1"/>
              </a:buClr>
              <a:buSzPts val="2800"/>
              <a:buChar char="●"/>
            </a:pPr>
            <a:r>
              <a:rPr lang="en" sz="2800">
                <a:solidFill>
                  <a:schemeClr val="dk1"/>
                </a:solidFill>
              </a:rPr>
              <a:t>Functional Requirements</a:t>
            </a:r>
            <a:endParaRPr sz="280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 sz="2200">
                <a:solidFill>
                  <a:schemeClr val="dk1"/>
                </a:solidFill>
              </a:rPr>
              <a:t>Churn prediction: The system should be able to analyze the data and predict which customers are likely to churn, based on patterns and trends in the data.</a:t>
            </a:r>
            <a:endParaRPr sz="220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 sz="2200">
                <a:solidFill>
                  <a:schemeClr val="dk1"/>
                </a:solidFill>
              </a:rPr>
              <a:t>Churn prevention: The system should be able to recommend actions that can be taken to prevent churn, such as offering promotions or providing additional support to at-risk customers.</a:t>
            </a:r>
            <a:endParaRPr sz="2200">
              <a:solidFill>
                <a:schemeClr val="dk1"/>
              </a:solidFill>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457200" lvl="0" indent="-388620" algn="l" rtl="0">
              <a:lnSpc>
                <a:spcPct val="100000"/>
              </a:lnSpc>
              <a:spcBef>
                <a:spcPts val="0"/>
              </a:spcBef>
              <a:spcAft>
                <a:spcPts val="0"/>
              </a:spcAft>
              <a:buSzPct val="93333"/>
              <a:buChar char="●"/>
            </a:pPr>
            <a:r>
              <a:rPr lang="en"/>
              <a:t>Non Functional Requirements</a:t>
            </a:r>
            <a:endParaRPr/>
          </a:p>
        </p:txBody>
      </p:sp>
      <p:sp>
        <p:nvSpPr>
          <p:cNvPr id="160" name="Google Shape;160;p1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sz="2200">
                <a:solidFill>
                  <a:schemeClr val="dk1"/>
                </a:solidFill>
              </a:rPr>
              <a:t>Scalability: The system should be able to handle large volumes of data and a high number of concurrent users.</a:t>
            </a:r>
            <a:endParaRPr sz="2200">
              <a:solidFill>
                <a:schemeClr val="dk1"/>
              </a:solidFill>
            </a:endParaRPr>
          </a:p>
          <a:p>
            <a:pPr marL="0" lvl="0" indent="0" algn="l" rtl="0">
              <a:lnSpc>
                <a:spcPct val="115000"/>
              </a:lnSpc>
              <a:spcBef>
                <a:spcPts val="1200"/>
              </a:spcBef>
              <a:spcAft>
                <a:spcPts val="0"/>
              </a:spcAft>
              <a:buSzPts val="1800"/>
              <a:buNone/>
            </a:pPr>
            <a:r>
              <a:rPr lang="en" sz="2200">
                <a:solidFill>
                  <a:schemeClr val="dk1"/>
                </a:solidFill>
              </a:rPr>
              <a:t>Performance: The system should be able to perform churn analysis and prediction in a timely manner, with fast response times for users.</a:t>
            </a:r>
            <a:endParaRPr sz="220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sz="2200">
                <a:solidFill>
                  <a:schemeClr val="dk1"/>
                </a:solidFill>
              </a:rPr>
              <a:t>Security: The system should ensure the confidentiality and security of customer data, and comply with relevant regulations and laws.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fd72f31ee5_4_365"/>
          <p:cNvSpPr txBox="1">
            <a:spLocks noGrp="1"/>
          </p:cNvSpPr>
          <p:nvPr>
            <p:ph type="title"/>
          </p:nvPr>
        </p:nvSpPr>
        <p:spPr>
          <a:xfrm>
            <a:off x="129500" y="1086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endParaRPr/>
          </a:p>
        </p:txBody>
      </p:sp>
      <p:sp>
        <p:nvSpPr>
          <p:cNvPr id="166" name="Google Shape;166;g1fd72f31ee5_4_365"/>
          <p:cNvSpPr txBox="1">
            <a:spLocks noGrp="1"/>
          </p:cNvSpPr>
          <p:nvPr>
            <p:ph type="body" idx="1"/>
          </p:nvPr>
        </p:nvSpPr>
        <p:spPr>
          <a:xfrm>
            <a:off x="0" y="681350"/>
            <a:ext cx="9081600" cy="44619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ts val="1100"/>
              <a:buFont typeface="Arial"/>
              <a:buNone/>
            </a:pPr>
            <a:endParaRPr sz="7150">
              <a:solidFill>
                <a:schemeClr val="dk1"/>
              </a:solidFill>
            </a:endParaRPr>
          </a:p>
          <a:p>
            <a:pPr marL="0" lvl="0" indent="0" algn="l" rtl="0">
              <a:lnSpc>
                <a:spcPct val="115000"/>
              </a:lnSpc>
              <a:spcBef>
                <a:spcPts val="0"/>
              </a:spcBef>
              <a:spcAft>
                <a:spcPts val="1200"/>
              </a:spcAft>
              <a:buSzPts val="7200"/>
              <a:buNone/>
            </a:pPr>
            <a:endParaRPr/>
          </a:p>
        </p:txBody>
      </p:sp>
      <p:pic>
        <p:nvPicPr>
          <p:cNvPr id="167" name="Google Shape;167;g1fd72f31ee5_4_36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fd72f31ee5_4_38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Implementation</a:t>
            </a:r>
            <a:endParaRPr b="1"/>
          </a:p>
        </p:txBody>
      </p:sp>
      <p:sp>
        <p:nvSpPr>
          <p:cNvPr id="173" name="Google Shape;173;g1fd72f31ee5_4_383"/>
          <p:cNvSpPr txBox="1">
            <a:spLocks noGrp="1"/>
          </p:cNvSpPr>
          <p:nvPr>
            <p:ph type="body" idx="1"/>
          </p:nvPr>
        </p:nvSpPr>
        <p:spPr>
          <a:xfrm>
            <a:off x="311700" y="988825"/>
            <a:ext cx="8520600" cy="402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Importing dataset</a:t>
            </a:r>
            <a:endParaRPr>
              <a:solidFill>
                <a:schemeClr val="dk1"/>
              </a:solidFill>
            </a:endParaRPr>
          </a:p>
        </p:txBody>
      </p:sp>
      <p:pic>
        <p:nvPicPr>
          <p:cNvPr id="174" name="Google Shape;174;g1fd72f31ee5_4_383"/>
          <p:cNvPicPr preferRelativeResize="0"/>
          <p:nvPr/>
        </p:nvPicPr>
        <p:blipFill>
          <a:blip r:embed="rId3">
            <a:alphaModFix/>
          </a:blip>
          <a:stretch>
            <a:fillRect/>
          </a:stretch>
        </p:blipFill>
        <p:spPr>
          <a:xfrm>
            <a:off x="0" y="1630875"/>
            <a:ext cx="9144002" cy="3580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fd72f31ee5_4_38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80" name="Google Shape;180;g1fd72f31ee5_4_38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1" name="Google Shape;181;g1fd72f31ee5_4_389"/>
          <p:cNvPicPr preferRelativeResize="0"/>
          <p:nvPr/>
        </p:nvPicPr>
        <p:blipFill>
          <a:blip r:embed="rId3">
            <a:alphaModFix/>
          </a:blip>
          <a:stretch>
            <a:fillRect/>
          </a:stretch>
        </p:blipFill>
        <p:spPr>
          <a:xfrm>
            <a:off x="0" y="1017790"/>
            <a:ext cx="9143999" cy="1186369"/>
          </a:xfrm>
          <a:prstGeom prst="rect">
            <a:avLst/>
          </a:prstGeom>
          <a:noFill/>
          <a:ln>
            <a:noFill/>
          </a:ln>
        </p:spPr>
      </p:pic>
      <p:pic>
        <p:nvPicPr>
          <p:cNvPr id="182" name="Google Shape;182;g1fd72f31ee5_4_389"/>
          <p:cNvPicPr preferRelativeResize="0"/>
          <p:nvPr/>
        </p:nvPicPr>
        <p:blipFill>
          <a:blip r:embed="rId4">
            <a:alphaModFix/>
          </a:blip>
          <a:stretch>
            <a:fillRect/>
          </a:stretch>
        </p:blipFill>
        <p:spPr>
          <a:xfrm>
            <a:off x="0" y="2121542"/>
            <a:ext cx="9144001" cy="35748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fd72f31ee5_4_39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188" name="Google Shape;188;g1fd72f31ee5_4_39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 sz="1500" b="1">
                <a:solidFill>
                  <a:schemeClr val="dk1"/>
                </a:solidFill>
                <a:highlight>
                  <a:srgbClr val="FFFFFF"/>
                </a:highlight>
                <a:latin typeface="Arial"/>
                <a:ea typeface="Arial"/>
                <a:cs typeface="Arial"/>
                <a:sym typeface="Arial"/>
              </a:rPr>
              <a:t>Univariate Analysis</a:t>
            </a:r>
            <a:endParaRPr sz="1500" b="1">
              <a:solidFill>
                <a:schemeClr val="dk1"/>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189" name="Google Shape;189;g1fd72f31ee5_4_396"/>
          <p:cNvPicPr preferRelativeResize="0"/>
          <p:nvPr/>
        </p:nvPicPr>
        <p:blipFill>
          <a:blip r:embed="rId3">
            <a:alphaModFix/>
          </a:blip>
          <a:stretch>
            <a:fillRect/>
          </a:stretch>
        </p:blipFill>
        <p:spPr>
          <a:xfrm>
            <a:off x="0" y="1637957"/>
            <a:ext cx="9144001" cy="35055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fd72f31ee5_4_40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5" name="Google Shape;195;g1fd72f31ee5_4_40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6" name="Google Shape;196;g1fd72f31ee5_4_403"/>
          <p:cNvPicPr preferRelativeResize="0"/>
          <p:nvPr/>
        </p:nvPicPr>
        <p:blipFill>
          <a:blip r:embed="rId3">
            <a:alphaModFix/>
          </a:blip>
          <a:stretch>
            <a:fillRect/>
          </a:stretch>
        </p:blipFill>
        <p:spPr>
          <a:xfrm>
            <a:off x="0" y="0"/>
            <a:ext cx="4270001" cy="2768676"/>
          </a:xfrm>
          <a:prstGeom prst="rect">
            <a:avLst/>
          </a:prstGeom>
          <a:noFill/>
          <a:ln>
            <a:noFill/>
          </a:ln>
        </p:spPr>
      </p:pic>
      <p:pic>
        <p:nvPicPr>
          <p:cNvPr id="197" name="Google Shape;197;g1fd72f31ee5_4_403"/>
          <p:cNvPicPr preferRelativeResize="0"/>
          <p:nvPr/>
        </p:nvPicPr>
        <p:blipFill>
          <a:blip r:embed="rId4">
            <a:alphaModFix/>
          </a:blip>
          <a:stretch>
            <a:fillRect/>
          </a:stretch>
        </p:blipFill>
        <p:spPr>
          <a:xfrm>
            <a:off x="4874000" y="0"/>
            <a:ext cx="4270000" cy="2704875"/>
          </a:xfrm>
          <a:prstGeom prst="rect">
            <a:avLst/>
          </a:prstGeom>
          <a:noFill/>
          <a:ln>
            <a:noFill/>
          </a:ln>
        </p:spPr>
      </p:pic>
      <p:pic>
        <p:nvPicPr>
          <p:cNvPr id="198" name="Google Shape;198;g1fd72f31ee5_4_403"/>
          <p:cNvPicPr preferRelativeResize="0"/>
          <p:nvPr/>
        </p:nvPicPr>
        <p:blipFill>
          <a:blip r:embed="rId5">
            <a:alphaModFix/>
          </a:blip>
          <a:stretch>
            <a:fillRect/>
          </a:stretch>
        </p:blipFill>
        <p:spPr>
          <a:xfrm>
            <a:off x="331675" y="2768675"/>
            <a:ext cx="3938325" cy="2400125"/>
          </a:xfrm>
          <a:prstGeom prst="rect">
            <a:avLst/>
          </a:prstGeom>
          <a:noFill/>
          <a:ln>
            <a:noFill/>
          </a:ln>
        </p:spPr>
      </p:pic>
      <p:pic>
        <p:nvPicPr>
          <p:cNvPr id="199" name="Google Shape;199;g1fd72f31ee5_4_403"/>
          <p:cNvPicPr preferRelativeResize="0"/>
          <p:nvPr/>
        </p:nvPicPr>
        <p:blipFill>
          <a:blip r:embed="rId6">
            <a:alphaModFix/>
          </a:blip>
          <a:stretch>
            <a:fillRect/>
          </a:stretch>
        </p:blipFill>
        <p:spPr>
          <a:xfrm>
            <a:off x="5016450" y="2659763"/>
            <a:ext cx="4127557" cy="2509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g1fd72f31ee5_4_417"/>
          <p:cNvPicPr preferRelativeResize="0"/>
          <p:nvPr/>
        </p:nvPicPr>
        <p:blipFill>
          <a:blip r:embed="rId3">
            <a:alphaModFix/>
          </a:blip>
          <a:stretch>
            <a:fillRect/>
          </a:stretch>
        </p:blipFill>
        <p:spPr>
          <a:xfrm>
            <a:off x="0" y="0"/>
            <a:ext cx="9143999" cy="1535925"/>
          </a:xfrm>
          <a:prstGeom prst="rect">
            <a:avLst/>
          </a:prstGeom>
          <a:noFill/>
          <a:ln>
            <a:noFill/>
          </a:ln>
        </p:spPr>
      </p:pic>
      <p:pic>
        <p:nvPicPr>
          <p:cNvPr id="205" name="Google Shape;205;g1fd72f31ee5_4_417"/>
          <p:cNvPicPr preferRelativeResize="0"/>
          <p:nvPr/>
        </p:nvPicPr>
        <p:blipFill>
          <a:blip r:embed="rId4">
            <a:alphaModFix/>
          </a:blip>
          <a:stretch>
            <a:fillRect/>
          </a:stretch>
        </p:blipFill>
        <p:spPr>
          <a:xfrm>
            <a:off x="0" y="1688325"/>
            <a:ext cx="9144000" cy="3455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fd72f31ee5_4_4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a:t>
            </a:r>
            <a:endParaRPr/>
          </a:p>
        </p:txBody>
      </p:sp>
      <p:pic>
        <p:nvPicPr>
          <p:cNvPr id="211" name="Google Shape;211;g1fd72f31ee5_4_425"/>
          <p:cNvPicPr preferRelativeResize="0"/>
          <p:nvPr/>
        </p:nvPicPr>
        <p:blipFill>
          <a:blip r:embed="rId3">
            <a:alphaModFix/>
          </a:blip>
          <a:stretch>
            <a:fillRect/>
          </a:stretch>
        </p:blipFill>
        <p:spPr>
          <a:xfrm>
            <a:off x="152400" y="1170200"/>
            <a:ext cx="4103650" cy="3820900"/>
          </a:xfrm>
          <a:prstGeom prst="rect">
            <a:avLst/>
          </a:prstGeom>
          <a:noFill/>
          <a:ln>
            <a:noFill/>
          </a:ln>
        </p:spPr>
      </p:pic>
      <p:pic>
        <p:nvPicPr>
          <p:cNvPr id="212" name="Google Shape;212;g1fd72f31ee5_4_425"/>
          <p:cNvPicPr preferRelativeResize="0"/>
          <p:nvPr/>
        </p:nvPicPr>
        <p:blipFill>
          <a:blip r:embed="rId4">
            <a:alphaModFix/>
          </a:blip>
          <a:stretch>
            <a:fillRect/>
          </a:stretch>
        </p:blipFill>
        <p:spPr>
          <a:xfrm>
            <a:off x="4408450" y="1170200"/>
            <a:ext cx="4583150" cy="2579111"/>
          </a:xfrm>
          <a:prstGeom prst="rect">
            <a:avLst/>
          </a:prstGeom>
          <a:noFill/>
          <a:ln>
            <a:noFill/>
          </a:ln>
        </p:spPr>
      </p:pic>
      <p:pic>
        <p:nvPicPr>
          <p:cNvPr id="213" name="Google Shape;213;g1fd72f31ee5_4_425"/>
          <p:cNvPicPr preferRelativeResize="0"/>
          <p:nvPr/>
        </p:nvPicPr>
        <p:blipFill>
          <a:blip r:embed="rId5">
            <a:alphaModFix/>
          </a:blip>
          <a:stretch>
            <a:fillRect/>
          </a:stretch>
        </p:blipFill>
        <p:spPr>
          <a:xfrm>
            <a:off x="4408450" y="3637800"/>
            <a:ext cx="4503500" cy="103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g1fd72f31ee5_4_432"/>
          <p:cNvPicPr preferRelativeResize="0"/>
          <p:nvPr/>
        </p:nvPicPr>
        <p:blipFill>
          <a:blip r:embed="rId3">
            <a:alphaModFix/>
          </a:blip>
          <a:stretch>
            <a:fillRect/>
          </a:stretch>
        </p:blipFill>
        <p:spPr>
          <a:xfrm>
            <a:off x="90138" y="212999"/>
            <a:ext cx="4326674" cy="3247801"/>
          </a:xfrm>
          <a:prstGeom prst="rect">
            <a:avLst/>
          </a:prstGeom>
          <a:noFill/>
          <a:ln>
            <a:noFill/>
          </a:ln>
        </p:spPr>
      </p:pic>
      <p:pic>
        <p:nvPicPr>
          <p:cNvPr id="219" name="Google Shape;219;g1fd72f31ee5_4_432"/>
          <p:cNvPicPr preferRelativeResize="0"/>
          <p:nvPr/>
        </p:nvPicPr>
        <p:blipFill>
          <a:blip r:embed="rId4">
            <a:alphaModFix/>
          </a:blip>
          <a:stretch>
            <a:fillRect/>
          </a:stretch>
        </p:blipFill>
        <p:spPr>
          <a:xfrm>
            <a:off x="318748" y="3415051"/>
            <a:ext cx="4007926" cy="1515450"/>
          </a:xfrm>
          <a:prstGeom prst="rect">
            <a:avLst/>
          </a:prstGeom>
          <a:noFill/>
          <a:ln>
            <a:noFill/>
          </a:ln>
        </p:spPr>
      </p:pic>
      <p:pic>
        <p:nvPicPr>
          <p:cNvPr id="220" name="Google Shape;220;g1fd72f31ee5_4_432"/>
          <p:cNvPicPr preferRelativeResize="0"/>
          <p:nvPr/>
        </p:nvPicPr>
        <p:blipFill>
          <a:blip r:embed="rId5">
            <a:alphaModFix/>
          </a:blip>
          <a:stretch>
            <a:fillRect/>
          </a:stretch>
        </p:blipFill>
        <p:spPr>
          <a:xfrm>
            <a:off x="4506950" y="212999"/>
            <a:ext cx="4637050" cy="3415051"/>
          </a:xfrm>
          <a:prstGeom prst="rect">
            <a:avLst/>
          </a:prstGeom>
          <a:noFill/>
          <a:ln>
            <a:noFill/>
          </a:ln>
        </p:spPr>
      </p:pic>
      <p:pic>
        <p:nvPicPr>
          <p:cNvPr id="221" name="Google Shape;221;g1fd72f31ee5_4_432"/>
          <p:cNvPicPr preferRelativeResize="0"/>
          <p:nvPr/>
        </p:nvPicPr>
        <p:blipFill>
          <a:blip r:embed="rId6">
            <a:alphaModFix/>
          </a:blip>
          <a:stretch>
            <a:fillRect/>
          </a:stretch>
        </p:blipFill>
        <p:spPr>
          <a:xfrm>
            <a:off x="4506949" y="3460800"/>
            <a:ext cx="4637051" cy="101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body" idx="1"/>
          </p:nvPr>
        </p:nvSpPr>
        <p:spPr>
          <a:xfrm>
            <a:off x="863600" y="44450"/>
            <a:ext cx="7118400" cy="1143000"/>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a:p>
          <a:p>
            <a:pPr marL="177800" lvl="0" indent="-38100" algn="l" rtl="0">
              <a:lnSpc>
                <a:spcPct val="90000"/>
              </a:lnSpc>
              <a:spcBef>
                <a:spcPts val="800"/>
              </a:spcBef>
              <a:spcAft>
                <a:spcPts val="0"/>
              </a:spcAft>
              <a:buClr>
                <a:schemeClr val="dk1"/>
              </a:buClr>
              <a:buSzPts val="2100"/>
              <a:buNone/>
            </a:pPr>
            <a:endParaRPr/>
          </a:p>
        </p:txBody>
      </p:sp>
      <p:sp>
        <p:nvSpPr>
          <p:cNvPr id="104" name="Google Shape;104;p2"/>
          <p:cNvSpPr txBox="1"/>
          <p:nvPr/>
        </p:nvSpPr>
        <p:spPr>
          <a:xfrm>
            <a:off x="5549" y="15875"/>
            <a:ext cx="9137700" cy="5772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C00000"/>
                </a:solidFill>
                <a:latin typeface="Times New Roman"/>
                <a:ea typeface="Times New Roman"/>
                <a:cs typeface="Times New Roman"/>
                <a:sym typeface="Times New Roman"/>
              </a:rPr>
              <a:t>Agenda</a:t>
            </a:r>
            <a:endParaRPr sz="3300" b="0" i="0" u="none" strike="noStrike" cap="none">
              <a:solidFill>
                <a:srgbClr val="C00000"/>
              </a:solidFill>
              <a:latin typeface="Times New Roman"/>
              <a:ea typeface="Times New Roman"/>
              <a:cs typeface="Times New Roman"/>
              <a:sym typeface="Times New Roman"/>
            </a:endParaRPr>
          </a:p>
        </p:txBody>
      </p:sp>
      <p:sp>
        <p:nvSpPr>
          <p:cNvPr id="105" name="Google Shape;105;p2"/>
          <p:cNvSpPr txBox="1"/>
          <p:nvPr/>
        </p:nvSpPr>
        <p:spPr>
          <a:xfrm>
            <a:off x="26975" y="708825"/>
            <a:ext cx="9116400" cy="5738400"/>
          </a:xfrm>
          <a:prstGeom prst="rect">
            <a:avLst/>
          </a:prstGeom>
          <a:noFill/>
          <a:ln>
            <a:noFill/>
          </a:ln>
        </p:spPr>
        <p:txBody>
          <a:bodyPr spcFirstLastPara="1" wrap="square" lIns="68575" tIns="34275" rIns="68575" bIns="34275" anchor="t" anchorCtr="0">
            <a:spAutoFit/>
          </a:bodyPr>
          <a:lstStyle/>
          <a:p>
            <a:pPr marL="342900" marR="0" lvl="0" indent="-336550" algn="l" rtl="0">
              <a:lnSpc>
                <a:spcPct val="100000"/>
              </a:lnSpc>
              <a:spcBef>
                <a:spcPts val="0"/>
              </a:spcBef>
              <a:spcAft>
                <a:spcPts val="0"/>
              </a:spcAft>
              <a:buClr>
                <a:schemeClr val="dk1"/>
              </a:buClr>
              <a:buSzPts val="2100"/>
              <a:buFont typeface="Arial"/>
              <a:buChar char="•"/>
            </a:pPr>
            <a:r>
              <a:rPr lang="en" sz="2100" b="0" i="0" u="none" strike="noStrike" cap="none">
                <a:solidFill>
                  <a:schemeClr val="dk1"/>
                </a:solidFill>
                <a:latin typeface="Times New Roman"/>
                <a:ea typeface="Times New Roman"/>
                <a:cs typeface="Times New Roman"/>
                <a:sym typeface="Times New Roman"/>
              </a:rPr>
              <a:t>Introduction</a:t>
            </a:r>
            <a:endParaRPr sz="1100" b="0" i="0" u="none" strike="noStrike" cap="none">
              <a:solidFill>
                <a:srgbClr val="000000"/>
              </a:solidFill>
              <a:latin typeface="Arial"/>
              <a:ea typeface="Arial"/>
              <a:cs typeface="Arial"/>
              <a:sym typeface="Arial"/>
            </a:endParaRPr>
          </a:p>
          <a:p>
            <a:pPr marL="342900" marR="0" lvl="0" indent="-203200" algn="l" rtl="0">
              <a:lnSpc>
                <a:spcPct val="100000"/>
              </a:lnSpc>
              <a:spcBef>
                <a:spcPts val="0"/>
              </a:spcBef>
              <a:spcAft>
                <a:spcPts val="0"/>
              </a:spcAft>
              <a:buClr>
                <a:schemeClr val="dk1"/>
              </a:buClr>
              <a:buSzPts val="2100"/>
              <a:buFont typeface="Arial"/>
              <a:buNone/>
            </a:pPr>
            <a:endParaRPr sz="600" b="0" i="0" u="none" strike="noStrike" cap="none">
              <a:solidFill>
                <a:srgbClr val="000000"/>
              </a:solidFill>
              <a:latin typeface="Arial"/>
              <a:ea typeface="Arial"/>
              <a:cs typeface="Arial"/>
              <a:sym typeface="Arial"/>
            </a:endParaRPr>
          </a:p>
          <a:p>
            <a:pPr marL="342900" marR="0" lvl="0" indent="-336550" algn="l" rtl="0">
              <a:lnSpc>
                <a:spcPct val="100000"/>
              </a:lnSpc>
              <a:spcBef>
                <a:spcPts val="0"/>
              </a:spcBef>
              <a:spcAft>
                <a:spcPts val="0"/>
              </a:spcAft>
              <a:buClr>
                <a:schemeClr val="dk1"/>
              </a:buClr>
              <a:buSzPts val="2100"/>
              <a:buFont typeface="Arial"/>
              <a:buChar char="•"/>
            </a:pPr>
            <a:r>
              <a:rPr lang="en" sz="2100" b="0" i="0" u="none" strike="noStrike" cap="none">
                <a:solidFill>
                  <a:schemeClr val="dk1"/>
                </a:solidFill>
                <a:latin typeface="Times New Roman"/>
                <a:ea typeface="Times New Roman"/>
                <a:cs typeface="Times New Roman"/>
                <a:sym typeface="Times New Roman"/>
              </a:rPr>
              <a:t>Literature Review</a:t>
            </a:r>
            <a:endParaRPr sz="2100" b="0" i="0" u="none" strike="noStrike" cap="none">
              <a:solidFill>
                <a:schemeClr val="dk1"/>
              </a:solidFill>
              <a:latin typeface="Times New Roman"/>
              <a:ea typeface="Times New Roman"/>
              <a:cs typeface="Times New Roman"/>
              <a:sym typeface="Times New Roman"/>
            </a:endParaRPr>
          </a:p>
          <a:p>
            <a:pPr marL="342900" marR="0" lvl="0" indent="-203200" algn="l" rtl="0">
              <a:lnSpc>
                <a:spcPct val="100000"/>
              </a:lnSpc>
              <a:spcBef>
                <a:spcPts val="0"/>
              </a:spcBef>
              <a:spcAft>
                <a:spcPts val="0"/>
              </a:spcAft>
              <a:buClr>
                <a:schemeClr val="dk1"/>
              </a:buClr>
              <a:buSzPts val="2100"/>
              <a:buFont typeface="Arial"/>
              <a:buNone/>
            </a:pPr>
            <a:endParaRPr sz="5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2100"/>
              <a:buFont typeface="Arial"/>
              <a:buChar char="•"/>
            </a:pPr>
            <a:r>
              <a:rPr lang="en" sz="2100" b="0" i="0" u="none" strike="noStrike" cap="none">
                <a:solidFill>
                  <a:schemeClr val="dk1"/>
                </a:solidFill>
                <a:latin typeface="Times New Roman"/>
                <a:ea typeface="Times New Roman"/>
                <a:cs typeface="Times New Roman"/>
                <a:sym typeface="Times New Roman"/>
              </a:rPr>
              <a:t>Open Issues </a:t>
            </a:r>
            <a:endParaRPr sz="1100" b="0" i="0" u="none" strike="noStrike" cap="none">
              <a:solidFill>
                <a:srgbClr val="000000"/>
              </a:solidFill>
              <a:latin typeface="Arial"/>
              <a:ea typeface="Arial"/>
              <a:cs typeface="Arial"/>
              <a:sym typeface="Arial"/>
            </a:endParaRPr>
          </a:p>
          <a:p>
            <a:pPr marL="342900" marR="0" lvl="0" indent="-203200" algn="l" rtl="0">
              <a:lnSpc>
                <a:spcPct val="100000"/>
              </a:lnSpc>
              <a:spcBef>
                <a:spcPts val="0"/>
              </a:spcBef>
              <a:spcAft>
                <a:spcPts val="0"/>
              </a:spcAft>
              <a:buClr>
                <a:schemeClr val="dk1"/>
              </a:buClr>
              <a:buSzPts val="2100"/>
              <a:buFont typeface="Arial"/>
              <a:buNone/>
            </a:pPr>
            <a:endParaRPr sz="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2100"/>
              <a:buFont typeface="Arial"/>
              <a:buChar char="•"/>
            </a:pPr>
            <a:r>
              <a:rPr lang="en" sz="2100" b="0" i="0" u="none" strike="noStrike" cap="none">
                <a:solidFill>
                  <a:schemeClr val="dk1"/>
                </a:solidFill>
                <a:latin typeface="Times New Roman"/>
                <a:ea typeface="Times New Roman"/>
                <a:cs typeface="Times New Roman"/>
                <a:sym typeface="Times New Roman"/>
              </a:rPr>
              <a:t>Problem Statement</a:t>
            </a:r>
            <a:endParaRPr sz="1100" b="0" i="0" u="none" strike="noStrike" cap="none">
              <a:solidFill>
                <a:srgbClr val="000000"/>
              </a:solidFill>
              <a:latin typeface="Arial"/>
              <a:ea typeface="Arial"/>
              <a:cs typeface="Arial"/>
              <a:sym typeface="Arial"/>
            </a:endParaRPr>
          </a:p>
          <a:p>
            <a:pPr marL="342900" marR="0" lvl="0" indent="-203200" algn="l" rtl="0">
              <a:lnSpc>
                <a:spcPct val="100000"/>
              </a:lnSpc>
              <a:spcBef>
                <a:spcPts val="0"/>
              </a:spcBef>
              <a:spcAft>
                <a:spcPts val="0"/>
              </a:spcAft>
              <a:buClr>
                <a:schemeClr val="dk1"/>
              </a:buClr>
              <a:buSzPts val="2100"/>
              <a:buFont typeface="Arial"/>
              <a:buNone/>
            </a:pPr>
            <a:endParaRPr sz="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2100"/>
              <a:buFont typeface="Arial"/>
              <a:buChar char="•"/>
            </a:pPr>
            <a:r>
              <a:rPr lang="en" sz="2100" b="0" i="0" u="none" strike="noStrike" cap="none">
                <a:solidFill>
                  <a:schemeClr val="dk1"/>
                </a:solidFill>
                <a:latin typeface="Times New Roman"/>
                <a:ea typeface="Times New Roman"/>
                <a:cs typeface="Times New Roman"/>
                <a:sym typeface="Times New Roman"/>
              </a:rPr>
              <a:t>Proposed Methodology</a:t>
            </a:r>
            <a:endParaRPr sz="1100" b="0" i="0" u="none" strike="noStrike" cap="none">
              <a:solidFill>
                <a:srgbClr val="000000"/>
              </a:solidFill>
              <a:latin typeface="Arial"/>
              <a:ea typeface="Arial"/>
              <a:cs typeface="Arial"/>
              <a:sym typeface="Arial"/>
            </a:endParaRPr>
          </a:p>
          <a:p>
            <a:pPr marL="342900" marR="0" lvl="0" indent="-203200" algn="l" rtl="0">
              <a:lnSpc>
                <a:spcPct val="100000"/>
              </a:lnSpc>
              <a:spcBef>
                <a:spcPts val="0"/>
              </a:spcBef>
              <a:spcAft>
                <a:spcPts val="0"/>
              </a:spcAft>
              <a:buClr>
                <a:schemeClr val="dk1"/>
              </a:buClr>
              <a:buSzPts val="2100"/>
              <a:buFont typeface="Arial"/>
              <a:buNone/>
            </a:pPr>
            <a:endParaRPr sz="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2100"/>
              <a:buFont typeface="Arial"/>
              <a:buChar char="•"/>
            </a:pPr>
            <a:r>
              <a:rPr lang="en" sz="2100" b="0" i="0" u="none" strike="noStrike" cap="none">
                <a:solidFill>
                  <a:schemeClr val="dk1"/>
                </a:solidFill>
                <a:latin typeface="Times New Roman"/>
                <a:ea typeface="Times New Roman"/>
                <a:cs typeface="Times New Roman"/>
                <a:sym typeface="Times New Roman"/>
              </a:rPr>
              <a:t>Functional &amp; Non-Functional Requirements </a:t>
            </a:r>
            <a:endParaRPr sz="1100" b="0" i="0" u="none" strike="noStrike" cap="none">
              <a:solidFill>
                <a:srgbClr val="000000"/>
              </a:solidFill>
              <a:latin typeface="Arial"/>
              <a:ea typeface="Arial"/>
              <a:cs typeface="Arial"/>
              <a:sym typeface="Arial"/>
            </a:endParaRPr>
          </a:p>
          <a:p>
            <a:pPr marL="342900" marR="0" lvl="0" indent="-203200" algn="l" rtl="0">
              <a:lnSpc>
                <a:spcPct val="100000"/>
              </a:lnSpc>
              <a:spcBef>
                <a:spcPts val="0"/>
              </a:spcBef>
              <a:spcAft>
                <a:spcPts val="0"/>
              </a:spcAft>
              <a:buClr>
                <a:schemeClr val="dk1"/>
              </a:buClr>
              <a:buSzPts val="2100"/>
              <a:buFont typeface="Arial"/>
              <a:buNone/>
            </a:pPr>
            <a:endParaRPr sz="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15000"/>
              </a:lnSpc>
              <a:spcBef>
                <a:spcPts val="0"/>
              </a:spcBef>
              <a:spcAft>
                <a:spcPts val="0"/>
              </a:spcAft>
              <a:buClr>
                <a:schemeClr val="dk1"/>
              </a:buClr>
              <a:buSzPts val="2100"/>
              <a:buFont typeface="Arial"/>
              <a:buChar char="•"/>
            </a:pPr>
            <a:r>
              <a:rPr lang="en" sz="2100" b="0" i="0" u="none" strike="noStrike" cap="none">
                <a:solidFill>
                  <a:schemeClr val="dk1"/>
                </a:solidFill>
                <a:latin typeface="Times New Roman"/>
                <a:ea typeface="Times New Roman"/>
                <a:cs typeface="Times New Roman"/>
                <a:sym typeface="Times New Roman"/>
              </a:rPr>
              <a:t>Expected Outcome</a:t>
            </a:r>
            <a:endParaRPr sz="21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15000"/>
              </a:lnSpc>
              <a:spcBef>
                <a:spcPts val="0"/>
              </a:spcBef>
              <a:spcAft>
                <a:spcPts val="0"/>
              </a:spcAft>
              <a:buClr>
                <a:schemeClr val="dk1"/>
              </a:buClr>
              <a:buSzPts val="2100"/>
              <a:buFont typeface="Times New Roman"/>
              <a:buChar char="•"/>
            </a:pPr>
            <a:r>
              <a:rPr lang="en" sz="2100" b="0" i="0" u="none" strike="noStrike" cap="none">
                <a:solidFill>
                  <a:schemeClr val="dk1"/>
                </a:solidFill>
                <a:latin typeface="Times New Roman"/>
                <a:ea typeface="Times New Roman"/>
                <a:cs typeface="Times New Roman"/>
                <a:sym typeface="Times New Roman"/>
              </a:rPr>
              <a:t>Testing and Validation</a:t>
            </a:r>
            <a:endParaRPr sz="2100" b="0" i="0" u="none" strike="noStrike" cap="none">
              <a:solidFill>
                <a:schemeClr val="dk1"/>
              </a:solidFill>
              <a:latin typeface="Times New Roman"/>
              <a:ea typeface="Times New Roman"/>
              <a:cs typeface="Times New Roman"/>
              <a:sym typeface="Times New Roman"/>
            </a:endParaRPr>
          </a:p>
          <a:p>
            <a:pPr marL="342900" marR="0" lvl="0" indent="-203200" algn="l" rtl="0">
              <a:lnSpc>
                <a:spcPct val="100000"/>
              </a:lnSpc>
              <a:spcBef>
                <a:spcPts val="0"/>
              </a:spcBef>
              <a:spcAft>
                <a:spcPts val="0"/>
              </a:spcAft>
              <a:buClr>
                <a:schemeClr val="dk1"/>
              </a:buClr>
              <a:buSzPts val="2100"/>
              <a:buFont typeface="Arial"/>
              <a:buNone/>
            </a:pPr>
            <a:endParaRPr sz="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2100"/>
              <a:buFont typeface="Arial"/>
              <a:buChar char="•"/>
            </a:pPr>
            <a:r>
              <a:rPr lang="en" sz="2100" b="0" i="0" u="none" strike="noStrike" cap="none">
                <a:solidFill>
                  <a:schemeClr val="dk1"/>
                </a:solidFill>
                <a:latin typeface="Times New Roman"/>
                <a:ea typeface="Times New Roman"/>
                <a:cs typeface="Times New Roman"/>
                <a:sym typeface="Times New Roman"/>
              </a:rPr>
              <a:t>Conclusion </a:t>
            </a:r>
            <a:endParaRPr sz="1100" b="0" i="0" u="none" strike="noStrike" cap="none">
              <a:solidFill>
                <a:srgbClr val="000000"/>
              </a:solidFill>
              <a:latin typeface="Arial"/>
              <a:ea typeface="Arial"/>
              <a:cs typeface="Arial"/>
              <a:sym typeface="Arial"/>
            </a:endParaRPr>
          </a:p>
          <a:p>
            <a:pPr marL="342900" marR="0" lvl="0" indent="-203200" algn="l" rtl="0">
              <a:lnSpc>
                <a:spcPct val="100000"/>
              </a:lnSpc>
              <a:spcBef>
                <a:spcPts val="0"/>
              </a:spcBef>
              <a:spcAft>
                <a:spcPts val="0"/>
              </a:spcAft>
              <a:buClr>
                <a:schemeClr val="dk1"/>
              </a:buClr>
              <a:buSzPts val="2100"/>
              <a:buFont typeface="Arial"/>
              <a:buNone/>
            </a:pPr>
            <a:endParaRPr sz="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2100"/>
              <a:buFont typeface="Arial"/>
              <a:buChar char="•"/>
            </a:pPr>
            <a:r>
              <a:rPr lang="en" sz="2100" b="0" i="0" u="none" strike="noStrike" cap="none">
                <a:solidFill>
                  <a:schemeClr val="dk1"/>
                </a:solidFill>
                <a:latin typeface="Times New Roman"/>
                <a:ea typeface="Times New Roman"/>
                <a:cs typeface="Times New Roman"/>
                <a:sym typeface="Times New Roman"/>
              </a:rPr>
              <a:t>References</a:t>
            </a:r>
            <a:endParaRPr sz="2100" b="0" i="0" u="none" strike="noStrike" cap="none">
              <a:solidFill>
                <a:schemeClr val="dk1"/>
              </a:solidFill>
              <a:latin typeface="Times New Roman"/>
              <a:ea typeface="Times New Roman"/>
              <a:cs typeface="Times New Roman"/>
              <a:sym typeface="Times New Roman"/>
            </a:endParaRPr>
          </a:p>
          <a:p>
            <a:pPr marL="34290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342900" marR="0" lvl="0" indent="0" algn="l" rtl="0">
              <a:lnSpc>
                <a:spcPct val="100000"/>
              </a:lnSpc>
              <a:spcBef>
                <a:spcPts val="0"/>
              </a:spcBef>
              <a:spcAft>
                <a:spcPts val="0"/>
              </a:spcAft>
              <a:buClr>
                <a:srgbClr val="000000"/>
              </a:buClr>
              <a:buSzPts val="2100"/>
              <a:buFont typeface="Arial"/>
              <a:buNone/>
            </a:pPr>
            <a:r>
              <a:rPr lang="en" sz="2100" b="0" i="0" u="none" strike="noStrike" cap="none">
                <a:solidFill>
                  <a:schemeClr val="dk1"/>
                </a:solidFill>
                <a:latin typeface="Times New Roman"/>
                <a:ea typeface="Times New Roman"/>
                <a:cs typeface="Times New Roman"/>
                <a:sym typeface="Times New Roman"/>
              </a:rPr>
              <a:t> </a:t>
            </a:r>
            <a:endParaRPr sz="2100" b="0" i="0" u="none" strike="noStrike" cap="none">
              <a:solidFill>
                <a:schemeClr val="dk1"/>
              </a:solidFill>
              <a:latin typeface="Times New Roman"/>
              <a:ea typeface="Times New Roman"/>
              <a:cs typeface="Times New Roman"/>
              <a:sym typeface="Times New Roman"/>
            </a:endParaRPr>
          </a:p>
          <a:p>
            <a:pPr marL="34290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34290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fd72f31ee5_4_4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from  EDA</a:t>
            </a:r>
            <a:endParaRPr/>
          </a:p>
        </p:txBody>
      </p:sp>
      <p:pic>
        <p:nvPicPr>
          <p:cNvPr id="227" name="Google Shape;227;g1fd72f31ee5_4_439"/>
          <p:cNvPicPr preferRelativeResize="0"/>
          <p:nvPr/>
        </p:nvPicPr>
        <p:blipFill>
          <a:blip r:embed="rId3">
            <a:alphaModFix/>
          </a:blip>
          <a:stretch>
            <a:fillRect/>
          </a:stretch>
        </p:blipFill>
        <p:spPr>
          <a:xfrm>
            <a:off x="0" y="1170200"/>
            <a:ext cx="9143998" cy="324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fd72f31ee5_4_4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Training</a:t>
            </a:r>
            <a:endParaRPr/>
          </a:p>
        </p:txBody>
      </p:sp>
      <p:pic>
        <p:nvPicPr>
          <p:cNvPr id="233" name="Google Shape;233;g1fd72f31ee5_4_445"/>
          <p:cNvPicPr preferRelativeResize="0"/>
          <p:nvPr/>
        </p:nvPicPr>
        <p:blipFill>
          <a:blip r:embed="rId3">
            <a:alphaModFix/>
          </a:blip>
          <a:stretch>
            <a:fillRect/>
          </a:stretch>
        </p:blipFill>
        <p:spPr>
          <a:xfrm>
            <a:off x="0" y="1100500"/>
            <a:ext cx="9144001" cy="1952150"/>
          </a:xfrm>
          <a:prstGeom prst="rect">
            <a:avLst/>
          </a:prstGeom>
          <a:noFill/>
          <a:ln>
            <a:noFill/>
          </a:ln>
        </p:spPr>
      </p:pic>
      <p:pic>
        <p:nvPicPr>
          <p:cNvPr id="234" name="Google Shape;234;g1fd72f31ee5_4_445"/>
          <p:cNvPicPr preferRelativeResize="0"/>
          <p:nvPr/>
        </p:nvPicPr>
        <p:blipFill>
          <a:blip r:embed="rId4">
            <a:alphaModFix/>
          </a:blip>
          <a:stretch>
            <a:fillRect/>
          </a:stretch>
        </p:blipFill>
        <p:spPr>
          <a:xfrm>
            <a:off x="0" y="3205050"/>
            <a:ext cx="9143999" cy="19785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body" idx="1"/>
          </p:nvPr>
        </p:nvSpPr>
        <p:spPr>
          <a:xfrm>
            <a:off x="225725" y="473650"/>
            <a:ext cx="8520600" cy="4066500"/>
          </a:xfrm>
          <a:prstGeom prst="rect">
            <a:avLst/>
          </a:prstGeom>
          <a:noFill/>
          <a:ln>
            <a:noFill/>
          </a:ln>
        </p:spPr>
        <p:txBody>
          <a:bodyPr spcFirstLastPara="1" wrap="square" lIns="91425" tIns="91425" rIns="91425" bIns="91425" anchor="t" anchorCtr="0">
            <a:normAutofit fontScale="85000" lnSpcReduction="20000"/>
          </a:bodyPr>
          <a:lstStyle/>
          <a:p>
            <a:pPr marL="457200" lvl="0" indent="-385127" algn="l" rtl="0">
              <a:lnSpc>
                <a:spcPct val="100000"/>
              </a:lnSpc>
              <a:spcBef>
                <a:spcPts val="0"/>
              </a:spcBef>
              <a:spcAft>
                <a:spcPts val="0"/>
              </a:spcAft>
              <a:buClr>
                <a:schemeClr val="dk1"/>
              </a:buClr>
              <a:buSzPct val="100000"/>
              <a:buChar char="●"/>
            </a:pPr>
            <a:r>
              <a:rPr lang="en" sz="2900">
                <a:solidFill>
                  <a:schemeClr val="dk1"/>
                </a:solidFill>
              </a:rPr>
              <a:t>Testing and Validation</a:t>
            </a:r>
            <a:endParaRPr sz="2900">
              <a:solidFill>
                <a:schemeClr val="dk1"/>
              </a:solidFill>
            </a:endParaRPr>
          </a:p>
          <a:p>
            <a:pPr marL="457200" lvl="0" indent="0" algn="l" rtl="0">
              <a:lnSpc>
                <a:spcPct val="100000"/>
              </a:lnSpc>
              <a:spcBef>
                <a:spcPts val="0"/>
              </a:spcBef>
              <a:spcAft>
                <a:spcPts val="0"/>
              </a:spcAft>
              <a:buSzPct val="73022"/>
              <a:buNone/>
            </a:pPr>
            <a:endParaRPr sz="2900">
              <a:solidFill>
                <a:schemeClr val="dk1"/>
              </a:solidFill>
            </a:endParaRPr>
          </a:p>
          <a:p>
            <a:pPr marL="0" lvl="0" indent="0" algn="just" rtl="0">
              <a:lnSpc>
                <a:spcPct val="115000"/>
              </a:lnSpc>
              <a:spcBef>
                <a:spcPts val="0"/>
              </a:spcBef>
              <a:spcAft>
                <a:spcPts val="0"/>
              </a:spcAft>
              <a:buSzPct val="75630"/>
              <a:buNone/>
            </a:pPr>
            <a:r>
              <a:rPr lang="en" sz="2800">
                <a:solidFill>
                  <a:schemeClr val="dk1"/>
                </a:solidFill>
              </a:rPr>
              <a:t>1)</a:t>
            </a:r>
            <a:r>
              <a:rPr lang="en" sz="2700">
                <a:solidFill>
                  <a:schemeClr val="dk1"/>
                </a:solidFill>
                <a:highlight>
                  <a:srgbClr val="FFFFFF"/>
                </a:highlight>
              </a:rPr>
              <a:t>Decision Tree Classifier</a:t>
            </a:r>
            <a:endParaRPr sz="2700">
              <a:solidFill>
                <a:schemeClr val="dk1"/>
              </a:solidFill>
              <a:highlight>
                <a:srgbClr val="FFFFFF"/>
              </a:highlight>
            </a:endParaRPr>
          </a:p>
          <a:p>
            <a:pPr marL="0" lvl="0" indent="0" algn="l" rtl="0">
              <a:lnSpc>
                <a:spcPct val="110795"/>
              </a:lnSpc>
              <a:spcBef>
                <a:spcPts val="1200"/>
              </a:spcBef>
              <a:spcAft>
                <a:spcPts val="0"/>
              </a:spcAft>
              <a:buClr>
                <a:schemeClr val="dk1"/>
              </a:buClr>
              <a:buSzPts val="935"/>
              <a:buFont typeface="Arial"/>
              <a:buNone/>
            </a:pPr>
            <a:endParaRPr sz="6750">
              <a:solidFill>
                <a:schemeClr val="dk1"/>
              </a:solidFill>
              <a:highlight>
                <a:srgbClr val="FFFFFF"/>
              </a:highlight>
            </a:endParaRPr>
          </a:p>
          <a:p>
            <a:pPr marL="0" lvl="0" indent="0" algn="l" rtl="0">
              <a:lnSpc>
                <a:spcPct val="115000"/>
              </a:lnSpc>
              <a:spcBef>
                <a:spcPts val="0"/>
              </a:spcBef>
              <a:spcAft>
                <a:spcPts val="0"/>
              </a:spcAft>
              <a:buClr>
                <a:schemeClr val="dk1"/>
              </a:buClr>
              <a:buSzPts val="935"/>
              <a:buFont typeface="Arial"/>
              <a:buNone/>
            </a:pPr>
            <a:endParaRPr sz="8800"/>
          </a:p>
          <a:p>
            <a:pPr marL="0" lvl="0" indent="0" algn="l" rtl="0">
              <a:lnSpc>
                <a:spcPct val="115000"/>
              </a:lnSpc>
              <a:spcBef>
                <a:spcPts val="1200"/>
              </a:spcBef>
              <a:spcAft>
                <a:spcPts val="0"/>
              </a:spcAft>
              <a:buClr>
                <a:schemeClr val="dk1"/>
              </a:buClr>
              <a:buSzPct val="61110"/>
              <a:buFont typeface="Arial"/>
              <a:buNone/>
            </a:pPr>
            <a:endParaRPr/>
          </a:p>
          <a:p>
            <a:pPr marL="0" lvl="0" indent="0" algn="l" rtl="0">
              <a:lnSpc>
                <a:spcPct val="115000"/>
              </a:lnSpc>
              <a:spcBef>
                <a:spcPts val="1200"/>
              </a:spcBef>
              <a:spcAft>
                <a:spcPts val="1200"/>
              </a:spcAft>
              <a:buSzPct val="117647"/>
              <a:buNone/>
            </a:pPr>
            <a:endParaRPr/>
          </a:p>
        </p:txBody>
      </p:sp>
      <p:pic>
        <p:nvPicPr>
          <p:cNvPr id="240" name="Google Shape;240;p19"/>
          <p:cNvPicPr preferRelativeResize="0"/>
          <p:nvPr/>
        </p:nvPicPr>
        <p:blipFill>
          <a:blip r:embed="rId3">
            <a:alphaModFix/>
          </a:blip>
          <a:stretch>
            <a:fillRect/>
          </a:stretch>
        </p:blipFill>
        <p:spPr>
          <a:xfrm>
            <a:off x="0" y="1812075"/>
            <a:ext cx="9144002" cy="3331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body" idx="1"/>
          </p:nvPr>
        </p:nvSpPr>
        <p:spPr>
          <a:xfrm>
            <a:off x="225725" y="473650"/>
            <a:ext cx="8520600" cy="4066500"/>
          </a:xfrm>
          <a:prstGeom prst="rect">
            <a:avLst/>
          </a:prstGeom>
          <a:noFill/>
          <a:ln>
            <a:noFill/>
          </a:ln>
        </p:spPr>
        <p:txBody>
          <a:bodyPr spcFirstLastPara="1" wrap="square" lIns="91425" tIns="91425" rIns="91425" bIns="91425" anchor="t" anchorCtr="0">
            <a:normAutofit fontScale="70000" lnSpcReduction="20000"/>
          </a:bodyPr>
          <a:lstStyle/>
          <a:p>
            <a:pPr marL="457200" lvl="0" indent="-386397" algn="l" rtl="0">
              <a:lnSpc>
                <a:spcPct val="100000"/>
              </a:lnSpc>
              <a:spcBef>
                <a:spcPts val="0"/>
              </a:spcBef>
              <a:spcAft>
                <a:spcPts val="0"/>
              </a:spcAft>
              <a:buClr>
                <a:schemeClr val="dk1"/>
              </a:buClr>
              <a:buSzPct val="100000"/>
              <a:buChar char="●"/>
            </a:pPr>
            <a:r>
              <a:rPr lang="en" sz="3550">
                <a:solidFill>
                  <a:schemeClr val="dk1"/>
                </a:solidFill>
              </a:rPr>
              <a:t>Testing and Validation</a:t>
            </a:r>
            <a:endParaRPr sz="3550">
              <a:solidFill>
                <a:schemeClr val="dk1"/>
              </a:solidFill>
            </a:endParaRPr>
          </a:p>
          <a:p>
            <a:pPr marL="457200" lvl="0" indent="0" algn="l" rtl="0">
              <a:lnSpc>
                <a:spcPct val="100000"/>
              </a:lnSpc>
              <a:spcBef>
                <a:spcPts val="0"/>
              </a:spcBef>
              <a:spcAft>
                <a:spcPts val="0"/>
              </a:spcAft>
              <a:buSzPct val="88669"/>
              <a:buNone/>
            </a:pPr>
            <a:endParaRPr sz="2900">
              <a:solidFill>
                <a:schemeClr val="dk1"/>
              </a:solidFill>
            </a:endParaRPr>
          </a:p>
          <a:p>
            <a:pPr marL="0" lvl="0" indent="0" algn="just" rtl="0">
              <a:lnSpc>
                <a:spcPct val="115000"/>
              </a:lnSpc>
              <a:spcBef>
                <a:spcPts val="0"/>
              </a:spcBef>
              <a:spcAft>
                <a:spcPts val="0"/>
              </a:spcAft>
              <a:buSzPct val="79120"/>
              <a:buNone/>
            </a:pPr>
            <a:r>
              <a:rPr lang="en" sz="3250">
                <a:solidFill>
                  <a:schemeClr val="dk1"/>
                </a:solidFill>
              </a:rPr>
              <a:t>2)</a:t>
            </a:r>
            <a:r>
              <a:rPr lang="en" sz="3250">
                <a:solidFill>
                  <a:schemeClr val="dk1"/>
                </a:solidFill>
                <a:highlight>
                  <a:srgbClr val="FFFFFF"/>
                </a:highlight>
              </a:rPr>
              <a:t>Random Forest Classifier</a:t>
            </a:r>
            <a:endParaRPr sz="3250">
              <a:solidFill>
                <a:schemeClr val="dk1"/>
              </a:solidFill>
              <a:highlight>
                <a:srgbClr val="FFFFFF"/>
              </a:highlight>
            </a:endParaRPr>
          </a:p>
          <a:p>
            <a:pPr marL="0" lvl="0" indent="0" algn="just" rtl="0">
              <a:lnSpc>
                <a:spcPct val="115000"/>
              </a:lnSpc>
              <a:spcBef>
                <a:spcPts val="1200"/>
              </a:spcBef>
              <a:spcAft>
                <a:spcPts val="0"/>
              </a:spcAft>
              <a:buSzPct val="91836"/>
              <a:buNone/>
            </a:pPr>
            <a:endParaRPr sz="2800">
              <a:solidFill>
                <a:schemeClr val="dk1"/>
              </a:solidFill>
              <a:highlight>
                <a:srgbClr val="FFFFFF"/>
              </a:highlight>
            </a:endParaRPr>
          </a:p>
          <a:p>
            <a:pPr marL="0" lvl="0" indent="0" algn="l" rtl="0">
              <a:lnSpc>
                <a:spcPct val="110795"/>
              </a:lnSpc>
              <a:spcBef>
                <a:spcPts val="1200"/>
              </a:spcBef>
              <a:spcAft>
                <a:spcPts val="0"/>
              </a:spcAft>
              <a:buClr>
                <a:schemeClr val="dk1"/>
              </a:buClr>
              <a:buSzPts val="770"/>
              <a:buFont typeface="Arial"/>
              <a:buNone/>
            </a:pPr>
            <a:endParaRPr sz="6750">
              <a:solidFill>
                <a:schemeClr val="dk1"/>
              </a:solidFill>
              <a:highlight>
                <a:srgbClr val="FFFFFF"/>
              </a:highlight>
            </a:endParaRPr>
          </a:p>
          <a:p>
            <a:pPr marL="0" lvl="0" indent="0" algn="l" rtl="0">
              <a:lnSpc>
                <a:spcPct val="115000"/>
              </a:lnSpc>
              <a:spcBef>
                <a:spcPts val="0"/>
              </a:spcBef>
              <a:spcAft>
                <a:spcPts val="0"/>
              </a:spcAft>
              <a:buClr>
                <a:schemeClr val="dk1"/>
              </a:buClr>
              <a:buSzPts val="770"/>
              <a:buFont typeface="Arial"/>
              <a:buNone/>
            </a:pPr>
            <a:endParaRPr sz="8800"/>
          </a:p>
          <a:p>
            <a:pPr marL="0" lvl="0" indent="0" algn="l" rtl="0">
              <a:lnSpc>
                <a:spcPct val="115000"/>
              </a:lnSpc>
              <a:spcBef>
                <a:spcPts val="1200"/>
              </a:spcBef>
              <a:spcAft>
                <a:spcPts val="0"/>
              </a:spcAft>
              <a:buClr>
                <a:schemeClr val="dk1"/>
              </a:buClr>
              <a:buSzPct val="61110"/>
              <a:buFont typeface="Arial"/>
              <a:buNone/>
            </a:pPr>
            <a:endParaRPr/>
          </a:p>
          <a:p>
            <a:pPr marL="0" lvl="0" indent="0" algn="l" rtl="0">
              <a:lnSpc>
                <a:spcPct val="115000"/>
              </a:lnSpc>
              <a:spcBef>
                <a:spcPts val="1200"/>
              </a:spcBef>
              <a:spcAft>
                <a:spcPts val="1200"/>
              </a:spcAft>
              <a:buSzPct val="142857"/>
              <a:buNone/>
            </a:pPr>
            <a:endParaRPr/>
          </a:p>
        </p:txBody>
      </p:sp>
      <p:pic>
        <p:nvPicPr>
          <p:cNvPr id="246" name="Google Shape;246;p20"/>
          <p:cNvPicPr preferRelativeResize="0"/>
          <p:nvPr/>
        </p:nvPicPr>
        <p:blipFill>
          <a:blip r:embed="rId3">
            <a:alphaModFix/>
          </a:blip>
          <a:stretch>
            <a:fillRect/>
          </a:stretch>
        </p:blipFill>
        <p:spPr>
          <a:xfrm>
            <a:off x="0" y="1770250"/>
            <a:ext cx="9144001" cy="3373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fd72f31ee5_4_4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t>
            </a:r>
            <a:endParaRPr/>
          </a:p>
        </p:txBody>
      </p:sp>
      <p:pic>
        <p:nvPicPr>
          <p:cNvPr id="252" name="Google Shape;252;g1fd72f31ee5_4_453"/>
          <p:cNvPicPr preferRelativeResize="0"/>
          <p:nvPr/>
        </p:nvPicPr>
        <p:blipFill>
          <a:blip r:embed="rId3">
            <a:alphaModFix/>
          </a:blip>
          <a:stretch>
            <a:fillRect/>
          </a:stretch>
        </p:blipFill>
        <p:spPr>
          <a:xfrm>
            <a:off x="0" y="1017800"/>
            <a:ext cx="4994825" cy="4125701"/>
          </a:xfrm>
          <a:prstGeom prst="rect">
            <a:avLst/>
          </a:prstGeom>
          <a:noFill/>
          <a:ln>
            <a:noFill/>
          </a:ln>
        </p:spPr>
      </p:pic>
      <p:sp>
        <p:nvSpPr>
          <p:cNvPr id="253" name="Google Shape;253;g1fd72f31ee5_4_453"/>
          <p:cNvSpPr txBox="1"/>
          <p:nvPr/>
        </p:nvSpPr>
        <p:spPr>
          <a:xfrm>
            <a:off x="5399050" y="1324200"/>
            <a:ext cx="28575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3000">
              <a:solidFill>
                <a:schemeClr val="dk1"/>
              </a:solidFill>
              <a:latin typeface="Roboto"/>
              <a:ea typeface="Roboto"/>
              <a:cs typeface="Roboto"/>
              <a:sym typeface="Roboto"/>
            </a:endParaRPr>
          </a:p>
          <a:p>
            <a:pPr marL="0" lvl="0" indent="0" algn="ctr" rtl="0">
              <a:spcBef>
                <a:spcPts val="0"/>
              </a:spcBef>
              <a:spcAft>
                <a:spcPts val="0"/>
              </a:spcAft>
              <a:buNone/>
            </a:pPr>
            <a:r>
              <a:rPr lang="en" sz="3000">
                <a:solidFill>
                  <a:schemeClr val="dk1"/>
                </a:solidFill>
                <a:latin typeface="Roboto"/>
                <a:ea typeface="Roboto"/>
                <a:cs typeface="Roboto"/>
                <a:sym typeface="Roboto"/>
              </a:rPr>
              <a:t>Model Deployed </a:t>
            </a:r>
            <a:endParaRPr sz="3000">
              <a:solidFill>
                <a:schemeClr val="dk1"/>
              </a:solidFill>
              <a:latin typeface="Roboto"/>
              <a:ea typeface="Roboto"/>
              <a:cs typeface="Roboto"/>
              <a:sym typeface="Roboto"/>
            </a:endParaRPr>
          </a:p>
          <a:p>
            <a:pPr marL="0" lvl="0" indent="0" algn="ctr" rtl="0">
              <a:spcBef>
                <a:spcPts val="0"/>
              </a:spcBef>
              <a:spcAft>
                <a:spcPts val="0"/>
              </a:spcAft>
              <a:buNone/>
            </a:pPr>
            <a:r>
              <a:rPr lang="en" sz="3000">
                <a:solidFill>
                  <a:schemeClr val="dk1"/>
                </a:solidFill>
                <a:latin typeface="Roboto"/>
                <a:ea typeface="Roboto"/>
                <a:cs typeface="Roboto"/>
                <a:sym typeface="Roboto"/>
              </a:rPr>
              <a:t>using Flask</a:t>
            </a:r>
            <a:endParaRPr sz="30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457200" lvl="0" indent="-388620" algn="l" rtl="0">
              <a:lnSpc>
                <a:spcPct val="100000"/>
              </a:lnSpc>
              <a:spcBef>
                <a:spcPts val="0"/>
              </a:spcBef>
              <a:spcAft>
                <a:spcPts val="0"/>
              </a:spcAft>
              <a:buSzPct val="93333"/>
              <a:buChar char="●"/>
            </a:pPr>
            <a:r>
              <a:rPr lang="en"/>
              <a:t>Conclusion</a:t>
            </a:r>
            <a:endParaRPr/>
          </a:p>
        </p:txBody>
      </p:sp>
      <p:sp>
        <p:nvSpPr>
          <p:cNvPr id="259" name="Google Shape;259;p22"/>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lnSpcReduction="20000"/>
          </a:bodyPr>
          <a:lstStyle/>
          <a:p>
            <a:pPr marL="0" lvl="0" indent="0" algn="just" rtl="0">
              <a:lnSpc>
                <a:spcPct val="115000"/>
              </a:lnSpc>
              <a:spcBef>
                <a:spcPts val="1500"/>
              </a:spcBef>
              <a:spcAft>
                <a:spcPts val="0"/>
              </a:spcAft>
              <a:buClr>
                <a:schemeClr val="dk1"/>
              </a:buClr>
              <a:buSzPts val="1100"/>
              <a:buFont typeface="Arial"/>
              <a:buNone/>
            </a:pPr>
            <a:r>
              <a:rPr lang="en" sz="2200">
                <a:solidFill>
                  <a:schemeClr val="dk1"/>
                </a:solidFill>
              </a:rPr>
              <a:t>The results of the model are used to develop a customer retention strategy that helps the telecom company reduce churn rates and improve customer loyalty. The success of the model will be evaluated on its ability to accurately predict churn, and its potential impact on the company's bottom line.</a:t>
            </a:r>
            <a:endParaRPr sz="2200">
              <a:solidFill>
                <a:schemeClr val="dk1"/>
              </a:solidFill>
            </a:endParaRPr>
          </a:p>
          <a:p>
            <a:pPr marL="0" lvl="0" indent="0" algn="l" rtl="0">
              <a:lnSpc>
                <a:spcPct val="115000"/>
              </a:lnSpc>
              <a:spcBef>
                <a:spcPts val="0"/>
              </a:spcBef>
              <a:spcAft>
                <a:spcPts val="0"/>
              </a:spcAft>
              <a:buSzPts val="1800"/>
              <a:buNone/>
            </a:pPr>
            <a:endParaRPr/>
          </a:p>
          <a:p>
            <a:pPr marL="0" lvl="0" indent="0" algn="just" rtl="0">
              <a:lnSpc>
                <a:spcPct val="115000"/>
              </a:lnSpc>
              <a:spcBef>
                <a:spcPts val="1200"/>
              </a:spcBef>
              <a:spcAft>
                <a:spcPts val="1200"/>
              </a:spcAft>
              <a:buSzPts val="1800"/>
              <a:buNone/>
            </a:pPr>
            <a:r>
              <a:rPr lang="en" sz="2200">
                <a:solidFill>
                  <a:schemeClr val="dk1"/>
                </a:solidFill>
              </a:rPr>
              <a:t>Overall, a customer churn analysis can help a telecom company to better understand its customers, identify churn risks, and develop strategies to improve retention rates.</a:t>
            </a:r>
            <a:endParaRPr sz="2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3703"/>
              <a:buNone/>
            </a:pPr>
            <a:r>
              <a:rPr lang="en"/>
              <a:t>References:</a:t>
            </a:r>
            <a:endParaRPr/>
          </a:p>
        </p:txBody>
      </p:sp>
      <p:sp>
        <p:nvSpPr>
          <p:cNvPr id="265" name="Google Shape;265;p2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2290">
                <a:solidFill>
                  <a:schemeClr val="dk1"/>
                </a:solidFill>
              </a:rPr>
              <a:t>[1]Bart Baesens a, Geert Verstraeten b, Dirk Van den Poel,Bayesian network classifiers for identifying the slope of the customer lifecycle of long-life customers, pp. 39259–39835, 2021.</a:t>
            </a:r>
            <a:endParaRPr sz="2290">
              <a:solidFill>
                <a:schemeClr val="dk1"/>
              </a:solidFill>
            </a:endParaRPr>
          </a:p>
          <a:p>
            <a:pPr marL="0" lvl="0" indent="0" algn="l" rtl="0">
              <a:lnSpc>
                <a:spcPct val="95000"/>
              </a:lnSpc>
              <a:spcBef>
                <a:spcPts val="1200"/>
              </a:spcBef>
              <a:spcAft>
                <a:spcPts val="0"/>
              </a:spcAft>
              <a:buSzPts val="605"/>
              <a:buNone/>
            </a:pPr>
            <a:r>
              <a:rPr lang="en" sz="2290">
                <a:solidFill>
                  <a:schemeClr val="dk1"/>
                </a:solidFill>
              </a:rPr>
              <a:t> [2] Jonathan Burez, Dirk Van den Poel,Separating Financial from Commercial Customer Churn,pp. 39839–39851, 2020. </a:t>
            </a:r>
            <a:endParaRPr sz="2290">
              <a:solidFill>
                <a:schemeClr val="dk1"/>
              </a:solidFill>
            </a:endParaRPr>
          </a:p>
          <a:p>
            <a:pPr marL="0" lvl="0" indent="0" algn="l" rtl="0">
              <a:lnSpc>
                <a:spcPct val="95000"/>
              </a:lnSpc>
              <a:spcBef>
                <a:spcPts val="1200"/>
              </a:spcBef>
              <a:spcAft>
                <a:spcPts val="0"/>
              </a:spcAft>
              <a:buSzPts val="605"/>
              <a:buNone/>
            </a:pPr>
            <a:r>
              <a:rPr lang="en" sz="2290">
                <a:solidFill>
                  <a:schemeClr val="dk1"/>
                </a:solidFill>
              </a:rPr>
              <a:t>[3] Yaya Xie a, Xiu Li a, E.W.T. Ngai b, Weiyun Ying c,customer churn prediction using improved balanced random forests,pp. 105–111, 2020.</a:t>
            </a:r>
            <a:endParaRPr sz="2290">
              <a:solidFill>
                <a:schemeClr val="dk1"/>
              </a:solidFill>
            </a:endParaRPr>
          </a:p>
          <a:p>
            <a:pPr marL="0" lvl="0" indent="0" algn="l" rtl="0">
              <a:lnSpc>
                <a:spcPct val="95000"/>
              </a:lnSpc>
              <a:spcBef>
                <a:spcPts val="1200"/>
              </a:spcBef>
              <a:spcAft>
                <a:spcPts val="1200"/>
              </a:spcAft>
              <a:buSzPts val="605"/>
              <a:buNone/>
            </a:pPr>
            <a:r>
              <a:rPr lang="en" sz="2290"/>
              <a:t> </a:t>
            </a:r>
            <a:endParaRPr sz="229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4"/>
          <p:cNvSpPr txBox="1">
            <a:spLocks noGrp="1"/>
          </p:cNvSpPr>
          <p:nvPr>
            <p:ph type="body" idx="1"/>
          </p:nvPr>
        </p:nvSpPr>
        <p:spPr>
          <a:xfrm>
            <a:off x="311700" y="281275"/>
            <a:ext cx="8520600" cy="428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770"/>
              <a:buNone/>
            </a:pPr>
            <a:r>
              <a:rPr lang="en" sz="2260">
                <a:solidFill>
                  <a:schemeClr val="dk1"/>
                </a:solidFill>
              </a:rPr>
              <a:t>[4]Chih-Fong Tsai *, Mao-Yuan Chen,Variable selection by association rules for customer churn prediction of multimedia on demand, pp. 271–275, 2020. </a:t>
            </a:r>
            <a:endParaRPr sz="2260">
              <a:solidFill>
                <a:schemeClr val="dk1"/>
              </a:solidFill>
            </a:endParaRPr>
          </a:p>
          <a:p>
            <a:pPr marL="0" lvl="0" indent="0" algn="l" rtl="0">
              <a:lnSpc>
                <a:spcPct val="115000"/>
              </a:lnSpc>
              <a:spcBef>
                <a:spcPts val="1200"/>
              </a:spcBef>
              <a:spcAft>
                <a:spcPts val="0"/>
              </a:spcAft>
              <a:buSzPts val="770"/>
              <a:buNone/>
            </a:pPr>
            <a:r>
              <a:rPr lang="en" sz="2260">
                <a:solidFill>
                  <a:schemeClr val="dk1"/>
                </a:solidFill>
              </a:rPr>
              <a:t>[5] Afaq Alam Khan,Sanjay Jamwal,M.M.Sepehri,Applying Data Mining to Customer Churn Prediction in an Internet Service Provider,pp.  508-523, 2022. </a:t>
            </a:r>
            <a:endParaRPr sz="2260">
              <a:solidFill>
                <a:schemeClr val="dk1"/>
              </a:solidFill>
            </a:endParaRPr>
          </a:p>
          <a:p>
            <a:pPr marL="0" lvl="0" indent="0" algn="l" rtl="0">
              <a:lnSpc>
                <a:spcPct val="100000"/>
              </a:lnSpc>
              <a:spcBef>
                <a:spcPts val="120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SzPts val="770"/>
              <a:buNone/>
            </a:pPr>
            <a:r>
              <a:rPr lang="en" sz="2260">
                <a:solidFill>
                  <a:schemeClr val="dk1"/>
                </a:solidFill>
              </a:rPr>
              <a:t>[6]Abdelrahim Kasem Ahmad, Assef Jafar and Kadan Aljoumaa,Customer churn prediction in telecom using machine learning in big data platform,pp.28,2020.</a:t>
            </a:r>
            <a:endParaRPr sz="2260">
              <a:solidFill>
                <a:schemeClr val="dk1"/>
              </a:solidFill>
            </a:endParaRPr>
          </a:p>
          <a:p>
            <a:pPr marL="0" lvl="0" indent="0" algn="l" rtl="0">
              <a:lnSpc>
                <a:spcPct val="115000"/>
              </a:lnSpc>
              <a:spcBef>
                <a:spcPts val="1200"/>
              </a:spcBef>
              <a:spcAft>
                <a:spcPts val="0"/>
              </a:spcAft>
              <a:buSzPts val="770"/>
              <a:buNone/>
            </a:pPr>
            <a:endParaRPr sz="2260">
              <a:solidFill>
                <a:schemeClr val="dk1"/>
              </a:solidFill>
            </a:endParaRPr>
          </a:p>
          <a:p>
            <a:pPr marL="0" lvl="0" indent="0" algn="l" rtl="0">
              <a:lnSpc>
                <a:spcPct val="115000"/>
              </a:lnSpc>
              <a:spcBef>
                <a:spcPts val="1200"/>
              </a:spcBef>
              <a:spcAft>
                <a:spcPts val="0"/>
              </a:spcAft>
              <a:buSzPts val="770"/>
              <a:buNone/>
            </a:pPr>
            <a:endParaRPr sz="2260">
              <a:solidFill>
                <a:schemeClr val="dk1"/>
              </a:solidFill>
            </a:endParaRPr>
          </a:p>
          <a:p>
            <a:pPr marL="0" lvl="0" indent="0" algn="l" rtl="0">
              <a:lnSpc>
                <a:spcPct val="115000"/>
              </a:lnSpc>
              <a:spcBef>
                <a:spcPts val="1200"/>
              </a:spcBef>
              <a:spcAft>
                <a:spcPts val="0"/>
              </a:spcAft>
              <a:buSzPts val="770"/>
              <a:buNone/>
            </a:pPr>
            <a:endParaRPr sz="2260">
              <a:solidFill>
                <a:schemeClr val="dk1"/>
              </a:solidFill>
            </a:endParaRPr>
          </a:p>
          <a:p>
            <a:pPr marL="0" lvl="0" indent="0" algn="l" rtl="0">
              <a:lnSpc>
                <a:spcPct val="115000"/>
              </a:lnSpc>
              <a:spcBef>
                <a:spcPts val="1200"/>
              </a:spcBef>
              <a:spcAft>
                <a:spcPts val="1200"/>
              </a:spcAft>
              <a:buSzPts val="770"/>
              <a:buNone/>
            </a:pPr>
            <a:r>
              <a:rPr lang="en" sz="2260">
                <a:solidFill>
                  <a:schemeClr val="dk1"/>
                </a:solidFill>
              </a:rPr>
              <a:t>[8]</a:t>
            </a:r>
            <a:endParaRPr sz="226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6"/>
          <p:cNvPicPr preferRelativeResize="0"/>
          <p:nvPr/>
        </p:nvPicPr>
        <p:blipFill rotWithShape="1">
          <a:blip r:embed="rId3">
            <a:alphaModFix/>
          </a:blip>
          <a:srcRect/>
          <a:stretch/>
        </p:blipFill>
        <p:spPr>
          <a:xfrm>
            <a:off x="762000" y="428625"/>
            <a:ext cx="7620000" cy="4286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27"/>
          <p:cNvPicPr preferRelativeResize="0"/>
          <p:nvPr/>
        </p:nvPicPr>
        <p:blipFill rotWithShape="1">
          <a:blip r:embed="rId3">
            <a:alphaModFix/>
          </a:blip>
          <a:srcRect/>
          <a:stretch/>
        </p:blipFill>
        <p:spPr>
          <a:xfrm>
            <a:off x="762000" y="428625"/>
            <a:ext cx="7620000" cy="428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6666"/>
              <a:buFont typeface="Arial"/>
              <a:buNone/>
            </a:pPr>
            <a:r>
              <a:rPr lang="en"/>
              <a:t>•Introduction</a:t>
            </a:r>
            <a:endParaRPr/>
          </a:p>
          <a:p>
            <a:pPr marL="0" lvl="0" indent="0" algn="l" rtl="0">
              <a:lnSpc>
                <a:spcPct val="100000"/>
              </a:lnSpc>
              <a:spcBef>
                <a:spcPts val="0"/>
              </a:spcBef>
              <a:spcAft>
                <a:spcPts val="0"/>
              </a:spcAft>
              <a:buSzPct val="103703"/>
              <a:buNone/>
            </a:pPr>
            <a:endParaRPr/>
          </a:p>
        </p:txBody>
      </p:sp>
      <p:sp>
        <p:nvSpPr>
          <p:cNvPr id="111" name="Google Shape;111;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ts val="1101"/>
              <a:buFont typeface="Arial"/>
              <a:buNone/>
            </a:pPr>
            <a:r>
              <a:rPr lang="en" sz="1900">
                <a:solidFill>
                  <a:schemeClr val="dk1"/>
                </a:solidFill>
              </a:rPr>
              <a:t>Predicting customer churn is a crucial task for any business. It helps the company identify customers who are likely to stop using their services and take necessary action to retain them.</a:t>
            </a:r>
            <a:endParaRPr sz="1900">
              <a:solidFill>
                <a:schemeClr val="dk1"/>
              </a:solidFill>
            </a:endParaRPr>
          </a:p>
          <a:p>
            <a:pPr marL="0" lvl="0" indent="0" algn="just" rtl="0">
              <a:lnSpc>
                <a:spcPct val="115000"/>
              </a:lnSpc>
              <a:spcBef>
                <a:spcPts val="0"/>
              </a:spcBef>
              <a:spcAft>
                <a:spcPts val="0"/>
              </a:spcAft>
              <a:buClr>
                <a:schemeClr val="dk1"/>
              </a:buClr>
              <a:buSzPts val="1101"/>
              <a:buFont typeface="Arial"/>
              <a:buNone/>
            </a:pPr>
            <a:endParaRPr sz="1900">
              <a:solidFill>
                <a:schemeClr val="dk1"/>
              </a:solidFill>
            </a:endParaRPr>
          </a:p>
          <a:p>
            <a:pPr marL="0" lvl="0" indent="0" algn="just" rtl="0">
              <a:spcBef>
                <a:spcPts val="0"/>
              </a:spcBef>
              <a:spcAft>
                <a:spcPts val="0"/>
              </a:spcAft>
              <a:buClr>
                <a:srgbClr val="000000"/>
              </a:buClr>
              <a:buSzPts val="1800"/>
              <a:buFont typeface="Arial"/>
              <a:buNone/>
            </a:pPr>
            <a:r>
              <a:rPr lang="en" sz="1900">
                <a:solidFill>
                  <a:schemeClr val="dk1"/>
                </a:solidFill>
              </a:rPr>
              <a:t>In this Customer Churn prediction we are analysing the past behaviour of customers then predicting whether churn will happen in future by customers or not. By taking into account details like Monthly charges , services they have subscribed for , tenures , contract they will contribute into prediction.</a:t>
            </a:r>
            <a:endParaRPr sz="1900">
              <a:solidFill>
                <a:schemeClr val="dk1"/>
              </a:solidFill>
            </a:endParaRPr>
          </a:p>
          <a:p>
            <a:pPr marL="0" lvl="0" indent="0" algn="l" rtl="0">
              <a:lnSpc>
                <a:spcPct val="115000"/>
              </a:lnSpc>
              <a:spcBef>
                <a:spcPts val="1200"/>
              </a:spcBef>
              <a:spcAft>
                <a:spcPts val="1200"/>
              </a:spcAft>
              <a:buSzPts val="3789"/>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fd72f31ee5_4_3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7" name="Google Shape;117;g1fd72f31ee5_4_3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8" name="Google Shape;118;g1fd72f31ee5_4_338"/>
          <p:cNvPicPr preferRelativeResize="0"/>
          <p:nvPr/>
        </p:nvPicPr>
        <p:blipFill>
          <a:blip r:embed="rId3">
            <a:alphaModFix/>
          </a:blip>
          <a:stretch>
            <a:fillRect/>
          </a:stretch>
        </p:blipFill>
        <p:spPr>
          <a:xfrm>
            <a:off x="0" y="0"/>
            <a:ext cx="9144001" cy="48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body" idx="1"/>
          </p:nvPr>
        </p:nvSpPr>
        <p:spPr>
          <a:xfrm>
            <a:off x="-94" y="56831"/>
            <a:ext cx="9144000" cy="504300"/>
          </a:xfrm>
          <a:prstGeom prst="rect">
            <a:avLst/>
          </a:prstGeom>
          <a:noFill/>
          <a:ln>
            <a:noFill/>
          </a:ln>
        </p:spPr>
        <p:txBody>
          <a:bodyPr spcFirstLastPara="1" wrap="square" lIns="68575" tIns="34275" rIns="68575" bIns="34275" anchor="t" anchorCtr="0">
            <a:noAutofit/>
          </a:bodyPr>
          <a:lstStyle/>
          <a:p>
            <a:pPr marL="342900" lvl="0" indent="0" algn="l" rtl="0">
              <a:lnSpc>
                <a:spcPct val="100000"/>
              </a:lnSpc>
              <a:spcBef>
                <a:spcPts val="0"/>
              </a:spcBef>
              <a:spcAft>
                <a:spcPts val="0"/>
              </a:spcAft>
              <a:buSzPts val="1400"/>
              <a:buNone/>
            </a:pPr>
            <a:r>
              <a:rPr lang="en" sz="2500">
                <a:solidFill>
                  <a:schemeClr val="dk1"/>
                </a:solidFill>
              </a:rPr>
              <a:t>•Literature review</a:t>
            </a:r>
            <a:r>
              <a:rPr lang="en" sz="3000">
                <a:latin typeface="Times New Roman"/>
                <a:ea typeface="Times New Roman"/>
                <a:cs typeface="Times New Roman"/>
                <a:sym typeface="Times New Roman"/>
              </a:rPr>
              <a:t> </a:t>
            </a:r>
            <a:endParaRPr sz="3000"/>
          </a:p>
        </p:txBody>
      </p:sp>
      <p:graphicFrame>
        <p:nvGraphicFramePr>
          <p:cNvPr id="124" name="Google Shape;124;p5"/>
          <p:cNvGraphicFramePr/>
          <p:nvPr>
            <p:extLst>
              <p:ext uri="{D42A27DB-BD31-4B8C-83A1-F6EECF244321}">
                <p14:modId xmlns:p14="http://schemas.microsoft.com/office/powerpoint/2010/main" val="104166876"/>
              </p:ext>
            </p:extLst>
          </p:nvPr>
        </p:nvGraphicFramePr>
        <p:xfrm>
          <a:off x="292720" y="627281"/>
          <a:ext cx="8663300" cy="3762730"/>
        </p:xfrm>
        <a:graphic>
          <a:graphicData uri="http://schemas.openxmlformats.org/drawingml/2006/table">
            <a:tbl>
              <a:tblPr>
                <a:noFill/>
                <a:tableStyleId>{CD451E8E-CAF3-43C6-8C8C-61D4DFA1BB53}</a:tableStyleId>
              </a:tblPr>
              <a:tblGrid>
                <a:gridCol w="1890125">
                  <a:extLst>
                    <a:ext uri="{9D8B030D-6E8A-4147-A177-3AD203B41FA5}">
                      <a16:colId xmlns:a16="http://schemas.microsoft.com/office/drawing/2014/main" val="20000"/>
                    </a:ext>
                  </a:extLst>
                </a:gridCol>
                <a:gridCol w="1279575">
                  <a:extLst>
                    <a:ext uri="{9D8B030D-6E8A-4147-A177-3AD203B41FA5}">
                      <a16:colId xmlns:a16="http://schemas.microsoft.com/office/drawing/2014/main" val="20001"/>
                    </a:ext>
                  </a:extLst>
                </a:gridCol>
                <a:gridCol w="2227675">
                  <a:extLst>
                    <a:ext uri="{9D8B030D-6E8A-4147-A177-3AD203B41FA5}">
                      <a16:colId xmlns:a16="http://schemas.microsoft.com/office/drawing/2014/main" val="20002"/>
                    </a:ext>
                  </a:extLst>
                </a:gridCol>
                <a:gridCol w="1573100">
                  <a:extLst>
                    <a:ext uri="{9D8B030D-6E8A-4147-A177-3AD203B41FA5}">
                      <a16:colId xmlns:a16="http://schemas.microsoft.com/office/drawing/2014/main" val="20003"/>
                    </a:ext>
                  </a:extLst>
                </a:gridCol>
                <a:gridCol w="1692825">
                  <a:extLst>
                    <a:ext uri="{9D8B030D-6E8A-4147-A177-3AD203B41FA5}">
                      <a16:colId xmlns:a16="http://schemas.microsoft.com/office/drawing/2014/main" val="20004"/>
                    </a:ext>
                  </a:extLst>
                </a:gridCol>
              </a:tblGrid>
              <a:tr h="336625">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solidFill>
                            <a:schemeClr val="dk1"/>
                          </a:solidFill>
                          <a:latin typeface="Times New Roman"/>
                          <a:ea typeface="Times New Roman"/>
                          <a:cs typeface="Times New Roman"/>
                          <a:sym typeface="Times New Roman"/>
                        </a:rPr>
                        <a:t>TITLE OF THE PAPER</a:t>
                      </a:r>
                      <a:endParaRPr sz="1100" u="none" strike="noStrike" cap="none"/>
                    </a:p>
                  </a:txBody>
                  <a:tcPr marL="68575" marR="68575" marT="68575" marB="68575"/>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solidFill>
                            <a:schemeClr val="dk1"/>
                          </a:solidFill>
                          <a:latin typeface="Times New Roman"/>
                          <a:ea typeface="Times New Roman"/>
                          <a:cs typeface="Times New Roman"/>
                          <a:sym typeface="Times New Roman"/>
                        </a:rPr>
                        <a:t>YEAR</a:t>
                      </a:r>
                      <a:endParaRPr sz="1100" b="1" u="none" strike="noStrike" cap="none">
                        <a:solidFill>
                          <a:schemeClr val="dk1"/>
                        </a:solidFill>
                        <a:latin typeface="Times New Roman"/>
                        <a:ea typeface="Times New Roman"/>
                        <a:cs typeface="Times New Roman"/>
                        <a:sym typeface="Times New Roman"/>
                      </a:endParaRPr>
                    </a:p>
                  </a:txBody>
                  <a:tcPr marL="68575" marR="68575" marT="68575" marB="68575"/>
                </a:tc>
                <a:tc>
                  <a:txBody>
                    <a:bodyPr/>
                    <a:lstStyle/>
                    <a:p>
                      <a:pPr marL="0" marR="0" lvl="0" indent="0" algn="ctr" rtl="0">
                        <a:lnSpc>
                          <a:spcPct val="100000"/>
                        </a:lnSpc>
                        <a:spcBef>
                          <a:spcPts val="0"/>
                        </a:spcBef>
                        <a:spcAft>
                          <a:spcPts val="0"/>
                        </a:spcAft>
                        <a:buClr>
                          <a:schemeClr val="dk1"/>
                        </a:buClr>
                        <a:buSzPts val="800"/>
                        <a:buFont typeface="Arial"/>
                        <a:buNone/>
                      </a:pPr>
                      <a:r>
                        <a:rPr lang="en" sz="1100" b="1" u="none" strike="noStrike" cap="none">
                          <a:solidFill>
                            <a:schemeClr val="dk1"/>
                          </a:solidFill>
                          <a:latin typeface="Times New Roman"/>
                          <a:ea typeface="Times New Roman"/>
                          <a:cs typeface="Times New Roman"/>
                          <a:sym typeface="Times New Roman"/>
                        </a:rPr>
                        <a:t>TECHNIQUES</a:t>
                      </a:r>
                      <a:endParaRPr sz="1100" u="none" strike="noStrike" cap="none"/>
                    </a:p>
                    <a:p>
                      <a:pPr marL="0" marR="0" lvl="0" indent="0" algn="ctr" rtl="0">
                        <a:lnSpc>
                          <a:spcPct val="100000"/>
                        </a:lnSpc>
                        <a:spcBef>
                          <a:spcPts val="0"/>
                        </a:spcBef>
                        <a:spcAft>
                          <a:spcPts val="0"/>
                        </a:spcAft>
                        <a:buClr>
                          <a:schemeClr val="dk1"/>
                        </a:buClr>
                        <a:buSzPts val="800"/>
                        <a:buFont typeface="Arial"/>
                        <a:buNone/>
                      </a:pPr>
                      <a:endParaRPr sz="1100" b="1" u="none" strike="noStrike" cap="none">
                        <a:solidFill>
                          <a:schemeClr val="dk1"/>
                        </a:solidFill>
                        <a:latin typeface="Times New Roman"/>
                        <a:ea typeface="Times New Roman"/>
                        <a:cs typeface="Times New Roman"/>
                        <a:sym typeface="Times New Roman"/>
                      </a:endParaRPr>
                    </a:p>
                  </a:txBody>
                  <a:tcPr marL="68575" marR="68575" marT="68575" marB="68575"/>
                </a:tc>
                <a:tc>
                  <a:txBody>
                    <a:bodyPr/>
                    <a:lstStyle/>
                    <a:p>
                      <a:pPr marL="0" marR="0" lvl="0" indent="0" algn="ctr" rtl="0">
                        <a:lnSpc>
                          <a:spcPct val="100000"/>
                        </a:lnSpc>
                        <a:spcBef>
                          <a:spcPts val="0"/>
                        </a:spcBef>
                        <a:spcAft>
                          <a:spcPts val="0"/>
                        </a:spcAft>
                        <a:buClr>
                          <a:schemeClr val="dk1"/>
                        </a:buClr>
                        <a:buSzPts val="800"/>
                        <a:buFont typeface="Arial"/>
                        <a:buNone/>
                      </a:pPr>
                      <a:r>
                        <a:rPr lang="en" sz="1100" b="1" u="none" strike="noStrike" cap="none">
                          <a:solidFill>
                            <a:schemeClr val="dk1"/>
                          </a:solidFill>
                          <a:latin typeface="Times New Roman"/>
                          <a:ea typeface="Times New Roman"/>
                          <a:cs typeface="Times New Roman"/>
                          <a:sym typeface="Times New Roman"/>
                        </a:rPr>
                        <a:t>RESULTS</a:t>
                      </a:r>
                      <a:endParaRPr sz="1100" b="1" u="none" strike="noStrike" cap="none">
                        <a:solidFill>
                          <a:schemeClr val="dk1"/>
                        </a:solidFill>
                        <a:latin typeface="Times New Roman"/>
                        <a:ea typeface="Times New Roman"/>
                        <a:cs typeface="Times New Roman"/>
                        <a:sym typeface="Times New Roman"/>
                      </a:endParaRPr>
                    </a:p>
                  </a:txBody>
                  <a:tcPr marL="68575" marR="68575" marT="68575" marB="68575"/>
                </a:tc>
                <a:tc>
                  <a:txBody>
                    <a:bodyPr/>
                    <a:lstStyle/>
                    <a:p>
                      <a:pPr marL="0" marR="0" lvl="0" indent="0" algn="ctr" rtl="0">
                        <a:lnSpc>
                          <a:spcPct val="100000"/>
                        </a:lnSpc>
                        <a:spcBef>
                          <a:spcPts val="0"/>
                        </a:spcBef>
                        <a:spcAft>
                          <a:spcPts val="0"/>
                        </a:spcAft>
                        <a:buClr>
                          <a:schemeClr val="dk1"/>
                        </a:buClr>
                        <a:buSzPts val="800"/>
                        <a:buFont typeface="Arial"/>
                        <a:buNone/>
                      </a:pPr>
                      <a:r>
                        <a:rPr lang="en" sz="1100" b="1" u="none" strike="noStrike" cap="none">
                          <a:solidFill>
                            <a:schemeClr val="dk1"/>
                          </a:solidFill>
                          <a:latin typeface="Times New Roman"/>
                          <a:ea typeface="Times New Roman"/>
                          <a:cs typeface="Times New Roman"/>
                          <a:sym typeface="Times New Roman"/>
                        </a:rPr>
                        <a:t>LIMITATIONS</a:t>
                      </a:r>
                      <a:endParaRPr sz="1100" b="1" u="none" strike="noStrike" cap="none">
                        <a:solidFill>
                          <a:schemeClr val="dk1"/>
                        </a:solidFill>
                        <a:latin typeface="Times New Roman"/>
                        <a:ea typeface="Times New Roman"/>
                        <a:cs typeface="Times New Roman"/>
                        <a:sym typeface="Times New Roman"/>
                      </a:endParaRPr>
                    </a:p>
                  </a:txBody>
                  <a:tcPr marL="68575" marR="68575" marT="68575" marB="68575"/>
                </a:tc>
                <a:extLst>
                  <a:ext uri="{0D108BD9-81ED-4DB2-BD59-A6C34878D82A}">
                    <a16:rowId xmlns:a16="http://schemas.microsoft.com/office/drawing/2014/main" val="10000"/>
                  </a:ext>
                </a:extLst>
              </a:tr>
              <a:tr h="613300">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Bayesian network classifiers for identifying the slope of the customer lifecycle of long life customers</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dk1"/>
                        </a:solidFill>
                        <a:latin typeface="Arial"/>
                        <a:ea typeface="Arial"/>
                        <a:cs typeface="Arial"/>
                        <a:sym typeface="Arial"/>
                      </a:endParaRPr>
                    </a:p>
                  </a:txBody>
                  <a:tcPr marL="68575" marR="68575" marT="68575" marB="68575"/>
                </a:tc>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20</a:t>
                      </a:r>
                      <a:r>
                        <a:rPr lang="en" sz="900" u="none" strike="noStrike" cap="none" dirty="0">
                          <a:solidFill>
                            <a:schemeClr val="tx1"/>
                          </a:solidFill>
                        </a:rPr>
                        <a:t>21</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342900" marR="0" lvl="0" indent="-16510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Bayesian network classifiers and artificial intelligence techniques</a:t>
                      </a:r>
                      <a:endParaRPr sz="1100" u="none" strike="noStrike" cap="none" dirty="0">
                        <a:solidFill>
                          <a:schemeClr val="tx1"/>
                        </a:solidFill>
                      </a:endParaRPr>
                    </a:p>
                    <a:p>
                      <a:pPr marL="342900" marR="0" lvl="0" indent="-16510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classifying customers in the binary classification</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0" marR="0" lvl="0" indent="0" algn="ctr" rtl="0">
                        <a:lnSpc>
                          <a:spcPct val="100000"/>
                        </a:lnSpc>
                        <a:spcBef>
                          <a:spcPts val="0"/>
                        </a:spcBef>
                        <a:spcAft>
                          <a:spcPts val="0"/>
                        </a:spcAft>
                        <a:buClr>
                          <a:schemeClr val="dk1"/>
                        </a:buClr>
                        <a:buSzPts val="800"/>
                        <a:buFont typeface="Arial"/>
                        <a:buNone/>
                      </a:pPr>
                      <a:r>
                        <a:rPr lang="en" sz="900" u="none" strike="noStrike" cap="none">
                          <a:solidFill>
                            <a:schemeClr val="dk1"/>
                          </a:solidFill>
                          <a:latin typeface="Arial"/>
                          <a:ea typeface="Arial"/>
                          <a:cs typeface="Arial"/>
                          <a:sym typeface="Arial"/>
                        </a:rPr>
                        <a:t>the creation of variables have not considered the predictive capabilities</a:t>
                      </a:r>
                      <a:endParaRPr sz="1100" u="none" strike="noStrike" cap="none"/>
                    </a:p>
                    <a:p>
                      <a:pPr marL="0" marR="0" lvl="0" indent="0" algn="ctr" rtl="0">
                        <a:lnSpc>
                          <a:spcPct val="100000"/>
                        </a:lnSpc>
                        <a:spcBef>
                          <a:spcPts val="0"/>
                        </a:spcBef>
                        <a:spcAft>
                          <a:spcPts val="0"/>
                        </a:spcAft>
                        <a:buClr>
                          <a:schemeClr val="dk1"/>
                        </a:buClr>
                        <a:buSzPts val="800"/>
                        <a:buFont typeface="Arial"/>
                        <a:buNone/>
                      </a:pPr>
                      <a:endParaRPr sz="900" u="none" strike="noStrike" cap="none">
                        <a:solidFill>
                          <a:schemeClr val="dk1"/>
                        </a:solidFill>
                        <a:latin typeface="Arial"/>
                        <a:ea typeface="Arial"/>
                        <a:cs typeface="Arial"/>
                        <a:sym typeface="Arial"/>
                      </a:endParaRPr>
                    </a:p>
                  </a:txBody>
                  <a:tcPr marL="68575" marR="68575" marT="68575" marB="68575"/>
                </a:tc>
                <a:extLst>
                  <a:ext uri="{0D108BD9-81ED-4DB2-BD59-A6C34878D82A}">
                    <a16:rowId xmlns:a16="http://schemas.microsoft.com/office/drawing/2014/main" val="10001"/>
                  </a:ext>
                </a:extLst>
              </a:tr>
              <a:tr h="821450">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Separating Financial from Commercial Customer Churn</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20</a:t>
                      </a:r>
                      <a:r>
                        <a:rPr lang="en" sz="900" u="none" strike="noStrike" cap="none" dirty="0">
                          <a:solidFill>
                            <a:schemeClr val="tx1"/>
                          </a:solidFill>
                        </a:rPr>
                        <a:t>20</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342900" marR="0" lvl="0" indent="-16510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Random Forest</a:t>
                      </a:r>
                      <a:endParaRPr sz="1100" u="none" strike="noStrike" cap="none" dirty="0">
                        <a:solidFill>
                          <a:schemeClr val="tx1"/>
                        </a:solidFill>
                      </a:endParaRPr>
                    </a:p>
                    <a:p>
                      <a:pPr marL="342900" marR="0" lvl="0" indent="-16510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Reduce the inherent conflict between those two departments</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342900" marR="0" lvl="0" indent="-16510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Cost effectiveness has not been considered</a:t>
                      </a:r>
                      <a:endParaRPr sz="1100" u="none" strike="noStrike" cap="none" dirty="0">
                        <a:solidFill>
                          <a:schemeClr val="tx1"/>
                        </a:solidFill>
                      </a:endParaRPr>
                    </a:p>
                    <a:p>
                      <a:pPr marL="342900" marR="0" lvl="0" indent="-16510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extLst>
                  <a:ext uri="{0D108BD9-81ED-4DB2-BD59-A6C34878D82A}">
                    <a16:rowId xmlns:a16="http://schemas.microsoft.com/office/drawing/2014/main" val="10002"/>
                  </a:ext>
                </a:extLst>
              </a:tr>
              <a:tr h="821450">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Customer churn</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prediction using</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improved balanced random forests</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20</a:t>
                      </a:r>
                      <a:r>
                        <a:rPr lang="en" sz="900" u="none" strike="noStrike" cap="none" dirty="0">
                          <a:solidFill>
                            <a:schemeClr val="tx1"/>
                          </a:solidFill>
                        </a:rPr>
                        <a:t>20</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342900" marR="0" lvl="0" indent="-16510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artificial neural networks, decision trees, and class- weighted</a:t>
                      </a:r>
                      <a:endParaRPr sz="1100" u="none" strike="noStrike" cap="none" dirty="0">
                        <a:solidFill>
                          <a:schemeClr val="tx1"/>
                        </a:solidFill>
                      </a:endParaRPr>
                    </a:p>
                    <a:p>
                      <a:pPr marL="342900" marR="0" lvl="0" indent="-16510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Determine the distribution of samples and improving the effectiveness and generalization ability.</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342900" marR="0" lvl="0" indent="-16510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time series and trend analysis has not been considered</a:t>
                      </a:r>
                      <a:endParaRPr sz="1100" u="none" strike="noStrike" cap="none" dirty="0">
                        <a:solidFill>
                          <a:schemeClr val="tx1"/>
                        </a:solidFill>
                      </a:endParaRPr>
                    </a:p>
                    <a:p>
                      <a:pPr marL="342900" marR="0" lvl="0" indent="-16510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extLst>
                  <a:ext uri="{0D108BD9-81ED-4DB2-BD59-A6C34878D82A}">
                    <a16:rowId xmlns:a16="http://schemas.microsoft.com/office/drawing/2014/main" val="10003"/>
                  </a:ext>
                </a:extLst>
              </a:tr>
              <a:tr h="821450">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Variable selection by association rules for customer churn prediction of multimedia on demand</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20</a:t>
                      </a:r>
                      <a:r>
                        <a:rPr lang="en" sz="900" u="none" strike="noStrike" cap="none" dirty="0">
                          <a:solidFill>
                            <a:schemeClr val="tx1"/>
                          </a:solidFill>
                        </a:rPr>
                        <a:t>20</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342900" marR="0" lvl="0" indent="-16510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Association Rules and Neural Networks</a:t>
                      </a:r>
                      <a:endParaRPr sz="1100" u="none" strike="noStrike" cap="none" dirty="0">
                        <a:solidFill>
                          <a:schemeClr val="tx1"/>
                        </a:solidFill>
                      </a:endParaRPr>
                    </a:p>
                    <a:p>
                      <a:pPr marL="342900" marR="0" lvl="0" indent="-16510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0" marR="0" lvl="0" indent="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Enhance the probability of retaining customers.</a:t>
                      </a:r>
                      <a:endParaRPr sz="1100" u="none" strike="noStrike" cap="none" dirty="0">
                        <a:solidFill>
                          <a:schemeClr val="tx1"/>
                        </a:solidFill>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tc>
                  <a:txBody>
                    <a:bodyPr/>
                    <a:lstStyle/>
                    <a:p>
                      <a:pPr marL="342900" marR="0" lvl="0" indent="-165100" algn="l" rtl="0">
                        <a:lnSpc>
                          <a:spcPct val="100000"/>
                        </a:lnSpc>
                        <a:spcBef>
                          <a:spcPts val="0"/>
                        </a:spcBef>
                        <a:spcAft>
                          <a:spcPts val="0"/>
                        </a:spcAft>
                        <a:buClr>
                          <a:srgbClr val="000000"/>
                        </a:buClr>
                        <a:buSzPts val="900"/>
                        <a:buFont typeface="Arial"/>
                        <a:buNone/>
                      </a:pPr>
                      <a:r>
                        <a:rPr lang="en" sz="900" u="none" strike="noStrike" cap="none" dirty="0">
                          <a:solidFill>
                            <a:schemeClr val="tx1"/>
                          </a:solidFill>
                          <a:latin typeface="Arial"/>
                          <a:ea typeface="Arial"/>
                          <a:cs typeface="Arial"/>
                          <a:sym typeface="Arial"/>
                        </a:rPr>
                        <a:t>time series and trend analysis has not been considered</a:t>
                      </a:r>
                      <a:endParaRPr sz="1100" u="none" strike="noStrike" cap="none" dirty="0">
                        <a:solidFill>
                          <a:schemeClr val="tx1"/>
                        </a:solidFill>
                      </a:endParaRPr>
                    </a:p>
                    <a:p>
                      <a:pPr marL="342900" marR="0" lvl="0" indent="-165100" algn="l" rtl="0">
                        <a:lnSpc>
                          <a:spcPct val="100000"/>
                        </a:lnSpc>
                        <a:spcBef>
                          <a:spcPts val="0"/>
                        </a:spcBef>
                        <a:spcAft>
                          <a:spcPts val="0"/>
                        </a:spcAft>
                        <a:buClr>
                          <a:srgbClr val="000000"/>
                        </a:buClr>
                        <a:buSzPts val="900"/>
                        <a:buFont typeface="Arial"/>
                        <a:buNone/>
                      </a:pPr>
                      <a:endParaRPr sz="900" u="none" strike="noStrike" cap="none" dirty="0">
                        <a:solidFill>
                          <a:schemeClr val="tx1"/>
                        </a:solidFill>
                        <a:latin typeface="Arial"/>
                        <a:ea typeface="Arial"/>
                        <a:cs typeface="Arial"/>
                        <a:sym typeface="Arial"/>
                      </a:endParaRPr>
                    </a:p>
                  </a:txBody>
                  <a:tcPr marL="68575" marR="68575" marT="68575" marB="6857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1168175" y="273846"/>
            <a:ext cx="7347300" cy="3102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SzPct val="51851"/>
              <a:buNone/>
            </a:pPr>
            <a:r>
              <a:rPr lang="en"/>
              <a:t>.</a:t>
            </a:r>
            <a:endParaRPr/>
          </a:p>
        </p:txBody>
      </p:sp>
      <p:sp>
        <p:nvSpPr>
          <p:cNvPr id="130" name="Google Shape;130;p6"/>
          <p:cNvSpPr txBox="1">
            <a:spLocks noGrp="1"/>
          </p:cNvSpPr>
          <p:nvPr>
            <p:ph type="body" idx="1"/>
          </p:nvPr>
        </p:nvSpPr>
        <p:spPr>
          <a:xfrm>
            <a:off x="628650" y="1053194"/>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
              <a:t>.</a:t>
            </a:r>
            <a:endParaRPr/>
          </a:p>
        </p:txBody>
      </p:sp>
      <p:graphicFrame>
        <p:nvGraphicFramePr>
          <p:cNvPr id="131" name="Google Shape;131;p6"/>
          <p:cNvGraphicFramePr/>
          <p:nvPr>
            <p:extLst>
              <p:ext uri="{D42A27DB-BD31-4B8C-83A1-F6EECF244321}">
                <p14:modId xmlns:p14="http://schemas.microsoft.com/office/powerpoint/2010/main" val="2209190779"/>
              </p:ext>
            </p:extLst>
          </p:nvPr>
        </p:nvGraphicFramePr>
        <p:xfrm>
          <a:off x="95925" y="116335"/>
          <a:ext cx="8550000" cy="4976250"/>
        </p:xfrm>
        <a:graphic>
          <a:graphicData uri="http://schemas.openxmlformats.org/drawingml/2006/table">
            <a:tbl>
              <a:tblPr>
                <a:noFill/>
                <a:tableStyleId>{CD451E8E-CAF3-43C6-8C8C-61D4DFA1BB53}</a:tableStyleId>
              </a:tblPr>
              <a:tblGrid>
                <a:gridCol w="1710000">
                  <a:extLst>
                    <a:ext uri="{9D8B030D-6E8A-4147-A177-3AD203B41FA5}">
                      <a16:colId xmlns:a16="http://schemas.microsoft.com/office/drawing/2014/main" val="20000"/>
                    </a:ext>
                  </a:extLst>
                </a:gridCol>
                <a:gridCol w="1710000">
                  <a:extLst>
                    <a:ext uri="{9D8B030D-6E8A-4147-A177-3AD203B41FA5}">
                      <a16:colId xmlns:a16="http://schemas.microsoft.com/office/drawing/2014/main" val="20001"/>
                    </a:ext>
                  </a:extLst>
                </a:gridCol>
                <a:gridCol w="1710000">
                  <a:extLst>
                    <a:ext uri="{9D8B030D-6E8A-4147-A177-3AD203B41FA5}">
                      <a16:colId xmlns:a16="http://schemas.microsoft.com/office/drawing/2014/main" val="20002"/>
                    </a:ext>
                  </a:extLst>
                </a:gridCol>
                <a:gridCol w="1710000">
                  <a:extLst>
                    <a:ext uri="{9D8B030D-6E8A-4147-A177-3AD203B41FA5}">
                      <a16:colId xmlns:a16="http://schemas.microsoft.com/office/drawing/2014/main" val="20003"/>
                    </a:ext>
                  </a:extLst>
                </a:gridCol>
                <a:gridCol w="1710000">
                  <a:extLst>
                    <a:ext uri="{9D8B030D-6E8A-4147-A177-3AD203B41FA5}">
                      <a16:colId xmlns:a16="http://schemas.microsoft.com/office/drawing/2014/main" val="20004"/>
                    </a:ext>
                  </a:extLst>
                </a:gridCol>
              </a:tblGrid>
              <a:tr h="587250">
                <a:tc>
                  <a:txBody>
                    <a:bodyPr/>
                    <a:lstStyle/>
                    <a:p>
                      <a:pPr marL="0" marR="0" lvl="0" indent="0" algn="ctr" rtl="0">
                        <a:lnSpc>
                          <a:spcPct val="100000"/>
                        </a:lnSpc>
                        <a:spcBef>
                          <a:spcPts val="0"/>
                        </a:spcBef>
                        <a:spcAft>
                          <a:spcPts val="0"/>
                        </a:spcAft>
                        <a:buClr>
                          <a:schemeClr val="dk1"/>
                        </a:buClr>
                        <a:buSzPts val="1100"/>
                        <a:buFont typeface="Arial"/>
                        <a:buNone/>
                      </a:pPr>
                      <a:r>
                        <a:rPr lang="en" sz="1100" b="1" u="none" strike="noStrike" cap="none">
                          <a:solidFill>
                            <a:schemeClr val="dk1"/>
                          </a:solidFill>
                          <a:latin typeface="Times New Roman"/>
                          <a:ea typeface="Times New Roman"/>
                          <a:cs typeface="Times New Roman"/>
                          <a:sym typeface="Times New Roman"/>
                        </a:rPr>
                        <a:t>TITLE OF THE PAPER</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 sz="1100" b="1" u="none" strike="noStrike" cap="none">
                          <a:solidFill>
                            <a:schemeClr val="dk1"/>
                          </a:solidFill>
                          <a:latin typeface="Times New Roman"/>
                          <a:ea typeface="Times New Roman"/>
                          <a:cs typeface="Times New Roman"/>
                          <a:sym typeface="Times New Roman"/>
                        </a:rPr>
                        <a:t>YEAR</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chemeClr val="dk1"/>
                        </a:buClr>
                        <a:buSzPts val="800"/>
                        <a:buFont typeface="Arial"/>
                        <a:buNone/>
                      </a:pPr>
                      <a:r>
                        <a:rPr lang="en" sz="1100" b="1" u="none" strike="noStrike" cap="none">
                          <a:solidFill>
                            <a:schemeClr val="dk1"/>
                          </a:solidFill>
                          <a:latin typeface="Times New Roman"/>
                          <a:ea typeface="Times New Roman"/>
                          <a:cs typeface="Times New Roman"/>
                          <a:sym typeface="Times New Roman"/>
                        </a:rPr>
                        <a:t>TECHNIQUES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chemeClr val="dk1"/>
                        </a:buClr>
                        <a:buSzPts val="800"/>
                        <a:buFont typeface="Arial"/>
                        <a:buNone/>
                      </a:pPr>
                      <a:r>
                        <a:rPr lang="en" sz="1100" b="1" u="none" strike="noStrike" cap="none">
                          <a:solidFill>
                            <a:schemeClr val="dk1"/>
                          </a:solidFill>
                          <a:latin typeface="Times New Roman"/>
                          <a:ea typeface="Times New Roman"/>
                          <a:cs typeface="Times New Roman"/>
                          <a:sym typeface="Times New Roman"/>
                        </a:rPr>
                        <a:t>RESULTS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chemeClr val="dk1"/>
                        </a:buClr>
                        <a:buSzPts val="800"/>
                        <a:buFont typeface="Arial"/>
                        <a:buNone/>
                      </a:pPr>
                      <a:r>
                        <a:rPr lang="en" sz="1100" b="1" u="none" strike="noStrike" cap="none">
                          <a:solidFill>
                            <a:schemeClr val="dk1"/>
                          </a:solidFill>
                          <a:latin typeface="Times New Roman"/>
                          <a:ea typeface="Times New Roman"/>
                          <a:cs typeface="Times New Roman"/>
                          <a:sym typeface="Times New Roman"/>
                        </a:rPr>
                        <a:t>LIMITATIONS</a:t>
                      </a:r>
                      <a:endParaRPr sz="1400" u="none" strike="noStrike" cap="none"/>
                    </a:p>
                  </a:txBody>
                  <a:tcPr marL="91425" marR="91425" marT="91425" marB="91425"/>
                </a:tc>
                <a:extLst>
                  <a:ext uri="{0D108BD9-81ED-4DB2-BD59-A6C34878D82A}">
                    <a16:rowId xmlns:a16="http://schemas.microsoft.com/office/drawing/2014/main" val="10000"/>
                  </a:ext>
                </a:extLst>
              </a:tr>
              <a:tr h="613075">
                <a:tc>
                  <a:txBody>
                    <a:bodyPr/>
                    <a:lstStyle/>
                    <a:p>
                      <a:pPr marL="0" marR="0" lvl="0" indent="0" algn="l" rtl="0">
                        <a:lnSpc>
                          <a:spcPct val="100000"/>
                        </a:lnSpc>
                        <a:spcBef>
                          <a:spcPts val="0"/>
                        </a:spcBef>
                        <a:spcAft>
                          <a:spcPts val="0"/>
                        </a:spcAft>
                        <a:buClr>
                          <a:schemeClr val="dk1"/>
                        </a:buClr>
                        <a:buSzPts val="900"/>
                        <a:buFont typeface="Arial"/>
                        <a:buNone/>
                      </a:pPr>
                      <a:r>
                        <a:rPr lang="en" sz="900" u="none" strike="noStrike" cap="none">
                          <a:solidFill>
                            <a:schemeClr val="dk1"/>
                          </a:solidFill>
                        </a:rPr>
                        <a:t>Applying Data Mining to Customer Churn Prediction in an Internet Service Provider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tx1"/>
                          </a:solidFill>
                        </a:rPr>
                        <a:t>2022</a:t>
                      </a:r>
                      <a:endParaRPr sz="12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900"/>
                        <a:buFont typeface="Arial"/>
                        <a:buNone/>
                      </a:pPr>
                      <a:r>
                        <a:rPr lang="en" sz="900" u="none" strike="noStrike" cap="none">
                          <a:solidFill>
                            <a:schemeClr val="dk1"/>
                          </a:solidFill>
                        </a:rPr>
                        <a:t>Data Mining Techniques</a:t>
                      </a:r>
                      <a:endParaRPr sz="11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900"/>
                        <a:buFont typeface="Arial"/>
                        <a:buNone/>
                      </a:pPr>
                      <a:r>
                        <a:rPr lang="en" sz="900" u="none" strike="noStrike" cap="none">
                          <a:solidFill>
                            <a:schemeClr val="dk1"/>
                          </a:solidFill>
                        </a:rPr>
                        <a:t>identify the best churn predictors</a:t>
                      </a:r>
                      <a:endParaRPr sz="11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900"/>
                        <a:buFont typeface="Arial"/>
                        <a:buNone/>
                      </a:pPr>
                      <a:r>
                        <a:rPr lang="en" sz="900" u="none" strike="noStrike" cap="none">
                          <a:solidFill>
                            <a:schemeClr val="dk1"/>
                          </a:solidFill>
                        </a:rPr>
                        <a:t>Evolutionary optimization techniques has not been considered</a:t>
                      </a:r>
                      <a:endParaRPr sz="1400" u="none" strike="noStrike" cap="none"/>
                    </a:p>
                  </a:txBody>
                  <a:tcPr marL="91425" marR="91425" marT="91425" marB="91425"/>
                </a:tc>
                <a:extLst>
                  <a:ext uri="{0D108BD9-81ED-4DB2-BD59-A6C34878D82A}">
                    <a16:rowId xmlns:a16="http://schemas.microsoft.com/office/drawing/2014/main" val="10001"/>
                  </a:ext>
                </a:extLst>
              </a:tr>
              <a:tr h="1000975">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Customer churn prediction in telecom using</a:t>
                      </a:r>
                      <a:endParaRPr sz="900" u="none" strike="noStrike" cap="none">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machine learning in big data platform</a:t>
                      </a:r>
                      <a:endParaRPr sz="9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tx1"/>
                          </a:solidFill>
                        </a:rPr>
                        <a:t>2020</a:t>
                      </a:r>
                      <a:endParaRPr sz="12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GBM algorithm,Random forest,Decision Tree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 In marketing decide to predict the churn before 2 months of the actual churn action, in order to have sufficient time for proactive action with these customers.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The decrease in result could be due to the non-stationary data model phenomenon, so the model needs training each period of time</a:t>
                      </a:r>
                      <a:endParaRPr sz="1400" u="none" strike="noStrike" cap="none"/>
                    </a:p>
                  </a:txBody>
                  <a:tcPr marL="91425" marR="91425" marT="91425" marB="91425"/>
                </a:tc>
                <a:extLst>
                  <a:ext uri="{0D108BD9-81ED-4DB2-BD59-A6C34878D82A}">
                    <a16:rowId xmlns:a16="http://schemas.microsoft.com/office/drawing/2014/main" val="10002"/>
                  </a:ext>
                </a:extLst>
              </a:tr>
              <a:tr h="940350">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Review of Customer Churn Analysis Studies in Telecommunications Industry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tx1"/>
                          </a:solidFill>
                        </a:rPr>
                        <a:t>2020</a:t>
                      </a:r>
                      <a:endParaRPr sz="12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Logistic Regression (LR) , </a:t>
                      </a:r>
                      <a:endParaRPr sz="900" u="none" strike="noStrike" cap="none">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Voted Perceptron (VP) </a:t>
                      </a:r>
                      <a:endParaRPr sz="900" u="none" strike="noStrike" cap="none">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Support vector machines (SVM) </a:t>
                      </a:r>
                      <a:endParaRPr sz="900" u="none" strike="noStrike" cap="none">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Recursive PARTitioning (RPART)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To determine customers own close network, regarding the behavioral influence on customers to the extent of termination of service.</a:t>
                      </a:r>
                      <a:endParaRPr sz="9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New hybrid models that are based on communications of individuals with users in their social networks are not been effectively used.</a:t>
                      </a:r>
                      <a:endParaRPr sz="1400" u="none" strike="noStrike" cap="none"/>
                    </a:p>
                  </a:txBody>
                  <a:tcPr marL="91425" marR="91425" marT="91425" marB="91425"/>
                </a:tc>
                <a:extLst>
                  <a:ext uri="{0D108BD9-81ED-4DB2-BD59-A6C34878D82A}">
                    <a16:rowId xmlns:a16="http://schemas.microsoft.com/office/drawing/2014/main" val="10003"/>
                  </a:ext>
                </a:extLst>
              </a:tr>
              <a:tr h="1336425">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Churn Prediction on Huge Telecom Data Using Hybrid Firefly Particle Swarm Optimization Algorithm Based Classification</a:t>
                      </a:r>
                      <a:endParaRPr sz="900" u="none" strike="noStrike" cap="none">
                        <a:solidFill>
                          <a:schemeClr val="dk1"/>
                        </a:solidFill>
                      </a:endParaRPr>
                    </a:p>
                    <a:p>
                      <a:pPr marL="0" marR="0" lvl="0" indent="0" algn="l" rtl="0">
                        <a:lnSpc>
                          <a:spcPct val="100000"/>
                        </a:lnSpc>
                        <a:spcBef>
                          <a:spcPts val="0"/>
                        </a:spcBef>
                        <a:spcAft>
                          <a:spcPts val="0"/>
                        </a:spcAft>
                        <a:buClr>
                          <a:schemeClr val="dk1"/>
                        </a:buClr>
                        <a:buSzPts val="1100"/>
                        <a:buFont typeface="Arial"/>
                        <a:buNone/>
                      </a:pPr>
                      <a:endParaRPr sz="9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tx1"/>
                          </a:solidFill>
                        </a:rPr>
                        <a:t>2021</a:t>
                      </a:r>
                      <a:endParaRPr sz="12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Firefly algorithm based classification,PSO Algorithm based classification,Hybrid Firefly algorithm</a:t>
                      </a:r>
                      <a:endParaRPr sz="9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a:solidFill>
                            <a:schemeClr val="dk1"/>
                          </a:solidFill>
                        </a:rPr>
                        <a:t>HFFPSO algorithm provides better ROC compare than PSO and FF algorithms. The proposed HFFPSO shows better ROC value than the existing methods which indicates more accurate prediction result in churn dataset.</a:t>
                      </a:r>
                      <a:endParaRPr sz="9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900" u="none" strike="noStrike" cap="none" dirty="0">
                          <a:solidFill>
                            <a:schemeClr val="dk1"/>
                          </a:solidFill>
                        </a:rPr>
                        <a:t>PSO is not ensured optimal position in large churn dataset and hence it leads inaccuracy prediction results. FFA has problem with light intensity thus it provides lower optimal results.</a:t>
                      </a:r>
                      <a:endParaRPr sz="1400" u="none" strike="noStrike" cap="none"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6666"/>
              <a:buFont typeface="Arial"/>
              <a:buNone/>
            </a:pPr>
            <a:r>
              <a:rPr lang="en" dirty="0"/>
              <a:t>•Open Issues</a:t>
            </a:r>
            <a:endParaRPr dirty="0"/>
          </a:p>
          <a:p>
            <a:pPr marL="0" lvl="0" indent="0" algn="l" rtl="0">
              <a:lnSpc>
                <a:spcPct val="100000"/>
              </a:lnSpc>
              <a:spcBef>
                <a:spcPts val="0"/>
              </a:spcBef>
              <a:spcAft>
                <a:spcPts val="0"/>
              </a:spcAft>
              <a:buSzPct val="103703"/>
              <a:buNone/>
            </a:pPr>
            <a:endParaRPr dirty="0"/>
          </a:p>
        </p:txBody>
      </p:sp>
      <p:sp>
        <p:nvSpPr>
          <p:cNvPr id="137" name="Google Shape;137;p7"/>
          <p:cNvSpPr txBox="1">
            <a:spLocks noGrp="1"/>
          </p:cNvSpPr>
          <p:nvPr>
            <p:ph type="body" idx="1"/>
          </p:nvPr>
        </p:nvSpPr>
        <p:spPr>
          <a:xfrm>
            <a:off x="311700" y="1074421"/>
            <a:ext cx="8520600" cy="3322320"/>
          </a:xfrm>
          <a:prstGeom prst="rect">
            <a:avLst/>
          </a:prstGeom>
          <a:noFill/>
          <a:ln>
            <a:noFill/>
          </a:ln>
        </p:spPr>
        <p:txBody>
          <a:bodyPr spcFirstLastPara="1" wrap="square" lIns="91425" tIns="91425" rIns="91425" bIns="91425" anchor="t" anchorCtr="0">
            <a:noAutofit/>
          </a:bodyPr>
          <a:lstStyle/>
          <a:p>
            <a:pPr marL="0" lvl="0" indent="0" algn="l" rtl="0">
              <a:lnSpc>
                <a:spcPct val="105882"/>
              </a:lnSpc>
              <a:spcBef>
                <a:spcPts val="4000"/>
              </a:spcBef>
              <a:spcAft>
                <a:spcPts val="0"/>
              </a:spcAft>
              <a:buSzPct val="88452"/>
              <a:buNone/>
            </a:pPr>
            <a:r>
              <a:rPr lang="en-US" b="1" u="sng" dirty="0">
                <a:solidFill>
                  <a:schemeClr val="dk1"/>
                </a:solidFill>
                <a:highlight>
                  <a:srgbClr val="FFFFFF"/>
                </a:highlight>
              </a:rPr>
              <a:t>Class Imbalance</a:t>
            </a:r>
          </a:p>
          <a:p>
            <a:pPr marL="0" lvl="0" indent="0" algn="just" rtl="0">
              <a:lnSpc>
                <a:spcPct val="115000"/>
              </a:lnSpc>
              <a:spcBef>
                <a:spcPts val="0"/>
              </a:spcBef>
              <a:spcAft>
                <a:spcPts val="0"/>
              </a:spcAft>
              <a:buSzPct val="88452"/>
              <a:buNone/>
            </a:pPr>
            <a:r>
              <a:rPr lang="en-US" sz="1400" dirty="0">
                <a:solidFill>
                  <a:schemeClr val="dk1"/>
                </a:solidFill>
              </a:rPr>
              <a:t>The first and foremost challenge is the class imbalance problem, which can be addressed through bagging algorithms or oversampling</a:t>
            </a:r>
          </a:p>
          <a:p>
            <a:pPr marL="0" lvl="0" indent="0" algn="just" rtl="0">
              <a:lnSpc>
                <a:spcPct val="115000"/>
              </a:lnSpc>
              <a:spcBef>
                <a:spcPts val="1200"/>
              </a:spcBef>
              <a:spcAft>
                <a:spcPts val="0"/>
              </a:spcAft>
              <a:buSzPct val="88452"/>
              <a:buNone/>
            </a:pPr>
            <a:r>
              <a:rPr lang="en-US" sz="1600" b="1" u="sng" dirty="0">
                <a:solidFill>
                  <a:schemeClr val="dk1"/>
                </a:solidFill>
              </a:rPr>
              <a:t>Data Accuracy</a:t>
            </a:r>
          </a:p>
          <a:p>
            <a:pPr marL="0" lvl="0" indent="0" algn="just" rtl="0">
              <a:lnSpc>
                <a:spcPct val="115000"/>
              </a:lnSpc>
              <a:spcBef>
                <a:spcPts val="1200"/>
              </a:spcBef>
              <a:spcAft>
                <a:spcPts val="0"/>
              </a:spcAft>
              <a:buSzPct val="82806"/>
              <a:buNone/>
            </a:pPr>
            <a:r>
              <a:rPr lang="en-US" sz="1400" dirty="0">
                <a:solidFill>
                  <a:schemeClr val="dk1"/>
                </a:solidFill>
                <a:highlight>
                  <a:srgbClr val="FFFFFF"/>
                </a:highlight>
              </a:rPr>
              <a:t>The churn prediction are largely dependent on customer usage patterns. This requires data to be taken from various sources (RDS, AWS, MongoDB, </a:t>
            </a:r>
            <a:r>
              <a:rPr lang="en-US" sz="1400" dirty="0" err="1">
                <a:solidFill>
                  <a:schemeClr val="dk1"/>
                </a:solidFill>
                <a:highlight>
                  <a:srgbClr val="FFFFFF"/>
                </a:highlight>
              </a:rPr>
              <a:t>etc</a:t>
            </a:r>
            <a:r>
              <a:rPr lang="en-US" sz="1400" dirty="0">
                <a:solidFill>
                  <a:schemeClr val="dk1"/>
                </a:solidFill>
                <a:highlight>
                  <a:srgbClr val="FFFFFF"/>
                </a:highlight>
              </a:rPr>
              <a:t>) and aggregated monthly. </a:t>
            </a:r>
          </a:p>
          <a:p>
            <a:pPr marL="0" lvl="0" indent="0" algn="just" rtl="0">
              <a:lnSpc>
                <a:spcPct val="115000"/>
              </a:lnSpc>
              <a:spcBef>
                <a:spcPts val="1200"/>
              </a:spcBef>
              <a:spcAft>
                <a:spcPts val="1200"/>
              </a:spcAft>
              <a:buSzPct val="82806"/>
              <a:buNone/>
            </a:pPr>
            <a:r>
              <a:rPr lang="en-US" sz="1400" dirty="0">
                <a:solidFill>
                  <a:schemeClr val="dk1"/>
                </a:solidFill>
                <a:highlight>
                  <a:srgbClr val="FFFFFF"/>
                </a:highlight>
              </a:rPr>
              <a:t>This means that a breakdown within any data pipelines, at any time, can potentially cause incorrect features and lead to a poor prediction model.</a:t>
            </a:r>
            <a:endParaRPr lang="en-US" sz="14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457200" lvl="0" indent="-388620" algn="just" rtl="0">
              <a:lnSpc>
                <a:spcPct val="100000"/>
              </a:lnSpc>
              <a:spcBef>
                <a:spcPts val="0"/>
              </a:spcBef>
              <a:spcAft>
                <a:spcPts val="0"/>
              </a:spcAft>
              <a:buSzPct val="93333"/>
              <a:buChar char="●"/>
            </a:pPr>
            <a:r>
              <a:rPr lang="en"/>
              <a:t>Problem Statement</a:t>
            </a:r>
            <a:endParaRPr/>
          </a:p>
        </p:txBody>
      </p:sp>
      <p:sp>
        <p:nvSpPr>
          <p:cNvPr id="143" name="Google Shape;143;p9"/>
          <p:cNvSpPr txBox="1">
            <a:spLocks noGrp="1"/>
          </p:cNvSpPr>
          <p:nvPr>
            <p:ph type="body" idx="1"/>
          </p:nvPr>
        </p:nvSpPr>
        <p:spPr>
          <a:xfrm>
            <a:off x="311700" y="1152475"/>
            <a:ext cx="8520600" cy="3752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2000" dirty="0">
                <a:solidFill>
                  <a:schemeClr val="dk1"/>
                </a:solidFill>
              </a:rPr>
              <a:t>Telecom companies face a significant challenge in predicting and preventing customer churn. Losing customers can have a negative impact on revenue, and acquiring new customers can be costly. Therefore, it is important for telecom companies to identify at-risk customers and take appropriate action to retain them.</a:t>
            </a:r>
            <a:endParaRPr sz="2000" dirty="0">
              <a:solidFill>
                <a:schemeClr val="dk1"/>
              </a:solidFill>
            </a:endParaRPr>
          </a:p>
          <a:p>
            <a:pPr marL="0" lvl="0" indent="0" algn="just" rtl="0">
              <a:lnSpc>
                <a:spcPct val="115000"/>
              </a:lnSpc>
              <a:spcBef>
                <a:spcPts val="1200"/>
              </a:spcBef>
              <a:spcAft>
                <a:spcPts val="1200"/>
              </a:spcAft>
              <a:buClr>
                <a:schemeClr val="dk1"/>
              </a:buClr>
              <a:buSzPts val="1100"/>
              <a:buFont typeface="Arial"/>
              <a:buNone/>
            </a:pPr>
            <a:r>
              <a:rPr lang="en" sz="2000" dirty="0">
                <a:solidFill>
                  <a:schemeClr val="dk1"/>
                </a:solidFill>
              </a:rPr>
              <a:t>The goal of this machine learning project is to build a model that can accurately predict customer churn in the telecom industry based on historical data. The model will be trained on data such as customer demographics, account information, and interactions with the company (e.g. call data, data usage).</a:t>
            </a:r>
            <a:endParaRPr sz="20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fd72f31ee5_4_35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1200"/>
              </a:spcBef>
              <a:spcAft>
                <a:spcPts val="1200"/>
              </a:spcAft>
              <a:buSzPts val="1800"/>
              <a:buNone/>
            </a:pPr>
            <a:endParaRPr>
              <a:solidFill>
                <a:schemeClr val="dk1"/>
              </a:solidFill>
            </a:endParaRPr>
          </a:p>
        </p:txBody>
      </p:sp>
      <p:pic>
        <p:nvPicPr>
          <p:cNvPr id="149" name="Google Shape;149;g1fd72f31ee5_4_355"/>
          <p:cNvPicPr preferRelativeResize="0"/>
          <p:nvPr/>
        </p:nvPicPr>
        <p:blipFill>
          <a:blip r:embed="rId3">
            <a:alphaModFix/>
          </a:blip>
          <a:stretch>
            <a:fillRect/>
          </a:stretch>
        </p:blipFill>
        <p:spPr>
          <a:xfrm>
            <a:off x="0" y="0"/>
            <a:ext cx="9144000" cy="4934424"/>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1295</Words>
  <Application>Microsoft Office PowerPoint</Application>
  <PresentationFormat>On-screen Show (16:9)</PresentationFormat>
  <Paragraphs>164</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Cambria</vt:lpstr>
      <vt:lpstr>Corsiva</vt:lpstr>
      <vt:lpstr>Roboto</vt:lpstr>
      <vt:lpstr>Arial</vt:lpstr>
      <vt:lpstr>Calibri</vt:lpstr>
      <vt:lpstr>Times New Roman</vt:lpstr>
      <vt:lpstr>Times</vt:lpstr>
      <vt:lpstr>Geometric</vt:lpstr>
      <vt:lpstr>PowerPoint Presentation</vt:lpstr>
      <vt:lpstr>PowerPoint Presentation</vt:lpstr>
      <vt:lpstr>•Introduction </vt:lpstr>
      <vt:lpstr>PowerPoint Presentation</vt:lpstr>
      <vt:lpstr>PowerPoint Presentation</vt:lpstr>
      <vt:lpstr>.</vt:lpstr>
      <vt:lpstr>•Open Issues </vt:lpstr>
      <vt:lpstr>Problem Statement</vt:lpstr>
      <vt:lpstr>PowerPoint Presentation</vt:lpstr>
      <vt:lpstr>PowerPoint Presentation</vt:lpstr>
      <vt:lpstr>Non Functional Requirements</vt:lpstr>
      <vt:lpstr>PowerPoint Presentation</vt:lpstr>
      <vt:lpstr>Implementation</vt:lpstr>
      <vt:lpstr>Data Cleaning</vt:lpstr>
      <vt:lpstr>EDA</vt:lpstr>
      <vt:lpstr>PowerPoint Presentation</vt:lpstr>
      <vt:lpstr>PowerPoint Presentation</vt:lpstr>
      <vt:lpstr>Bivariate Analysis</vt:lpstr>
      <vt:lpstr>PowerPoint Presentation</vt:lpstr>
      <vt:lpstr>Conclusion from  EDA</vt:lpstr>
      <vt:lpstr>Model Training</vt:lpstr>
      <vt:lpstr>PowerPoint Presentation</vt:lpstr>
      <vt:lpstr>PowerPoint Presentation</vt:lpstr>
      <vt:lpstr>Results </vt:lpstr>
      <vt:lpstr>Conclusion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Vineet Uppal</cp:lastModifiedBy>
  <cp:revision>2</cp:revision>
  <dcterms:modified xsi:type="dcterms:W3CDTF">2023-03-13T05:58:08Z</dcterms:modified>
</cp:coreProperties>
</file>