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7" r:id="rId2"/>
    <p:sldId id="433" r:id="rId3"/>
    <p:sldId id="426" r:id="rId4"/>
    <p:sldId id="434" r:id="rId5"/>
    <p:sldId id="431" r:id="rId6"/>
    <p:sldId id="430" r:id="rId7"/>
    <p:sldId id="439" r:id="rId8"/>
    <p:sldId id="441" r:id="rId9"/>
    <p:sldId id="442" r:id="rId10"/>
    <p:sldId id="42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7D5E3-6DD2-D20A-25E8-5832906B65A6}" v="12" dt="2023-12-14T14:14:21.731"/>
    <p1510:client id="{118C37D9-B561-AEE0-8308-DB36EDD24892}" v="24" dt="2023-12-03T05:00:39.295"/>
    <p1510:client id="{264121F1-D862-D9BC-2029-1E18ACE39E5C}" v="1269" dt="2023-12-02T19:54:44.313"/>
    <p1510:client id="{266AF9E7-C47A-5260-EA06-4FB272562130}" v="1" dt="2023-12-12T07:39:32.023"/>
    <p1510:client id="{2EDBD126-C28D-693C-4B73-5D1011745393}" v="11" dt="2023-12-03T06:39:20.420"/>
    <p1510:client id="{30C04AB0-3944-6F2E-FEEE-EF5289D3B2FD}" v="1" dt="2023-12-20T11:32:42.442"/>
    <p1510:client id="{375726D9-C56B-FF9B-E976-20F4F09ACC9E}" v="1" dt="2023-11-30T18:15:03.063"/>
    <p1510:client id="{3B1368BC-AB7E-5E5F-23D0-C97D87C19D8B}" v="5" dt="2023-12-21T06:12:46.404"/>
    <p1510:client id="{42230D10-9CB6-470A-891A-9AA3032A2DEF}" v="165" dt="2023-12-01T19:19:50.242"/>
    <p1510:client id="{4F62D0C2-37A5-6D83-78A7-E0C3A1EA2E5F}" v="10" dt="2023-11-29T09:10:11.220"/>
    <p1510:client id="{63113DD2-E2B1-189B-B6C6-A98C75ED1E59}" v="3" dt="2023-12-12T11:05:41.870"/>
    <p1510:client id="{683BF961-530B-5EEA-6BEF-D09E262A64F7}" v="3" dt="2023-12-21T06:20:06.301"/>
    <p1510:client id="{6860CADC-F5B5-C2FB-FD9A-2E00F547DB1A}" v="2" dt="2023-11-26T14:18:55.564"/>
    <p1510:client id="{6C6130B1-2C4A-6E1D-9838-B05C10527DDA}" v="1" dt="2023-11-24T12:35:49.761"/>
    <p1510:client id="{7350C677-1F50-457D-95BC-669B7D4BD9C1}" v="1" dt="2023-12-21T09:55:57.351"/>
    <p1510:client id="{747538F3-597F-2676-46C6-7E64716A005C}" v="1" dt="2023-12-09T06:40:49.351"/>
    <p1510:client id="{74AAA585-B158-7E5D-FB43-07639589DDBC}" v="5" dt="2023-12-21T06:00:48.731"/>
    <p1510:client id="{838F466E-9233-90BE-2ABB-8D51C3B43839}" v="4" dt="2023-12-03T07:33:30.897"/>
    <p1510:client id="{86753EDE-DDCF-DBFA-B37B-1637A373C439}" v="24" dt="2023-12-14T13:58:23.770"/>
    <p1510:client id="{8C5ABD9D-D0C0-CF3F-54C4-2E5314D77B2E}" v="1" dt="2023-12-21T06:10:46.192"/>
    <p1510:client id="{8CCD8DE7-BCF7-1421-226D-A853B2864EAD}" v="25" dt="2023-12-03T05:05:15.466"/>
    <p1510:client id="{930FFD30-9A60-A941-F488-96BEB58C68A0}" v="62" dt="2023-12-02T05:54:39.849"/>
    <p1510:client id="{9F330FCC-9834-D4AB-D78C-E24A8241840F}" v="117" dt="2023-11-27T18:02:23.206"/>
    <p1510:client id="{A282CB80-D9B5-94B6-F1C3-C16BCB263734}" v="19" dt="2023-12-02T15:31:39.251"/>
    <p1510:client id="{AA070FA4-D145-3122-DE07-6954D6C8D883}" v="1" dt="2023-12-02T19:54:46.122"/>
    <p1510:client id="{B19A1A0F-5470-8453-15B4-42B32A284DD8}" v="257" dt="2023-12-02T17:20:00.463"/>
    <p1510:client id="{C10A2AFA-BF75-B6FF-407D-813E40956E9B}" v="1" dt="2023-11-27T18:12:00.991"/>
    <p1510:client id="{CAFEE445-3B07-0863-F8E8-8D126C5C9FDF}" v="1" dt="2023-12-20T08:22:54.711"/>
    <p1510:client id="{D6A3C8F8-AF42-177A-CFD9-866589EBC928}" v="1" dt="2023-12-03T07:47:36.211"/>
    <p1510:client id="{E4DFEC9D-70DC-0F88-F266-C3558D370CF6}" v="44" dt="2023-11-27T18:10:16.234"/>
    <p1510:client id="{F127BC1E-BAC4-5621-722E-9538D46AB471}" v="2" dt="2023-11-23T21:01:59.211"/>
    <p1510:client id="{FC0C75E9-6B53-B04F-D1EC-1A8EA70C327E}" v="3" dt="2023-12-21T09:43:3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22/12/2023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Predicting the likelihood of disease recurrence after treatment completion using patient data and survival analysis techniques.</a:t>
            </a:r>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t>3</a:t>
            </a:fld>
            <a:endParaRPr lang="en-GB"/>
          </a:p>
        </p:txBody>
      </p:sp>
    </p:spTree>
    <p:extLst>
      <p:ext uri="{BB962C8B-B14F-4D97-AF65-F5344CB8AC3E}">
        <p14:creationId xmlns:p14="http://schemas.microsoft.com/office/powerpoint/2010/main" val="328135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9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ue and white graphic design&#10;&#10;Description automatically generated">
            <a:extLst>
              <a:ext uri="{FF2B5EF4-FFF2-40B4-BE49-F238E27FC236}">
                <a16:creationId xmlns:a16="http://schemas.microsoft.com/office/drawing/2014/main" id="{5F2893AC-8052-AEDA-E534-88B55246804E}"/>
              </a:ext>
            </a:extLst>
          </p:cNvPr>
          <p:cNvPicPr>
            <a:picLocks noChangeAspect="1"/>
          </p:cNvPicPr>
          <p:nvPr/>
        </p:nvPicPr>
        <p:blipFill>
          <a:blip r:embed="rId2"/>
          <a:stretch>
            <a:fillRect/>
          </a:stretch>
        </p:blipFill>
        <p:spPr>
          <a:xfrm>
            <a:off x="12192" y="0"/>
            <a:ext cx="9119616" cy="6858000"/>
          </a:xfrm>
          <a:prstGeom prst="rect">
            <a:avLst/>
          </a:prstGeom>
        </p:spPr>
      </p:pic>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1484721"/>
            <a:ext cx="7886700" cy="3823178"/>
          </a:xfrm>
        </p:spPr>
        <p:txBody>
          <a:bodyPr>
            <a:normAutofit/>
          </a:bodyPr>
          <a:lstStyle/>
          <a:p>
            <a:pPr algn="ctr"/>
            <a:r>
              <a:rPr lang="en-GB" sz="6000" b="1">
                <a:latin typeface="Times New Roman"/>
                <a:ea typeface="Calibri"/>
                <a:cs typeface="Calibri"/>
              </a:rPr>
              <a:t>Thank You!!</a:t>
            </a:r>
          </a:p>
        </p:txBody>
      </p:sp>
    </p:spTree>
    <p:extLst>
      <p:ext uri="{BB962C8B-B14F-4D97-AF65-F5344CB8AC3E}">
        <p14:creationId xmlns:p14="http://schemas.microsoft.com/office/powerpoint/2010/main" val="20823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8636-B4E6-4FA2-B8CC-29EB2E6834A8}"/>
              </a:ext>
            </a:extLst>
          </p:cNvPr>
          <p:cNvSpPr>
            <a:spLocks noGrp="1"/>
          </p:cNvSpPr>
          <p:nvPr>
            <p:ph type="title"/>
          </p:nvPr>
        </p:nvSpPr>
        <p:spPr>
          <a:xfrm>
            <a:off x="628650" y="313369"/>
            <a:ext cx="7886700" cy="877078"/>
          </a:xfrm>
        </p:spPr>
        <p:txBody>
          <a:bodyPr>
            <a:normAutofit/>
          </a:bodyPr>
          <a:lstStyle/>
          <a:p>
            <a:pPr algn="ctr"/>
            <a:r>
              <a:rPr lang="en-IN" sz="32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FEC4888C-8A40-41D1-8FC7-6F2F76465913}"/>
              </a:ext>
            </a:extLst>
          </p:cNvPr>
          <p:cNvSpPr>
            <a:spLocks noGrp="1"/>
          </p:cNvSpPr>
          <p:nvPr>
            <p:ph idx="1"/>
          </p:nvPr>
        </p:nvSpPr>
        <p:spPr>
          <a:xfrm>
            <a:off x="628650" y="1242205"/>
            <a:ext cx="7886700" cy="5538157"/>
          </a:xfrm>
        </p:spPr>
        <p:txBody>
          <a:bodyPr>
            <a:noAutofit/>
          </a:bodyPr>
          <a:lstStyle/>
          <a:p>
            <a:pPr marL="0" indent="0">
              <a:buNone/>
            </a:pPr>
            <a:r>
              <a:rPr lang="en-US" sz="2400" b="1" dirty="0">
                <a:latin typeface="Arial" panose="020B0604020202020204" pitchFamily="34" charset="0"/>
                <a:cs typeface="Arial" panose="020B0604020202020204" pitchFamily="34" charset="0"/>
              </a:rPr>
              <a:t>What is Breast Cancer ?</a:t>
            </a:r>
          </a:p>
          <a:p>
            <a:pPr marL="0" indent="0">
              <a:buNone/>
            </a:pPr>
            <a:r>
              <a:rPr lang="en-US" sz="2400" dirty="0">
                <a:latin typeface="Arial" panose="020B0604020202020204" pitchFamily="34" charset="0"/>
                <a:cs typeface="Arial" panose="020B0604020202020204" pitchFamily="34" charset="0"/>
              </a:rPr>
              <a:t>Breast cancer is a disease characterized by the uncontrolled growth of cells in the breast tissue, leading to the formation of tumors.</a:t>
            </a:r>
          </a:p>
          <a:p>
            <a:pPr marL="0" indent="0">
              <a:buNone/>
            </a:pPr>
            <a:r>
              <a:rPr lang="en-US" sz="2400" b="1" dirty="0">
                <a:latin typeface="Arial" panose="020B0604020202020204" pitchFamily="34" charset="0"/>
                <a:cs typeface="Arial" panose="020B0604020202020204" pitchFamily="34" charset="0"/>
              </a:rPr>
              <a:t>Types of Breast Cancer :</a:t>
            </a:r>
          </a:p>
          <a:p>
            <a:pPr marL="0" indent="0">
              <a:buNone/>
            </a:pPr>
            <a:r>
              <a:rPr lang="en-US" sz="2400" dirty="0">
                <a:latin typeface="Arial" panose="020B0604020202020204" pitchFamily="34" charset="0"/>
                <a:cs typeface="Arial" panose="020B0604020202020204" pitchFamily="34" charset="0"/>
              </a:rPr>
              <a:t>There are various types of breast cancer, including ductal carcinoma in situ (DCIS), invasive ductal carcinoma, and invasive lobular carcinoma.</a:t>
            </a:r>
          </a:p>
          <a:p>
            <a:pPr marL="0" indent="0">
              <a:buNone/>
            </a:pPr>
            <a:r>
              <a:rPr lang="en-US" sz="2400" b="1" dirty="0">
                <a:latin typeface="Arial" panose="020B0604020202020204" pitchFamily="34" charset="0"/>
                <a:cs typeface="Arial" panose="020B0604020202020204" pitchFamily="34" charset="0"/>
              </a:rPr>
              <a:t>Risk Factors and Causes:</a:t>
            </a:r>
          </a:p>
          <a:p>
            <a:pPr marL="0" indent="0">
              <a:buNone/>
            </a:pPr>
            <a:r>
              <a:rPr lang="en-US" sz="2400" dirty="0">
                <a:latin typeface="Arial" panose="020B0604020202020204" pitchFamily="34" charset="0"/>
                <a:cs typeface="Arial" panose="020B0604020202020204" pitchFamily="34" charset="0"/>
              </a:rPr>
              <a:t>Factors such as age, family history, genetic mutations and exposure to radiation contribute to the risk of developing breast cancer.</a:t>
            </a:r>
          </a:p>
          <a:p>
            <a:pPr marL="0" indent="0">
              <a:buNone/>
            </a:pPr>
            <a:r>
              <a:rPr lang="en-US" sz="2400" dirty="0">
                <a:latin typeface="Arial" panose="020B0604020202020204" pitchFamily="34" charset="0"/>
                <a:cs typeface="Arial" panose="020B0604020202020204" pitchFamily="34" charset="0"/>
              </a:rPr>
              <a:t>The development of breast cancer is linked to genetic mutations, hormonal influences, and environmental factors.</a:t>
            </a:r>
          </a:p>
          <a:p>
            <a:endParaRPr lang="en-IN" sz="2400" dirty="0"/>
          </a:p>
        </p:txBody>
      </p:sp>
    </p:spTree>
    <p:extLst>
      <p:ext uri="{BB962C8B-B14F-4D97-AF65-F5344CB8AC3E}">
        <p14:creationId xmlns:p14="http://schemas.microsoft.com/office/powerpoint/2010/main" val="137126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94891"/>
            <a:ext cx="7886700" cy="1276708"/>
          </a:xfrm>
        </p:spPr>
        <p:txBody>
          <a:bodyPr>
            <a:normAutofit/>
          </a:bodyPr>
          <a:lstStyle/>
          <a:p>
            <a:pPr algn="ctr"/>
            <a:r>
              <a:rPr lang="en-GB" sz="3200" b="1" dirty="0">
                <a:latin typeface="Calibri"/>
                <a:ea typeface="Calibri"/>
                <a:cs typeface="Calibri"/>
              </a:rPr>
              <a:t>OBJECTIVES</a:t>
            </a:r>
          </a:p>
        </p:txBody>
      </p:sp>
      <p:sp>
        <p:nvSpPr>
          <p:cNvPr id="6" name="Content Placeholder 5">
            <a:extLst>
              <a:ext uri="{FF2B5EF4-FFF2-40B4-BE49-F238E27FC236}">
                <a16:creationId xmlns:a16="http://schemas.microsoft.com/office/drawing/2014/main" id="{61EEAB4A-0670-1F33-38B7-7F2D1CA2BF16}"/>
              </a:ext>
            </a:extLst>
          </p:cNvPr>
          <p:cNvSpPr>
            <a:spLocks noGrp="1"/>
          </p:cNvSpPr>
          <p:nvPr>
            <p:ph idx="1"/>
          </p:nvPr>
        </p:nvSpPr>
        <p:spPr>
          <a:xfrm>
            <a:off x="628650" y="1138687"/>
            <a:ext cx="7886700" cy="5038276"/>
          </a:xfrm>
        </p:spPr>
        <p:txBody>
          <a:bodyPr>
            <a:noAutofit/>
          </a:bodyPr>
          <a:lstStyle/>
          <a:p>
            <a:pPr>
              <a:buFont typeface="Wingdings" panose="05000000000000000000" pitchFamily="2" charset="2"/>
              <a:buChar char="q"/>
            </a:pPr>
            <a:r>
              <a:rPr lang="en-US" sz="2400" b="1" dirty="0">
                <a:latin typeface="Arial" panose="020B0604020202020204" pitchFamily="34" charset="0"/>
                <a:cs typeface="Arial" panose="020B0604020202020204" pitchFamily="34" charset="0"/>
              </a:rPr>
              <a:t> Diagnostic Prediction: </a:t>
            </a:r>
            <a:r>
              <a:rPr lang="en-US" sz="2400" dirty="0">
                <a:latin typeface="Arial" panose="020B0604020202020204" pitchFamily="34" charset="0"/>
                <a:cs typeface="Arial" panose="020B0604020202020204" pitchFamily="34" charset="0"/>
              </a:rPr>
              <a:t>Diagnostic prediction involves using data-driven models, such as machine learning algorithms, to predict the presence or absence of a particular condition or disease based on patient data and medical records.</a:t>
            </a:r>
          </a:p>
          <a:p>
            <a:pPr marL="0" indent="0">
              <a:buNone/>
            </a:pPr>
            <a:endParaRPr lang="en-US" sz="24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b="1" dirty="0">
                <a:latin typeface="Arial" panose="020B0604020202020204" pitchFamily="34" charset="0"/>
                <a:cs typeface="Arial" panose="020B0604020202020204" pitchFamily="34" charset="0"/>
              </a:rPr>
              <a:t> Risk Assessment: </a:t>
            </a:r>
            <a:r>
              <a:rPr lang="en-US" sz="2400" dirty="0">
                <a:latin typeface="Arial" panose="020B0604020202020204" pitchFamily="34" charset="0"/>
                <a:cs typeface="Arial" panose="020B0604020202020204" pitchFamily="34" charset="0"/>
              </a:rPr>
              <a:t>Analyzing patient data to estimate the risk or probability of certain health outcomes.</a:t>
            </a:r>
          </a:p>
          <a:p>
            <a:pPr marL="0" indent="0">
              <a:buNone/>
            </a:pPr>
            <a:endParaRPr lang="en-US" sz="24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b="1" dirty="0">
                <a:latin typeface="Arial" panose="020B0604020202020204" pitchFamily="34" charset="0"/>
                <a:cs typeface="Arial" panose="020B0604020202020204" pitchFamily="34" charset="0"/>
              </a:rPr>
              <a:t> Effectiveness: </a:t>
            </a:r>
            <a:r>
              <a:rPr lang="en-US" sz="2400" dirty="0">
                <a:latin typeface="Arial" panose="020B0604020202020204" pitchFamily="34" charset="0"/>
                <a:cs typeface="Arial" panose="020B0604020202020204" pitchFamily="34" charset="0"/>
              </a:rPr>
              <a:t>Determining the effectiveness of a specific treatment or intervention based on patient data and outcomes.</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08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E7C03E-ABC8-4E6A-8FFC-8D8E7F8ADE55}"/>
              </a:ext>
            </a:extLst>
          </p:cNvPr>
          <p:cNvSpPr/>
          <p:nvPr/>
        </p:nvSpPr>
        <p:spPr>
          <a:xfrm>
            <a:off x="448573" y="534837"/>
            <a:ext cx="8298611" cy="2677656"/>
          </a:xfrm>
          <a:prstGeom prst="rect">
            <a:avLst/>
          </a:prstGeom>
        </p:spPr>
        <p:txBody>
          <a:bodyPr wrap="square">
            <a:spAutoFit/>
          </a:bodyPr>
          <a:lstStyle/>
          <a:p>
            <a:pPr>
              <a:buFont typeface="Wingdings" panose="05000000000000000000" pitchFamily="2" charset="2"/>
              <a:buChar char="q"/>
            </a:pPr>
            <a:r>
              <a:rPr lang="en-US" sz="2400" b="1" dirty="0">
                <a:latin typeface="Arial" panose="020B0604020202020204" pitchFamily="34" charset="0"/>
                <a:cs typeface="Arial" panose="020B0604020202020204" pitchFamily="34" charset="0"/>
              </a:rPr>
              <a:t> Recurrence: </a:t>
            </a:r>
            <a:r>
              <a:rPr lang="en-US" sz="2400" dirty="0">
                <a:latin typeface="Arial" panose="020B0604020202020204" pitchFamily="34" charset="0"/>
                <a:cs typeface="Arial" panose="020B0604020202020204" pitchFamily="34" charset="0"/>
              </a:rPr>
              <a:t>Predicting the likelihood of disease recurrence after treatment completion using patient data and survival analysis techniques.</a:t>
            </a:r>
            <a:endParaRPr lang="en-US" sz="2400" b="1"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b="1" dirty="0">
                <a:latin typeface="Arial" panose="020B0604020202020204" pitchFamily="34" charset="0"/>
                <a:cs typeface="Arial" panose="020B0604020202020204" pitchFamily="34" charset="0"/>
              </a:rPr>
              <a:t> Survival Analysis: </a:t>
            </a:r>
            <a:r>
              <a:rPr lang="en-US" sz="2400" dirty="0">
                <a:latin typeface="Arial" panose="020B0604020202020204" pitchFamily="34" charset="0"/>
                <a:cs typeface="Arial" panose="020B0604020202020204" pitchFamily="34" charset="0"/>
              </a:rPr>
              <a:t>Analyzing patient data to estimate the probability of patient survival after diagnosis or treatment initiation.</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914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DBE1-E0BC-4A4F-B713-B8E2AD36CBFB}"/>
              </a:ext>
            </a:extLst>
          </p:cNvPr>
          <p:cNvSpPr>
            <a:spLocks noGrp="1"/>
          </p:cNvSpPr>
          <p:nvPr>
            <p:ph type="title"/>
          </p:nvPr>
        </p:nvSpPr>
        <p:spPr/>
        <p:txBody>
          <a:bodyPr>
            <a:normAutofit/>
          </a:bodyPr>
          <a:lstStyle/>
          <a:p>
            <a:pPr algn="ctr"/>
            <a:r>
              <a:rPr lang="en-IN" sz="3200" b="1" dirty="0">
                <a:latin typeface="Arial" panose="020B0604020202020204" pitchFamily="34" charset="0"/>
                <a:cs typeface="Arial" panose="020B0604020202020204" pitchFamily="34" charset="0"/>
              </a:rPr>
              <a:t>MODELS USED</a:t>
            </a:r>
          </a:p>
        </p:txBody>
      </p:sp>
      <p:sp>
        <p:nvSpPr>
          <p:cNvPr id="3" name="Content Placeholder 2">
            <a:extLst>
              <a:ext uri="{FF2B5EF4-FFF2-40B4-BE49-F238E27FC236}">
                <a16:creationId xmlns:a16="http://schemas.microsoft.com/office/drawing/2014/main" id="{E1562314-D9F0-4C2F-AFF1-17D98467F8AF}"/>
              </a:ext>
            </a:extLst>
          </p:cNvPr>
          <p:cNvSpPr>
            <a:spLocks noGrp="1"/>
          </p:cNvSpPr>
          <p:nvPr>
            <p:ph idx="1"/>
          </p:nvPr>
        </p:nvSpPr>
        <p:spPr/>
        <p:txBody>
          <a:bodyPr>
            <a:normAutofit/>
          </a:bodyPr>
          <a:lstStyle/>
          <a:p>
            <a:pPr>
              <a:buFont typeface="Wingdings" panose="05000000000000000000" pitchFamily="2" charset="2"/>
              <a:buChar char="q"/>
            </a:pPr>
            <a:r>
              <a:rPr lang="en-IN" sz="2400" b="1" dirty="0"/>
              <a:t> Logistic Regression : </a:t>
            </a:r>
            <a:r>
              <a:rPr lang="en-IN" sz="2400" dirty="0"/>
              <a:t>Diagnostic Prediction and Risk Assessment. </a:t>
            </a:r>
          </a:p>
          <a:p>
            <a:pPr marL="0" indent="0">
              <a:buNone/>
            </a:pPr>
            <a:endParaRPr lang="en-IN" sz="2400" dirty="0"/>
          </a:p>
          <a:p>
            <a:pPr>
              <a:buFont typeface="Wingdings" panose="05000000000000000000" pitchFamily="2" charset="2"/>
              <a:buChar char="q"/>
            </a:pPr>
            <a:r>
              <a:rPr lang="en-IN" sz="2400" b="1" dirty="0"/>
              <a:t> Decision Tree : </a:t>
            </a:r>
            <a:r>
              <a:rPr lang="en-IN" sz="2400" dirty="0"/>
              <a:t>Effectiveness and Survival Analysis.</a:t>
            </a:r>
          </a:p>
          <a:p>
            <a:pPr marL="0" indent="0">
              <a:buNone/>
            </a:pPr>
            <a:endParaRPr lang="en-IN" sz="2400" dirty="0"/>
          </a:p>
          <a:p>
            <a:pPr>
              <a:buFont typeface="Wingdings" panose="05000000000000000000" pitchFamily="2" charset="2"/>
              <a:buChar char="q"/>
            </a:pPr>
            <a:r>
              <a:rPr lang="en-IN" sz="2400" b="1" dirty="0"/>
              <a:t> Support Vector Machine : </a:t>
            </a:r>
            <a:r>
              <a:rPr lang="en-IN" sz="2400" dirty="0"/>
              <a:t>Recurrence.</a:t>
            </a:r>
          </a:p>
          <a:p>
            <a:pPr marL="0" indent="0">
              <a:buNone/>
            </a:pPr>
            <a:endParaRPr lang="en-IN" sz="2400" dirty="0"/>
          </a:p>
          <a:p>
            <a:pPr>
              <a:buFont typeface="Wingdings" panose="05000000000000000000" pitchFamily="2" charset="2"/>
              <a:buChar char="q"/>
            </a:pPr>
            <a:r>
              <a:rPr lang="en-IN" sz="2400" b="1" dirty="0"/>
              <a:t> Cox Proportional Hazard : </a:t>
            </a:r>
            <a:r>
              <a:rPr lang="en-IN" sz="2400" dirty="0"/>
              <a:t>Survival Analysis.</a:t>
            </a:r>
          </a:p>
        </p:txBody>
      </p:sp>
    </p:spTree>
    <p:extLst>
      <p:ext uri="{BB962C8B-B14F-4D97-AF65-F5344CB8AC3E}">
        <p14:creationId xmlns:p14="http://schemas.microsoft.com/office/powerpoint/2010/main" val="109382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1B5C-DB00-41FC-B6C7-E1B5485F28F7}"/>
              </a:ext>
            </a:extLst>
          </p:cNvPr>
          <p:cNvSpPr>
            <a:spLocks noGrp="1"/>
          </p:cNvSpPr>
          <p:nvPr>
            <p:ph type="title"/>
          </p:nvPr>
        </p:nvSpPr>
        <p:spPr>
          <a:xfrm>
            <a:off x="628650" y="365127"/>
            <a:ext cx="7886700" cy="670044"/>
          </a:xfrm>
        </p:spPr>
        <p:txBody>
          <a:bodyPr>
            <a:normAutofit/>
          </a:bodyPr>
          <a:lstStyle/>
          <a:p>
            <a:pPr algn="ctr"/>
            <a:r>
              <a:rPr lang="en-IN" sz="3200" b="1" dirty="0">
                <a:latin typeface="Arial" panose="020B0604020202020204" pitchFamily="34" charset="0"/>
                <a:cs typeface="Arial" panose="020B0604020202020204" pitchFamily="34" charset="0"/>
              </a:rPr>
              <a:t>PROPOSED METHODS</a:t>
            </a:r>
          </a:p>
        </p:txBody>
      </p:sp>
      <p:sp>
        <p:nvSpPr>
          <p:cNvPr id="3" name="Content Placeholder 2">
            <a:extLst>
              <a:ext uri="{FF2B5EF4-FFF2-40B4-BE49-F238E27FC236}">
                <a16:creationId xmlns:a16="http://schemas.microsoft.com/office/drawing/2014/main" id="{47614DAC-E7CB-4787-BEB8-697D8BEB24C2}"/>
              </a:ext>
            </a:extLst>
          </p:cNvPr>
          <p:cNvSpPr>
            <a:spLocks noGrp="1"/>
          </p:cNvSpPr>
          <p:nvPr>
            <p:ph idx="1"/>
          </p:nvPr>
        </p:nvSpPr>
        <p:spPr>
          <a:xfrm>
            <a:off x="628650" y="1112808"/>
            <a:ext cx="7886700" cy="5064155"/>
          </a:xfrm>
        </p:spPr>
        <p:txBody>
          <a:bodyPr>
            <a:normAutofit fontScale="55000" lnSpcReduction="20000"/>
          </a:bodyPr>
          <a:lstStyle/>
          <a:p>
            <a:pPr>
              <a:buFont typeface="Wingdings" panose="05000000000000000000" pitchFamily="2" charset="2"/>
              <a:buChar char="q"/>
            </a:pPr>
            <a:r>
              <a:rPr lang="en-US" sz="3600" b="1" dirty="0">
                <a:latin typeface="Arial" panose="020B0604020202020204" pitchFamily="34" charset="0"/>
                <a:cs typeface="Arial" panose="020B0604020202020204" pitchFamily="34" charset="0"/>
              </a:rPr>
              <a:t>Diagnostic Prediction:</a:t>
            </a:r>
          </a:p>
          <a:p>
            <a:pPr marL="0" indent="0">
              <a:buNone/>
            </a:pPr>
            <a:r>
              <a:rPr lang="en-US" sz="3600" b="1" dirty="0">
                <a:latin typeface="Arial" panose="020B0604020202020204" pitchFamily="34" charset="0"/>
                <a:cs typeface="Arial" panose="020B0604020202020204" pitchFamily="34" charset="0"/>
              </a:rPr>
              <a:t>Logistic Regression:</a:t>
            </a:r>
            <a:r>
              <a:rPr lang="en-US" sz="3600" dirty="0">
                <a:latin typeface="Arial" panose="020B0604020202020204" pitchFamily="34" charset="0"/>
                <a:cs typeface="Arial" panose="020B0604020202020204" pitchFamily="34" charset="0"/>
              </a:rPr>
              <a:t> Employed to predict the likelihood of breast cancer occurrence or diagnosis based on patient data and features. This method uses a binary classification approach to categorize individuals into having or not having the disease.</a:t>
            </a:r>
          </a:p>
          <a:p>
            <a:pPr>
              <a:buFont typeface="Wingdings" panose="05000000000000000000" pitchFamily="2" charset="2"/>
              <a:buChar char="q"/>
            </a:pPr>
            <a:endParaRPr lang="en-US" sz="3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3600" b="1" dirty="0">
                <a:latin typeface="Arial" panose="020B0604020202020204" pitchFamily="34" charset="0"/>
                <a:cs typeface="Arial" panose="020B0604020202020204" pitchFamily="34" charset="0"/>
              </a:rPr>
              <a:t>Risk Assessment:</a:t>
            </a:r>
          </a:p>
          <a:p>
            <a:pPr marL="0" indent="0">
              <a:buNone/>
            </a:pPr>
            <a:r>
              <a:rPr lang="en-US" sz="3600" b="1" dirty="0">
                <a:latin typeface="Arial" panose="020B0604020202020204" pitchFamily="34" charset="0"/>
                <a:cs typeface="Arial" panose="020B0604020202020204" pitchFamily="34" charset="0"/>
              </a:rPr>
              <a:t>Logistic Regression:</a:t>
            </a:r>
            <a:r>
              <a:rPr lang="en-US" sz="3600" dirty="0">
                <a:latin typeface="Arial" panose="020B0604020202020204" pitchFamily="34" charset="0"/>
                <a:cs typeface="Arial" panose="020B0604020202020204" pitchFamily="34" charset="0"/>
              </a:rPr>
              <a:t> Used to assess the risk or probability of certain health outcomes related to breast cancer. This method analyzes patient data to estimate the likelihood of specific health conditions or events.</a:t>
            </a:r>
          </a:p>
          <a:p>
            <a:pPr>
              <a:buFont typeface="Wingdings" panose="05000000000000000000" pitchFamily="2" charset="2"/>
              <a:buChar char="q"/>
            </a:pPr>
            <a:endParaRPr lang="en-US" sz="3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3600" b="1" dirty="0">
                <a:latin typeface="Arial" panose="020B0604020202020204" pitchFamily="34" charset="0"/>
                <a:cs typeface="Arial" panose="020B0604020202020204" pitchFamily="34" charset="0"/>
              </a:rPr>
              <a:t>Effectiveness Evaluation:</a:t>
            </a:r>
          </a:p>
          <a:p>
            <a:pPr marL="0" indent="0">
              <a:buNone/>
            </a:pPr>
            <a:r>
              <a:rPr lang="en-US" sz="3600" b="1" dirty="0">
                <a:latin typeface="Arial" panose="020B0604020202020204" pitchFamily="34" charset="0"/>
                <a:cs typeface="Arial" panose="020B0604020202020204" pitchFamily="34" charset="0"/>
              </a:rPr>
              <a:t>Decision Tree:</a:t>
            </a:r>
            <a:r>
              <a:rPr lang="en-US" sz="3600" dirty="0">
                <a:latin typeface="Arial" panose="020B0604020202020204" pitchFamily="34" charset="0"/>
                <a:cs typeface="Arial" panose="020B0604020202020204" pitchFamily="34" charset="0"/>
              </a:rPr>
              <a:t> Implemented to determine the effectiveness of specific breast cancer treatments or interventions. Decision trees are utilized to understand which factors contribute significantly to treatment effectiveness and categorize patients based on these factors.</a:t>
            </a: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75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DF179-7562-481D-A541-7973EEBB112B}"/>
              </a:ext>
            </a:extLst>
          </p:cNvPr>
          <p:cNvSpPr/>
          <p:nvPr/>
        </p:nvSpPr>
        <p:spPr>
          <a:xfrm>
            <a:off x="379561" y="750498"/>
            <a:ext cx="8376249" cy="4093428"/>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Recurrence:</a:t>
            </a:r>
          </a:p>
          <a:p>
            <a:r>
              <a:rPr lang="en-US" sz="2000" b="1" dirty="0">
                <a:latin typeface="Arial" panose="020B0604020202020204" pitchFamily="34" charset="0"/>
                <a:cs typeface="Arial" panose="020B0604020202020204" pitchFamily="34" charset="0"/>
              </a:rPr>
              <a:t>Support Vector Machine (SVM):</a:t>
            </a:r>
            <a:r>
              <a:rPr lang="en-US" sz="2000" dirty="0">
                <a:solidFill>
                  <a:srgbClr val="374151"/>
                </a:solidFill>
                <a:latin typeface="Arial" panose="020B0604020202020204" pitchFamily="34" charset="0"/>
                <a:cs typeface="Arial" panose="020B0604020202020204" pitchFamily="34" charset="0"/>
              </a:rPr>
              <a:t> SVMs is applied to predict the likelihood of breast cancer recurrence post-treatment by analyzing patient data and features. The algorithm aims to find the optimal hyperplane that best separates recurrence and non-recurrence instances in the data.</a:t>
            </a:r>
          </a:p>
          <a:p>
            <a:endParaRPr lang="en-US" sz="2000" dirty="0">
              <a:solidFill>
                <a:srgbClr val="37415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b="1" dirty="0">
                <a:solidFill>
                  <a:srgbClr val="374151"/>
                </a:solidFill>
                <a:latin typeface="Arial" panose="020B0604020202020204" pitchFamily="34" charset="0"/>
                <a:cs typeface="Arial" panose="020B0604020202020204" pitchFamily="34" charset="0"/>
              </a:rPr>
              <a:t>Survival Analysis:</a:t>
            </a:r>
          </a:p>
          <a:p>
            <a:r>
              <a:rPr lang="en-US" sz="2000" b="1" dirty="0">
                <a:solidFill>
                  <a:srgbClr val="374151"/>
                </a:solidFill>
                <a:latin typeface="Arial" panose="020B0604020202020204" pitchFamily="34" charset="0"/>
                <a:cs typeface="Arial" panose="020B0604020202020204" pitchFamily="34" charset="0"/>
              </a:rPr>
              <a:t>Cox Proportional Hazard: </a:t>
            </a:r>
            <a:r>
              <a:rPr lang="en-US" sz="2000" dirty="0">
                <a:latin typeface="Arial" panose="020B0604020202020204" pitchFamily="34" charset="0"/>
                <a:cs typeface="Arial" panose="020B0604020202020204" pitchFamily="34" charset="0"/>
              </a:rPr>
              <a:t>attempts to perform survival analysis using the Cox Proportional Hazards model from the lifelines library with the breast cancer dataset.</a:t>
            </a:r>
            <a:endParaRPr lang="en-US" sz="2000" b="1" dirty="0">
              <a:solidFill>
                <a:srgbClr val="374151"/>
              </a:solidFill>
              <a:latin typeface="Arial" panose="020B0604020202020204" pitchFamily="34" charset="0"/>
              <a:cs typeface="Arial" panose="020B0604020202020204" pitchFamily="34" charset="0"/>
            </a:endParaRPr>
          </a:p>
          <a:p>
            <a:endParaRPr lang="en-US" sz="2000" b="1" dirty="0">
              <a:solidFill>
                <a:srgbClr val="374151"/>
              </a:solidFill>
              <a:latin typeface="Arial" panose="020B0604020202020204" pitchFamily="34" charset="0"/>
              <a:cs typeface="Arial" panose="020B0604020202020204" pitchFamily="34" charset="0"/>
            </a:endParaRPr>
          </a:p>
          <a:p>
            <a:endParaRPr lang="en-US" sz="2000" dirty="0">
              <a:solidFill>
                <a:srgbClr val="37415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305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7379-BBF2-45B9-8B11-2C1F71C5FD19}"/>
              </a:ext>
            </a:extLst>
          </p:cNvPr>
          <p:cNvSpPr>
            <a:spLocks noGrp="1"/>
          </p:cNvSpPr>
          <p:nvPr>
            <p:ph type="title"/>
          </p:nvPr>
        </p:nvSpPr>
        <p:spPr/>
        <p:txBody>
          <a:bodyPr>
            <a:normAutofit/>
          </a:bodyPr>
          <a:lstStyle/>
          <a:p>
            <a:r>
              <a:rPr lang="en-IN" sz="3200" b="1" dirty="0">
                <a:latin typeface="Arial" panose="020B0604020202020204" pitchFamily="34" charset="0"/>
                <a:cs typeface="Arial" panose="020B0604020202020204" pitchFamily="34" charset="0"/>
              </a:rPr>
              <a:t>TOOL:</a:t>
            </a:r>
            <a:br>
              <a:rPr lang="en-IN" sz="3200" b="1" dirty="0">
                <a:latin typeface="Arial" panose="020B0604020202020204" pitchFamily="34" charset="0"/>
                <a:cs typeface="Arial" panose="020B0604020202020204" pitchFamily="34" charset="0"/>
              </a:rPr>
            </a:br>
            <a:r>
              <a:rPr lang="en-IN" sz="3200" b="1" dirty="0">
                <a:latin typeface="Arial" panose="020B0604020202020204" pitchFamily="34" charset="0"/>
                <a:cs typeface="Arial" panose="020B0604020202020204" pitchFamily="34" charset="0"/>
              </a:rPr>
              <a:t>Power BI</a:t>
            </a:r>
          </a:p>
        </p:txBody>
      </p:sp>
      <p:pic>
        <p:nvPicPr>
          <p:cNvPr id="3" name="Picture 2">
            <a:extLst>
              <a:ext uri="{FF2B5EF4-FFF2-40B4-BE49-F238E27FC236}">
                <a16:creationId xmlns:a16="http://schemas.microsoft.com/office/drawing/2014/main" id="{2530A2DF-2ECF-4BFD-A4C0-6124A0B72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170" y="1624192"/>
            <a:ext cx="7065034" cy="4612705"/>
          </a:xfrm>
          <a:prstGeom prst="rect">
            <a:avLst/>
          </a:prstGeom>
        </p:spPr>
      </p:pic>
    </p:spTree>
    <p:extLst>
      <p:ext uri="{BB962C8B-B14F-4D97-AF65-F5344CB8AC3E}">
        <p14:creationId xmlns:p14="http://schemas.microsoft.com/office/powerpoint/2010/main" val="271440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42DC-EA98-48D7-AD32-82F2D73F8854}"/>
              </a:ext>
            </a:extLst>
          </p:cNvPr>
          <p:cNvSpPr>
            <a:spLocks noGrp="1"/>
          </p:cNvSpPr>
          <p:nvPr>
            <p:ph type="title"/>
          </p:nvPr>
        </p:nvSpPr>
        <p:spPr>
          <a:xfrm>
            <a:off x="628650" y="365126"/>
            <a:ext cx="7886700" cy="868451"/>
          </a:xfrm>
        </p:spPr>
        <p:txBody>
          <a:bodyPr>
            <a:normAutofit/>
          </a:bodyPr>
          <a:lstStyle/>
          <a:p>
            <a:pPr algn="ctr"/>
            <a:r>
              <a:rPr lang="en-IN" sz="3200" b="1" dirty="0">
                <a:latin typeface="Arial" panose="020B0604020202020204" pitchFamily="34" charset="0"/>
                <a:cs typeface="Arial" panose="020B0604020202020204" pitchFamily="34" charset="0"/>
              </a:rPr>
              <a:t>CONCLUSION</a:t>
            </a:r>
          </a:p>
        </p:txBody>
      </p:sp>
      <p:sp>
        <p:nvSpPr>
          <p:cNvPr id="3" name="Rectangle 2">
            <a:extLst>
              <a:ext uri="{FF2B5EF4-FFF2-40B4-BE49-F238E27FC236}">
                <a16:creationId xmlns:a16="http://schemas.microsoft.com/office/drawing/2014/main" id="{ACE22740-C4FD-4CAA-8F1B-AA5951C7593D}"/>
              </a:ext>
            </a:extLst>
          </p:cNvPr>
          <p:cNvSpPr/>
          <p:nvPr/>
        </p:nvSpPr>
        <p:spPr>
          <a:xfrm>
            <a:off x="474453" y="1319841"/>
            <a:ext cx="8272732" cy="3416320"/>
          </a:xfrm>
          <a:prstGeom prst="rect">
            <a:avLst/>
          </a:prstGeom>
        </p:spPr>
        <p:txBody>
          <a:bodyPr wrap="square">
            <a:spAutoFit/>
          </a:bodyPr>
          <a:lstStyle/>
          <a:p>
            <a:r>
              <a:rPr lang="en-US" sz="2400" dirty="0">
                <a:solidFill>
                  <a:srgbClr val="374151"/>
                </a:solidFill>
                <a:latin typeface="Arial" panose="020B0604020202020204" pitchFamily="34" charset="0"/>
                <a:cs typeface="Arial" panose="020B0604020202020204" pitchFamily="34" charset="0"/>
              </a:rPr>
              <a:t>The breast cancer project employed diverse analytical approaches, including machine learning models like Logistic Regression, Decision Trees, Support Vector Machine and Cox Proportional Hazard. These methods aimed at diagnostic prediction, risk assessment, recurrence analysis, and treatment effectiveness evaluation and Survival Analysis. Through these techniques, the project not only predicted the likelihood of cancer but also estimated risk, survival rates, and treatment outcomes.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1013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554</Words>
  <Application>Microsoft Office PowerPoint</Application>
  <PresentationFormat>On-screen Show (4:3)</PresentationFormat>
  <Paragraphs>45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INTRODUCTION</vt:lpstr>
      <vt:lpstr>OBJECTIVES</vt:lpstr>
      <vt:lpstr>PowerPoint Presentation</vt:lpstr>
      <vt:lpstr>MODELS USED</vt:lpstr>
      <vt:lpstr>PROPOSED METHODS</vt:lpstr>
      <vt:lpstr>PowerPoint Presentation</vt:lpstr>
      <vt:lpstr>TOOL: Power BI</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Neesha Kundu</cp:lastModifiedBy>
  <cp:revision>23</cp:revision>
  <dcterms:created xsi:type="dcterms:W3CDTF">2020-12-23T13:36:53Z</dcterms:created>
  <dcterms:modified xsi:type="dcterms:W3CDTF">2023-12-22T07:08:48Z</dcterms:modified>
</cp:coreProperties>
</file>