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Fira Sans Bold" panose="020B0604020202020204" charset="0"/>
      <p:regular r:id="rId22"/>
    </p:embeddedFont>
    <p:embeddedFont>
      <p:font typeface="Fira Sans Light" panose="020B0403050000020004" pitchFamily="34" charset="0"/>
      <p:regular r:id="rId23"/>
      <p:italic r:id="rId24"/>
    </p:embeddedFont>
    <p:embeddedFont>
      <p:font typeface="Fira Sans Medium" panose="020B0603050000020004" pitchFamily="34" charset="0"/>
      <p:regular r:id="rId25"/>
    </p:embeddedFont>
    <p:embeddedFont>
      <p:font typeface="Fira Sans Medium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485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0378" y="4018422"/>
            <a:ext cx="13175394" cy="3872840"/>
            <a:chOff x="0" y="0"/>
            <a:chExt cx="17567192" cy="516378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7567192" cy="4038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999"/>
                </a:lnSpc>
              </a:pPr>
              <a:r>
                <a:rPr lang="en-US" sz="9999">
                  <a:solidFill>
                    <a:srgbClr val="000000"/>
                  </a:solidFill>
                  <a:latin typeface="Fira Sans Bold"/>
                </a:rPr>
                <a:t>MERN STACK PROJECT (NETFLIX-CLONE)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358606"/>
              <a:ext cx="17567192" cy="805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39"/>
                </a:lnSpc>
              </a:pPr>
              <a:r>
                <a:rPr lang="en-US" sz="3599" dirty="0">
                  <a:solidFill>
                    <a:srgbClr val="000000"/>
                  </a:solidFill>
                  <a:latin typeface="Fira Sans Light"/>
                </a:rPr>
                <a:t>PRESENTED BY : NEESU PRASAD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678758" cy="586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8137794"/>
            <a:ext cx="5612903" cy="20988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9619044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  <a:spcBef>
                <a:spcPct val="0"/>
              </a:spcBef>
            </a:pPr>
            <a:r>
              <a:rPr lang="en-US" sz="7500" spc="-75">
                <a:solidFill>
                  <a:srgbClr val="000000"/>
                </a:solidFill>
                <a:latin typeface="Fira Sans Medium"/>
              </a:rPr>
              <a:t>MONGOOSE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8733019" y="4108975"/>
            <a:ext cx="8862888" cy="2908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856">
                <a:solidFill>
                  <a:srgbClr val="000000"/>
                </a:solidFill>
                <a:latin typeface="Fira Sans Medium"/>
              </a:rPr>
              <a:t>A MongoDB object modeling tool for Node.js, providing a simple and elegant API for defining schemas, models, and queries, and integrating with MongoDB databases.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r="2180"/>
          <a:stretch>
            <a:fillRect/>
          </a:stretch>
        </p:blipFill>
        <p:spPr>
          <a:xfrm>
            <a:off x="11989392" y="265037"/>
            <a:ext cx="6042903" cy="19066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9619044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  <a:spcBef>
                <a:spcPct val="0"/>
              </a:spcBef>
            </a:pPr>
            <a:r>
              <a:rPr lang="en-US" sz="7500" spc="-75">
                <a:solidFill>
                  <a:srgbClr val="000000"/>
                </a:solidFill>
                <a:latin typeface="Fira Sans Medium"/>
              </a:rPr>
              <a:t>TMDB API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8733019" y="4108975"/>
            <a:ext cx="8862888" cy="349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856">
                <a:solidFill>
                  <a:srgbClr val="000000"/>
                </a:solidFill>
                <a:latin typeface="Fira Sans Medium"/>
              </a:rPr>
              <a:t>An open and community-driven API for getting information about movies and TV shows, including metadata, ratings, reviews, and trailers, with a wide range of endpoints and parameters for flexible querying.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9619044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  <a:spcBef>
                <a:spcPct val="0"/>
              </a:spcBef>
            </a:pPr>
            <a:r>
              <a:rPr lang="en-US" sz="7500" spc="-75">
                <a:solidFill>
                  <a:srgbClr val="000000"/>
                </a:solidFill>
                <a:latin typeface="Fira Sans Medium"/>
              </a:rPr>
              <a:t>AXIOS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8733019" y="4108975"/>
            <a:ext cx="8862888" cy="349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856">
                <a:solidFill>
                  <a:srgbClr val="000000"/>
                </a:solidFill>
                <a:latin typeface="Fira Sans Medium"/>
              </a:rPr>
              <a:t>A promise-based HTTP client for the browser and Node.js, providing a simple and consistent API for making HTTP requests, handling responses, and handling errors, with support for interceptors and cancellation.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069116" y="274556"/>
            <a:ext cx="2917814" cy="29086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9619044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  <a:spcBef>
                <a:spcPct val="0"/>
              </a:spcBef>
            </a:pPr>
            <a:r>
              <a:rPr lang="en-US" sz="7500" spc="-75">
                <a:solidFill>
                  <a:srgbClr val="000000"/>
                </a:solidFill>
                <a:latin typeface="Fira Sans Medium"/>
              </a:rPr>
              <a:t>FIREBASE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8733019" y="4108975"/>
            <a:ext cx="8862888" cy="349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856">
                <a:solidFill>
                  <a:srgbClr val="000000"/>
                </a:solidFill>
                <a:latin typeface="Fira Sans Medium"/>
              </a:rPr>
              <a:t>A mobile and web application development platform, providing a range of services such as authentication, cloud functions, database, storage, and messaging, with a focus on simplicity and ease of use.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176051" y="365704"/>
            <a:ext cx="2746689" cy="27587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9619044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  <a:spcBef>
                <a:spcPct val="0"/>
              </a:spcBef>
            </a:pPr>
            <a:r>
              <a:rPr lang="en-US" sz="7500" spc="-75">
                <a:solidFill>
                  <a:srgbClr val="000000"/>
                </a:solidFill>
                <a:latin typeface="Fira Sans Medium"/>
              </a:rPr>
              <a:t>CORS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8733019" y="4108975"/>
            <a:ext cx="8862888" cy="4071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856">
                <a:solidFill>
                  <a:srgbClr val="000000"/>
                </a:solidFill>
                <a:latin typeface="Fira Sans Medium"/>
              </a:rPr>
              <a:t>A security feature implemented in web browsers that allows web pages to make requests to a different domain than the one that served the page, by setting HTTP headers that indicate the allowed origins, methods, and headers for cross-domain requests.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09727" y="270334"/>
            <a:ext cx="5177440" cy="26597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63094" y="6077994"/>
            <a:ext cx="6383425" cy="5528076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03066" y="7004492"/>
            <a:ext cx="3034530" cy="2627917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732687" y="8956750"/>
            <a:ext cx="2141618" cy="1854652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32716" y="3735499"/>
            <a:ext cx="11854552" cy="614857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0" y="1147497"/>
            <a:ext cx="1887266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A4E473"/>
                </a:solidFill>
                <a:latin typeface="Fira Sans Medium"/>
              </a:rPr>
              <a:t>DEMO AND CODE EXPLANATION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26808" y="2519097"/>
            <a:ext cx="9619044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  <a:spcBef>
                <a:spcPct val="0"/>
              </a:spcBef>
            </a:pPr>
            <a:r>
              <a:rPr lang="en-US" sz="5000" spc="-50">
                <a:solidFill>
                  <a:srgbClr val="A4E473"/>
                </a:solidFill>
                <a:latin typeface="Fira Sans Medium"/>
              </a:rPr>
              <a:t>STARTING FROM: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60819" y="3562350"/>
            <a:ext cx="14766361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80"/>
              </a:lnSpc>
            </a:pPr>
            <a:r>
              <a:rPr lang="en-US" sz="10400">
                <a:solidFill>
                  <a:srgbClr val="A4E473"/>
                </a:solidFill>
                <a:latin typeface="Fira Sans Medium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563094" y="6077994"/>
            <a:ext cx="6383425" cy="5528076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71665" y="7004492"/>
            <a:ext cx="3034530" cy="2627917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4053492" y="8956750"/>
            <a:ext cx="2141618" cy="1854652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27743" y="-89986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05679" y="5832746"/>
            <a:ext cx="5966980" cy="516743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4081194"/>
            <a:ext cx="5016531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Fira Sans Medium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14992" y="565183"/>
            <a:ext cx="6821148" cy="8806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3410" lvl="1" indent="-281705">
              <a:lnSpc>
                <a:spcPts val="3653"/>
              </a:lnSpc>
              <a:buFont typeface="Arial"/>
              <a:buChar char="•"/>
            </a:pPr>
            <a:r>
              <a:rPr lang="en-US" sz="2609">
                <a:solidFill>
                  <a:srgbClr val="F4F4F4"/>
                </a:solidFill>
                <a:latin typeface="Fira Sans Light"/>
              </a:rPr>
              <a:t>User authentication: Users can create an account, log in, and log out of the application.</a:t>
            </a:r>
          </a:p>
          <a:p>
            <a:pPr>
              <a:lnSpc>
                <a:spcPts val="3653"/>
              </a:lnSpc>
            </a:pPr>
            <a:endParaRPr lang="en-US" sz="2609">
              <a:solidFill>
                <a:srgbClr val="F4F4F4"/>
              </a:solidFill>
              <a:latin typeface="Fira Sans Light"/>
            </a:endParaRPr>
          </a:p>
          <a:p>
            <a:pPr marL="563410" lvl="1" indent="-281705">
              <a:lnSpc>
                <a:spcPts val="3653"/>
              </a:lnSpc>
              <a:buFont typeface="Arial"/>
              <a:buChar char="•"/>
            </a:pPr>
            <a:r>
              <a:rPr lang="en-US" sz="2609">
                <a:solidFill>
                  <a:srgbClr val="F4F4F4"/>
                </a:solidFill>
                <a:latin typeface="Fira Sans Light"/>
              </a:rPr>
              <a:t>Browse movies and TV shows: Users can browse the available movies and TV shows on the platform.</a:t>
            </a:r>
          </a:p>
          <a:p>
            <a:pPr>
              <a:lnSpc>
                <a:spcPts val="3653"/>
              </a:lnSpc>
            </a:pPr>
            <a:endParaRPr lang="en-US" sz="2609">
              <a:solidFill>
                <a:srgbClr val="F4F4F4"/>
              </a:solidFill>
              <a:latin typeface="Fira Sans Light"/>
            </a:endParaRPr>
          </a:p>
          <a:p>
            <a:pPr marL="563410" lvl="1" indent="-281705">
              <a:lnSpc>
                <a:spcPts val="3653"/>
              </a:lnSpc>
              <a:buFont typeface="Arial"/>
              <a:buChar char="•"/>
            </a:pPr>
            <a:r>
              <a:rPr lang="en-US" sz="2609">
                <a:solidFill>
                  <a:srgbClr val="F4F4F4"/>
                </a:solidFill>
                <a:latin typeface="Fira Sans Light"/>
              </a:rPr>
              <a:t>Search: Users can search for specific movies or TV shows.</a:t>
            </a:r>
          </a:p>
          <a:p>
            <a:pPr>
              <a:lnSpc>
                <a:spcPts val="3653"/>
              </a:lnSpc>
            </a:pPr>
            <a:endParaRPr lang="en-US" sz="2609">
              <a:solidFill>
                <a:srgbClr val="F4F4F4"/>
              </a:solidFill>
              <a:latin typeface="Fira Sans Light"/>
            </a:endParaRPr>
          </a:p>
          <a:p>
            <a:pPr marL="563410" lvl="1" indent="-281705">
              <a:lnSpc>
                <a:spcPts val="3653"/>
              </a:lnSpc>
              <a:buFont typeface="Arial"/>
              <a:buChar char="•"/>
            </a:pPr>
            <a:r>
              <a:rPr lang="en-US" sz="2609">
                <a:solidFill>
                  <a:srgbClr val="F4F4F4"/>
                </a:solidFill>
                <a:latin typeface="Fira Sans Light"/>
              </a:rPr>
              <a:t>User profiles: Each user has their own profile where they can see their watch history and manage their account details.</a:t>
            </a:r>
          </a:p>
          <a:p>
            <a:pPr>
              <a:lnSpc>
                <a:spcPts val="3653"/>
              </a:lnSpc>
            </a:pPr>
            <a:endParaRPr lang="en-US" sz="2609">
              <a:solidFill>
                <a:srgbClr val="F4F4F4"/>
              </a:solidFill>
              <a:latin typeface="Fira Sans Light"/>
            </a:endParaRPr>
          </a:p>
          <a:p>
            <a:pPr marL="563410" lvl="1" indent="-281705">
              <a:lnSpc>
                <a:spcPts val="3653"/>
              </a:lnSpc>
              <a:buFont typeface="Arial"/>
              <a:buChar char="•"/>
            </a:pPr>
            <a:r>
              <a:rPr lang="en-US" sz="2609">
                <a:solidFill>
                  <a:srgbClr val="F4F4F4"/>
                </a:solidFill>
                <a:latin typeface="Fira Sans Light"/>
              </a:rPr>
              <a:t>API integration: The application uses The Movie Database (TMDb) API to get information about movies and TV shows.</a:t>
            </a:r>
          </a:p>
          <a:p>
            <a:pPr>
              <a:lnSpc>
                <a:spcPts val="3653"/>
              </a:lnSpc>
            </a:pPr>
            <a:endParaRPr lang="en-US" sz="2609">
              <a:solidFill>
                <a:srgbClr val="F4F4F4"/>
              </a:solidFill>
              <a:latin typeface="Fira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76746" y="1951578"/>
            <a:ext cx="5962191" cy="5578911"/>
            <a:chOff x="0" y="-285991"/>
            <a:chExt cx="929717" cy="869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9717" cy="297968"/>
            </a:xfrm>
            <a:custGeom>
              <a:avLst/>
              <a:gdLst/>
              <a:ahLst/>
              <a:cxnLst/>
              <a:rect l="l" t="t" r="r" b="b"/>
              <a:pathLst>
                <a:path w="929717" h="297968">
                  <a:moveTo>
                    <a:pt x="0" y="0"/>
                  </a:moveTo>
                  <a:lnTo>
                    <a:pt x="929717" y="0"/>
                  </a:lnTo>
                  <a:lnTo>
                    <a:pt x="929717" y="297968"/>
                  </a:lnTo>
                  <a:lnTo>
                    <a:pt x="0" y="297968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45200" y="-285991"/>
              <a:ext cx="812800" cy="8699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6500"/>
                </a:lnSpc>
              </a:pPr>
              <a:r>
                <a:rPr lang="en-US" sz="5000" dirty="0">
                  <a:solidFill>
                    <a:srgbClr val="000000"/>
                  </a:solidFill>
                  <a:latin typeface="Fira Sans Medium Bold"/>
                </a:rPr>
                <a:t>BACKEND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8611724" y="-865713"/>
            <a:ext cx="2695438" cy="2334501"/>
            <a:chOff x="0" y="0"/>
            <a:chExt cx="6202680" cy="53721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028700" y="962025"/>
            <a:ext cx="7583024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Fira Sans Medium"/>
              </a:rPr>
              <a:t>TECHNOLOGIES USED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1125200" y="1866901"/>
            <a:ext cx="5848094" cy="5578911"/>
            <a:chOff x="0" y="-299195"/>
            <a:chExt cx="911926" cy="8699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1926" cy="297968"/>
            </a:xfrm>
            <a:custGeom>
              <a:avLst/>
              <a:gdLst/>
              <a:ahLst/>
              <a:cxnLst/>
              <a:rect l="l" t="t" r="r" b="b"/>
              <a:pathLst>
                <a:path w="911926" h="297968">
                  <a:moveTo>
                    <a:pt x="0" y="0"/>
                  </a:moveTo>
                  <a:lnTo>
                    <a:pt x="911926" y="0"/>
                  </a:lnTo>
                  <a:lnTo>
                    <a:pt x="911926" y="297968"/>
                  </a:lnTo>
                  <a:lnTo>
                    <a:pt x="0" y="297968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28374" y="-299195"/>
              <a:ext cx="812800" cy="8699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6500"/>
                </a:lnSpc>
              </a:pPr>
              <a:r>
                <a:rPr lang="en-US" sz="5000" dirty="0">
                  <a:solidFill>
                    <a:srgbClr val="000000"/>
                  </a:solidFill>
                  <a:latin typeface="Fira Sans Medium Bold"/>
                </a:rPr>
                <a:t>FRONTEND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676746" y="6253024"/>
            <a:ext cx="5962191" cy="1998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7390" lvl="1" indent="-308695">
              <a:lnSpc>
                <a:spcPts val="4003"/>
              </a:lnSpc>
              <a:buFont typeface="Arial"/>
              <a:buChar char="•"/>
            </a:pPr>
            <a:r>
              <a:rPr lang="en-US" sz="2859">
                <a:solidFill>
                  <a:srgbClr val="F4F4F4"/>
                </a:solidFill>
                <a:latin typeface="Fira Sans Light"/>
              </a:rPr>
              <a:t>NODEJS</a:t>
            </a:r>
          </a:p>
          <a:p>
            <a:pPr marL="617390" lvl="1" indent="-308695">
              <a:lnSpc>
                <a:spcPts val="4003"/>
              </a:lnSpc>
              <a:buFont typeface="Arial"/>
              <a:buChar char="•"/>
            </a:pPr>
            <a:r>
              <a:rPr lang="en-US" sz="2859">
                <a:solidFill>
                  <a:srgbClr val="F4F4F4"/>
                </a:solidFill>
                <a:latin typeface="Fira Sans Light"/>
              </a:rPr>
              <a:t>EXPRESSJS</a:t>
            </a:r>
          </a:p>
          <a:p>
            <a:pPr marL="617390" lvl="1" indent="-308695">
              <a:lnSpc>
                <a:spcPts val="4003"/>
              </a:lnSpc>
              <a:buFont typeface="Arial"/>
              <a:buChar char="•"/>
            </a:pPr>
            <a:r>
              <a:rPr lang="en-US" sz="2859">
                <a:solidFill>
                  <a:srgbClr val="F4F4F4"/>
                </a:solidFill>
                <a:latin typeface="Fira Sans Light"/>
              </a:rPr>
              <a:t>MONGODB</a:t>
            </a:r>
          </a:p>
          <a:p>
            <a:pPr>
              <a:lnSpc>
                <a:spcPts val="4003"/>
              </a:lnSpc>
            </a:pPr>
            <a:endParaRPr lang="en-US" sz="2859">
              <a:solidFill>
                <a:srgbClr val="F4F4F4"/>
              </a:solidFill>
              <a:latin typeface="Fira Sans Ligh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307162" y="6262549"/>
            <a:ext cx="5759603" cy="47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6412" lvl="1" indent="-298206">
              <a:lnSpc>
                <a:spcPts val="3867"/>
              </a:lnSpc>
              <a:buFont typeface="Arial"/>
              <a:buChar char="•"/>
            </a:pPr>
            <a:r>
              <a:rPr lang="en-US" sz="2762">
                <a:solidFill>
                  <a:srgbClr val="F4F4F4"/>
                </a:solidFill>
                <a:latin typeface="Fira Sans Light"/>
              </a:rPr>
              <a:t>REACTJS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85950" y="-517425"/>
            <a:ext cx="6210236" cy="537809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009993" y="306851"/>
            <a:ext cx="3151914" cy="272957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62928"/>
              </p:ext>
            </p:extLst>
          </p:nvPr>
        </p:nvGraphicFramePr>
        <p:xfrm>
          <a:off x="460468" y="2986916"/>
          <a:ext cx="16230600" cy="6791325"/>
        </p:xfrm>
        <a:graphic>
          <a:graphicData uri="http://schemas.openxmlformats.org/drawingml/2006/table">
            <a:tbl>
              <a:tblPr/>
              <a:tblGrid>
                <a:gridCol w="811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0">
                <a:tc>
                  <a:txBody>
                    <a:bodyPr/>
                    <a:lstStyle/>
                    <a:p>
                      <a:pPr algn="ctr">
                        <a:lnSpc>
                          <a:spcPts val="9100"/>
                        </a:lnSpc>
                        <a:defRPr/>
                      </a:pPr>
                      <a:r>
                        <a:rPr lang="en-US" sz="6500">
                          <a:solidFill>
                            <a:srgbClr val="F4F4F4"/>
                          </a:solidFill>
                          <a:latin typeface="Fira Sans Medium"/>
                        </a:rPr>
                        <a:t>BACKEND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00"/>
                        </a:lnSpc>
                        <a:defRPr/>
                      </a:pPr>
                      <a:r>
                        <a:rPr lang="en-US" sz="6500">
                          <a:solidFill>
                            <a:srgbClr val="F4F4F4"/>
                          </a:solidFill>
                          <a:latin typeface="Fira Sans Medium"/>
                        </a:rPr>
                        <a:t>FRONTEND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50">
                <a:tc>
                  <a:txBody>
                    <a:bodyPr/>
                    <a:lstStyle/>
                    <a:p>
                      <a:pPr marL="604519" lvl="1" indent="-302260" algn="l">
                        <a:lnSpc>
                          <a:spcPts val="39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799">
                          <a:solidFill>
                            <a:srgbClr val="F4F4F4"/>
                          </a:solidFill>
                          <a:latin typeface="Fira Sans Medium"/>
                        </a:rPr>
                        <a:t>MONGOOSE</a:t>
                      </a:r>
                      <a:endParaRPr lang="en-US" sz="1100"/>
                    </a:p>
                    <a:p>
                      <a:pPr marL="604519" lvl="1" indent="-302260">
                        <a:lnSpc>
                          <a:spcPts val="3919"/>
                        </a:lnSpc>
                        <a:buFont typeface="Arial"/>
                        <a:buChar char="•"/>
                      </a:pPr>
                      <a:r>
                        <a:rPr lang="en-US" sz="2799">
                          <a:solidFill>
                            <a:srgbClr val="F4F4F4"/>
                          </a:solidFill>
                          <a:latin typeface="Fira Sans Medium"/>
                        </a:rPr>
                        <a:t>CORS</a:t>
                      </a:r>
                    </a:p>
                    <a:p>
                      <a:pPr marL="604519" lvl="1" indent="-302260">
                        <a:lnSpc>
                          <a:spcPts val="3919"/>
                        </a:lnSpc>
                        <a:buFont typeface="Arial"/>
                        <a:buChar char="•"/>
                      </a:pPr>
                      <a:r>
                        <a:rPr lang="en-US" sz="2799">
                          <a:solidFill>
                            <a:srgbClr val="F4F4F4"/>
                          </a:solidFill>
                          <a:latin typeface="Fira Sans Medium"/>
                        </a:rPr>
                        <a:t>FIREBASE</a:t>
                      </a:r>
                    </a:p>
                    <a:p>
                      <a:pPr marL="604519" lvl="1" indent="-302260">
                        <a:lnSpc>
                          <a:spcPts val="3919"/>
                        </a:lnSpc>
                        <a:buFont typeface="Arial"/>
                        <a:buChar char="•"/>
                      </a:pPr>
                      <a:r>
                        <a:rPr lang="en-US" sz="2799">
                          <a:solidFill>
                            <a:srgbClr val="F4F4F4"/>
                          </a:solidFill>
                          <a:latin typeface="Fira Sans Medium"/>
                        </a:rPr>
                        <a:t>EXPRESS</a:t>
                      </a:r>
                    </a:p>
                    <a:p>
                      <a:pPr>
                        <a:lnSpc>
                          <a:spcPts val="3919"/>
                        </a:lnSpc>
                      </a:pPr>
                      <a:endParaRPr lang="en-US" sz="2799">
                        <a:solidFill>
                          <a:srgbClr val="F4F4F4"/>
                        </a:solidFill>
                        <a:latin typeface="Fira Sans Medium"/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/>
                    <a:lstStyle/>
                    <a:p>
                      <a:pPr marL="604519" lvl="1" indent="-302260" algn="just">
                        <a:lnSpc>
                          <a:spcPts val="39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799" dirty="0">
                          <a:solidFill>
                            <a:srgbClr val="F4F4F4"/>
                          </a:solidFill>
                          <a:latin typeface="Fira Sans Medium"/>
                        </a:rPr>
                        <a:t>STYLED-COMPONENTS</a:t>
                      </a:r>
                      <a:endParaRPr lang="en-US" sz="1100" dirty="0"/>
                    </a:p>
                    <a:p>
                      <a:pPr marL="604519" lvl="1" indent="-302260" algn="just">
                        <a:lnSpc>
                          <a:spcPts val="3919"/>
                        </a:lnSpc>
                        <a:buFont typeface="Arial"/>
                        <a:buChar char="•"/>
                      </a:pPr>
                      <a:r>
                        <a:rPr lang="en-US" sz="2799" dirty="0">
                          <a:solidFill>
                            <a:srgbClr val="F4F4F4"/>
                          </a:solidFill>
                          <a:latin typeface="Fira Sans Medium"/>
                        </a:rPr>
                        <a:t>REACT-ROUTER-DOM</a:t>
                      </a:r>
                    </a:p>
                    <a:p>
                      <a:pPr marL="604519" lvl="1" indent="-302260" algn="just">
                        <a:lnSpc>
                          <a:spcPts val="3919"/>
                        </a:lnSpc>
                        <a:buFont typeface="Arial"/>
                        <a:buChar char="•"/>
                      </a:pPr>
                      <a:r>
                        <a:rPr lang="en-US" sz="2799" dirty="0">
                          <a:solidFill>
                            <a:srgbClr val="F4F4F4"/>
                          </a:solidFill>
                          <a:latin typeface="Fira Sans Medium"/>
                        </a:rPr>
                        <a:t>AXIOS</a:t>
                      </a:r>
                    </a:p>
                    <a:p>
                      <a:pPr marL="604519" lvl="1" indent="-302260" algn="just">
                        <a:lnSpc>
                          <a:spcPts val="3919"/>
                        </a:lnSpc>
                        <a:buFont typeface="Arial"/>
                        <a:buChar char="•"/>
                      </a:pPr>
                      <a:r>
                        <a:rPr lang="en-US" sz="2799" dirty="0">
                          <a:solidFill>
                            <a:srgbClr val="F4F4F4"/>
                          </a:solidFill>
                          <a:latin typeface="Fira Sans Medium"/>
                        </a:rPr>
                        <a:t>REDUX-TOOLKIT</a:t>
                      </a:r>
                    </a:p>
                    <a:p>
                      <a:pPr algn="just">
                        <a:lnSpc>
                          <a:spcPts val="3919"/>
                        </a:lnSpc>
                      </a:pPr>
                      <a:endParaRPr lang="en-US" sz="2799" dirty="0">
                        <a:solidFill>
                          <a:srgbClr val="F4F4F4"/>
                        </a:solidFill>
                        <a:latin typeface="Fira Sans Medium"/>
                      </a:endParaRPr>
                    </a:p>
                    <a:p>
                      <a:pPr algn="just">
                        <a:lnSpc>
                          <a:spcPts val="3919"/>
                        </a:lnSpc>
                      </a:pPr>
                      <a:endParaRPr lang="en-US" sz="2799" dirty="0">
                        <a:solidFill>
                          <a:srgbClr val="F4F4F4"/>
                        </a:solidFill>
                        <a:latin typeface="Fira Sans Medium"/>
                      </a:endParaRPr>
                    </a:p>
                    <a:p>
                      <a:pPr algn="just">
                        <a:lnSpc>
                          <a:spcPts val="3919"/>
                        </a:lnSpc>
                      </a:pPr>
                      <a:endParaRPr lang="en-US" sz="2799" dirty="0">
                        <a:solidFill>
                          <a:srgbClr val="F4F4F4"/>
                        </a:solidFill>
                        <a:latin typeface="Fira Sans Medium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10"/>
          <p:cNvSpPr txBox="1"/>
          <p:nvPr/>
        </p:nvSpPr>
        <p:spPr>
          <a:xfrm>
            <a:off x="510282" y="1028700"/>
            <a:ext cx="8065486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Fira Sans Medium"/>
              </a:rPr>
              <a:t>PACKAGES USED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5512745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Fira Sans Medium"/>
              </a:rPr>
              <a:t>REACTJS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8668858" y="3598543"/>
            <a:ext cx="8862888" cy="2908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856">
                <a:solidFill>
                  <a:srgbClr val="000000"/>
                </a:solidFill>
                <a:latin typeface="Fira Sans Medium"/>
              </a:rPr>
              <a:t>A popular JavaScript library used to build complex user interfaces and single-page applications, with a focus on component-based architecture and reusability.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261599" y="306254"/>
            <a:ext cx="2746689" cy="27307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9619044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  <a:spcBef>
                <a:spcPct val="0"/>
              </a:spcBef>
            </a:pPr>
            <a:r>
              <a:rPr lang="en-US" sz="7500" spc="-75">
                <a:solidFill>
                  <a:srgbClr val="000000"/>
                </a:solidFill>
                <a:latin typeface="Fira Sans Medium"/>
              </a:rPr>
              <a:t>REACT-ROUTER-DOM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8733019" y="4108975"/>
            <a:ext cx="8862888" cy="2908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856">
                <a:solidFill>
                  <a:srgbClr val="000000"/>
                </a:solidFill>
                <a:latin typeface="Fira Sans Medium"/>
              </a:rPr>
              <a:t>A popular routing library for React, providing a declarative API for defining and navigating between different pages and views in a single-page application.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554200" y="299418"/>
            <a:ext cx="3439706" cy="34397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9619044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  <a:spcBef>
                <a:spcPct val="0"/>
              </a:spcBef>
            </a:pPr>
            <a:r>
              <a:rPr lang="en-US" sz="7500" spc="-75">
                <a:solidFill>
                  <a:srgbClr val="000000"/>
                </a:solidFill>
                <a:latin typeface="Fira Sans Medium"/>
              </a:rPr>
              <a:t>NODE.JS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8733019" y="4108975"/>
            <a:ext cx="8862888" cy="349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856">
                <a:solidFill>
                  <a:srgbClr val="000000"/>
                </a:solidFill>
                <a:latin typeface="Fira Sans Medium"/>
              </a:rPr>
              <a:t>A server-side JavaScript runtime environment that allows for scalable and efficient development of server-side applications, with access to a vast ecosystem of third-party modules and packages.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7397" y="254505"/>
            <a:ext cx="4040825" cy="22704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9619044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  <a:spcBef>
                <a:spcPct val="0"/>
              </a:spcBef>
            </a:pPr>
            <a:r>
              <a:rPr lang="en-US" sz="7500" spc="-75">
                <a:solidFill>
                  <a:srgbClr val="000000"/>
                </a:solidFill>
                <a:latin typeface="Fira Sans Medium"/>
              </a:rPr>
              <a:t>EXPRESSJS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8733019" y="4108975"/>
            <a:ext cx="8862888" cy="349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856">
                <a:solidFill>
                  <a:srgbClr val="000000"/>
                </a:solidFill>
                <a:latin typeface="Fira Sans Medium"/>
              </a:rPr>
              <a:t>A flexible and minimalistic web application framework for Node.js, providing a simple and intuitive API for building web applications, handling requests and responses, and implementing middleware functions.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636189" y="444406"/>
            <a:ext cx="4251105" cy="23115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9619044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  <a:spcBef>
                <a:spcPct val="0"/>
              </a:spcBef>
            </a:pPr>
            <a:r>
              <a:rPr lang="en-US" sz="7500" spc="-75">
                <a:solidFill>
                  <a:srgbClr val="000000"/>
                </a:solidFill>
                <a:latin typeface="Fira Sans Medium"/>
              </a:rPr>
              <a:t>MONGO DB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8733019" y="4108975"/>
            <a:ext cx="8862888" cy="2908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856">
                <a:solidFill>
                  <a:srgbClr val="000000"/>
                </a:solidFill>
                <a:latin typeface="Fira Sans Medium"/>
              </a:rPr>
              <a:t>A scalable and flexible NoSQL document database that uses a JSON-like format for storing data, allowing for easy and efficient querying and indexing of data.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069116" y="429865"/>
            <a:ext cx="2746689" cy="27406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470</Words>
  <Application>Microsoft Office PowerPoint</Application>
  <PresentationFormat>Custom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Fira Sans Bold</vt:lpstr>
      <vt:lpstr>Fira Sans Medium Bold</vt:lpstr>
      <vt:lpstr>Arial</vt:lpstr>
      <vt:lpstr>Fira Sans Medium</vt:lpstr>
      <vt:lpstr>Fira Sans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Green Light Green White Corporate Geometric Company Internal Deck Business Presentation</dc:title>
  <cp:lastModifiedBy>Neesu Prasad</cp:lastModifiedBy>
  <cp:revision>5</cp:revision>
  <dcterms:created xsi:type="dcterms:W3CDTF">2006-08-16T00:00:00Z</dcterms:created>
  <dcterms:modified xsi:type="dcterms:W3CDTF">2023-04-29T11:44:31Z</dcterms:modified>
  <dc:identifier>DAFhcdg8I1g</dc:identifier>
</cp:coreProperties>
</file>