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ac871ace7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ac871ace7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ac871ace7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ac871ace7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ac871ace7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ac871ace7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ac871ace7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ac871ace7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761f71955509a14e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61f71955509a14e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ac49b6d900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ac49b6d900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761f71955509a14e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61f71955509a14e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ac49b6d900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ac49b6d900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c49b6d900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c49b6d900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c49b6d900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c49b6d900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ac49b6d900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ac49b6d900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ac49b6d900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ac49b6d900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ac49b6d900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ac49b6d900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ac49b6d900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ac49b6d900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ac871ace7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ac871ace7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SUPERSTORES DATASET </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Data Report presented:  By Anita JIM</a:t>
            </a:r>
            <a:endParaRPr/>
          </a:p>
          <a:p>
            <a:pPr indent="0" lvl="0" marL="0" rtl="0" algn="ctr">
              <a:spcBef>
                <a:spcPts val="0"/>
              </a:spcBef>
              <a:spcAft>
                <a:spcPts val="0"/>
              </a:spcAft>
              <a:buNone/>
            </a:pPr>
            <a:r>
              <a:rPr lang="en"/>
              <a:t>Assignment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898475" y="263825"/>
            <a:ext cx="7505700" cy="54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t>
            </a:r>
            <a:endParaRPr/>
          </a:p>
        </p:txBody>
      </p:sp>
      <p:sp>
        <p:nvSpPr>
          <p:cNvPr id="187" name="Google Shape;187;p22"/>
          <p:cNvSpPr txBox="1"/>
          <p:nvPr>
            <p:ph idx="1" type="body"/>
          </p:nvPr>
        </p:nvSpPr>
        <p:spPr>
          <a:xfrm>
            <a:off x="898475" y="919725"/>
            <a:ext cx="7505700" cy="140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graph below shows the sales of the superstores of each region based on the days of the week, in the graph it was noted that on Friday, we have the highest number of sales with a value of $2,426,249.074</a:t>
            </a:r>
            <a:endParaRPr/>
          </a:p>
        </p:txBody>
      </p:sp>
      <p:pic>
        <p:nvPicPr>
          <p:cNvPr id="188" name="Google Shape;188;p22"/>
          <p:cNvPicPr preferRelativeResize="0"/>
          <p:nvPr/>
        </p:nvPicPr>
        <p:blipFill>
          <a:blip r:embed="rId3">
            <a:alphaModFix/>
          </a:blip>
          <a:stretch>
            <a:fillRect/>
          </a:stretch>
        </p:blipFill>
        <p:spPr>
          <a:xfrm>
            <a:off x="2353575" y="2436025"/>
            <a:ext cx="4201775" cy="247017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819150" y="290250"/>
            <a:ext cx="7505700" cy="569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t>
            </a:r>
            <a:endParaRPr/>
          </a:p>
        </p:txBody>
      </p:sp>
      <p:sp>
        <p:nvSpPr>
          <p:cNvPr id="194" name="Google Shape;194;p23"/>
          <p:cNvSpPr txBox="1"/>
          <p:nvPr>
            <p:ph idx="1" type="body"/>
          </p:nvPr>
        </p:nvSpPr>
        <p:spPr>
          <a:xfrm>
            <a:off x="819150" y="985825"/>
            <a:ext cx="7505700" cy="12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superstores have 3 mode of shipping, which are; </a:t>
            </a:r>
            <a:endParaRPr/>
          </a:p>
          <a:p>
            <a:pPr indent="0" lvl="0" marL="0" rtl="0" algn="l">
              <a:spcBef>
                <a:spcPts val="1200"/>
              </a:spcBef>
              <a:spcAft>
                <a:spcPts val="0"/>
              </a:spcAft>
              <a:buNone/>
            </a:pPr>
            <a:r>
              <a:rPr lang="en"/>
              <a:t>Delivery Truck cost the most with a value of $51989.41</a:t>
            </a:r>
            <a:endParaRPr/>
          </a:p>
          <a:p>
            <a:pPr indent="0" lvl="0" marL="0" rtl="0" algn="l">
              <a:spcBef>
                <a:spcPts val="1200"/>
              </a:spcBef>
              <a:spcAft>
                <a:spcPts val="1200"/>
              </a:spcAft>
              <a:buNone/>
            </a:pPr>
            <a:r>
              <a:rPr lang="en"/>
              <a:t>The average shipping cost across all sales transaction = $12.839</a:t>
            </a:r>
            <a:endParaRPr/>
          </a:p>
        </p:txBody>
      </p:sp>
      <p:pic>
        <p:nvPicPr>
          <p:cNvPr id="195" name="Google Shape;195;p23"/>
          <p:cNvPicPr preferRelativeResize="0"/>
          <p:nvPr/>
        </p:nvPicPr>
        <p:blipFill>
          <a:blip r:embed="rId3">
            <a:alphaModFix/>
          </a:blip>
          <a:stretch>
            <a:fillRect/>
          </a:stretch>
        </p:blipFill>
        <p:spPr>
          <a:xfrm>
            <a:off x="1282600" y="2277275"/>
            <a:ext cx="6897275" cy="2549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idx="1" type="body"/>
          </p:nvPr>
        </p:nvSpPr>
        <p:spPr>
          <a:xfrm>
            <a:off x="478600" y="277100"/>
            <a:ext cx="8312700" cy="1890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500"/>
              <a:t>H</a:t>
            </a:r>
            <a:r>
              <a:rPr lang="en"/>
              <a:t>. The customers are divided into 4 age bands of ages;</a:t>
            </a:r>
            <a:endParaRPr/>
          </a:p>
          <a:p>
            <a:pPr indent="0" lvl="0" marL="0" rtl="0" algn="l">
              <a:spcBef>
                <a:spcPts val="1200"/>
              </a:spcBef>
              <a:spcAft>
                <a:spcPts val="0"/>
              </a:spcAft>
              <a:buNone/>
            </a:pPr>
            <a:r>
              <a:rPr lang="en"/>
              <a:t>30-50: Middle-aged with Revenue = $4,602,638.761 and Profit = $518,359.66</a:t>
            </a:r>
            <a:endParaRPr/>
          </a:p>
          <a:p>
            <a:pPr indent="0" lvl="0" marL="0" rtl="0" algn="l">
              <a:spcBef>
                <a:spcPts val="1200"/>
              </a:spcBef>
              <a:spcAft>
                <a:spcPts val="0"/>
              </a:spcAft>
              <a:buNone/>
            </a:pPr>
            <a:r>
              <a:rPr lang="en"/>
              <a:t>50-70: Old (the most profitable) with Revenue = $8,230,529.76 and Profit= $791,632.72</a:t>
            </a:r>
            <a:endParaRPr/>
          </a:p>
          <a:p>
            <a:pPr indent="0" lvl="0" marL="0" rtl="0" algn="l">
              <a:spcBef>
                <a:spcPts val="1200"/>
              </a:spcBef>
              <a:spcAft>
                <a:spcPts val="0"/>
              </a:spcAft>
              <a:buNone/>
            </a:pPr>
            <a:r>
              <a:rPr lang="en"/>
              <a:t>70-90: Older with Revenue= $1,997,257.523 and Profit= $197,388.17</a:t>
            </a:r>
            <a:endParaRPr/>
          </a:p>
          <a:p>
            <a:pPr indent="0" lvl="0" marL="0" rtl="0" algn="l">
              <a:spcBef>
                <a:spcPts val="1200"/>
              </a:spcBef>
              <a:spcAft>
                <a:spcPts val="1200"/>
              </a:spcAft>
              <a:buNone/>
            </a:pPr>
            <a:r>
              <a:rPr lang="en"/>
              <a:t>90-110: Very Old with Revenue= $85,174.78 and Profit= $14,387.43</a:t>
            </a:r>
            <a:endParaRPr/>
          </a:p>
        </p:txBody>
      </p:sp>
      <p:pic>
        <p:nvPicPr>
          <p:cNvPr id="201" name="Google Shape;201;p24"/>
          <p:cNvPicPr preferRelativeResize="0"/>
          <p:nvPr/>
        </p:nvPicPr>
        <p:blipFill>
          <a:blip r:embed="rId3">
            <a:alphaModFix/>
          </a:blip>
          <a:stretch>
            <a:fillRect/>
          </a:stretch>
        </p:blipFill>
        <p:spPr>
          <a:xfrm>
            <a:off x="712075" y="2300700"/>
            <a:ext cx="7869250" cy="2423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819150" y="250600"/>
            <a:ext cx="7505700" cy="581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a:t>
            </a:r>
            <a:endParaRPr/>
          </a:p>
        </p:txBody>
      </p:sp>
      <p:sp>
        <p:nvSpPr>
          <p:cNvPr id="207" name="Google Shape;207;p25"/>
          <p:cNvSpPr txBox="1"/>
          <p:nvPr>
            <p:ph idx="1" type="body"/>
          </p:nvPr>
        </p:nvSpPr>
        <p:spPr>
          <a:xfrm>
            <a:off x="819150" y="967838"/>
            <a:ext cx="7505700" cy="1604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The charts below represent the various drivers of returned orders, of which the following are responsible;</a:t>
            </a:r>
            <a:endParaRPr/>
          </a:p>
          <a:p>
            <a:pPr indent="0" lvl="0" marL="0" rtl="0" algn="l">
              <a:spcBef>
                <a:spcPts val="1200"/>
              </a:spcBef>
              <a:spcAft>
                <a:spcPts val="0"/>
              </a:spcAft>
              <a:buNone/>
            </a:pPr>
            <a:r>
              <a:rPr lang="en"/>
              <a:t>Product category: Office Supplies</a:t>
            </a:r>
            <a:endParaRPr/>
          </a:p>
          <a:p>
            <a:pPr indent="0" lvl="0" marL="0" rtl="0" algn="l">
              <a:spcBef>
                <a:spcPts val="1200"/>
              </a:spcBef>
              <a:spcAft>
                <a:spcPts val="0"/>
              </a:spcAft>
              <a:buNone/>
            </a:pPr>
            <a:r>
              <a:rPr lang="en"/>
              <a:t>Product sub-category: Bindersand Binders accessories, office furnishings and paper</a:t>
            </a:r>
            <a:endParaRPr/>
          </a:p>
          <a:p>
            <a:pPr indent="0" lvl="0" marL="0" rtl="0" algn="l">
              <a:spcBef>
                <a:spcPts val="1200"/>
              </a:spcBef>
              <a:spcAft>
                <a:spcPts val="0"/>
              </a:spcAft>
              <a:buNone/>
            </a:pPr>
            <a:r>
              <a:rPr lang="en"/>
              <a:t>Region: Northwest Territories</a:t>
            </a:r>
            <a:endParaRPr/>
          </a:p>
          <a:p>
            <a:pPr indent="0" lvl="0" marL="0" rtl="0" algn="l">
              <a:spcBef>
                <a:spcPts val="1200"/>
              </a:spcBef>
              <a:spcAft>
                <a:spcPts val="1200"/>
              </a:spcAft>
              <a:buNone/>
            </a:pPr>
            <a:r>
              <a:rPr lang="en"/>
              <a:t>Manager: Erin</a:t>
            </a:r>
            <a:endParaRPr/>
          </a:p>
        </p:txBody>
      </p:sp>
      <p:pic>
        <p:nvPicPr>
          <p:cNvPr id="208" name="Google Shape;208;p25"/>
          <p:cNvPicPr preferRelativeResize="0"/>
          <p:nvPr/>
        </p:nvPicPr>
        <p:blipFill>
          <a:blip r:embed="rId3">
            <a:alphaModFix/>
          </a:blip>
          <a:stretch>
            <a:fillRect/>
          </a:stretch>
        </p:blipFill>
        <p:spPr>
          <a:xfrm>
            <a:off x="555350" y="2631250"/>
            <a:ext cx="3213025" cy="2245550"/>
          </a:xfrm>
          <a:prstGeom prst="rect">
            <a:avLst/>
          </a:prstGeom>
          <a:noFill/>
          <a:ln>
            <a:noFill/>
          </a:ln>
        </p:spPr>
      </p:pic>
      <p:pic>
        <p:nvPicPr>
          <p:cNvPr id="209" name="Google Shape;209;p25"/>
          <p:cNvPicPr preferRelativeResize="0"/>
          <p:nvPr/>
        </p:nvPicPr>
        <p:blipFill>
          <a:blip r:embed="rId4">
            <a:alphaModFix/>
          </a:blip>
          <a:stretch>
            <a:fillRect/>
          </a:stretch>
        </p:blipFill>
        <p:spPr>
          <a:xfrm>
            <a:off x="3940275" y="2697350"/>
            <a:ext cx="4720375" cy="2115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idx="1" type="body"/>
          </p:nvPr>
        </p:nvSpPr>
        <p:spPr>
          <a:xfrm>
            <a:off x="668000" y="60525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Revenue lost due to returned orders: $939,081.99</a:t>
            </a:r>
            <a:endParaRPr/>
          </a:p>
          <a:p>
            <a:pPr indent="0" lvl="0" marL="0" rtl="0" algn="l">
              <a:spcBef>
                <a:spcPts val="1200"/>
              </a:spcBef>
              <a:spcAft>
                <a:spcPts val="0"/>
              </a:spcAft>
              <a:buNone/>
            </a:pPr>
            <a:r>
              <a:rPr lang="en"/>
              <a:t>Recommendation: The reason for the returned order should be found first after which some </a:t>
            </a:r>
            <a:r>
              <a:rPr lang="en"/>
              <a:t>necessary</a:t>
            </a:r>
            <a:r>
              <a:rPr lang="en"/>
              <a:t> steps should be carried out based on the investigation.</a:t>
            </a:r>
            <a:endParaRPr/>
          </a:p>
          <a:p>
            <a:pPr indent="0" lvl="0" marL="0" rtl="0" algn="l">
              <a:spcBef>
                <a:spcPts val="1200"/>
              </a:spcBef>
              <a:spcAft>
                <a:spcPts val="1200"/>
              </a:spcAft>
              <a:buNone/>
            </a:pPr>
            <a:r>
              <a:rPr lang="en"/>
              <a:t>Commercial value after 6 months if percentage of returns went down by 50% = 0.5*$939,081.99 = $469,540.99</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idx="1" type="body"/>
          </p:nvPr>
        </p:nvSpPr>
        <p:spPr>
          <a:xfrm>
            <a:off x="680575" y="353375"/>
            <a:ext cx="7770300" cy="1006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2040"/>
              <a:t>J.</a:t>
            </a:r>
            <a:r>
              <a:rPr lang="en"/>
              <a:t> The regional manager to be promoted is PAT because even though PAT is responsible for four of the regions (West, Ontario, Quebec and Yukon) , two of the regions are among the top 3 region with the highest sales and profit value, which shows that she is capable enough to handle the position.</a:t>
            </a:r>
            <a:endParaRPr/>
          </a:p>
          <a:p>
            <a:pPr indent="0" lvl="0" marL="0" rtl="0" algn="l">
              <a:spcBef>
                <a:spcPts val="1200"/>
              </a:spcBef>
              <a:spcAft>
                <a:spcPts val="1200"/>
              </a:spcAft>
              <a:buNone/>
            </a:pPr>
            <a:r>
              <a:t/>
            </a:r>
            <a:endParaRPr/>
          </a:p>
        </p:txBody>
      </p:sp>
      <p:pic>
        <p:nvPicPr>
          <p:cNvPr id="220" name="Google Shape;220;p27"/>
          <p:cNvPicPr preferRelativeResize="0"/>
          <p:nvPr/>
        </p:nvPicPr>
        <p:blipFill>
          <a:blip r:embed="rId3">
            <a:alphaModFix/>
          </a:blip>
          <a:stretch>
            <a:fillRect/>
          </a:stretch>
        </p:blipFill>
        <p:spPr>
          <a:xfrm>
            <a:off x="481025" y="1512575"/>
            <a:ext cx="4090975" cy="3211825"/>
          </a:xfrm>
          <a:prstGeom prst="rect">
            <a:avLst/>
          </a:prstGeom>
          <a:noFill/>
          <a:ln>
            <a:noFill/>
          </a:ln>
        </p:spPr>
      </p:pic>
      <p:pic>
        <p:nvPicPr>
          <p:cNvPr id="221" name="Google Shape;221;p27"/>
          <p:cNvPicPr preferRelativeResize="0"/>
          <p:nvPr/>
        </p:nvPicPr>
        <p:blipFill>
          <a:blip r:embed="rId4">
            <a:alphaModFix/>
          </a:blip>
          <a:stretch>
            <a:fillRect/>
          </a:stretch>
        </p:blipFill>
        <p:spPr>
          <a:xfrm>
            <a:off x="4724400" y="1512575"/>
            <a:ext cx="4090976" cy="3072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27" name="Google Shape;227;p2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report contains all the sales data for Superstores. The raw data contain errors of which had been rectified with various formulas and functions. Some of the recommendations for making business decisions are backed with the data calculated, so the suggestions are valid to a certain extent.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THANKS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85275" y="435725"/>
            <a:ext cx="7505700" cy="661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OF CONTENTS</a:t>
            </a:r>
            <a:endParaRPr/>
          </a:p>
          <a:p>
            <a:pPr indent="0" lvl="0" marL="0" rtl="0" algn="l">
              <a:spcBef>
                <a:spcPts val="0"/>
              </a:spcBef>
              <a:spcAft>
                <a:spcPts val="0"/>
              </a:spcAft>
              <a:buNone/>
            </a:pPr>
            <a:r>
              <a:t/>
            </a:r>
            <a:endParaRPr/>
          </a:p>
        </p:txBody>
      </p:sp>
      <p:sp>
        <p:nvSpPr>
          <p:cNvPr id="135" name="Google Shape;135;p14"/>
          <p:cNvSpPr txBox="1"/>
          <p:nvPr>
            <p:ph idx="1" type="body"/>
          </p:nvPr>
        </p:nvSpPr>
        <p:spPr>
          <a:xfrm>
            <a:off x="647900" y="1322225"/>
            <a:ext cx="7880700" cy="3332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OVERVIEW</a:t>
            </a:r>
            <a:endParaRPr/>
          </a:p>
          <a:p>
            <a:pPr indent="-311150" lvl="0" marL="457200" rtl="0" algn="l">
              <a:spcBef>
                <a:spcPts val="0"/>
              </a:spcBef>
              <a:spcAft>
                <a:spcPts val="0"/>
              </a:spcAft>
              <a:buSzPts val="1300"/>
              <a:buChar char="●"/>
            </a:pPr>
            <a:r>
              <a:rPr lang="en"/>
              <a:t>GETTING DATA INTO MS EXCEL</a:t>
            </a:r>
            <a:endParaRPr/>
          </a:p>
          <a:p>
            <a:pPr indent="-311150" lvl="0" marL="457200" rtl="0" algn="l">
              <a:spcBef>
                <a:spcPts val="0"/>
              </a:spcBef>
              <a:spcAft>
                <a:spcPts val="0"/>
              </a:spcAft>
              <a:buSzPts val="1300"/>
              <a:buChar char="●"/>
            </a:pPr>
            <a:r>
              <a:rPr lang="en"/>
              <a:t>DATA EXPLORING AND UNDERSTANDING</a:t>
            </a:r>
            <a:endParaRPr/>
          </a:p>
          <a:p>
            <a:pPr indent="-311150" lvl="0" marL="457200" rtl="0" algn="l">
              <a:spcBef>
                <a:spcPts val="0"/>
              </a:spcBef>
              <a:spcAft>
                <a:spcPts val="0"/>
              </a:spcAft>
              <a:buSzPts val="1300"/>
              <a:buChar char="●"/>
            </a:pPr>
            <a:r>
              <a:rPr lang="en"/>
              <a:t>DATA PREPARATION : Data Cleaning, Missing Data, Data Formats, Deriving New Variables and Looking up Data</a:t>
            </a:r>
            <a:endParaRPr/>
          </a:p>
          <a:p>
            <a:pPr indent="-311150" lvl="0" marL="457200" rtl="0" algn="l">
              <a:spcBef>
                <a:spcPts val="0"/>
              </a:spcBef>
              <a:spcAft>
                <a:spcPts val="0"/>
              </a:spcAft>
              <a:buSzPts val="1300"/>
              <a:buChar char="●"/>
            </a:pPr>
            <a:r>
              <a:rPr lang="en"/>
              <a:t>ANALYSIS</a:t>
            </a:r>
            <a:endParaRPr/>
          </a:p>
          <a:p>
            <a:pPr indent="-311150" lvl="0" marL="457200" rtl="0" algn="l">
              <a:spcBef>
                <a:spcPts val="0"/>
              </a:spcBef>
              <a:spcAft>
                <a:spcPts val="0"/>
              </a:spcAft>
              <a:buSzPts val="1300"/>
              <a:buChar char="●"/>
            </a:pPr>
            <a:r>
              <a:rPr lang="en"/>
              <a:t>CONCLUSION</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435725"/>
            <a:ext cx="7505700" cy="609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141" name="Google Shape;141;p15"/>
          <p:cNvSpPr txBox="1"/>
          <p:nvPr>
            <p:ph idx="1" type="body"/>
          </p:nvPr>
        </p:nvSpPr>
        <p:spPr>
          <a:xfrm>
            <a:off x="819150" y="1190025"/>
            <a:ext cx="7505700" cy="330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report is on a project called SuperStore Dataset. A series of actions are carried out on this data to gather  important insights to make some business </a:t>
            </a:r>
            <a:r>
              <a:rPr lang="en"/>
              <a:t>decisions</a:t>
            </a:r>
            <a:r>
              <a:rPr lang="en"/>
              <a:t>. The actions carried out include:</a:t>
            </a:r>
            <a:endParaRPr/>
          </a:p>
          <a:p>
            <a:pPr indent="-311150" lvl="0" marL="457200" rtl="0" algn="l">
              <a:spcBef>
                <a:spcPts val="1200"/>
              </a:spcBef>
              <a:spcAft>
                <a:spcPts val="0"/>
              </a:spcAft>
              <a:buSzPts val="1300"/>
              <a:buAutoNum type="arabicPeriod"/>
            </a:pPr>
            <a:r>
              <a:rPr lang="en"/>
              <a:t>Data Exploring and Understanding</a:t>
            </a:r>
            <a:endParaRPr/>
          </a:p>
          <a:p>
            <a:pPr indent="-311150" lvl="0" marL="457200" rtl="0" algn="l">
              <a:spcBef>
                <a:spcPts val="0"/>
              </a:spcBef>
              <a:spcAft>
                <a:spcPts val="0"/>
              </a:spcAft>
              <a:buSzPts val="1300"/>
              <a:buAutoNum type="arabicPeriod"/>
            </a:pPr>
            <a:r>
              <a:rPr lang="en"/>
              <a:t>Data cleaning and Editing which involves checking for missing data, correcting data formats, adding new variables when required</a:t>
            </a:r>
            <a:endParaRPr/>
          </a:p>
          <a:p>
            <a:pPr indent="-311150" lvl="0" marL="457200" rtl="0" algn="l">
              <a:spcBef>
                <a:spcPts val="0"/>
              </a:spcBef>
              <a:spcAft>
                <a:spcPts val="0"/>
              </a:spcAft>
              <a:buSzPts val="1300"/>
              <a:buAutoNum type="arabicPeriod"/>
            </a:pPr>
            <a:r>
              <a:rPr lang="en"/>
              <a:t>Analysis</a:t>
            </a:r>
            <a:endParaRPr/>
          </a:p>
          <a:p>
            <a:pPr indent="-311150" lvl="0" marL="457200" rtl="0" algn="l">
              <a:spcBef>
                <a:spcPts val="0"/>
              </a:spcBef>
              <a:spcAft>
                <a:spcPts val="0"/>
              </a:spcAft>
              <a:buSzPts val="1300"/>
              <a:buAutoNum type="arabicPeriod"/>
            </a:pPr>
            <a:r>
              <a:rPr lang="en"/>
              <a:t>Data Presentation</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515050"/>
            <a:ext cx="7505700" cy="754200"/>
          </a:xfrm>
          <a:prstGeom prst="rect">
            <a:avLst/>
          </a:prstGeom>
        </p:spPr>
        <p:txBody>
          <a:bodyPr anchorCtr="0" anchor="t" bIns="91425" lIns="91425" spcFirstLastPara="1" rIns="91425" wrap="square" tIns="91425">
            <a:normAutofit/>
          </a:bodyPr>
          <a:lstStyle/>
          <a:p>
            <a:pPr indent="-419100" lvl="0" marL="457200" rtl="0" algn="l">
              <a:spcBef>
                <a:spcPts val="0"/>
              </a:spcBef>
              <a:spcAft>
                <a:spcPts val="0"/>
              </a:spcAft>
              <a:buSzPts val="3000"/>
              <a:buAutoNum type="arabicPeriod"/>
            </a:pPr>
            <a:r>
              <a:rPr lang="en"/>
              <a:t>GETTING DATA INTO MS EXCEL</a:t>
            </a:r>
            <a:endParaRPr/>
          </a:p>
        </p:txBody>
      </p:sp>
      <p:sp>
        <p:nvSpPr>
          <p:cNvPr id="147" name="Google Shape;147;p16"/>
          <p:cNvSpPr txBox="1"/>
          <p:nvPr>
            <p:ph idx="1" type="body"/>
          </p:nvPr>
        </p:nvSpPr>
        <p:spPr>
          <a:xfrm>
            <a:off x="819150" y="148827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According to the instruction a-g, our data set was gotten from the combination of three different data to create a </a:t>
            </a:r>
            <a:r>
              <a:rPr lang="en"/>
              <a:t>comprehensive dataset. The Superstores data set was a combination of three different datas provided, namely;</a:t>
            </a:r>
            <a:endParaRPr/>
          </a:p>
          <a:p>
            <a:pPr indent="0" lvl="0" marL="0" rtl="0" algn="l">
              <a:spcBef>
                <a:spcPts val="1200"/>
              </a:spcBef>
              <a:spcAft>
                <a:spcPts val="0"/>
              </a:spcAft>
              <a:buNone/>
            </a:pPr>
            <a:r>
              <a:rPr lang="en"/>
              <a:t>The sales transaction data</a:t>
            </a:r>
            <a:endParaRPr/>
          </a:p>
          <a:p>
            <a:pPr indent="0" lvl="0" marL="0" rtl="0" algn="l">
              <a:spcBef>
                <a:spcPts val="1200"/>
              </a:spcBef>
              <a:spcAft>
                <a:spcPts val="0"/>
              </a:spcAft>
              <a:buNone/>
            </a:pPr>
            <a:r>
              <a:rPr lang="en"/>
              <a:t>The returned items and,</a:t>
            </a:r>
            <a:endParaRPr/>
          </a:p>
          <a:p>
            <a:pPr indent="0" lvl="0" marL="0" rtl="0" algn="l">
              <a:spcBef>
                <a:spcPts val="1200"/>
              </a:spcBef>
              <a:spcAft>
                <a:spcPts val="1200"/>
              </a:spcAft>
              <a:buNone/>
            </a:pPr>
            <a:r>
              <a:rPr lang="en"/>
              <a:t>The regional managers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501825"/>
            <a:ext cx="75057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DATA EXPLORING AND UNDERSTANDING</a:t>
            </a:r>
            <a:endParaRPr/>
          </a:p>
        </p:txBody>
      </p:sp>
      <p:sp>
        <p:nvSpPr>
          <p:cNvPr id="153" name="Google Shape;153;p17"/>
          <p:cNvSpPr txBox="1"/>
          <p:nvPr>
            <p:ph idx="1" type="body"/>
          </p:nvPr>
        </p:nvSpPr>
        <p:spPr>
          <a:xfrm>
            <a:off x="453425" y="1347750"/>
            <a:ext cx="8161500" cy="3211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For data exploring and understanding, this involves investigating and reviewing the data present in each fields. The number of rows and columns in each data was determined, of which;</a:t>
            </a:r>
            <a:endParaRPr/>
          </a:p>
          <a:p>
            <a:pPr indent="-311150" lvl="0" marL="457200" rtl="0" algn="l">
              <a:spcBef>
                <a:spcPts val="1200"/>
              </a:spcBef>
              <a:spcAft>
                <a:spcPts val="0"/>
              </a:spcAft>
              <a:buSzPts val="1300"/>
              <a:buAutoNum type="arabicPeriod"/>
            </a:pPr>
            <a:r>
              <a:rPr lang="en"/>
              <a:t>Sales transaction data accounts for the most number of rows and columns with 8,399 rows, 22 columns</a:t>
            </a:r>
            <a:endParaRPr/>
          </a:p>
          <a:p>
            <a:pPr indent="-311150" lvl="0" marL="457200" rtl="0" algn="l">
              <a:spcBef>
                <a:spcPts val="0"/>
              </a:spcBef>
              <a:spcAft>
                <a:spcPts val="0"/>
              </a:spcAft>
              <a:buSzPts val="1300"/>
              <a:buAutoNum type="arabicPeriod"/>
            </a:pPr>
            <a:r>
              <a:rPr lang="en"/>
              <a:t>Returned items accounts for 572 rows, 2 columns</a:t>
            </a:r>
            <a:endParaRPr/>
          </a:p>
          <a:p>
            <a:pPr indent="-311150" lvl="0" marL="457200" rtl="0" algn="l">
              <a:spcBef>
                <a:spcPts val="0"/>
              </a:spcBef>
              <a:spcAft>
                <a:spcPts val="0"/>
              </a:spcAft>
              <a:buSzPts val="1300"/>
              <a:buAutoNum type="arabicPeriod"/>
            </a:pPr>
            <a:r>
              <a:rPr lang="en"/>
              <a:t>Regional manager accounts for 8 rows, 2 columns.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Most of the </a:t>
            </a:r>
            <a:r>
              <a:rPr lang="en"/>
              <a:t>fields</a:t>
            </a:r>
            <a:r>
              <a:rPr lang="en"/>
              <a:t> format are ‘general’. A series of missing values were </a:t>
            </a:r>
            <a:r>
              <a:rPr lang="en"/>
              <a:t>detected</a:t>
            </a:r>
            <a:r>
              <a:rPr lang="en"/>
              <a:t> in the birth date(0.36%) and the</a:t>
            </a:r>
            <a:r>
              <a:rPr lang="en"/>
              <a:t> product base margin(0.75%). </a:t>
            </a:r>
            <a:endParaRPr/>
          </a:p>
          <a:p>
            <a:pPr indent="0" lvl="0" marL="0" rtl="0" algn="l">
              <a:spcBef>
                <a:spcPts val="1200"/>
              </a:spcBef>
              <a:spcAft>
                <a:spcPts val="0"/>
              </a:spcAft>
              <a:buNone/>
            </a:pPr>
            <a:r>
              <a:rPr lang="en"/>
              <a:t>Lastly, there are spurious values present in the order date column of the data.</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475375"/>
            <a:ext cx="7505700" cy="569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DATA PREPARATION</a:t>
            </a:r>
            <a:endParaRPr/>
          </a:p>
        </p:txBody>
      </p:sp>
      <p:sp>
        <p:nvSpPr>
          <p:cNvPr id="159" name="Google Shape;159;p18"/>
          <p:cNvSpPr txBox="1"/>
          <p:nvPr>
            <p:ph idx="1" type="body"/>
          </p:nvPr>
        </p:nvSpPr>
        <p:spPr>
          <a:xfrm>
            <a:off x="529000" y="1347750"/>
            <a:ext cx="8111100" cy="33375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A.	Data Cleansing: The ‘%’ and ‘~’ symbol was </a:t>
            </a:r>
            <a:r>
              <a:rPr lang="en"/>
              <a:t>removed</a:t>
            </a:r>
            <a:r>
              <a:rPr lang="en"/>
              <a:t> from the order date column by forming a new column named ‘cleaned order date’ using the Right and Text formula .</a:t>
            </a:r>
            <a:endParaRPr/>
          </a:p>
          <a:p>
            <a:pPr indent="0" lvl="0" marL="0" rtl="0" algn="l">
              <a:spcBef>
                <a:spcPts val="1200"/>
              </a:spcBef>
              <a:spcAft>
                <a:spcPts val="0"/>
              </a:spcAft>
              <a:buNone/>
            </a:pPr>
            <a:r>
              <a:rPr lang="en"/>
              <a:t>B.	Missing Data: For the missing values in the ‘product base margin’ the select blanks function was used where </a:t>
            </a:r>
            <a:r>
              <a:rPr lang="en"/>
              <a:t>the</a:t>
            </a:r>
            <a:r>
              <a:rPr lang="en"/>
              <a:t> missing values were filled with the corresponding value of the top cell, while for the birth date, the average mean value of the two top most value above the blank cell was used to fill the missing values. The reason for choosing this method to fill in the missing birth date was get a wider range for the </a:t>
            </a:r>
            <a:r>
              <a:rPr lang="en"/>
              <a:t>customers</a:t>
            </a:r>
            <a:r>
              <a:rPr lang="en"/>
              <a:t> birth date as there was more than one blank cell in the column and more than 20 customers </a:t>
            </a:r>
            <a:r>
              <a:rPr lang="en"/>
              <a:t>can't</a:t>
            </a:r>
            <a:r>
              <a:rPr lang="en"/>
              <a:t> share the same date of birth.</a:t>
            </a:r>
            <a:endParaRPr/>
          </a:p>
          <a:p>
            <a:pPr indent="0" lvl="0" marL="0" rtl="0" algn="l">
              <a:spcBef>
                <a:spcPts val="1200"/>
              </a:spcBef>
              <a:spcAft>
                <a:spcPts val="0"/>
              </a:spcAft>
              <a:buNone/>
            </a:pPr>
            <a:r>
              <a:rPr lang="en"/>
              <a:t>C.	Data Formats: The order quantity value was in a date format which was changed to the number format to get the accurate data while the sales, profit, unit price, </a:t>
            </a:r>
            <a:r>
              <a:rPr lang="en"/>
              <a:t>birth</a:t>
            </a:r>
            <a:r>
              <a:rPr lang="en"/>
              <a:t> date, ship date and order date wew changed to currency and date format </a:t>
            </a:r>
            <a:r>
              <a:rPr lang="en"/>
              <a:t>respectively</a:t>
            </a:r>
            <a:r>
              <a:rPr lang="en"/>
              <a:t>.</a:t>
            </a:r>
            <a:endParaRPr/>
          </a:p>
          <a:p>
            <a:pPr indent="0" lvl="0" marL="0" rtl="0" algn="l">
              <a:spcBef>
                <a:spcPts val="1200"/>
              </a:spcBef>
              <a:spcAft>
                <a:spcPts val="0"/>
              </a:spcAft>
              <a:buNone/>
            </a:pPr>
            <a:r>
              <a:rPr lang="en"/>
              <a:t>D.	Derive New Variables: New columns, order (day, month, year,  year-month and day of the week) was derived using the DAY, MONTH, YEAR and TEXT formula. The  order grade, daystoship, full name, age band and cost price field was derived using the ‘IF’ ‘AND’, DATEDIF, CONCATENATE,’ IF’ and ‘order quantity * unit price’ formula respectively.</a:t>
            </a:r>
            <a:endParaRPr/>
          </a:p>
          <a:p>
            <a:pPr indent="0" lvl="0" marL="0" rtl="0" algn="l">
              <a:spcBef>
                <a:spcPts val="1200"/>
              </a:spcBef>
              <a:spcAft>
                <a:spcPts val="1200"/>
              </a:spcAft>
              <a:buNone/>
            </a:pPr>
            <a:r>
              <a:rPr lang="en"/>
              <a:t>E.	Looking up Data:  For the order id status and regional manager column, the formula ‘IFERROR’’VLOOKUP’ and ‘VLOOKUP’ formula  is used identify the other information involved in the orders returned and the region affected.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266225"/>
            <a:ext cx="7505700" cy="54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ANALYSIS</a:t>
            </a:r>
            <a:endParaRPr/>
          </a:p>
        </p:txBody>
      </p:sp>
      <p:sp>
        <p:nvSpPr>
          <p:cNvPr id="165" name="Google Shape;165;p19"/>
          <p:cNvSpPr txBox="1"/>
          <p:nvPr>
            <p:ph idx="1" type="body"/>
          </p:nvPr>
        </p:nvSpPr>
        <p:spPr>
          <a:xfrm>
            <a:off x="713375" y="808925"/>
            <a:ext cx="7505700" cy="1580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lphaUcPeriod"/>
            </a:pPr>
            <a:r>
              <a:rPr lang="en"/>
              <a:t>A new worksheet called ‘summaries’ was created in the Superstores dataset workbook to store all pivot tables and charts to be used in the data report presentation.</a:t>
            </a:r>
            <a:endParaRPr/>
          </a:p>
          <a:p>
            <a:pPr indent="-311150" lvl="0" marL="457200" rtl="0" algn="l">
              <a:spcBef>
                <a:spcPts val="0"/>
              </a:spcBef>
              <a:spcAft>
                <a:spcPts val="0"/>
              </a:spcAft>
              <a:buSzPts val="1300"/>
              <a:buAutoNum type="alphaUcPeriod"/>
            </a:pPr>
            <a:r>
              <a:rPr lang="en"/>
              <a:t>The charts below show the sales of Superstores over the years 2009-2012 and the year-month sales and profit, with the highest sales and profit record </a:t>
            </a:r>
            <a:r>
              <a:rPr lang="en"/>
              <a:t>achieved</a:t>
            </a:r>
            <a:r>
              <a:rPr lang="en"/>
              <a:t> in 2009-jan and the lowest sales in 2010-Mar.</a:t>
            </a:r>
            <a:endParaRPr/>
          </a:p>
        </p:txBody>
      </p:sp>
      <p:pic>
        <p:nvPicPr>
          <p:cNvPr id="166" name="Google Shape;166;p19"/>
          <p:cNvPicPr preferRelativeResize="0"/>
          <p:nvPr/>
        </p:nvPicPr>
        <p:blipFill>
          <a:blip r:embed="rId3">
            <a:alphaModFix/>
          </a:blip>
          <a:stretch>
            <a:fillRect/>
          </a:stretch>
        </p:blipFill>
        <p:spPr>
          <a:xfrm>
            <a:off x="392625" y="2476100"/>
            <a:ext cx="4075351" cy="2449550"/>
          </a:xfrm>
          <a:prstGeom prst="rect">
            <a:avLst/>
          </a:prstGeom>
          <a:noFill/>
          <a:ln>
            <a:noFill/>
          </a:ln>
        </p:spPr>
      </p:pic>
      <p:pic>
        <p:nvPicPr>
          <p:cNvPr id="167" name="Google Shape;167;p19"/>
          <p:cNvPicPr preferRelativeResize="0"/>
          <p:nvPr/>
        </p:nvPicPr>
        <p:blipFill>
          <a:blip r:embed="rId4">
            <a:alphaModFix/>
          </a:blip>
          <a:stretch>
            <a:fillRect/>
          </a:stretch>
        </p:blipFill>
        <p:spPr>
          <a:xfrm>
            <a:off x="4620376" y="2541425"/>
            <a:ext cx="4075566" cy="2449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686925" y="224150"/>
            <a:ext cx="7505700" cy="609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 </a:t>
            </a:r>
            <a:endParaRPr/>
          </a:p>
        </p:txBody>
      </p:sp>
      <p:sp>
        <p:nvSpPr>
          <p:cNvPr id="173" name="Google Shape;173;p20"/>
          <p:cNvSpPr txBox="1"/>
          <p:nvPr>
            <p:ph idx="1" type="body"/>
          </p:nvPr>
        </p:nvSpPr>
        <p:spPr>
          <a:xfrm>
            <a:off x="819150" y="965225"/>
            <a:ext cx="7505700" cy="11502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The charts below show the profit of </a:t>
            </a:r>
            <a:r>
              <a:rPr lang="en"/>
              <a:t>superstores</a:t>
            </a:r>
            <a:r>
              <a:rPr lang="en"/>
              <a:t> over time, with</a:t>
            </a:r>
            <a:endParaRPr/>
          </a:p>
          <a:p>
            <a:pPr indent="0" lvl="0" marL="0" rtl="0" algn="l">
              <a:spcBef>
                <a:spcPts val="1200"/>
              </a:spcBef>
              <a:spcAft>
                <a:spcPts val="0"/>
              </a:spcAft>
              <a:buNone/>
            </a:pPr>
            <a:r>
              <a:rPr lang="en"/>
              <a:t>Product </a:t>
            </a:r>
            <a:r>
              <a:rPr lang="en"/>
              <a:t>category</a:t>
            </a:r>
            <a:r>
              <a:rPr lang="en"/>
              <a:t> with the highest profit </a:t>
            </a:r>
            <a:r>
              <a:rPr lang="en"/>
              <a:t>being</a:t>
            </a:r>
            <a:r>
              <a:rPr lang="en"/>
              <a:t>: Technology</a:t>
            </a:r>
            <a:endParaRPr/>
          </a:p>
          <a:p>
            <a:pPr indent="0" lvl="0" marL="0" rtl="0" algn="l">
              <a:spcBef>
                <a:spcPts val="1200"/>
              </a:spcBef>
              <a:spcAft>
                <a:spcPts val="0"/>
              </a:spcAft>
              <a:buNone/>
            </a:pPr>
            <a:r>
              <a:rPr lang="en"/>
              <a:t>Region with the highest profit: Ontario</a:t>
            </a:r>
            <a:endParaRPr/>
          </a:p>
          <a:p>
            <a:pPr indent="0" lvl="0" marL="0" rtl="0" algn="l">
              <a:spcBef>
                <a:spcPts val="1200"/>
              </a:spcBef>
              <a:spcAft>
                <a:spcPts val="1200"/>
              </a:spcAft>
              <a:buNone/>
            </a:pPr>
            <a:r>
              <a:rPr lang="en"/>
              <a:t>Customer segment with the highest profit: Corporate</a:t>
            </a:r>
            <a:endParaRPr/>
          </a:p>
        </p:txBody>
      </p:sp>
      <p:pic>
        <p:nvPicPr>
          <p:cNvPr id="174" name="Google Shape;174;p20"/>
          <p:cNvPicPr preferRelativeResize="0"/>
          <p:nvPr/>
        </p:nvPicPr>
        <p:blipFill>
          <a:blip r:embed="rId3">
            <a:alphaModFix/>
          </a:blip>
          <a:stretch>
            <a:fillRect/>
          </a:stretch>
        </p:blipFill>
        <p:spPr>
          <a:xfrm>
            <a:off x="314100" y="2267825"/>
            <a:ext cx="3978700" cy="2640100"/>
          </a:xfrm>
          <a:prstGeom prst="rect">
            <a:avLst/>
          </a:prstGeom>
          <a:noFill/>
          <a:ln>
            <a:noFill/>
          </a:ln>
        </p:spPr>
      </p:pic>
      <p:pic>
        <p:nvPicPr>
          <p:cNvPr id="175" name="Google Shape;175;p20"/>
          <p:cNvPicPr preferRelativeResize="0"/>
          <p:nvPr/>
        </p:nvPicPr>
        <p:blipFill>
          <a:blip r:embed="rId4">
            <a:alphaModFix/>
          </a:blip>
          <a:stretch>
            <a:fillRect/>
          </a:stretch>
        </p:blipFill>
        <p:spPr>
          <a:xfrm>
            <a:off x="4706950" y="2226250"/>
            <a:ext cx="4078900" cy="2640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idx="1" type="body"/>
          </p:nvPr>
        </p:nvSpPr>
        <p:spPr>
          <a:xfrm>
            <a:off x="503800" y="277100"/>
            <a:ext cx="8085900" cy="21537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2258"/>
              <a:t>D</a:t>
            </a:r>
            <a:r>
              <a:rPr lang="en"/>
              <a:t>. Minimum DaystoShip = 0 day</a:t>
            </a:r>
            <a:endParaRPr/>
          </a:p>
          <a:p>
            <a:pPr indent="0" lvl="0" marL="0" rtl="0" algn="l">
              <a:spcBef>
                <a:spcPts val="1200"/>
              </a:spcBef>
              <a:spcAft>
                <a:spcPts val="0"/>
              </a:spcAft>
              <a:buNone/>
            </a:pPr>
            <a:r>
              <a:rPr lang="en"/>
              <a:t>Maximum= 92 days</a:t>
            </a:r>
            <a:endParaRPr/>
          </a:p>
          <a:p>
            <a:pPr indent="0" lvl="0" marL="0" rtl="0" algn="l">
              <a:spcBef>
                <a:spcPts val="1200"/>
              </a:spcBef>
              <a:spcAft>
                <a:spcPts val="0"/>
              </a:spcAft>
              <a:buNone/>
            </a:pPr>
            <a:r>
              <a:rPr lang="en"/>
              <a:t>Median = 2 days</a:t>
            </a:r>
            <a:endParaRPr/>
          </a:p>
          <a:p>
            <a:pPr indent="0" lvl="0" marL="0" rtl="0" algn="l">
              <a:spcBef>
                <a:spcPts val="1200"/>
              </a:spcBef>
              <a:spcAft>
                <a:spcPts val="0"/>
              </a:spcAft>
              <a:buNone/>
            </a:pPr>
            <a:r>
              <a:rPr lang="en"/>
              <a:t>Mode = 2 days</a:t>
            </a:r>
            <a:endParaRPr/>
          </a:p>
          <a:p>
            <a:pPr indent="0" lvl="0" marL="0" rtl="0" algn="l">
              <a:spcBef>
                <a:spcPts val="1200"/>
              </a:spcBef>
              <a:spcAft>
                <a:spcPts val="0"/>
              </a:spcAft>
              <a:buNone/>
            </a:pPr>
            <a:r>
              <a:rPr lang="en"/>
              <a:t>Mean/average = 2 days</a:t>
            </a:r>
            <a:endParaRPr/>
          </a:p>
          <a:p>
            <a:pPr indent="0" lvl="0" marL="0" rtl="0" algn="l">
              <a:spcBef>
                <a:spcPts val="1200"/>
              </a:spcBef>
              <a:spcAft>
                <a:spcPts val="0"/>
              </a:spcAft>
              <a:buNone/>
            </a:pPr>
            <a:r>
              <a:rPr lang="en"/>
              <a:t>E. The number of critical priority orders greater than average daystoship = 108</a:t>
            </a:r>
            <a:endParaRPr/>
          </a:p>
          <a:p>
            <a:pPr indent="0" lvl="0" marL="0" rtl="0" algn="l">
              <a:spcBef>
                <a:spcPts val="1200"/>
              </a:spcBef>
              <a:spcAft>
                <a:spcPts val="1200"/>
              </a:spcAft>
              <a:buNone/>
            </a:pPr>
            <a:r>
              <a:rPr lang="en"/>
              <a:t>The region responsible for this key performance indicator + Pat with 64 returned orders</a:t>
            </a:r>
            <a:endParaRPr/>
          </a:p>
        </p:txBody>
      </p:sp>
      <p:pic>
        <p:nvPicPr>
          <p:cNvPr id="181" name="Google Shape;181;p21"/>
          <p:cNvPicPr preferRelativeResize="0"/>
          <p:nvPr/>
        </p:nvPicPr>
        <p:blipFill>
          <a:blip r:embed="rId3">
            <a:alphaModFix/>
          </a:blip>
          <a:stretch>
            <a:fillRect/>
          </a:stretch>
        </p:blipFill>
        <p:spPr>
          <a:xfrm>
            <a:off x="2551925" y="2596801"/>
            <a:ext cx="3609700" cy="2284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