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4" r:id="rId3"/>
    <p:sldId id="275" r:id="rId4"/>
    <p:sldId id="262" r:id="rId5"/>
    <p:sldId id="261" r:id="rId6"/>
    <p:sldId id="269" r:id="rId7"/>
    <p:sldId id="259" r:id="rId8"/>
    <p:sldId id="257" r:id="rId9"/>
    <p:sldId id="258" r:id="rId10"/>
    <p:sldId id="260" r:id="rId11"/>
    <p:sldId id="268" r:id="rId12"/>
    <p:sldId id="264" r:id="rId13"/>
    <p:sldId id="265" r:id="rId14"/>
    <p:sldId id="271" r:id="rId15"/>
    <p:sldId id="263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67F733-4426-4A43-9272-79D41E2B3580}">
      <dgm:prSet/>
      <dgm:spPr/>
      <dgm:t>
        <a:bodyPr/>
        <a:lstStyle/>
        <a:p>
          <a:r>
            <a:rPr lang="en-US" dirty="0"/>
            <a:t>We can see how age and marital status are quite related things, which is something very normal.</a:t>
          </a:r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D5ACFFF1-9167-44D5-B100-C8BB30D82A0D}">
      <dgm:prSet/>
      <dgm:spPr/>
      <dgm:t>
        <a:bodyPr/>
        <a:lstStyle/>
        <a:p>
          <a:r>
            <a:rPr lang="en-US" dirty="0"/>
            <a:t>But we can also see some relation between the product categories. Relationship between category 1 and 2 is very strong. Category 3 is very good too</a:t>
          </a:r>
        </a:p>
      </dgm:t>
    </dgm:pt>
    <dgm:pt modelId="{5C31C130-5546-4F41-95C9-D9B00DE67529}" type="parTrans" cxnId="{7F1AC7DD-F267-4F4B-9FFA-929038D45D11}">
      <dgm:prSet/>
      <dgm:spPr/>
      <dgm:t>
        <a:bodyPr/>
        <a:lstStyle/>
        <a:p>
          <a:endParaRPr lang="en-US"/>
        </a:p>
      </dgm:t>
    </dgm:pt>
    <dgm:pt modelId="{0F42710B-9B52-4584-95B5-37418A6A256A}" type="sibTrans" cxnId="{7F1AC7DD-F267-4F4B-9FFA-929038D45D11}">
      <dgm:prSet/>
      <dgm:spPr/>
      <dgm:t>
        <a:bodyPr/>
        <a:lstStyle/>
        <a:p>
          <a:endParaRPr lang="en-US"/>
        </a:p>
      </dgm:t>
    </dgm:pt>
    <dgm:pt modelId="{CE1E8BF2-1B51-4915-99D0-C009894343E5}">
      <dgm:prSet/>
      <dgm:spPr/>
      <dgm:t>
        <a:bodyPr/>
        <a:lstStyle/>
        <a:p>
          <a:r>
            <a:rPr lang="en-US" dirty="0"/>
            <a:t>Relationship between category 2 and 3 is quite good as well, in fact more than the relationship between category 1 and 2.</a:t>
          </a:r>
        </a:p>
      </dgm:t>
    </dgm:pt>
    <dgm:pt modelId="{C6CDF3C0-59B8-48C8-B2B3-34B95914DE8E}" type="parTrans" cxnId="{0C11A9FD-3389-430C-A7FF-569F04F3EAA7}">
      <dgm:prSet/>
      <dgm:spPr/>
      <dgm:t>
        <a:bodyPr/>
        <a:lstStyle/>
        <a:p>
          <a:endParaRPr lang="en-US"/>
        </a:p>
      </dgm:t>
    </dgm:pt>
    <dgm:pt modelId="{2AD4A920-9216-4BBB-A265-51028AF2E84E}" type="sibTrans" cxnId="{0C11A9FD-3389-430C-A7FF-569F04F3EAA7}">
      <dgm:prSet/>
      <dgm:spPr/>
      <dgm:t>
        <a:bodyPr/>
        <a:lstStyle/>
        <a:p>
          <a:endParaRPr lang="en-US"/>
        </a:p>
      </dgm:t>
    </dgm:pt>
    <dgm:pt modelId="{DA016C88-4C11-4053-AF2A-6ED49B87144B}">
      <dgm:prSet/>
      <dgm:spPr/>
      <dgm:t>
        <a:bodyPr/>
        <a:lstStyle/>
        <a:p>
          <a:r>
            <a:rPr lang="en-US"/>
            <a:t>We can say that these relationships tell us that depending on the category you buy, users will normally repeat the categories.</a:t>
          </a:r>
        </a:p>
      </dgm:t>
    </dgm:pt>
    <dgm:pt modelId="{5D81AB4D-4032-4489-A7BC-E814C06CC10F}" type="parTrans" cxnId="{F6DC0211-F053-45CF-95F3-B7BAF1A102EB}">
      <dgm:prSet/>
      <dgm:spPr/>
      <dgm:t>
        <a:bodyPr/>
        <a:lstStyle/>
        <a:p>
          <a:endParaRPr lang="en-US"/>
        </a:p>
      </dgm:t>
    </dgm:pt>
    <dgm:pt modelId="{A0B78D21-2B33-40D3-8214-7F6D9D3E7545}" type="sibTrans" cxnId="{F6DC0211-F053-45CF-95F3-B7BAF1A102EB}">
      <dgm:prSet/>
      <dgm:spPr/>
      <dgm:t>
        <a:bodyPr/>
        <a:lstStyle/>
        <a:p>
          <a:endParaRPr lang="en-US"/>
        </a:p>
      </dgm:t>
    </dgm:pt>
    <dgm:pt modelId="{1D666B34-5D56-43CE-96F5-E6A92142D4F8}">
      <dgm:prSet/>
      <dgm:spPr/>
      <dgm:t>
        <a:bodyPr/>
        <a:lstStyle/>
        <a:p>
          <a:r>
            <a:rPr lang="en-US" dirty="0" err="1"/>
            <a:t>Corrmat</a:t>
          </a:r>
          <a:r>
            <a:rPr lang="en-US" dirty="0"/>
            <a:t> will explain the correlation between two columns or category</a:t>
          </a:r>
        </a:p>
      </dgm:t>
    </dgm:pt>
    <dgm:pt modelId="{39929D74-DA75-47EC-A31C-AB899B6D5E50}" type="parTrans" cxnId="{9ADFA2CE-9D58-4ABF-BBFC-96D2F89F7538}">
      <dgm:prSet/>
      <dgm:spPr/>
      <dgm:t>
        <a:bodyPr/>
        <a:lstStyle/>
        <a:p>
          <a:endParaRPr lang="en-US"/>
        </a:p>
      </dgm:t>
    </dgm:pt>
    <dgm:pt modelId="{5BD5DC9B-0C86-4500-93B2-15D8F99386A5}" type="sibTrans" cxnId="{9ADFA2CE-9D58-4ABF-BBFC-96D2F89F7538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AB685C-BD4C-4BCA-81F9-20642E0BA607}" type="pres">
      <dgm:prSet presAssocID="{8F541237-8B15-4303-A365-DD9163324529}" presName="spacer" presStyleCnt="0"/>
      <dgm:spPr/>
    </dgm:pt>
    <dgm:pt modelId="{205E791C-3B57-4DBF-B043-67F999E6A30F}" type="pres">
      <dgm:prSet presAssocID="{D5ACFFF1-9167-44D5-B100-C8BB30D82A0D}" presName="parentText" presStyleLbl="node1" presStyleIdx="1" presStyleCnt="5" custLinFactNeighborX="118" custLinFactNeighborY="-15406">
        <dgm:presLayoutVars>
          <dgm:chMax val="0"/>
          <dgm:bulletEnabled val="1"/>
        </dgm:presLayoutVars>
      </dgm:prSet>
      <dgm:spPr/>
    </dgm:pt>
    <dgm:pt modelId="{41CAF542-8AB4-47D2-A516-46C2E181E8BB}" type="pres">
      <dgm:prSet presAssocID="{0F42710B-9B52-4584-95B5-37418A6A256A}" presName="spacer" presStyleCnt="0"/>
      <dgm:spPr/>
    </dgm:pt>
    <dgm:pt modelId="{6DA00EA7-A774-4561-B136-3F1B919F2FC2}" type="pres">
      <dgm:prSet presAssocID="{CE1E8BF2-1B51-4915-99D0-C00989434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62636-E655-4482-AC43-59F7B69DB268}" type="pres">
      <dgm:prSet presAssocID="{2AD4A920-9216-4BBB-A265-51028AF2E84E}" presName="spacer" presStyleCnt="0"/>
      <dgm:spPr/>
    </dgm:pt>
    <dgm:pt modelId="{498C40DD-751C-4AA8-878D-DF8A751AE792}" type="pres">
      <dgm:prSet presAssocID="{DA016C88-4C11-4053-AF2A-6ED49B8714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722CE5-89FC-4AFE-B5CE-441995E915A0}" type="pres">
      <dgm:prSet presAssocID="{A0B78D21-2B33-40D3-8214-7F6D9D3E7545}" presName="spacer" presStyleCnt="0"/>
      <dgm:spPr/>
    </dgm:pt>
    <dgm:pt modelId="{DC1893FD-938F-4CE0-B030-7B4BDF2348C5}" type="pres">
      <dgm:prSet presAssocID="{1D666B34-5D56-43CE-96F5-E6A92142D4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DC0211-F053-45CF-95F3-B7BAF1A102EB}" srcId="{B56F4577-AE3D-4E65-9A8B-2E46C48AF749}" destId="{DA016C88-4C11-4053-AF2A-6ED49B87144B}" srcOrd="3" destOrd="0" parTransId="{5D81AB4D-4032-4489-A7BC-E814C06CC10F}" sibTransId="{A0B78D21-2B33-40D3-8214-7F6D9D3E7545}"/>
    <dgm:cxn modelId="{90397936-17CA-40AF-BD82-2382CE449338}" type="presOf" srcId="{1D666B34-5D56-43CE-96F5-E6A92142D4F8}" destId="{DC1893FD-938F-4CE0-B030-7B4BDF2348C5}" srcOrd="0" destOrd="0" presId="urn:microsoft.com/office/officeart/2005/8/layout/vList2"/>
    <dgm:cxn modelId="{240DEE5E-9E0D-4244-83A4-E457E3CB3218}" type="presOf" srcId="{D5ACFFF1-9167-44D5-B100-C8BB30D82A0D}" destId="{205E791C-3B57-4DBF-B043-67F999E6A30F}" srcOrd="0" destOrd="0" presId="urn:microsoft.com/office/officeart/2005/8/layout/vList2"/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B90D2C55-0E09-4997-8F7B-E57A6FD461A4}" type="presOf" srcId="{DA016C88-4C11-4053-AF2A-6ED49B87144B}" destId="{498C40DD-751C-4AA8-878D-DF8A751AE792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A5947BAA-D334-40DE-AACE-DD341A0DCDEA}" type="presOf" srcId="{CE1E8BF2-1B51-4915-99D0-C009894343E5}" destId="{6DA00EA7-A774-4561-B136-3F1B919F2FC2}" srcOrd="0" destOrd="0" presId="urn:microsoft.com/office/officeart/2005/8/layout/vList2"/>
    <dgm:cxn modelId="{9ADFA2CE-9D58-4ABF-BBFC-96D2F89F7538}" srcId="{B56F4577-AE3D-4E65-9A8B-2E46C48AF749}" destId="{1D666B34-5D56-43CE-96F5-E6A92142D4F8}" srcOrd="4" destOrd="0" parTransId="{39929D74-DA75-47EC-A31C-AB899B6D5E50}" sibTransId="{5BD5DC9B-0C86-4500-93B2-15D8F99386A5}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7F1AC7DD-F267-4F4B-9FFA-929038D45D11}" srcId="{B56F4577-AE3D-4E65-9A8B-2E46C48AF749}" destId="{D5ACFFF1-9167-44D5-B100-C8BB30D82A0D}" srcOrd="1" destOrd="0" parTransId="{5C31C130-5546-4F41-95C9-D9B00DE67529}" sibTransId="{0F42710B-9B52-4584-95B5-37418A6A256A}"/>
    <dgm:cxn modelId="{0C11A9FD-3389-430C-A7FF-569F04F3EAA7}" srcId="{B56F4577-AE3D-4E65-9A8B-2E46C48AF749}" destId="{CE1E8BF2-1B51-4915-99D0-C009894343E5}" srcOrd="2" destOrd="0" parTransId="{C6CDF3C0-59B8-48C8-B2B3-34B95914DE8E}" sibTransId="{2AD4A920-9216-4BBB-A265-51028AF2E84E}"/>
    <dgm:cxn modelId="{195B3043-7744-47B6-BD28-0E3521AE202E}" type="presParOf" srcId="{81730AC9-4C32-4FAF-BDB3-8DCF16EF9459}" destId="{B6731FE7-6E95-4FCB-9A49-D49C62A66ED9}" srcOrd="0" destOrd="0" presId="urn:microsoft.com/office/officeart/2005/8/layout/vList2"/>
    <dgm:cxn modelId="{73DCD03F-8462-42F3-9728-75E91D7F108B}" type="presParOf" srcId="{81730AC9-4C32-4FAF-BDB3-8DCF16EF9459}" destId="{96AB685C-BD4C-4BCA-81F9-20642E0BA607}" srcOrd="1" destOrd="0" presId="urn:microsoft.com/office/officeart/2005/8/layout/vList2"/>
    <dgm:cxn modelId="{9563C48C-B070-46B4-BDED-4EC1E2ED3337}" type="presParOf" srcId="{81730AC9-4C32-4FAF-BDB3-8DCF16EF9459}" destId="{205E791C-3B57-4DBF-B043-67F999E6A30F}" srcOrd="2" destOrd="0" presId="urn:microsoft.com/office/officeart/2005/8/layout/vList2"/>
    <dgm:cxn modelId="{AA1BBF25-364D-4AB3-84DB-C49EF90E5C34}" type="presParOf" srcId="{81730AC9-4C32-4FAF-BDB3-8DCF16EF9459}" destId="{41CAF542-8AB4-47D2-A516-46C2E181E8BB}" srcOrd="3" destOrd="0" presId="urn:microsoft.com/office/officeart/2005/8/layout/vList2"/>
    <dgm:cxn modelId="{C82BDCF0-43F4-4CAD-AF6B-0E86668A710D}" type="presParOf" srcId="{81730AC9-4C32-4FAF-BDB3-8DCF16EF9459}" destId="{6DA00EA7-A774-4561-B136-3F1B919F2FC2}" srcOrd="4" destOrd="0" presId="urn:microsoft.com/office/officeart/2005/8/layout/vList2"/>
    <dgm:cxn modelId="{6F18E347-7A87-4869-81A2-EF8CD35495A3}" type="presParOf" srcId="{81730AC9-4C32-4FAF-BDB3-8DCF16EF9459}" destId="{7B962636-E655-4482-AC43-59F7B69DB268}" srcOrd="5" destOrd="0" presId="urn:microsoft.com/office/officeart/2005/8/layout/vList2"/>
    <dgm:cxn modelId="{44A91528-0183-414F-8654-20992A5015B4}" type="presParOf" srcId="{81730AC9-4C32-4FAF-BDB3-8DCF16EF9459}" destId="{498C40DD-751C-4AA8-878D-DF8A751AE792}" srcOrd="6" destOrd="0" presId="urn:microsoft.com/office/officeart/2005/8/layout/vList2"/>
    <dgm:cxn modelId="{CE42D4C9-1F73-4369-93C3-3D514404150A}" type="presParOf" srcId="{81730AC9-4C32-4FAF-BDB3-8DCF16EF9459}" destId="{3A722CE5-89FC-4AFE-B5CE-441995E915A0}" srcOrd="7" destOrd="0" presId="urn:microsoft.com/office/officeart/2005/8/layout/vList2"/>
    <dgm:cxn modelId="{2F6208FA-4DFB-4459-855C-8D5102B9B1D6}" type="presParOf" srcId="{81730AC9-4C32-4FAF-BDB3-8DCF16EF9459}" destId="{DC1893FD-938F-4CE0-B030-7B4BDF2348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24036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see how age and marital status are quite related things, which is something very normal.</a:t>
          </a:r>
        </a:p>
      </dsp:txBody>
      <dsp:txXfrm>
        <a:off x="37125" y="61161"/>
        <a:ext cx="10441350" cy="686250"/>
      </dsp:txXfrm>
    </dsp:sp>
    <dsp:sp modelId="{205E791C-3B57-4DBF-B043-67F999E6A30F}">
      <dsp:nvSpPr>
        <dsp:cNvPr id="0" name=""/>
        <dsp:cNvSpPr/>
      </dsp:nvSpPr>
      <dsp:spPr>
        <a:xfrm>
          <a:off x="0" y="833263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But we can also see some relation between the product categories. Relationship between category 1 and 2 is very strong. Category 3 is very good too</a:t>
          </a:r>
        </a:p>
      </dsp:txBody>
      <dsp:txXfrm>
        <a:off x="37125" y="870388"/>
        <a:ext cx="10441350" cy="686250"/>
      </dsp:txXfrm>
    </dsp:sp>
    <dsp:sp modelId="{6DA00EA7-A774-4561-B136-3F1B919F2FC2}">
      <dsp:nvSpPr>
        <dsp:cNvPr id="0" name=""/>
        <dsp:cNvSpPr/>
      </dsp:nvSpPr>
      <dsp:spPr>
        <a:xfrm>
          <a:off x="0" y="16602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Relationship between category 2 and 3 is quite good as well, in fact more than the relationship between category 1 and 2.</a:t>
          </a:r>
        </a:p>
      </dsp:txBody>
      <dsp:txXfrm>
        <a:off x="37125" y="1697362"/>
        <a:ext cx="10441350" cy="686250"/>
      </dsp:txXfrm>
    </dsp:sp>
    <dsp:sp modelId="{498C40DD-751C-4AA8-878D-DF8A751AE792}">
      <dsp:nvSpPr>
        <dsp:cNvPr id="0" name=""/>
        <dsp:cNvSpPr/>
      </dsp:nvSpPr>
      <dsp:spPr>
        <a:xfrm>
          <a:off x="0" y="24783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can say that these relationships tell us that depending on the category you buy, users will normally repeat the categories.</a:t>
          </a:r>
        </a:p>
      </dsp:txBody>
      <dsp:txXfrm>
        <a:off x="37125" y="2515462"/>
        <a:ext cx="10441350" cy="686250"/>
      </dsp:txXfrm>
    </dsp:sp>
    <dsp:sp modelId="{DC1893FD-938F-4CE0-B030-7B4BDF2348C5}">
      <dsp:nvSpPr>
        <dsp:cNvPr id="0" name=""/>
        <dsp:cNvSpPr/>
      </dsp:nvSpPr>
      <dsp:spPr>
        <a:xfrm>
          <a:off x="0" y="3296437"/>
          <a:ext cx="10515600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Corrmat</a:t>
          </a:r>
          <a:r>
            <a:rPr lang="en-US" sz="2000" kern="1200" dirty="0"/>
            <a:t> will explain the correlation between two columns or category</a:t>
          </a:r>
        </a:p>
      </dsp:txBody>
      <dsp:txXfrm>
        <a:off x="37125" y="3333562"/>
        <a:ext cx="10441350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5T15:39:31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74,'54'-1,"-1"-3,51-10,30 0,-71 10,1 2,1 4,16-1,-71 0,0 0,-1 1,1 0,0 1,-1-1,0 2,0 0,0 0,7 4,-7-3,1 0,-1-1,1 0,0 0,0-2,0 1,0-1,6 0,97 0,9-5,-108 2,0-1,0 0,0 0,-1-2,1 0,-1 0,0-1,0-1,3-2,-8 1,-18 5,-19 4,0 8,1 0,0 2,-9 7,6-4,0-2,-17 5,33-13,9-2,1-1,-1 0,0-1,1 1,-1-1,0 0,0 0,0-1,0 0,0 0,0 0,0-1,0 0,0 0,0 0,-5-3,-40-16,-2 2,0 2,-1 3,-45-5,12 9,-4 4,38 12,17-1,-129 19,144-23,1 1,0 1,-2 1,22-5,0 0,0 0,0 0,0 0,0 0,0 0,0 1,0-1,0 0,0 0,0 0,0 0,0 0,0 0,0 0,0 0,0 0,0 1,0-1,0 0,0 0,0 0,0 0,0 0,0 0,0 0,0 0,0 1,0-1,0 0,0 0,0 0,0 0,0 0,0 0,0 0,0 0,0 0,0 0,0 0,0 1,0-1,0 0,-1 0,1 0,0 0,0 0,0 0,0 0,0 0,0 0,0 0,0 0,0 0,-1 0,1 0,0 0,0 0,0 0,0 0,0 0,0 0,0 0,0 0,-1 0,1 0,0 0,12 3,16 0,60-4,-33-1,31 5,-39 2,53 2,-87-8,0 1,-1 1,1 0,-1 1,1 0,-1 1,1 0,4 2,-12-3,1 0,-1-1,1 0,-1 0,1 0,-1-1,1 0,0 0,-1-1,3 1,59-14,-21 3,-17 8,1 0,10 2,-12 1,0-2,19-3,-42 4,-1-1,0 0,0 0,0 0,0 0,0 0,-1-1,1 0,-1 0,1 0,-1 0,0 0,0-1,-1 1,2-3,0 1,-1 1,0 0,1 0,0 1,0-1,0 1,5-3,-7 5,0 0,0 0,0 1,0-1,1 1,-1-1,0 1,0 0,0 0,1 0,-1 0,0 0,0 0,0 1,1-1,-1 1,0 0,0-1,0 1,0 0,0 0,1 1,59 23,4 1,-110-23,3-2,-29 5,18-1,2 1,31-3,1-1,0-1,-1-1,1 0,0-1,-17-3,30 3,0 0,0 0,0-1,1 0,-1 1,0-1,1-1,-3-1,7 4,-1 0,1-1,0 1,-1 0,1-1,0 1,-1-1,1 1,0-1,-1 1,1-1,0 1,0-1,0 1,-1-1,1 1,0-1,0 1,0-1,0 1,0-1,0 1,0-1,0 0,0 1,0-1,0 1,1-1,0-1,0 1,0-1,0 0,0 1,0-1,1 0,-1 1,1 0,-1-1,1 1,-1 0,2-1,7-4,-1 0,1 0,0 1,1 0,-1 1,1 0,0 1,5-1,13-1,0 1,18 1,-17-3,-28 2,-18 2,-34 2,-37 7,13-1,46-3,0 1,1 2,0 1,-8 3,12-2,-1-1,0-2,0-1,0 0,-20-1,-7 4,36-3,38-2,38-2,-17 1,30-3,-34-4,20-1,110-5,-146 10,-14-1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25T15:41:38.1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2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4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561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2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70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8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BB0-D6F3-4A6A-8756-4F9C86FC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25" y="0"/>
            <a:ext cx="10318418" cy="4394988"/>
          </a:xfrm>
        </p:spPr>
        <p:txBody>
          <a:bodyPr>
            <a:normAutofit/>
          </a:bodyPr>
          <a:lstStyle/>
          <a:p>
            <a:r>
              <a:rPr lang="en-US" sz="80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BlackFriday</a:t>
            </a:r>
            <a:r>
              <a:rPr lang="en-US" sz="80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Deals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955B-0A72-47A7-92E0-43E35F1C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EBC48-52EF-4A3D-A23F-765102F4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55" y="3717601"/>
            <a:ext cx="1900764" cy="265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041E5-1049-42B8-A616-FFFDFC90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41" y="4050437"/>
            <a:ext cx="28479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5BA76-F689-456B-84C7-6D434978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6" y="4229100"/>
            <a:ext cx="3641957" cy="20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black, sitting&#10;&#10;Description automatically generated">
            <a:extLst>
              <a:ext uri="{FF2B5EF4-FFF2-40B4-BE49-F238E27FC236}">
                <a16:creationId xmlns:a16="http://schemas.microsoft.com/office/drawing/2014/main" id="{EAD6781E-CB31-40F6-8853-B30951C75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3" b="3688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5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FC643-C64E-468D-AB5C-FB0F6B60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E62486C-A7A1-4346-9D26-69CD7308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31B002-F8C8-48E9-AC70-AE55286F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EE27593-F354-4CFD-88FC-FEC38451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AA04B-F840-4557-972E-0310D4A0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304B3515-94F9-4D0C-8A77-21154B130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15291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9161443-DFFE-40D2-8457-F84045CBE12C}"/>
              </a:ext>
            </a:extLst>
          </p:cNvPr>
          <p:cNvSpPr/>
          <p:nvPr/>
        </p:nvSpPr>
        <p:spPr>
          <a:xfrm>
            <a:off x="4988224" y="169347"/>
            <a:ext cx="11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86550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C1481-96CC-43F0-AB1B-66E31086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92" y="456499"/>
            <a:ext cx="5251543" cy="2972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E63EA-62C0-4229-853E-EB481CABE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69" y="456499"/>
            <a:ext cx="3968442" cy="2972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428E1-065D-4A2C-9350-27E6A0344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75" y="3622336"/>
            <a:ext cx="4853496" cy="3235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9ED71-E2D4-40D6-9922-7F86AD44800E}"/>
              </a:ext>
            </a:extLst>
          </p:cNvPr>
          <p:cNvSpPr txBox="1"/>
          <p:nvPr/>
        </p:nvSpPr>
        <p:spPr>
          <a:xfrm>
            <a:off x="3294947" y="2459504"/>
            <a:ext cx="73227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Happy Shopping Everyone!</a:t>
            </a:r>
          </a:p>
        </p:txBody>
      </p:sp>
    </p:spTree>
    <p:extLst>
      <p:ext uri="{BB962C8B-B14F-4D97-AF65-F5344CB8AC3E}">
        <p14:creationId xmlns:p14="http://schemas.microsoft.com/office/powerpoint/2010/main" val="38779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ADEDD-DC96-49AA-9735-26353A3022D0}"/>
              </a:ext>
            </a:extLst>
          </p:cNvPr>
          <p:cNvSpPr txBox="1"/>
          <p:nvPr/>
        </p:nvSpPr>
        <p:spPr>
          <a:xfrm>
            <a:off x="2016678" y="2397948"/>
            <a:ext cx="8158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Thank you </a:t>
            </a:r>
          </a:p>
          <a:p>
            <a:endParaRPr lang="en-US" sz="3200" b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Presented by Neeta, </a:t>
            </a:r>
            <a:r>
              <a:rPr lang="en-US" sz="3200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Zareen</a:t>
            </a:r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and Jayshree </a:t>
            </a:r>
          </a:p>
          <a:p>
            <a:r>
              <a:rPr lang="en-US" sz="3200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UT Bootcamp 2019</a:t>
            </a:r>
          </a:p>
        </p:txBody>
      </p:sp>
    </p:spTree>
    <p:extLst>
      <p:ext uri="{BB962C8B-B14F-4D97-AF65-F5344CB8AC3E}">
        <p14:creationId xmlns:p14="http://schemas.microsoft.com/office/powerpoint/2010/main" val="53331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5598-5741-4058-8130-135DB1B9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5630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ETL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03BBCA-50FB-4C1E-84A1-46795B48182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955" t="25553" r="20482" b="10484"/>
          <a:stretch/>
        </p:blipFill>
        <p:spPr bwMode="auto">
          <a:xfrm>
            <a:off x="1251678" y="1038687"/>
            <a:ext cx="6099033" cy="3258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6369C-3907-4640-A163-CD81532E2792}"/>
              </a:ext>
            </a:extLst>
          </p:cNvPr>
          <p:cNvSpPr txBox="1"/>
          <p:nvPr/>
        </p:nvSpPr>
        <p:spPr>
          <a:xfrm>
            <a:off x="8034291" y="1409889"/>
            <a:ext cx="302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</a:rPr>
              <a:t>Kaggle.com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CSV FILE with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483819 rows × 12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ACB33-1BB2-4A7F-9156-391666084AD6}"/>
              </a:ext>
            </a:extLst>
          </p:cNvPr>
          <p:cNvSpPr txBox="1"/>
          <p:nvPr/>
        </p:nvSpPr>
        <p:spPr>
          <a:xfrm>
            <a:off x="7666738" y="2966445"/>
            <a:ext cx="402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- After dropping duplicates and NAN</a:t>
            </a:r>
          </a:p>
          <a:p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</a:rPr>
              <a:t>  147936 rows × 12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185D3-026B-4C9A-8909-17578DC2E1F4}"/>
              </a:ext>
            </a:extLst>
          </p:cNvPr>
          <p:cNvPicPr/>
          <p:nvPr/>
        </p:nvPicPr>
        <p:blipFill rotWithShape="1">
          <a:blip r:embed="rId3"/>
          <a:srcRect l="22153" t="49587" r="27083" b="25000"/>
          <a:stretch/>
        </p:blipFill>
        <p:spPr bwMode="auto">
          <a:xfrm>
            <a:off x="1251678" y="4837685"/>
            <a:ext cx="6498430" cy="1225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B2C35B-4CA4-48E3-813F-ED8A0111D4DC}"/>
                  </a:ext>
                </a:extLst>
              </p14:cNvPr>
              <p14:cNvContentPartPr/>
              <p14:nvPr/>
            </p14:nvContentPartPr>
            <p14:xfrm>
              <a:off x="3552030" y="5217639"/>
              <a:ext cx="438840" cy="6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B2C35B-4CA4-48E3-813F-ED8A0111D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3030" y="5208999"/>
                <a:ext cx="456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4934C5-1E72-4C35-AEEF-85DD92A636C0}"/>
                  </a:ext>
                </a:extLst>
              </p14:cNvPr>
              <p14:cNvContentPartPr/>
              <p14:nvPr/>
            </p14:nvContentPartPr>
            <p14:xfrm>
              <a:off x="5279781" y="279675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4934C5-1E72-4C35-AEEF-85DD92A636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1141" y="27877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4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3B18-E983-4C32-99E5-FD0FB249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6D67-6295-488C-A801-BA05AF68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6F54C-40E8-4BCB-9AA4-38CD199A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103A4-24B5-4D7B-83E6-4C90B1E02AF1}"/>
              </a:ext>
            </a:extLst>
          </p:cNvPr>
          <p:cNvSpPr txBox="1"/>
          <p:nvPr/>
        </p:nvSpPr>
        <p:spPr>
          <a:xfrm>
            <a:off x="2956264" y="488272"/>
            <a:ext cx="681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5">
                    <a:lumMod val="50000"/>
                  </a:schemeClr>
                </a:solidFill>
              </a:rPr>
              <a:t>Age vs Purchase Plot</a:t>
            </a:r>
          </a:p>
        </p:txBody>
      </p:sp>
    </p:spTree>
    <p:extLst>
      <p:ext uri="{BB962C8B-B14F-4D97-AF65-F5344CB8AC3E}">
        <p14:creationId xmlns:p14="http://schemas.microsoft.com/office/powerpoint/2010/main" val="26367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57459-0430-47F6-A9D3-B03BE58E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3" y="1664094"/>
            <a:ext cx="5294716" cy="35298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9AFA3-7A1D-412D-A68F-DC7EB287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85B21-8C98-4AE8-9BBA-41D60D4FD9AB}"/>
              </a:ext>
            </a:extLst>
          </p:cNvPr>
          <p:cNvSpPr txBox="1"/>
          <p:nvPr/>
        </p:nvSpPr>
        <p:spPr>
          <a:xfrm>
            <a:off x="4039340" y="683581"/>
            <a:ext cx="5509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Gender and Marital Status Vs Purchase Plots</a:t>
            </a:r>
          </a:p>
        </p:txBody>
      </p:sp>
    </p:spTree>
    <p:extLst>
      <p:ext uri="{BB962C8B-B14F-4D97-AF65-F5344CB8AC3E}">
        <p14:creationId xmlns:p14="http://schemas.microsoft.com/office/powerpoint/2010/main" val="28641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94C3F-869C-4E54-B6A5-9CC4329A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B765E-C6C1-4092-891C-EB1D9386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770AC-5B5E-4BFB-ADF3-6A66F666256E}"/>
              </a:ext>
            </a:extLst>
          </p:cNvPr>
          <p:cNvSpPr txBox="1"/>
          <p:nvPr/>
        </p:nvSpPr>
        <p:spPr>
          <a:xfrm>
            <a:off x="3373514" y="639192"/>
            <a:ext cx="586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Total number of purchases by Age and City Plot</a:t>
            </a:r>
          </a:p>
        </p:txBody>
      </p:sp>
    </p:spTree>
    <p:extLst>
      <p:ext uri="{BB962C8B-B14F-4D97-AF65-F5344CB8AC3E}">
        <p14:creationId xmlns:p14="http://schemas.microsoft.com/office/powerpoint/2010/main" val="11168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6CE255-6660-403B-B8A5-812F7431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39" y="1087351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8E2AE-B3D9-4C47-9414-F7E2A6B8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6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80</TotalTime>
  <Words>172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BlackFriday Deals Dataset Analysis</vt:lpstr>
      <vt:lpstr>ETL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BlackFriday Analysis</dc:title>
  <dc:creator>Sanjay Srivastava</dc:creator>
  <cp:lastModifiedBy>Jayshree Maniar</cp:lastModifiedBy>
  <cp:revision>10</cp:revision>
  <dcterms:created xsi:type="dcterms:W3CDTF">2019-09-25T14:09:16Z</dcterms:created>
  <dcterms:modified xsi:type="dcterms:W3CDTF">2019-09-25T15:51:06Z</dcterms:modified>
</cp:coreProperties>
</file>