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6"/>
  </p:notesMasterIdLst>
  <p:handoutMasterIdLst>
    <p:handoutMasterId r:id="rId97"/>
  </p:handout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298" r:id="rId51"/>
    <p:sldId id="307" r:id="rId52"/>
    <p:sldId id="309" r:id="rId53"/>
    <p:sldId id="308" r:id="rId54"/>
    <p:sldId id="310" r:id="rId55"/>
    <p:sldId id="311" r:id="rId56"/>
    <p:sldId id="312" r:id="rId57"/>
    <p:sldId id="313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5" r:id="rId71"/>
    <p:sldId id="334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5" r:id="rId91"/>
    <p:sldId id="356" r:id="rId92"/>
    <p:sldId id="357" r:id="rId93"/>
    <p:sldId id="358" r:id="rId94"/>
    <p:sldId id="354" r:id="rId9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2021-05-31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2021-05-31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ctr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ctr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11029617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ctr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ctr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9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11029617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11029614" cy="2934999"/>
          </a:xfrm>
        </p:spPr>
        <p:txBody>
          <a:bodyPr rtlCol="0" anchor="ctr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3" r:id="rId6"/>
    <p:sldLayoutId id="2147483764" r:id="rId7"/>
    <p:sldLayoutId id="2147483760" r:id="rId8"/>
    <p:sldLayoutId id="2147483762" r:id="rId9"/>
    <p:sldLayoutId id="2147483706" r:id="rId10"/>
    <p:sldLayoutId id="2147483709" r:id="rId11"/>
    <p:sldLayoutId id="2147483707" r:id="rId12"/>
    <p:sldLayoutId id="2147483708" r:id="rId13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 smtClean="0"/>
              <a:t>Linux</a:t>
            </a:r>
            <a:r>
              <a:rPr lang="ko-KR" altLang="en-US" dirty="0" smtClean="0"/>
              <a:t>의 쉘 스크립트 및 </a:t>
            </a:r>
            <a:r>
              <a:rPr lang="en-US" altLang="ko-KR" dirty="0" err="1" smtClean="0"/>
              <a:t>makefile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명령 사용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세미콜론</a:t>
            </a:r>
            <a:r>
              <a:rPr lang="en-US" altLang="ko-KR" dirty="0" smtClean="0"/>
              <a:t>(;)</a:t>
            </a:r>
            <a:endParaRPr lang="en-US" altLang="ko-KR" dirty="0"/>
          </a:p>
          <a:p>
            <a:pPr lvl="1"/>
            <a:r>
              <a:rPr lang="ko-KR" altLang="en-US" dirty="0"/>
              <a:t>하나의 라인에 주어진 명령어들을 성공</a:t>
            </a:r>
            <a:r>
              <a:rPr lang="en-US" altLang="ko-KR" dirty="0"/>
              <a:t>,</a:t>
            </a:r>
            <a:r>
              <a:rPr lang="ko-KR" altLang="en-US" dirty="0"/>
              <a:t>실패와 관련 없이 전부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ko-KR" altLang="en-US" dirty="0"/>
              <a:t>명령</a:t>
            </a:r>
            <a:r>
              <a:rPr lang="en-US" altLang="ko-KR" dirty="0"/>
              <a:t>1 ; </a:t>
            </a:r>
            <a:r>
              <a:rPr lang="ko-KR" altLang="en-US" dirty="0"/>
              <a:t>명령</a:t>
            </a:r>
            <a:r>
              <a:rPr lang="en-US" altLang="ko-KR" dirty="0"/>
              <a:t>2 ; </a:t>
            </a:r>
            <a:r>
              <a:rPr lang="ko-KR" altLang="en-US" dirty="0"/>
              <a:t>명령</a:t>
            </a:r>
            <a:r>
              <a:rPr lang="en-US" altLang="ko-KR" dirty="0"/>
              <a:t>3 ; </a:t>
            </a:r>
            <a:r>
              <a:rPr lang="en-US" altLang="ko-KR" dirty="0" smtClean="0"/>
              <a:t>....</a:t>
            </a:r>
          </a:p>
          <a:p>
            <a:pPr lvl="2"/>
            <a:r>
              <a:rPr lang="en-US" altLang="ko-KR" dirty="0" smtClean="0"/>
              <a:t>Ex : $ date ; who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명령 사용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앰퍼샌드</a:t>
            </a:r>
            <a:r>
              <a:rPr lang="en-US" altLang="ko-KR" dirty="0" smtClean="0"/>
              <a:t>(&amp;&amp;)</a:t>
            </a:r>
            <a:endParaRPr lang="en-US" altLang="ko-KR" dirty="0"/>
          </a:p>
          <a:p>
            <a:pPr lvl="1"/>
            <a:r>
              <a:rPr lang="ko-KR" altLang="en-US" dirty="0"/>
              <a:t>앞에서부터 순차적으로 실행하되</a:t>
            </a:r>
            <a:r>
              <a:rPr lang="en-US" altLang="ko-KR" dirty="0"/>
              <a:t>, </a:t>
            </a:r>
            <a:r>
              <a:rPr lang="ko-KR" altLang="en-US" dirty="0"/>
              <a:t>명령 실행에 실패할 경우 뒤에 오는 명령은 실행하지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ko-KR" altLang="en-US" dirty="0"/>
              <a:t>명령</a:t>
            </a:r>
            <a:r>
              <a:rPr lang="en-US" altLang="ko-KR" dirty="0"/>
              <a:t>1 &amp;&amp; </a:t>
            </a:r>
            <a:r>
              <a:rPr lang="ko-KR" altLang="en-US" dirty="0"/>
              <a:t>명령</a:t>
            </a:r>
            <a:r>
              <a:rPr lang="en-US" altLang="ko-KR" dirty="0"/>
              <a:t>2 &amp;&amp; </a:t>
            </a:r>
            <a:r>
              <a:rPr lang="ko-KR" altLang="en-US" dirty="0"/>
              <a:t>명령</a:t>
            </a:r>
            <a:r>
              <a:rPr lang="en-US" altLang="ko-KR" dirty="0"/>
              <a:t>3 &amp;&amp; </a:t>
            </a:r>
            <a:r>
              <a:rPr lang="en-US" altLang="ko-KR" dirty="0" smtClean="0"/>
              <a:t>.....</a:t>
            </a:r>
          </a:p>
          <a:p>
            <a:pPr lvl="2"/>
            <a:r>
              <a:rPr lang="en-US" altLang="ko-KR" dirty="0"/>
              <a:t>Ex : $ date </a:t>
            </a:r>
            <a:r>
              <a:rPr lang="en-US" altLang="ko-KR" dirty="0" smtClean="0"/>
              <a:t>&amp;&amp; who</a:t>
            </a:r>
          </a:p>
          <a:p>
            <a:r>
              <a:rPr lang="en-US" altLang="ko-KR" dirty="0" smtClean="0"/>
              <a:t>Congratulation </a:t>
            </a:r>
            <a:r>
              <a:rPr lang="ko-KR" altLang="en-US" dirty="0" smtClean="0"/>
              <a:t>여러분은 지금 쉘 스크립트를 작성 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줄에 입력할 수 있는 명령어의 한계는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스크립트를 실행 하려면 번번히 명령어 라인에 기입 해야 하는데 이것을 파일에 저장 해서 실행 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3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쉘 스크립트 파일 작성하기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첫 번째는 </a:t>
            </a:r>
            <a:r>
              <a:rPr lang="en-US" altLang="ko-KR" dirty="0" smtClean="0"/>
              <a:t>bash </a:t>
            </a:r>
            <a:r>
              <a:rPr lang="ko-KR" altLang="en-US" dirty="0" smtClean="0"/>
              <a:t>쉘이 스크립트 파일을 인식 하는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쉘은 명령을 찾기 위해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라는 환경 변수에 입력하고 실행할 수 있도록 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두번째는 절대 경로에서 실행 하는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./multicommand.sh</a:t>
            </a:r>
          </a:p>
          <a:p>
            <a:pPr lvl="1"/>
            <a:r>
              <a:rPr lang="en-US" altLang="ko-KR" dirty="0" smtClean="0"/>
              <a:t>Bash: ./</a:t>
            </a:r>
            <a:r>
              <a:rPr lang="en-US" altLang="ko-KR" dirty="0"/>
              <a:t> </a:t>
            </a:r>
            <a:r>
              <a:rPr lang="en-US" altLang="ko-KR" dirty="0" smtClean="0"/>
              <a:t>multicommand.sh: Permission denied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smtClean="0"/>
              <a:t>$ data ;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 multicommand.sh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#!/bin/bash</a:t>
            </a:r>
          </a:p>
          <a:p>
            <a:pPr lvl="1"/>
            <a:r>
              <a:rPr lang="en-US" altLang="ko-KR" dirty="0" smtClean="0"/>
              <a:t> date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whoami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쉘 스크립트 파일 작성하기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스크립트를 작성 했지만 보는 바와 같이 권한 에러가 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 권한이 없어 실행이 안되는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9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쉘 스크립트 파일 작성하기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권한 주기</a:t>
            </a:r>
            <a:endParaRPr lang="en-US" altLang="ko-KR" dirty="0" smtClean="0"/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hmod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755 multicommand.sh</a:t>
            </a:r>
          </a:p>
          <a:p>
            <a:pPr lvl="1"/>
            <a:r>
              <a:rPr lang="en-US" altLang="ko-KR" dirty="0" smtClean="0"/>
              <a:t>.$ /multicommand.sh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쉘 스크립트 파일 작성하기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쉘 스크립트는 </a:t>
            </a:r>
            <a:r>
              <a:rPr lang="ko-KR" altLang="en-US" dirty="0" err="1"/>
              <a:t>쉘에게</a:t>
            </a:r>
            <a:r>
              <a:rPr lang="ko-KR" altLang="en-US" dirty="0"/>
              <a:t> 무슨 명령들을 실행할지 알려주는 스크립트 </a:t>
            </a:r>
            <a:r>
              <a:rPr lang="ko-KR" altLang="en-US" dirty="0" smtClean="0"/>
              <a:t>파일이다</a:t>
            </a:r>
            <a:r>
              <a:rPr lang="en-US" altLang="ko-KR" dirty="0"/>
              <a:t>. </a:t>
            </a:r>
            <a:r>
              <a:rPr lang="ko-KR" altLang="en-US" dirty="0" smtClean="0"/>
              <a:t>우리는 가장 널리 쓰이는 </a:t>
            </a:r>
            <a:r>
              <a:rPr lang="en-US" altLang="ko-KR" dirty="0"/>
              <a:t>bash </a:t>
            </a:r>
            <a:r>
              <a:rPr lang="ko-KR" altLang="en-US" dirty="0"/>
              <a:t>쉘을 사용하는 스크립트를 설명하도록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#!/</a:t>
            </a:r>
            <a:r>
              <a:rPr lang="en-US" altLang="ko-KR" dirty="0"/>
              <a:t>bin/bash</a:t>
            </a:r>
          </a:p>
          <a:p>
            <a:r>
              <a:rPr lang="ko-KR" altLang="en-US" dirty="0" smtClean="0"/>
              <a:t>스크립트 최 상단에는 </a:t>
            </a:r>
            <a:r>
              <a:rPr lang="ko-KR" altLang="en-US" dirty="0"/>
              <a:t>항상 이 구문이 </a:t>
            </a:r>
            <a:r>
              <a:rPr lang="ko-KR" altLang="en-US" dirty="0" smtClean="0"/>
              <a:t>적혀 있어야한다</a:t>
            </a:r>
            <a:r>
              <a:rPr lang="en-US" altLang="ko-KR" dirty="0"/>
              <a:t>. </a:t>
            </a:r>
            <a:r>
              <a:rPr lang="ko-KR" altLang="en-US" dirty="0"/>
              <a:t>간단하게 </a:t>
            </a:r>
            <a:r>
              <a:rPr lang="en-US" altLang="ko-KR" dirty="0"/>
              <a:t>hello</a:t>
            </a:r>
            <a:r>
              <a:rPr lang="en-US" altLang="ko-KR" dirty="0" smtClean="0"/>
              <a:t>, world</a:t>
            </a:r>
            <a:r>
              <a:rPr lang="ko-KR" altLang="en-US" dirty="0"/>
              <a:t>라는 문자열을 출력하는 스크립트를 만들어봅시다</a:t>
            </a:r>
            <a:r>
              <a:rPr lang="en-US" altLang="ko-KR" dirty="0"/>
              <a:t>. </a:t>
            </a:r>
            <a:r>
              <a:rPr lang="ko-KR" altLang="en-US" dirty="0"/>
              <a:t>파일명은 </a:t>
            </a:r>
            <a:r>
              <a:rPr lang="en-US" altLang="ko-KR" dirty="0" smtClean="0"/>
              <a:t>helloworld.sh</a:t>
            </a:r>
            <a:r>
              <a:rPr lang="ko-KR" altLang="en-US" dirty="0"/>
              <a:t>로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"hello, world"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 "hello, world"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메시지 표시하기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대부분의 쉘 명령은 스크립트가 실행될 때 콘솔 모니터에 나름대로의 출력을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스크립트 사용자가 스크립트 안에서 무슨 일이 일어나고 있는지 알 수 있도록 별도의 문자 메시지를 추가하고 싶을 때가 자주 있을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echo </a:t>
            </a:r>
            <a:r>
              <a:rPr lang="ko-KR" altLang="en-US" dirty="0" smtClean="0"/>
              <a:t>명령을 이용하면 이러한 일을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echo </a:t>
            </a:r>
            <a:r>
              <a:rPr lang="ko-KR" altLang="en-US" dirty="0" smtClean="0"/>
              <a:t>명령 뒤에 문자열을 추가 하면 텍스트 문자열을 표시할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echo This is a test</a:t>
            </a:r>
          </a:p>
          <a:p>
            <a:pPr lvl="1"/>
            <a:r>
              <a:rPr lang="en-US" altLang="ko-KR" dirty="0" smtClean="0"/>
              <a:t>This is a test</a:t>
            </a:r>
          </a:p>
          <a:p>
            <a:pPr lvl="1"/>
            <a:r>
              <a:rPr lang="en-US" altLang="ko-KR" dirty="0"/>
              <a:t>$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메시지 표시하기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표시하고자 하는 문자열을 나타내기 위해 따옴표</a:t>
            </a:r>
            <a:r>
              <a:rPr lang="en-US" altLang="ko-KR" dirty="0" smtClean="0"/>
              <a:t>(‘) </a:t>
            </a:r>
            <a:r>
              <a:rPr lang="ko-KR" altLang="en-US" dirty="0" smtClean="0"/>
              <a:t>따로 사용하지 않아도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 안에서 따옴표는 가끔 이상한 결과가 나온다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echo Let’s see if this’ll work</a:t>
            </a:r>
          </a:p>
          <a:p>
            <a:pPr lvl="1"/>
            <a:r>
              <a:rPr lang="en-US" altLang="ko-KR" dirty="0" smtClean="0"/>
              <a:t>Lets see if </a:t>
            </a:r>
            <a:r>
              <a:rPr lang="en-US" altLang="ko-KR" dirty="0" err="1" smtClean="0"/>
              <a:t>thisll</a:t>
            </a:r>
            <a:r>
              <a:rPr lang="en-US" altLang="ko-KR" dirty="0" smtClean="0"/>
              <a:t> work</a:t>
            </a:r>
            <a:endParaRPr lang="en-US" altLang="ko-KR" dirty="0"/>
          </a:p>
          <a:p>
            <a:r>
              <a:rPr lang="en-US" altLang="ko-KR" dirty="0" smtClean="0"/>
              <a:t>echo </a:t>
            </a:r>
            <a:r>
              <a:rPr lang="ko-KR" altLang="en-US" dirty="0" smtClean="0"/>
              <a:t>명령은 텍스트 문자열을 묶기 위해서 </a:t>
            </a:r>
            <a:r>
              <a:rPr lang="ko-KR" altLang="en-US" dirty="0" err="1" smtClean="0"/>
              <a:t>홑따옴표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겹따옴표를</a:t>
            </a:r>
            <a:r>
              <a:rPr lang="ko-KR" altLang="en-US" dirty="0" smtClean="0"/>
              <a:t>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안에서 따옴표를 사용하면 텍스트 안에서 한 가지 유형의 따옴표를 사용한 다음 문자열을 묶을 때에는 다른 유형의 따옴표를 써야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echo “This is a test to see if you’re paying attention”</a:t>
            </a:r>
          </a:p>
          <a:p>
            <a:pPr lvl="1"/>
            <a:r>
              <a:rPr lang="en-US" altLang="ko-KR" dirty="0" smtClean="0"/>
              <a:t>This is a test to see if you’re paying attention</a:t>
            </a:r>
          </a:p>
          <a:p>
            <a:pPr lvl="1"/>
            <a:r>
              <a:rPr lang="en-US" altLang="ko-KR" dirty="0" smtClean="0"/>
              <a:t>$ echo ‘Rich says “scripting is easy”.’</a:t>
            </a:r>
          </a:p>
          <a:p>
            <a:pPr lvl="1"/>
            <a:r>
              <a:rPr lang="en-US" altLang="ko-KR" dirty="0"/>
              <a:t>Rich says “scripting is easy”.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메시지 표시하기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표시하고자 하는 문자열을 나타내기 위해 따옴표</a:t>
            </a:r>
            <a:r>
              <a:rPr lang="en-US" altLang="ko-KR" dirty="0" smtClean="0"/>
              <a:t>(‘) </a:t>
            </a:r>
            <a:r>
              <a:rPr lang="ko-KR" altLang="en-US" dirty="0" smtClean="0"/>
              <a:t>따로 사용하지 않아도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 안에서 따옴표는 가끔 이상한 결과가 나온다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echo Let’s see if this’ll work</a:t>
            </a:r>
          </a:p>
          <a:p>
            <a:pPr lvl="1"/>
            <a:r>
              <a:rPr lang="en-US" altLang="ko-KR" dirty="0" smtClean="0"/>
              <a:t>Lets see if </a:t>
            </a:r>
            <a:r>
              <a:rPr lang="en-US" altLang="ko-KR" dirty="0" err="1" smtClean="0"/>
              <a:t>thisll</a:t>
            </a:r>
            <a:r>
              <a:rPr lang="en-US" altLang="ko-KR" dirty="0" smtClean="0"/>
              <a:t> work</a:t>
            </a:r>
            <a:endParaRPr lang="en-US" altLang="ko-KR" dirty="0"/>
          </a:p>
          <a:p>
            <a:r>
              <a:rPr lang="en-US" altLang="ko-KR" dirty="0" smtClean="0"/>
              <a:t>echo </a:t>
            </a:r>
            <a:r>
              <a:rPr lang="ko-KR" altLang="en-US" dirty="0" smtClean="0"/>
              <a:t>명령은 텍스트 문자열을 묶기 위해서 </a:t>
            </a:r>
            <a:r>
              <a:rPr lang="ko-KR" altLang="en-US" dirty="0" err="1" smtClean="0"/>
              <a:t>홑따옴표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겹따옴표를</a:t>
            </a:r>
            <a:r>
              <a:rPr lang="ko-KR" altLang="en-US" dirty="0" smtClean="0"/>
              <a:t>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안에서 따옴표를 사용하면 텍스트 안에서 한 가지 유형의 따옴표를 사용한 다음 문자열을 묶을 때에는 다른 유형의 따옴표를 써야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echo “This is a test to see if you’re paying attention”</a:t>
            </a:r>
          </a:p>
          <a:p>
            <a:pPr lvl="1"/>
            <a:r>
              <a:rPr lang="en-US" altLang="ko-KR" dirty="0" smtClean="0"/>
              <a:t>This is a test to see if you’re paying attention</a:t>
            </a:r>
          </a:p>
          <a:p>
            <a:pPr lvl="1"/>
            <a:r>
              <a:rPr lang="en-US" altLang="ko-KR" dirty="0" smtClean="0"/>
              <a:t>$ echo ‘Rich says “scripting is easy”.’</a:t>
            </a:r>
          </a:p>
          <a:p>
            <a:pPr lvl="1"/>
            <a:r>
              <a:rPr lang="en-US" altLang="ko-KR" dirty="0"/>
              <a:t>Rich says “scripting is easy”.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1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메시지 표시하기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touch test1.sh</a:t>
            </a:r>
          </a:p>
          <a:p>
            <a:r>
              <a:rPr lang="en-US" altLang="ko-KR" dirty="0" smtClean="0"/>
              <a:t>vi test1.sh</a:t>
            </a:r>
          </a:p>
          <a:p>
            <a:pPr lvl="1"/>
            <a:r>
              <a:rPr lang="en-US" altLang="ko-KR" dirty="0" smtClean="0"/>
              <a:t>#!/bin/bash/</a:t>
            </a:r>
          </a:p>
          <a:p>
            <a:pPr lvl="1"/>
            <a:r>
              <a:rPr lang="en-US" altLang="ko-KR" dirty="0" smtClean="0"/>
              <a:t>#This is test shell script</a:t>
            </a:r>
          </a:p>
          <a:p>
            <a:pPr lvl="1"/>
            <a:r>
              <a:rPr lang="en-US" altLang="ko-KR" dirty="0" smtClean="0"/>
              <a:t>echo The time and date are:</a:t>
            </a:r>
          </a:p>
          <a:p>
            <a:pPr lvl="1"/>
            <a:r>
              <a:rPr lang="en-US" altLang="ko-KR" dirty="0" smtClean="0"/>
              <a:t>Date</a:t>
            </a:r>
          </a:p>
          <a:p>
            <a:pPr lvl="1"/>
            <a:r>
              <a:rPr lang="en-US" altLang="ko-KR" dirty="0" smtClean="0"/>
              <a:t>echo “Let’s see who’s logged into the system:”</a:t>
            </a:r>
          </a:p>
          <a:p>
            <a:pPr lvl="1"/>
            <a:r>
              <a:rPr lang="en-US" altLang="ko-KR" dirty="0" err="1" smtClean="0"/>
              <a:t>whoami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은 커널</a:t>
            </a:r>
            <a:r>
              <a:rPr lang="en-US" altLang="ko-KR" dirty="0"/>
              <a:t>(Kernel)</a:t>
            </a:r>
            <a:r>
              <a:rPr lang="ko-KR" altLang="en-US" dirty="0"/>
              <a:t>과 사용자간의 다리 역할을 하는 것으로 사용자로부터 명령을 받아 그것을 해석하고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실행하는 역할을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쉘은 사용자가 시스템에 로그인하게 되면 각 사용자에게 설정된 </a:t>
            </a:r>
            <a:r>
              <a:rPr lang="ko-KR" altLang="en-US" dirty="0" err="1" smtClean="0"/>
              <a:t>쉘이부여</a:t>
            </a:r>
            <a:r>
              <a:rPr lang="ko-KR" altLang="en-US" dirty="0" smtClean="0"/>
              <a:t> 되면서 </a:t>
            </a:r>
            <a:r>
              <a:rPr lang="ko-KR" altLang="en-US" dirty="0"/>
              <a:t>다양한 명령어를 수행할 수 있게 </a:t>
            </a:r>
            <a:r>
              <a:rPr lang="ko-KR" altLang="en-US" dirty="0" smtClean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달리 말하면 사용자에게 쉘을 부여하지 않게 되면 시스템에 로그인하더라도 명령을 수행할 수 없게 되므로 </a:t>
            </a:r>
            <a:r>
              <a:rPr lang="ko-KR" altLang="en-US" dirty="0" err="1"/>
              <a:t>로그인을</a:t>
            </a:r>
            <a:r>
              <a:rPr lang="ko-KR" altLang="en-US" dirty="0"/>
              <a:t> 막는 효과와 동일하다고 볼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942050"/>
            <a:ext cx="5194300" cy="902713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1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메시지 표시하기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touch test1.sh</a:t>
            </a:r>
          </a:p>
          <a:p>
            <a:r>
              <a:rPr lang="en-US" altLang="ko-KR" dirty="0" smtClean="0"/>
              <a:t>vi test1.sh</a:t>
            </a:r>
          </a:p>
          <a:p>
            <a:pPr lvl="1"/>
            <a:r>
              <a:rPr lang="en-US" altLang="ko-KR" dirty="0" smtClean="0"/>
              <a:t>#!/bin/bash/</a:t>
            </a:r>
          </a:p>
          <a:p>
            <a:pPr lvl="1"/>
            <a:r>
              <a:rPr lang="en-US" altLang="ko-KR" dirty="0" smtClean="0"/>
              <a:t>#This is test shell script</a:t>
            </a:r>
          </a:p>
          <a:p>
            <a:pPr lvl="1"/>
            <a:r>
              <a:rPr lang="en-US" altLang="ko-KR" dirty="0" smtClean="0"/>
              <a:t>echo –n “The time and date are:”</a:t>
            </a:r>
          </a:p>
          <a:p>
            <a:pPr lvl="1"/>
            <a:r>
              <a:rPr lang="en-US" altLang="ko-KR" dirty="0" smtClean="0"/>
              <a:t>date</a:t>
            </a:r>
          </a:p>
          <a:p>
            <a:pPr lvl="1"/>
            <a:r>
              <a:rPr lang="en-US" altLang="ko-KR" dirty="0" smtClean="0"/>
              <a:t>echo “Let’s see who’s logged into the system:”</a:t>
            </a:r>
          </a:p>
          <a:p>
            <a:pPr lvl="1"/>
            <a:r>
              <a:rPr lang="en-US" altLang="ko-KR" dirty="0" err="1" smtClean="0"/>
              <a:t>whoami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1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Extended shell script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쉘 스크립트를 수행할 작업과 시기를 알려주는 필수 구성요소가 필요하다</a:t>
            </a:r>
            <a:r>
              <a:rPr lang="en-US" altLang="ko-KR" dirty="0"/>
              <a:t>. </a:t>
            </a:r>
            <a:r>
              <a:rPr lang="ko-KR" altLang="en-US" dirty="0"/>
              <a:t>대부분의 쉘 스크립트는 이보다 복잡하지만</a:t>
            </a:r>
            <a:r>
              <a:rPr lang="en-US" altLang="ko-KR" dirty="0"/>
              <a:t>, </a:t>
            </a:r>
            <a:r>
              <a:rPr lang="ko-KR" altLang="en-US" dirty="0" smtClean="0"/>
              <a:t>쉘 </a:t>
            </a:r>
            <a:r>
              <a:rPr lang="ko-KR" altLang="en-US" dirty="0"/>
              <a:t>스크립트 역시 일종의 프로그래밍 언어이며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반복 등과 같은 구조로 이루어진다</a:t>
            </a:r>
            <a:r>
              <a:rPr lang="en-US" altLang="ko-KR" dirty="0"/>
              <a:t>. </a:t>
            </a:r>
            <a:r>
              <a:rPr lang="ko-KR" altLang="en-US" dirty="0"/>
              <a:t>스크립트가 복잡한 구조로 되어 있어도 순차적인 </a:t>
            </a:r>
            <a:r>
              <a:rPr lang="ko-KR" altLang="en-US" dirty="0" smtClean="0"/>
              <a:t>실행 구조를 </a:t>
            </a:r>
            <a:r>
              <a:rPr lang="ko-KR" altLang="en-US" dirty="0"/>
              <a:t>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다음은 간단한 입력 구조를 가지는 쉘 스크립트 예제이다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"What is your name?"</a:t>
            </a:r>
          </a:p>
          <a:p>
            <a:pPr lvl="1"/>
            <a:r>
              <a:rPr lang="en-US" altLang="ko-KR" dirty="0"/>
              <a:t>read PERSON</a:t>
            </a:r>
          </a:p>
          <a:p>
            <a:pPr lvl="1"/>
            <a:r>
              <a:rPr lang="en-US" altLang="ko-KR" dirty="0"/>
              <a:t>echo "Hello, $PERSON"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Using shell variable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쉘에서 변수를 사용하는 방법에 대해 알아본다</a:t>
            </a:r>
            <a:r>
              <a:rPr lang="en-US" altLang="ko-KR" dirty="0"/>
              <a:t>. </a:t>
            </a:r>
            <a:r>
              <a:rPr lang="ko-KR" altLang="en-US" dirty="0" smtClean="0"/>
              <a:t>변수는 </a:t>
            </a:r>
            <a:r>
              <a:rPr lang="en-US" altLang="ko-KR" dirty="0"/>
              <a:t>"</a:t>
            </a:r>
            <a:r>
              <a:rPr lang="ko-KR" altLang="en-US" dirty="0"/>
              <a:t>아직 알려지지 않거나 어느 정도까지만 알려져 있는 양이나 정보에 대한 상징적인 이름이다</a:t>
            </a:r>
            <a:r>
              <a:rPr lang="en-US" altLang="ko-KR" dirty="0"/>
              <a:t>. </a:t>
            </a:r>
            <a:r>
              <a:rPr lang="ko-KR" altLang="en-US" dirty="0"/>
              <a:t>컴퓨터 소스 코드에서의 변수 이름은 일반적으로 데이터 저장 위치와 그 안의 내용물과 관련되어 있으며 이러한 것들은 프로그램 실행 도중에 변경될 수 있다</a:t>
            </a:r>
            <a:r>
              <a:rPr lang="en-US" altLang="ko-KR" dirty="0" smtClean="0"/>
              <a:t>.“</a:t>
            </a:r>
            <a:endParaRPr lang="en-US" altLang="ko-KR" dirty="0"/>
          </a:p>
          <a:p>
            <a:r>
              <a:rPr lang="ko-KR" altLang="en-US" dirty="0"/>
              <a:t>이를 쉽게 정의하면 다음과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변수는 컴퓨터 메모리에 존재한다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할당된 메모리 공간은 정보를 저장하기 위해서 사용된다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정보가 저장된 공간을 </a:t>
            </a:r>
            <a:r>
              <a:rPr lang="ko-KR" altLang="en-US" dirty="0" smtClean="0"/>
              <a:t>찾기 위해서</a:t>
            </a:r>
            <a:r>
              <a:rPr lang="en-US" altLang="ko-KR" dirty="0"/>
              <a:t>, </a:t>
            </a:r>
            <a:r>
              <a:rPr lang="ko-KR" altLang="en-US" dirty="0"/>
              <a:t>이름을 붙여서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할당된 값은 숫자</a:t>
            </a:r>
            <a:r>
              <a:rPr lang="en-US" altLang="ko-KR" dirty="0"/>
              <a:t>, </a:t>
            </a:r>
            <a:r>
              <a:rPr lang="ko-KR" altLang="en-US" dirty="0"/>
              <a:t>텍스트 파일</a:t>
            </a:r>
            <a:r>
              <a:rPr lang="en-US" altLang="ko-KR" dirty="0"/>
              <a:t>,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장치 또는 다른 유형의 데이터일 수 있으며</a:t>
            </a:r>
            <a:r>
              <a:rPr lang="en-US" altLang="ko-KR" dirty="0"/>
              <a:t>, </a:t>
            </a:r>
            <a:r>
              <a:rPr lang="ko-KR" altLang="en-US" dirty="0"/>
              <a:t>변수는 할당된 메모리의 주소를 나타내는 포인터이기 때문에 변수를 생성</a:t>
            </a:r>
            <a:r>
              <a:rPr lang="en-US" altLang="ko-KR" dirty="0"/>
              <a:t>, </a:t>
            </a:r>
            <a:r>
              <a:rPr lang="ko-KR" altLang="en-US" dirty="0"/>
              <a:t>할당</a:t>
            </a:r>
            <a:r>
              <a:rPr lang="en-US" altLang="ko-KR" dirty="0"/>
              <a:t>, </a:t>
            </a:r>
            <a:r>
              <a:rPr lang="ko-KR" altLang="en-US" dirty="0"/>
              <a:t>삭제가 가능하다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3583096"/>
            <a:ext cx="5194300" cy="1620621"/>
          </a:xfrm>
        </p:spPr>
      </p:pic>
    </p:spTree>
    <p:extLst>
      <p:ext uri="{BB962C8B-B14F-4D97-AF65-F5344CB8AC3E}">
        <p14:creationId xmlns:p14="http://schemas.microsoft.com/office/powerpoint/2010/main" val="309246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Variable Names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쉘에서 </a:t>
            </a:r>
            <a:r>
              <a:rPr lang="ko-KR" altLang="en-US" dirty="0" smtClean="0"/>
              <a:t>변수 이름을 </a:t>
            </a:r>
            <a:r>
              <a:rPr lang="ko-KR" altLang="en-US" dirty="0"/>
              <a:t>지칭하는 규칙은 다음과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변수 </a:t>
            </a:r>
            <a:r>
              <a:rPr lang="ko-KR" altLang="en-US" dirty="0"/>
              <a:t>안에 들어갈 수 있는 글자는 </a:t>
            </a:r>
            <a:r>
              <a:rPr lang="en-US" altLang="ko-KR" dirty="0"/>
              <a:t>a to z, A to Z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 안에 들어갈 수 있는 숫자는 </a:t>
            </a:r>
            <a:r>
              <a:rPr lang="en-US" altLang="ko-KR" dirty="0"/>
              <a:t>0 ~ 9</a:t>
            </a:r>
            <a:r>
              <a:rPr lang="ko-KR" altLang="en-US" dirty="0"/>
              <a:t>까지 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서로 다른 변수 이름을 이어서 사용하기 원한다면 </a:t>
            </a:r>
            <a:r>
              <a:rPr lang="en-US" altLang="ko-KR" dirty="0"/>
              <a:t>underscore character ( _ 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쉘 변수의 이름은 대문자를 사용한다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Variable Names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올바른 변수 선언의 예제를 살펴보면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_ALL</a:t>
            </a:r>
          </a:p>
          <a:p>
            <a:pPr lvl="1"/>
            <a:r>
              <a:rPr lang="en-US" altLang="ko-KR" dirty="0"/>
              <a:t>NAME</a:t>
            </a:r>
          </a:p>
          <a:p>
            <a:pPr lvl="1"/>
            <a:r>
              <a:rPr lang="en-US" altLang="ko-KR" dirty="0"/>
              <a:t>VAR_1</a:t>
            </a:r>
          </a:p>
          <a:p>
            <a:pPr lvl="1"/>
            <a:r>
              <a:rPr lang="en-US" altLang="ko-KR" dirty="0"/>
              <a:t>VAR_2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잘못된 변수 선언의 예제는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2_VAR</a:t>
            </a:r>
          </a:p>
          <a:p>
            <a:pPr lvl="1"/>
            <a:r>
              <a:rPr lang="en-US" altLang="ko-KR" dirty="0"/>
              <a:t>-VARIABLE</a:t>
            </a:r>
          </a:p>
          <a:p>
            <a:pPr lvl="1"/>
            <a:r>
              <a:rPr lang="en-US" altLang="ko-KR" dirty="0"/>
              <a:t>VAR1-VAR2</a:t>
            </a:r>
          </a:p>
          <a:p>
            <a:pPr lvl="1"/>
            <a:r>
              <a:rPr lang="en-US" altLang="ko-KR" dirty="0"/>
              <a:t>VAR_A!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1" y="5773150"/>
            <a:ext cx="877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쉘에서</a:t>
            </a:r>
            <a:r>
              <a:rPr lang="en-US" altLang="ko-KR"/>
              <a:t>!, -, *</a:t>
            </a:r>
            <a:r>
              <a:rPr lang="ko-KR" altLang="en-US"/>
              <a:t>와 같은 특수문자를 사용할 수 없는 이유는 쉘 자체에서 지칭하는 의미가 존재하기 때문이다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8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Defining Variables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변수를 정의하는 일반적인 방법은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variable_name</a:t>
            </a:r>
            <a:r>
              <a:rPr lang="en-US" altLang="ko-KR" dirty="0"/>
              <a:t>=</a:t>
            </a:r>
            <a:r>
              <a:rPr lang="en-US" altLang="ko-KR" dirty="0" err="1"/>
              <a:t>variable_value</a:t>
            </a:r>
            <a:endParaRPr lang="en-US" altLang="ko-KR" dirty="0"/>
          </a:p>
          <a:p>
            <a:pPr lvl="1"/>
            <a:r>
              <a:rPr lang="en-US" altLang="ko-KR" dirty="0"/>
              <a:t>NAME="Lucas"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예제에서 </a:t>
            </a:r>
            <a:r>
              <a:rPr lang="ko-KR" altLang="en-US" dirty="0"/>
              <a:t>확인할 수 있듯이 </a:t>
            </a:r>
            <a:r>
              <a:rPr lang="en-US" altLang="ko-KR" dirty="0"/>
              <a:t>NAME</a:t>
            </a:r>
            <a:r>
              <a:rPr lang="ko-KR" altLang="en-US" dirty="0"/>
              <a:t>이라는 변수를 정의하고 </a:t>
            </a:r>
            <a:r>
              <a:rPr lang="en-US" altLang="ko-KR" dirty="0" smtClean="0"/>
              <a:t>“Lucas”</a:t>
            </a:r>
            <a:r>
              <a:rPr lang="ko-KR" altLang="en-US" dirty="0" smtClean="0"/>
              <a:t>라는 </a:t>
            </a:r>
            <a:r>
              <a:rPr lang="ko-KR" altLang="en-US" dirty="0"/>
              <a:t>값을 </a:t>
            </a:r>
            <a:r>
              <a:rPr lang="ko-KR" altLang="en-US" dirty="0" smtClean="0"/>
              <a:t>대입할 수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이러한 유형의 변수를 </a:t>
            </a:r>
            <a:r>
              <a:rPr lang="ko-KR" altLang="en-US" b="1" dirty="0"/>
              <a:t>스칼라</a:t>
            </a:r>
            <a:r>
              <a:rPr lang="ko-KR" altLang="en-US" dirty="0"/>
              <a:t> 변수라고 지칭하는데 스칼라 변수는 한 번에 하나의 값을 저장할 수 있다는 특징을 가지고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ORGANIZATIONS="</a:t>
            </a:r>
            <a:r>
              <a:rPr lang="en-US" altLang="ko-KR" dirty="0" err="1"/>
              <a:t>wisoft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/>
              <a:t>NUMER_OF_PEOPLE=30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Accessing Values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변수에 저장된 값에 접근하기 위해서는 이름 앞에 </a:t>
            </a:r>
            <a:r>
              <a:rPr lang="en-US" altLang="ko-KR" dirty="0"/>
              <a:t>$</a:t>
            </a:r>
            <a:r>
              <a:rPr lang="ko-KR" altLang="en-US" dirty="0"/>
              <a:t>기호를 붙여야 한다</a:t>
            </a:r>
            <a:r>
              <a:rPr lang="en-US" altLang="ko-KR" dirty="0"/>
              <a:t>. </a:t>
            </a:r>
            <a:r>
              <a:rPr lang="ko-KR" altLang="en-US" dirty="0"/>
              <a:t>다음 예제는 정의된 변수 </a:t>
            </a:r>
            <a:r>
              <a:rPr lang="en-US" altLang="ko-KR" dirty="0"/>
              <a:t>NAME </a:t>
            </a:r>
            <a:r>
              <a:rPr lang="ko-KR" altLang="en-US" dirty="0"/>
              <a:t>값에 접근하고 </a:t>
            </a:r>
            <a:r>
              <a:rPr lang="en-US" altLang="ko-KR" b="1" dirty="0"/>
              <a:t>STDOUT</a:t>
            </a:r>
            <a:r>
              <a:rPr lang="ko-KR" altLang="en-US" dirty="0"/>
              <a:t>으로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NAME="Lucas"</a:t>
            </a:r>
          </a:p>
          <a:p>
            <a:pPr lvl="1"/>
            <a:r>
              <a:rPr lang="en-US" altLang="ko-KR" dirty="0"/>
              <a:t>echo $NAME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3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Read-only Variables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쉘에서는 읽기 전용으로 변수를 지정할 수 있으며</a:t>
            </a:r>
            <a:r>
              <a:rPr lang="en-US" altLang="ko-KR" dirty="0"/>
              <a:t>, </a:t>
            </a:r>
            <a:r>
              <a:rPr lang="ko-KR" altLang="en-US" dirty="0"/>
              <a:t>읽기 전용으로 지정된 변수는 값을 변경할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예제는 읽기 전용 변수에서 값을 변경하고자 할 때 나타나는 에러를 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NAME="Lucas"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 NAME</a:t>
            </a:r>
          </a:p>
          <a:p>
            <a:pPr lvl="1"/>
            <a:r>
              <a:rPr lang="en-US" altLang="ko-KR" dirty="0"/>
              <a:t>NAME</a:t>
            </a:r>
            <a:r>
              <a:rPr lang="en-US" altLang="ko-KR" dirty="0" smtClean="0"/>
              <a:t>=“Kyung Bae Park“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./readonly.sh: line 4: NAME: </a:t>
            </a:r>
            <a:r>
              <a:rPr lang="en-US" altLang="ko-KR" dirty="0" err="1"/>
              <a:t>readonly</a:t>
            </a:r>
            <a:r>
              <a:rPr lang="en-US" altLang="ko-KR" dirty="0"/>
              <a:t> variable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Unsetting Variables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변수에 할당된 값을 해제하면 더 이상 변수에 접근할 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#!/bin/bash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NAME="Lucas"</a:t>
            </a:r>
          </a:p>
          <a:p>
            <a:pPr lvl="1"/>
            <a:r>
              <a:rPr lang="en-US" altLang="ko-KR" dirty="0"/>
              <a:t>unset NAME</a:t>
            </a:r>
          </a:p>
          <a:p>
            <a:pPr lvl="1"/>
            <a:r>
              <a:rPr lang="en-US" altLang="ko-KR" dirty="0"/>
              <a:t>echo $NAME</a:t>
            </a:r>
          </a:p>
          <a:p>
            <a:r>
              <a:rPr lang="ko-KR" altLang="en-US" dirty="0"/>
              <a:t>위의 변수를 실행하게 되면 어떠한 것도 출력되지 않으며</a:t>
            </a:r>
            <a:r>
              <a:rPr lang="en-US" altLang="ko-KR" dirty="0"/>
              <a:t>, </a:t>
            </a:r>
            <a:r>
              <a:rPr lang="ko-KR" altLang="en-US" dirty="0"/>
              <a:t>읽기 전용으로 선언된 변수는 </a:t>
            </a:r>
            <a:r>
              <a:rPr lang="en-US" altLang="ko-KR" dirty="0"/>
              <a:t>unset 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Variable Types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쉘이 실행하기 위해서는 다음과 같은 </a:t>
            </a:r>
            <a:r>
              <a:rPr lang="en-US" altLang="ko-KR" dirty="0"/>
              <a:t>3</a:t>
            </a:r>
            <a:r>
              <a:rPr lang="ko-KR" altLang="en-US" dirty="0"/>
              <a:t>가지의 주요 변수가 존재한다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지역변수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쉘의 인스턴스에 존재하는 변수로 기본적으로 쉘에서 지정한 모든 변수는 전역 변수로 선언되기 때문에 지역변수를 사용하기 위해서는 </a:t>
            </a:r>
            <a:r>
              <a:rPr lang="en-US" altLang="ko-KR" dirty="0"/>
              <a:t>local </a:t>
            </a:r>
            <a:r>
              <a:rPr lang="ko-KR" altLang="en-US" dirty="0"/>
              <a:t>키워드를 반드시 사용해야 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혹은 쉘을 실행할 때 인자 값으로 넘겨줄 수 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환경변수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쉘 스크립트를 통해 작성된 프로그램 중에서 정상적으로 동작하기 위한 변수이다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선언된 변수는 모든 자식 프로세스에서 접근하여 사용할 수 있으며</a:t>
            </a:r>
            <a:r>
              <a:rPr lang="en-US" altLang="ko-KR" dirty="0"/>
              <a:t>, </a:t>
            </a:r>
            <a:r>
              <a:rPr lang="ko-KR" altLang="en-US" dirty="0"/>
              <a:t>프로그램이 실행하기 위해 참조되는 경우 외에는 사용하면 안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3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쉘의 역사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리눅스의 모태가 되는 유닉스 최초의 쉘은 켄 </a:t>
            </a:r>
            <a:r>
              <a:rPr lang="ko-KR" altLang="en-US" dirty="0" err="1"/>
              <a:t>톰프슨</a:t>
            </a:r>
            <a:r>
              <a:rPr lang="en-US" altLang="ko-KR" dirty="0"/>
              <a:t>(Ken Thompson)</a:t>
            </a:r>
            <a:r>
              <a:rPr lang="ko-KR" altLang="en-US" dirty="0"/>
              <a:t>이 </a:t>
            </a:r>
            <a:r>
              <a:rPr lang="ko-KR" altLang="en-US" dirty="0" err="1"/>
              <a:t>멀틱스</a:t>
            </a:r>
            <a:r>
              <a:rPr lang="en-US" altLang="ko-KR" dirty="0"/>
              <a:t>(Multics) </a:t>
            </a:r>
            <a:r>
              <a:rPr lang="ko-KR" altLang="en-US" dirty="0"/>
              <a:t>쉘을 따라 모형화한 쉘을 이용하였고</a:t>
            </a:r>
            <a:r>
              <a:rPr lang="en-US" altLang="ko-KR" dirty="0"/>
              <a:t>, </a:t>
            </a:r>
            <a:r>
              <a:rPr lang="ko-KR" altLang="en-US" dirty="0"/>
              <a:t>그 후 스티븐 본</a:t>
            </a:r>
            <a:r>
              <a:rPr lang="en-US" altLang="ko-KR" dirty="0"/>
              <a:t>(Steven Bourne)</a:t>
            </a:r>
            <a:r>
              <a:rPr lang="ko-KR" altLang="en-US" dirty="0"/>
              <a:t>이 유닉스 버전 </a:t>
            </a:r>
            <a:r>
              <a:rPr lang="en-US" altLang="ko-KR" dirty="0"/>
              <a:t>7</a:t>
            </a:r>
            <a:r>
              <a:rPr lang="ko-KR" altLang="en-US" dirty="0"/>
              <a:t>의 기본 쉘이 되는 본 쉘</a:t>
            </a:r>
            <a:r>
              <a:rPr lang="en-US" altLang="ko-KR" dirty="0"/>
              <a:t>(Bourne Shell, 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개발하였다</a:t>
            </a:r>
            <a:r>
              <a:rPr lang="en-US" altLang="ko-KR" dirty="0"/>
              <a:t>. </a:t>
            </a:r>
            <a:r>
              <a:rPr lang="ko-KR" altLang="en-US" dirty="0"/>
              <a:t>본 쉘은 강력한 쉘이었지만 유용한 기능이 많지 </a:t>
            </a:r>
            <a:r>
              <a:rPr lang="ko-KR" altLang="en-US" dirty="0" smtClean="0"/>
              <a:t>않았다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버클리 대학의 빌 조이</a:t>
            </a:r>
            <a:r>
              <a:rPr lang="en-US" altLang="ko-KR" dirty="0"/>
              <a:t>(Bill Joy)</a:t>
            </a:r>
            <a:r>
              <a:rPr lang="ko-KR" altLang="en-US" dirty="0"/>
              <a:t>가 개발한 </a:t>
            </a:r>
            <a:r>
              <a:rPr lang="en-US" altLang="ko-KR" dirty="0"/>
              <a:t>C </a:t>
            </a:r>
            <a:r>
              <a:rPr lang="ko-KR" altLang="en-US" dirty="0"/>
              <a:t>쉘</a:t>
            </a:r>
            <a:r>
              <a:rPr lang="en-US" altLang="ko-KR" dirty="0"/>
              <a:t>(C shell, </a:t>
            </a:r>
            <a:r>
              <a:rPr lang="en-US" altLang="ko-KR" dirty="0" err="1"/>
              <a:t>csh</a:t>
            </a:r>
            <a:r>
              <a:rPr lang="en-US" altLang="ko-KR" dirty="0"/>
              <a:t>)</a:t>
            </a:r>
            <a:r>
              <a:rPr lang="ko-KR" altLang="en-US" dirty="0"/>
              <a:t>이 등장하였으며 현재에는 </a:t>
            </a:r>
            <a:r>
              <a:rPr lang="en-US" altLang="ko-KR" dirty="0"/>
              <a:t>bash, </a:t>
            </a:r>
            <a:r>
              <a:rPr lang="en-US" altLang="ko-KR" dirty="0" err="1"/>
              <a:t>ksh</a:t>
            </a:r>
            <a:r>
              <a:rPr lang="en-US" altLang="ko-KR" dirty="0"/>
              <a:t>, </a:t>
            </a:r>
            <a:r>
              <a:rPr lang="en-US" altLang="ko-KR" dirty="0" err="1"/>
              <a:t>tcsh</a:t>
            </a:r>
            <a:r>
              <a:rPr lang="en-US" altLang="ko-KR" dirty="0"/>
              <a:t>, </a:t>
            </a:r>
            <a:r>
              <a:rPr lang="en-US" altLang="ko-KR" dirty="0" err="1"/>
              <a:t>zsh</a:t>
            </a:r>
            <a:r>
              <a:rPr lang="ko-KR" altLang="en-US" dirty="0"/>
              <a:t>과 같은 다양한 쉘이 </a:t>
            </a:r>
            <a:r>
              <a:rPr lang="ko-KR" altLang="en-US" dirty="0" smtClean="0"/>
              <a:t>개발 되었다</a:t>
            </a:r>
            <a:r>
              <a:rPr lang="en-US" altLang="ko-KR" dirty="0"/>
              <a:t>. </a:t>
            </a:r>
            <a:r>
              <a:rPr lang="ko-KR" altLang="en-US" dirty="0"/>
              <a:t>리눅스에는 </a:t>
            </a:r>
            <a:r>
              <a:rPr lang="en-US" altLang="ko-KR" dirty="0" err="1"/>
              <a:t>sh</a:t>
            </a:r>
            <a:r>
              <a:rPr lang="ko-KR" altLang="en-US" dirty="0"/>
              <a:t>를 기본으로 </a:t>
            </a:r>
            <a:r>
              <a:rPr lang="en-US" altLang="ko-KR" dirty="0" err="1"/>
              <a:t>ksh</a:t>
            </a:r>
            <a:r>
              <a:rPr lang="ko-KR" altLang="en-US" dirty="0"/>
              <a:t>와 </a:t>
            </a:r>
            <a:r>
              <a:rPr lang="en-US" altLang="ko-KR" dirty="0" err="1"/>
              <a:t>csh</a:t>
            </a:r>
            <a:r>
              <a:rPr lang="en-US" altLang="ko-KR" dirty="0"/>
              <a:t> </a:t>
            </a:r>
            <a:r>
              <a:rPr lang="ko-KR" altLang="en-US" dirty="0"/>
              <a:t>계열의 장점을 결합한 </a:t>
            </a:r>
            <a:r>
              <a:rPr lang="en-US" altLang="ko-KR" dirty="0"/>
              <a:t>bash shell(Bourne Again shell)</a:t>
            </a:r>
            <a:r>
              <a:rPr lang="ko-KR" altLang="en-US" dirty="0"/>
              <a:t>을 표준으로 하고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Variable Types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쉘 변수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쉘이 동작하기 위해 필요한 특수 변수이다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set </a:t>
            </a:r>
            <a:r>
              <a:rPr lang="ko-KR" altLang="en-US" dirty="0"/>
              <a:t>명령을 통해 쉘 변수를 확인할 수 있다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우리가 흔히 알고 있는 쉘 변수로는 </a:t>
            </a:r>
            <a:r>
              <a:rPr lang="en-US" altLang="ko-KR" dirty="0"/>
              <a:t>$PATH, $HOME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85916" y="2925763"/>
            <a:ext cx="3055818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0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script - Shell </a:t>
            </a:r>
            <a:r>
              <a:rPr lang="ko-KR" altLang="en-US" dirty="0"/>
              <a:t>특수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 변수 </a:t>
            </a:r>
            <a:r>
              <a:rPr lang="en-US" altLang="ko-KR" dirty="0"/>
              <a:t>(Reserved Variable)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프로그래밍 언어에서 사용하는 예약 변수와 동일한 기능을 담당한다고 생각하면 된다</a:t>
            </a:r>
            <a:r>
              <a:rPr lang="en-US" altLang="ko-KR" dirty="0"/>
              <a:t>. </a:t>
            </a:r>
            <a:r>
              <a:rPr lang="ko-KR" altLang="en-US" dirty="0"/>
              <a:t>쉘 프로그래밍을 작성할 때</a:t>
            </a:r>
            <a:r>
              <a:rPr lang="en-US" altLang="ko-KR" dirty="0"/>
              <a:t>, </a:t>
            </a:r>
            <a:r>
              <a:rPr lang="ko-KR" altLang="en-US" dirty="0" smtClean="0"/>
              <a:t>예약 변수를 </a:t>
            </a:r>
            <a:r>
              <a:rPr lang="ko-KR" altLang="en-US" dirty="0"/>
              <a:t>사용하면 보편적인 실행환경으로 작성할 수 있으므로 편리하게 사용할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script - Shell </a:t>
            </a:r>
            <a:r>
              <a:rPr lang="ko-KR" altLang="en-US" dirty="0"/>
              <a:t>특수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 변수 </a:t>
            </a:r>
            <a:r>
              <a:rPr lang="en-US" altLang="ko-KR" dirty="0"/>
              <a:t>(Reserved Variable)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763273"/>
              </p:ext>
            </p:extLst>
          </p:nvPr>
        </p:nvGraphicFramePr>
        <p:xfrm>
          <a:off x="581025" y="3238123"/>
          <a:ext cx="5194300" cy="2658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3965">
                  <a:extLst>
                    <a:ext uri="{9D8B030D-6E8A-4147-A177-3AD203B41FA5}">
                      <a16:colId xmlns:a16="http://schemas.microsoft.com/office/drawing/2014/main" val="2204735017"/>
                    </a:ext>
                  </a:extLst>
                </a:gridCol>
                <a:gridCol w="3570335">
                  <a:extLst>
                    <a:ext uri="{9D8B030D-6E8A-4147-A177-3AD203B41FA5}">
                      <a16:colId xmlns:a16="http://schemas.microsoft.com/office/drawing/2014/main" val="1312286165"/>
                    </a:ext>
                  </a:extLst>
                </a:gridCol>
              </a:tblGrid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변수명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405360857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HOME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사용자 홈 디렉터리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64400331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PATH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실행 파일을 찾을 경로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40734760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LANG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프로그램 사용시 기본 지원되는 언어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10241733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FUNCNAME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현재 함수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411352161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SECONDS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스크립트가 실행된 시간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초 단위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942681001"/>
                  </a:ext>
                </a:extLst>
              </a:tr>
              <a:tr h="340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SHLVL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중첩된 쉘 레벨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현재 실행중인 쉘 레벨 수이며</a:t>
                      </a:r>
                      <a:r>
                        <a:rPr lang="en-US" altLang="ko-KR" sz="1400" u="none" strike="noStrike">
                          <a:effectLst/>
                        </a:rPr>
                        <a:t>, Linux </a:t>
                      </a:r>
                      <a:r>
                        <a:rPr lang="ko-KR" altLang="en-US" sz="1400" u="none" strike="noStrike">
                          <a:effectLst/>
                        </a:rPr>
                        <a:t>배포판에 따라 다름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727442909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SHELL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로그인해서 사용하고 있는 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4114327700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PPID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부모 프로세스의 </a:t>
                      </a:r>
                      <a:r>
                        <a:rPr lang="en-US" altLang="ko-KR" sz="1400" u="none" strike="noStrike">
                          <a:effectLst/>
                        </a:rPr>
                        <a:t>PID</a:t>
                      </a:r>
                      <a:endParaRPr lang="en-US" altLang="ko-KR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97494518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BASH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BASH </a:t>
                      </a:r>
                      <a:r>
                        <a:rPr lang="ko-KR" altLang="en-US" sz="1400" u="none" strike="noStrike">
                          <a:effectLst/>
                        </a:rPr>
                        <a:t>실행 파일 경로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409952503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BASH_ENV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스크립트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실행시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BASH </a:t>
                      </a:r>
                      <a:r>
                        <a:rPr lang="ko-KR" altLang="en-US" sz="1400" u="none" strike="noStrike" dirty="0">
                          <a:effectLst/>
                        </a:rPr>
                        <a:t>시작 파일을 읽을 위치 변수</a:t>
                      </a:r>
                      <a:endParaRPr lang="ko-KR" alt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601214132"/>
                  </a:ext>
                </a:extLst>
              </a:tr>
            </a:tbl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95178353"/>
              </p:ext>
            </p:extLst>
          </p:nvPr>
        </p:nvGraphicFramePr>
        <p:xfrm>
          <a:off x="6416675" y="3309769"/>
          <a:ext cx="5194300" cy="2445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3965">
                  <a:extLst>
                    <a:ext uri="{9D8B030D-6E8A-4147-A177-3AD203B41FA5}">
                      <a16:colId xmlns:a16="http://schemas.microsoft.com/office/drawing/2014/main" val="1287102179"/>
                    </a:ext>
                  </a:extLst>
                </a:gridCol>
                <a:gridCol w="3570335">
                  <a:extLst>
                    <a:ext uri="{9D8B030D-6E8A-4147-A177-3AD203B41FA5}">
                      <a16:colId xmlns:a16="http://schemas.microsoft.com/office/drawing/2014/main" val="1657787503"/>
                    </a:ext>
                  </a:extLst>
                </a:gridCol>
              </a:tblGrid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변수명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782711823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BASH_VERSION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현재 설치된 </a:t>
                      </a:r>
                      <a:r>
                        <a:rPr lang="en-US" altLang="ko-KR" sz="1400" u="none" strike="noStrike">
                          <a:effectLst/>
                        </a:rPr>
                        <a:t>BASH </a:t>
                      </a:r>
                      <a:r>
                        <a:rPr lang="ko-KR" altLang="en-US" sz="1400" u="none" strike="noStrike">
                          <a:effectLst/>
                        </a:rPr>
                        <a:t>버전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4886717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BASH_VERSINFO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배열로 상세 정보 출력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732609709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MAIL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메일 보관 경로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9611080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MAILCHECK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메일 확인 시간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621503340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OSTYPE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운영체제 종류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47941076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TERM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터미널의 종류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96232517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HOSTNAME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호스트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982743073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HOSTTYPE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시스템 하드웨어 종류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20837778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MACHTYPE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머신 종류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612319098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LOGNAME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로그인 이름</a:t>
                      </a:r>
                      <a:endParaRPr lang="ko-KR" alt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416483064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script - Shell </a:t>
            </a:r>
            <a:r>
              <a:rPr lang="ko-KR" altLang="en-US" dirty="0"/>
              <a:t>특수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 변수 </a:t>
            </a:r>
            <a:r>
              <a:rPr lang="en-US" altLang="ko-KR" dirty="0"/>
              <a:t>(Reserved Variable)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1714777"/>
              </p:ext>
            </p:extLst>
          </p:nvPr>
        </p:nvGraphicFramePr>
        <p:xfrm>
          <a:off x="581025" y="3211256"/>
          <a:ext cx="5194300" cy="2667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3965">
                  <a:extLst>
                    <a:ext uri="{9D8B030D-6E8A-4147-A177-3AD203B41FA5}">
                      <a16:colId xmlns:a16="http://schemas.microsoft.com/office/drawing/2014/main" val="2333258337"/>
                    </a:ext>
                  </a:extLst>
                </a:gridCol>
                <a:gridCol w="3570335">
                  <a:extLst>
                    <a:ext uri="{9D8B030D-6E8A-4147-A177-3AD203B41FA5}">
                      <a16:colId xmlns:a16="http://schemas.microsoft.com/office/drawing/2014/main" val="1408553883"/>
                    </a:ext>
                  </a:extLst>
                </a:gridCol>
              </a:tblGrid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변수명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895779065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UID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사용자 </a:t>
                      </a:r>
                      <a:r>
                        <a:rPr lang="en-US" sz="1400" u="none" strike="noStrike">
                          <a:effectLst/>
                        </a:rPr>
                        <a:t>UID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119122575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TMOUNT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로그아웃할 시간</a:t>
                      </a:r>
                      <a:r>
                        <a:rPr lang="en-US" altLang="ko-KR" sz="1400" u="none" strike="noStrike">
                          <a:effectLst/>
                        </a:rPr>
                        <a:t>, 0</a:t>
                      </a:r>
                      <a:r>
                        <a:rPr lang="ko-KR" altLang="en-US" sz="1400" u="none" strike="noStrike">
                          <a:effectLst/>
                        </a:rPr>
                        <a:t>일 경우 무제한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902697066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USER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사용자의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298237815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USERNAME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사용자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320453579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GROUPS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사용자 그룹 </a:t>
                      </a:r>
                      <a:r>
                        <a:rPr lang="en-US" altLang="ko-KR" sz="1400" u="none" strike="noStrike">
                          <a:effectLst/>
                        </a:rPr>
                        <a:t>(/</a:t>
                      </a:r>
                      <a:r>
                        <a:rPr lang="en-US" sz="1400" u="none" strike="noStrike">
                          <a:effectLst/>
                        </a:rPr>
                        <a:t>etc/passwd)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45471986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HISTFILE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히스토리 파일 경로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398470809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HISTFILESIZE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히스토리 파일 사이즈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10115848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HISTSIZE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히스토리에 저장된 개수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324169417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HISTCONTROL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중복되는 명령에 대한 기록 유무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4250148708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DISPLAY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X </a:t>
                      </a:r>
                      <a:r>
                        <a:rPr lang="ko-KR" altLang="en-US" sz="1400" u="none" strike="noStrike">
                          <a:effectLst/>
                        </a:rPr>
                        <a:t>디스플레이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104252240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IFS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입력 필드 </a:t>
                      </a:r>
                      <a:r>
                        <a:rPr lang="ko-KR" altLang="en-US" sz="1400" u="none" strike="noStrike" dirty="0" err="1" smtClean="0">
                          <a:effectLst/>
                        </a:rPr>
                        <a:t>구분자</a:t>
                      </a:r>
                      <a:endParaRPr lang="ko-KR" alt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686457320"/>
                  </a:ext>
                </a:extLst>
              </a:tr>
            </a:tbl>
          </a:graphicData>
        </a:graphic>
      </p:graphicFrame>
      <p:graphicFrame>
        <p:nvGraphicFramePr>
          <p:cNvPr id="10" name="내용 개체 틀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98617165"/>
              </p:ext>
            </p:extLst>
          </p:nvPr>
        </p:nvGraphicFramePr>
        <p:xfrm>
          <a:off x="6416675" y="3251557"/>
          <a:ext cx="5194300" cy="2724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3965">
                  <a:extLst>
                    <a:ext uri="{9D8B030D-6E8A-4147-A177-3AD203B41FA5}">
                      <a16:colId xmlns:a16="http://schemas.microsoft.com/office/drawing/2014/main" val="619882606"/>
                    </a:ext>
                  </a:extLst>
                </a:gridCol>
                <a:gridCol w="3570335">
                  <a:extLst>
                    <a:ext uri="{9D8B030D-6E8A-4147-A177-3AD203B41FA5}">
                      <a16:colId xmlns:a16="http://schemas.microsoft.com/office/drawing/2014/main" val="3759031375"/>
                    </a:ext>
                  </a:extLst>
                </a:gridCol>
              </a:tblGrid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변수명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222642148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VISAUL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</a:t>
                      </a:r>
                      <a:r>
                        <a:rPr lang="ko-KR" altLang="en-US" sz="1400" u="none" strike="noStrike">
                          <a:effectLst/>
                        </a:rPr>
                        <a:t>편집기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178110223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EDITOR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기본 편집기 이름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321589466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COLUMNS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터미널의 컬럼 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061646030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LINES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터미널의 라인 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2204320738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LS_COLORS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ls </a:t>
                      </a:r>
                      <a:r>
                        <a:rPr lang="ko-KR" altLang="en-US" sz="1400" u="none" strike="noStrike">
                          <a:effectLst/>
                        </a:rPr>
                        <a:t>명령의 색상 관련 옵션</a:t>
                      </a:r>
                      <a:endParaRPr lang="ko-KR" alt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365262514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PS1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기본 프롬프트 스트링</a:t>
                      </a:r>
                      <a:r>
                        <a:rPr lang="en-US" altLang="ko-KR" sz="1400" u="none" strike="noStrike">
                          <a:effectLst/>
                        </a:rPr>
                        <a:t>. </a:t>
                      </a:r>
                      <a:r>
                        <a:rPr lang="ko-KR" altLang="en-US" sz="1400" u="none" strike="noStrike">
                          <a:effectLst/>
                        </a:rPr>
                        <a:t>기본값은 </a:t>
                      </a:r>
                      <a:r>
                        <a:rPr lang="en-US" altLang="ko-KR" sz="1400" u="none" strike="noStrike">
                          <a:effectLst/>
                        </a:rPr>
                        <a:t>`\s-\v$ '</a:t>
                      </a:r>
                      <a:endParaRPr lang="en-US" altLang="ko-KR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264740535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PS2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긴 문자 입력을 위해 나타나는 문자열</a:t>
                      </a:r>
                      <a:r>
                        <a:rPr lang="en-US" altLang="ko-KR" sz="1400" u="none" strike="noStrike">
                          <a:effectLst/>
                        </a:rPr>
                        <a:t>. </a:t>
                      </a:r>
                      <a:r>
                        <a:rPr lang="ko-KR" altLang="en-US" sz="1400" u="none" strike="noStrike">
                          <a:effectLst/>
                        </a:rPr>
                        <a:t>기본 값은 </a:t>
                      </a:r>
                      <a:r>
                        <a:rPr lang="en-US" altLang="ko-KR" sz="1400" u="none" strike="noStrike">
                          <a:effectLst/>
                        </a:rPr>
                        <a:t>&gt;</a:t>
                      </a:r>
                      <a:endParaRPr lang="en-US" altLang="ko-KR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849504822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PS3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쉘 스크립트에서 </a:t>
                      </a:r>
                      <a:r>
                        <a:rPr lang="en-US" altLang="ko-KR" sz="1400" u="none" strike="noStrike">
                          <a:effectLst/>
                        </a:rPr>
                        <a:t>select </a:t>
                      </a:r>
                      <a:r>
                        <a:rPr lang="ko-KR" altLang="en-US" sz="1400" u="none" strike="noStrike">
                          <a:effectLst/>
                        </a:rPr>
                        <a:t>사용시 프롬프트 변수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기본값</a:t>
                      </a:r>
                      <a:r>
                        <a:rPr lang="en-US" altLang="ko-KR" sz="1400" u="none" strike="noStrike">
                          <a:effectLst/>
                        </a:rPr>
                        <a:t>: #?)</a:t>
                      </a:r>
                      <a:endParaRPr lang="en-US" altLang="ko-KR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1061101183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PS4</a:t>
                      </a:r>
                      <a:endParaRPr lang="en-US" sz="14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쉘 스크립트 디버깅 모드의 프롬프트 변수</a:t>
                      </a:r>
                      <a:endParaRPr lang="ko-KR" alt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956" marR="8956" marT="8956" marB="0" anchor="ctr"/>
                </a:tc>
                <a:extLst>
                  <a:ext uri="{0D108BD9-81ED-4DB2-BD59-A6C34878D82A}">
                    <a16:rowId xmlns:a16="http://schemas.microsoft.com/office/drawing/2014/main" val="324471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55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특수 권한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일반적으로 리눅스 유닉스는 사용자의 파일 권한을 부여하여 기초적인 보안체계를 유지한다</a:t>
            </a:r>
            <a:r>
              <a:rPr lang="en-US" altLang="ko-KR" dirty="0"/>
              <a:t>. </a:t>
            </a:r>
            <a:r>
              <a:rPr lang="ko-KR" altLang="en-US" dirty="0"/>
              <a:t>파일이나 디렉터리에서는 </a:t>
            </a:r>
            <a:r>
              <a:rPr lang="en-US" altLang="ko-KR" dirty="0"/>
              <a:t>user, group, other </a:t>
            </a:r>
            <a:r>
              <a:rPr lang="ko-KR" altLang="en-US" dirty="0"/>
              <a:t>권한이 존재하며 각각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권한을 부여할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이러한 권한을 수정하기 위해서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명령을 사용하는데 쉘에서 특수 권한을 주기 위해서도 같은 명령을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7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파일을 실행할 때 일시적으로 소유자의 권한을 얻어 실행할 수 있도록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root </a:t>
            </a:r>
            <a:r>
              <a:rPr lang="ko-KR" altLang="en-US" dirty="0"/>
              <a:t>권한으로 지정된 프로그램에 </a:t>
            </a:r>
            <a:r>
              <a:rPr lang="en-US" altLang="ko-KR" dirty="0" err="1"/>
              <a:t>SetUID</a:t>
            </a:r>
            <a:r>
              <a:rPr lang="ko-KR" altLang="en-US" dirty="0"/>
              <a:t>가 지정되어 있으면 </a:t>
            </a:r>
            <a:r>
              <a:rPr lang="en-US" altLang="ko-KR" dirty="0"/>
              <a:t>root </a:t>
            </a:r>
            <a:r>
              <a:rPr lang="ko-KR" altLang="en-US" dirty="0"/>
              <a:t>권한으로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기존에 </a:t>
            </a:r>
            <a:r>
              <a:rPr lang="ko-KR" altLang="en-US" dirty="0" smtClean="0"/>
              <a:t>실행 권한이 </a:t>
            </a:r>
            <a:r>
              <a:rPr lang="ko-KR" altLang="en-US" dirty="0"/>
              <a:t>없으면 대문자 </a:t>
            </a:r>
            <a:r>
              <a:rPr lang="en-US" altLang="ko-KR" dirty="0"/>
              <a:t>S, </a:t>
            </a:r>
            <a:r>
              <a:rPr lang="ko-KR" altLang="en-US" dirty="0"/>
              <a:t>있으면 소문자 </a:t>
            </a:r>
            <a:r>
              <a:rPr lang="en-US" altLang="ko-KR" dirty="0"/>
              <a:t>s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852192"/>
            <a:ext cx="5194300" cy="1082429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리눅스에서 설정되어 있는 대표적인 파일은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passwd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해당 파일은 계정의 비밀번호를 변경할 수 있도록 하는 실행파일로 </a:t>
            </a:r>
            <a:r>
              <a:rPr lang="en-US" altLang="ko-KR" dirty="0"/>
              <a:t>root</a:t>
            </a:r>
            <a:r>
              <a:rPr lang="ko-KR" altLang="en-US" dirty="0"/>
              <a:t>만 변경 가능하도록 설정되어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passwd</a:t>
            </a:r>
            <a:r>
              <a:rPr lang="ko-KR" altLang="en-US" dirty="0"/>
              <a:t>에 </a:t>
            </a:r>
            <a:r>
              <a:rPr lang="en-US" altLang="ko-KR" dirty="0" err="1"/>
              <a:t>SetUID</a:t>
            </a:r>
            <a:r>
              <a:rPr lang="ko-KR" altLang="en-US" dirty="0"/>
              <a:t>가 설정되어 있지 않으면 일반 사용자는 </a:t>
            </a:r>
            <a:r>
              <a:rPr lang="en-US" altLang="ko-KR" dirty="0"/>
              <a:t>root </a:t>
            </a:r>
            <a:r>
              <a:rPr lang="ko-KR" altLang="en-US" dirty="0"/>
              <a:t>사용자를 통해 비밀번호를 변경해야 하므로 일반 사용자도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파일을 수정 가능하도록 설정되어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ko-KR" altLang="en-US" dirty="0"/>
              <a:t>는 사용자의 이름과 같은 권한에 대한 데이터베이스만 존재하며</a:t>
            </a:r>
            <a:r>
              <a:rPr lang="en-US" altLang="ko-KR" dirty="0"/>
              <a:t>, </a:t>
            </a:r>
            <a:r>
              <a:rPr lang="ko-KR" altLang="en-US" dirty="0"/>
              <a:t>실제 비밀번호는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사용자가 패스워드를 변경할 때만 사용한다</a:t>
            </a:r>
            <a:r>
              <a:rPr lang="en-US" altLang="ko-KR" dirty="0"/>
              <a:t>. </a:t>
            </a:r>
            <a:r>
              <a:rPr lang="ko-KR" altLang="en-US" dirty="0"/>
              <a:t>과거 패스워드가 파일 형태로 저장되어 있으나 현재는 저장되지 않는다</a:t>
            </a:r>
            <a:r>
              <a:rPr lang="en-US" altLang="ko-KR" dirty="0"/>
              <a:t>. </a:t>
            </a:r>
            <a:r>
              <a:rPr lang="ko-KR" altLang="en-US" dirty="0"/>
              <a:t>이러한 부분에 대한 자세한 설명은 </a:t>
            </a:r>
            <a:r>
              <a:rPr lang="en-US" altLang="ko-KR" dirty="0"/>
              <a:t>shadow</a:t>
            </a:r>
            <a:r>
              <a:rPr lang="ko-KR" altLang="en-US" dirty="0"/>
              <a:t>파일의 대해 </a:t>
            </a:r>
            <a:r>
              <a:rPr lang="ko-KR" altLang="en-US" dirty="0" smtClean="0"/>
              <a:t>참조하길 </a:t>
            </a:r>
            <a:r>
              <a:rPr lang="ko-KR" altLang="en-US" dirty="0"/>
              <a:t>바란다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46875" y="4045744"/>
            <a:ext cx="4533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7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SetGID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실행할 때 일시적으로 파일 소유 그룹의 권한을 얻어 실행할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기존 권한에 </a:t>
            </a:r>
            <a:r>
              <a:rPr lang="ko-KR" altLang="en-US" dirty="0" smtClean="0"/>
              <a:t>실행 권한이 </a:t>
            </a:r>
            <a:r>
              <a:rPr lang="ko-KR" altLang="en-US" dirty="0"/>
              <a:t>없으면 대문자 </a:t>
            </a:r>
            <a:r>
              <a:rPr lang="en-US" altLang="ko-KR" dirty="0"/>
              <a:t>S, </a:t>
            </a:r>
            <a:r>
              <a:rPr lang="ko-KR" altLang="en-US" dirty="0"/>
              <a:t>있으면 소문자 </a:t>
            </a:r>
            <a:r>
              <a:rPr lang="en-US" altLang="ko-KR" dirty="0"/>
              <a:t>s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718238"/>
            <a:ext cx="5194300" cy="13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17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특수 변수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9012" y="3521869"/>
            <a:ext cx="5133975" cy="174307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6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Command-Line </a:t>
            </a:r>
            <a:r>
              <a:rPr lang="en-US" altLang="ko-KR" dirty="0" smtClean="0"/>
              <a:t>Arguments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위에서 설명한 특수 변수를 활용하여 쉘 스크립트를 작성하고</a:t>
            </a:r>
            <a:r>
              <a:rPr lang="en-US" altLang="ko-KR" dirty="0"/>
              <a:t>, </a:t>
            </a:r>
            <a:r>
              <a:rPr lang="ko-KR" altLang="en-US" dirty="0"/>
              <a:t>인수를 넘긴다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"File Name: $0"</a:t>
            </a:r>
          </a:p>
          <a:p>
            <a:pPr lvl="1"/>
            <a:r>
              <a:rPr lang="en-US" altLang="ko-KR" dirty="0"/>
              <a:t>echo "First Parameter : $1"</a:t>
            </a:r>
          </a:p>
          <a:p>
            <a:pPr lvl="1"/>
            <a:r>
              <a:rPr lang="en-US" altLang="ko-KR" dirty="0"/>
              <a:t>echo "Second Parameter : $2"</a:t>
            </a:r>
          </a:p>
          <a:p>
            <a:pPr lvl="1"/>
            <a:r>
              <a:rPr lang="en-US" altLang="ko-KR" dirty="0"/>
              <a:t>echo "Quoted Values: $@"</a:t>
            </a:r>
          </a:p>
          <a:p>
            <a:pPr lvl="1"/>
            <a:r>
              <a:rPr lang="en-US" altLang="ko-KR" dirty="0"/>
              <a:t>echo "Quoted Values: $*"</a:t>
            </a:r>
          </a:p>
          <a:p>
            <a:pPr lvl="1"/>
            <a:r>
              <a:rPr lang="en-US" altLang="ko-KR" dirty="0"/>
              <a:t>echo "Total Number of Parameters : $#"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쉘의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bourne</a:t>
            </a:r>
            <a:r>
              <a:rPr lang="en-US" altLang="ko-KR" dirty="0"/>
              <a:t> </a:t>
            </a:r>
            <a:r>
              <a:rPr lang="ko-KR" altLang="en-US" dirty="0"/>
              <a:t>쉘 계열의 쉘</a:t>
            </a:r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sh</a:t>
            </a:r>
            <a:r>
              <a:rPr lang="en-US" altLang="ko-KR" dirty="0"/>
              <a:t> (</a:t>
            </a:r>
            <a:r>
              <a:rPr lang="en-US" altLang="ko-KR" dirty="0" err="1"/>
              <a:t>bourne</a:t>
            </a:r>
            <a:r>
              <a:rPr lang="en-US" altLang="ko-KR" dirty="0"/>
              <a:t> shell)</a:t>
            </a:r>
          </a:p>
          <a:p>
            <a:pPr lvl="1"/>
            <a:r>
              <a:rPr lang="ko-KR" altLang="en-US" dirty="0"/>
              <a:t>가장 기본적인 쉘로 유닉스의 초기부터 사용되어 온 </a:t>
            </a:r>
            <a:r>
              <a:rPr lang="ko-KR" altLang="en-US" dirty="0" smtClean="0"/>
              <a:t>쉘이다</a:t>
            </a:r>
            <a:r>
              <a:rPr lang="en-US" altLang="ko-KR" dirty="0"/>
              <a:t>. </a:t>
            </a:r>
            <a:r>
              <a:rPr lang="ko-KR" altLang="en-US" dirty="0"/>
              <a:t>스크립트를 </a:t>
            </a:r>
            <a:r>
              <a:rPr lang="ko-KR" altLang="en-US" dirty="0" smtClean="0"/>
              <a:t>지원한다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ksh</a:t>
            </a:r>
            <a:r>
              <a:rPr lang="en-US" altLang="ko-KR" dirty="0"/>
              <a:t> (</a:t>
            </a:r>
            <a:r>
              <a:rPr lang="en-US" altLang="ko-KR" dirty="0" err="1"/>
              <a:t>korn</a:t>
            </a:r>
            <a:r>
              <a:rPr lang="en-US" altLang="ko-KR" dirty="0"/>
              <a:t> shell)</a:t>
            </a:r>
          </a:p>
          <a:p>
            <a:pPr lvl="1"/>
            <a:r>
              <a:rPr lang="ko-KR" altLang="en-US" dirty="0"/>
              <a:t>본 쉘을 확장한 </a:t>
            </a:r>
            <a:r>
              <a:rPr lang="ko-KR" altLang="en-US" dirty="0" smtClean="0"/>
              <a:t>쉘이다</a:t>
            </a:r>
            <a:r>
              <a:rPr lang="en-US" altLang="ko-KR" dirty="0"/>
              <a:t>. </a:t>
            </a:r>
            <a:r>
              <a:rPr lang="ko-KR" altLang="en-US" dirty="0"/>
              <a:t>본 쉘의 명령어를 모두 인식하며</a:t>
            </a:r>
            <a:r>
              <a:rPr lang="en-US" altLang="ko-KR" dirty="0"/>
              <a:t>, 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r>
              <a:rPr lang="en-US" altLang="ko-KR" dirty="0"/>
              <a:t>(history) </a:t>
            </a:r>
            <a:r>
              <a:rPr lang="ko-KR" altLang="en-US" dirty="0"/>
              <a:t>기능과 </a:t>
            </a:r>
            <a:r>
              <a:rPr lang="ko-KR" altLang="en-US" dirty="0" err="1"/>
              <a:t>앨리어스</a:t>
            </a:r>
            <a:r>
              <a:rPr lang="en-US" altLang="ko-KR" dirty="0"/>
              <a:t>(alias), </a:t>
            </a:r>
            <a:r>
              <a:rPr lang="ko-KR" altLang="en-US" dirty="0"/>
              <a:t>작업 제어 등의 기능이 </a:t>
            </a:r>
            <a:r>
              <a:rPr lang="ko-KR" altLang="en-US" dirty="0" smtClean="0"/>
              <a:t>추가되었다</a:t>
            </a:r>
            <a:r>
              <a:rPr lang="en-US" altLang="ko-KR" dirty="0"/>
              <a:t>. </a:t>
            </a:r>
            <a:r>
              <a:rPr lang="ko-KR" altLang="en-US" dirty="0"/>
              <a:t>일반적으로 유닉스에서 가장 많이 사용되는 </a:t>
            </a:r>
            <a:r>
              <a:rPr lang="ko-KR" altLang="en-US" dirty="0" smtClean="0"/>
              <a:t>쉘이다</a:t>
            </a:r>
            <a:r>
              <a:rPr lang="en-US" altLang="ko-KR" dirty="0"/>
              <a:t>. </a:t>
            </a:r>
            <a:r>
              <a:rPr lang="ko-KR" altLang="en-US" dirty="0" err="1"/>
              <a:t>명령행</a:t>
            </a:r>
            <a:r>
              <a:rPr lang="ko-KR" altLang="en-US" dirty="0"/>
              <a:t> 편집기능을 </a:t>
            </a:r>
            <a:r>
              <a:rPr lang="ko-KR" altLang="en-US" dirty="0" smtClean="0"/>
              <a:t>제공한다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bash (Bourne Again Shell)</a:t>
            </a:r>
          </a:p>
          <a:p>
            <a:pPr lvl="1"/>
            <a:r>
              <a:rPr lang="ko-KR" altLang="en-US" dirty="0"/>
              <a:t>리눅스에서 가장 많이 사용하는 </a:t>
            </a:r>
            <a:r>
              <a:rPr lang="ko-KR" altLang="en-US" dirty="0" smtClean="0"/>
              <a:t>쉘이다</a:t>
            </a:r>
            <a:r>
              <a:rPr lang="en-US" altLang="ko-KR" dirty="0"/>
              <a:t>. C </a:t>
            </a:r>
            <a:r>
              <a:rPr lang="ko-KR" altLang="en-US" dirty="0"/>
              <a:t>쉘과 콘 쉘의 장점을 결합하여 작성되었으며</a:t>
            </a:r>
            <a:r>
              <a:rPr lang="en-US" altLang="ko-KR" dirty="0"/>
              <a:t>, Bourne </a:t>
            </a:r>
            <a:r>
              <a:rPr lang="ko-KR" altLang="en-US" dirty="0"/>
              <a:t>쉘 문법의 명령어 셋을 제공하여 </a:t>
            </a:r>
            <a:r>
              <a:rPr lang="en-US" altLang="ko-KR" dirty="0"/>
              <a:t>Bourne Shell</a:t>
            </a:r>
            <a:r>
              <a:rPr lang="ko-KR" altLang="en-US" dirty="0"/>
              <a:t>과 호환되는 쉘로 </a:t>
            </a:r>
            <a:r>
              <a:rPr lang="en-US" altLang="ko-KR" dirty="0"/>
              <a:t>GNU </a:t>
            </a:r>
            <a:r>
              <a:rPr lang="ko-KR" altLang="en-US" dirty="0"/>
              <a:t>프로젝트에 의해 만들어지고 </a:t>
            </a:r>
            <a:r>
              <a:rPr lang="ko-KR" altLang="en-US" dirty="0" smtClean="0"/>
              <a:t>배포된다</a:t>
            </a:r>
            <a:r>
              <a:rPr lang="en-US" altLang="ko-KR" dirty="0"/>
              <a:t>. </a:t>
            </a:r>
            <a:r>
              <a:rPr lang="ko-KR" altLang="en-US" dirty="0" smtClean="0"/>
              <a:t>명령 행 </a:t>
            </a:r>
            <a:r>
              <a:rPr lang="ko-KR" altLang="en-US" dirty="0"/>
              <a:t>편집기능을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쉘 계열의 </a:t>
            </a:r>
            <a:r>
              <a:rPr lang="ko-KR" altLang="en-US" dirty="0" smtClean="0"/>
              <a:t>쉘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csh</a:t>
            </a:r>
            <a:r>
              <a:rPr lang="en-US" altLang="ko-KR" dirty="0"/>
              <a:t> (C Shell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명령행</a:t>
            </a:r>
            <a:r>
              <a:rPr lang="ko-KR" altLang="en-US" dirty="0"/>
              <a:t> 편집기능을 제공하지 </a:t>
            </a:r>
            <a:r>
              <a:rPr lang="ko-KR" altLang="en-US" dirty="0" smtClean="0"/>
              <a:t>않는다</a:t>
            </a:r>
            <a:r>
              <a:rPr lang="en-US" altLang="ko-KR" dirty="0"/>
              <a:t>. C </a:t>
            </a:r>
            <a:r>
              <a:rPr lang="ko-KR" altLang="en-US" dirty="0"/>
              <a:t>언어 위주의 쉘로 처음 작성되었을 때에는 본 쉘이 가지고 있지 못한 기능들</a:t>
            </a:r>
            <a:r>
              <a:rPr lang="en-US" altLang="ko-KR" dirty="0"/>
              <a:t>(</a:t>
            </a:r>
            <a:r>
              <a:rPr lang="ko-KR" altLang="en-US" dirty="0" err="1"/>
              <a:t>작업제어</a:t>
            </a:r>
            <a:r>
              <a:rPr lang="en-US" altLang="ko-KR" dirty="0"/>
              <a:t>, 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가지고 있었기 때문에 많이 </a:t>
            </a:r>
            <a:r>
              <a:rPr lang="ko-KR" altLang="en-US" dirty="0" smtClean="0"/>
              <a:t>사용되었다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tcsh</a:t>
            </a:r>
            <a:r>
              <a:rPr lang="en-US" altLang="ko-KR" dirty="0"/>
              <a:t> (TC Shell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csh</a:t>
            </a:r>
            <a:r>
              <a:rPr lang="ko-KR" altLang="en-US" dirty="0"/>
              <a:t>의 기능을 강화한 </a:t>
            </a:r>
            <a:r>
              <a:rPr lang="ko-KR" altLang="en-US" dirty="0" smtClean="0"/>
              <a:t>쉘이다</a:t>
            </a:r>
            <a:r>
              <a:rPr lang="en-US" altLang="ko-KR" dirty="0"/>
              <a:t>. </a:t>
            </a:r>
            <a:r>
              <a:rPr lang="ko-KR" altLang="en-US" dirty="0"/>
              <a:t>확장 </a:t>
            </a:r>
            <a:r>
              <a:rPr lang="en-US" altLang="ko-KR" dirty="0"/>
              <a:t>C Shell. </a:t>
            </a:r>
            <a:r>
              <a:rPr lang="ko-KR" altLang="en-US" dirty="0" err="1"/>
              <a:t>명령행</a:t>
            </a:r>
            <a:r>
              <a:rPr lang="ko-KR" altLang="en-US" dirty="0"/>
              <a:t> 편집 기능을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CentOS, </a:t>
            </a:r>
            <a:r>
              <a:rPr lang="en-US" altLang="ko-KR" dirty="0" err="1"/>
              <a:t>SULinux</a:t>
            </a:r>
            <a:r>
              <a:rPr lang="en-US" altLang="ko-KR" dirty="0"/>
              <a:t>, </a:t>
            </a:r>
            <a:r>
              <a:rPr lang="en-US" altLang="ko-KR" dirty="0" err="1"/>
              <a:t>Asianux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ko-KR" altLang="en-US" dirty="0" err="1"/>
              <a:t>레드햇</a:t>
            </a:r>
            <a:r>
              <a:rPr lang="ko-KR" altLang="en-US" dirty="0"/>
              <a:t> 계열의 리눅스 </a:t>
            </a:r>
            <a:r>
              <a:rPr lang="ko-KR" altLang="en-US" dirty="0" smtClean="0"/>
              <a:t>배포 판에서 </a:t>
            </a:r>
            <a:r>
              <a:rPr lang="ko-KR" altLang="en-US" dirty="0"/>
              <a:t>기본으로 사용되지 않는 </a:t>
            </a:r>
            <a:r>
              <a:rPr lang="ko-KR" altLang="en-US" dirty="0" smtClean="0"/>
              <a:t>쉘</a:t>
            </a:r>
            <a:endParaRPr lang="ko-KR" altLang="en-US" dirty="0"/>
          </a:p>
          <a:p>
            <a:pPr lvl="1"/>
            <a:r>
              <a:rPr lang="en-US" altLang="ko-KR" dirty="0" err="1"/>
              <a:t>Zsh</a:t>
            </a:r>
            <a:r>
              <a:rPr lang="en-US" altLang="ko-KR" dirty="0"/>
              <a:t> </a:t>
            </a:r>
            <a:r>
              <a:rPr lang="ko-KR" altLang="en-US" dirty="0" smtClean="0"/>
              <a:t>쉘</a:t>
            </a:r>
            <a:endParaRPr lang="ko-KR" altLang="en-US" dirty="0"/>
          </a:p>
          <a:p>
            <a:pPr lvl="1"/>
            <a:r>
              <a:rPr lang="ko-KR" altLang="en-US" dirty="0" err="1"/>
              <a:t>로그인쉘</a:t>
            </a:r>
            <a:r>
              <a:rPr lang="ko-KR" altLang="en-US" dirty="0"/>
              <a:t> 및 </a:t>
            </a:r>
            <a:r>
              <a:rPr lang="ko-KR" altLang="en-US" dirty="0" err="1"/>
              <a:t>쉘스크립트</a:t>
            </a:r>
            <a:r>
              <a:rPr lang="ko-KR" altLang="en-US" dirty="0"/>
              <a:t> 명령어 프로세서로서 이용 가능한 유닉스 </a:t>
            </a:r>
            <a:r>
              <a:rPr lang="ko-KR" altLang="en-US" dirty="0" smtClean="0"/>
              <a:t>쉘이다</a:t>
            </a:r>
            <a:r>
              <a:rPr lang="en-US" altLang="ko-KR" dirty="0"/>
              <a:t>. </a:t>
            </a:r>
            <a:r>
              <a:rPr lang="ko-KR" altLang="en-US" dirty="0"/>
              <a:t>표준 </a:t>
            </a:r>
            <a:r>
              <a:rPr lang="ko-KR" altLang="en-US" dirty="0" err="1"/>
              <a:t>쉘들</a:t>
            </a:r>
            <a:r>
              <a:rPr lang="ko-KR" altLang="en-US" dirty="0"/>
              <a:t> 중에서 </a:t>
            </a:r>
            <a:r>
              <a:rPr lang="en-US" altLang="ko-KR" dirty="0" err="1"/>
              <a:t>zsh</a:t>
            </a:r>
            <a:r>
              <a:rPr lang="ko-KR" altLang="en-US" dirty="0"/>
              <a:t>는 </a:t>
            </a:r>
            <a:r>
              <a:rPr lang="en-US" altLang="ko-KR" dirty="0" err="1"/>
              <a:t>ksh</a:t>
            </a:r>
            <a:r>
              <a:rPr lang="ko-KR" altLang="en-US" dirty="0"/>
              <a:t>와 가장 유사하지만 많은 개선들을 </a:t>
            </a:r>
            <a:r>
              <a:rPr lang="ko-KR" altLang="en-US" dirty="0" smtClean="0"/>
              <a:t>포함한다</a:t>
            </a:r>
            <a:r>
              <a:rPr lang="en-US" altLang="ko-KR" dirty="0"/>
              <a:t>. </a:t>
            </a:r>
            <a:r>
              <a:rPr lang="en-US" altLang="ko-KR" dirty="0" err="1" smtClean="0"/>
              <a:t>Zsh</a:t>
            </a:r>
            <a:r>
              <a:rPr lang="ko-KR" altLang="en-US" dirty="0"/>
              <a:t>는 </a:t>
            </a:r>
            <a:r>
              <a:rPr lang="ko-KR" altLang="en-US" dirty="0" err="1"/>
              <a:t>명령행</a:t>
            </a:r>
            <a:r>
              <a:rPr lang="ko-KR" altLang="en-US" dirty="0"/>
              <a:t> 편집</a:t>
            </a:r>
            <a:r>
              <a:rPr lang="en-US" altLang="ko-KR" dirty="0"/>
              <a:t>, </a:t>
            </a:r>
            <a:r>
              <a:rPr lang="ko-KR" altLang="en-US" dirty="0"/>
              <a:t>내장 스펠링 수정</a:t>
            </a:r>
            <a:r>
              <a:rPr lang="en-US" altLang="ko-KR" dirty="0"/>
              <a:t>, history </a:t>
            </a:r>
            <a:r>
              <a:rPr lang="ko-KR" altLang="en-US" dirty="0"/>
              <a:t>등의 기능을 </a:t>
            </a:r>
            <a:r>
              <a:rPr lang="ko-KR" altLang="en-US" dirty="0" smtClean="0"/>
              <a:t>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Ash </a:t>
            </a:r>
            <a:r>
              <a:rPr lang="ko-KR" altLang="en-US" dirty="0" smtClean="0"/>
              <a:t>쉘</a:t>
            </a:r>
            <a:endParaRPr lang="ko-KR" altLang="en-US" dirty="0"/>
          </a:p>
          <a:p>
            <a:pPr lvl="1"/>
            <a:r>
              <a:rPr lang="ko-KR" altLang="en-US" dirty="0"/>
              <a:t>추가적인 기능들이 없이 본 쉘에 가장 부합하는 </a:t>
            </a:r>
            <a:r>
              <a:rPr lang="ko-KR" altLang="en-US" dirty="0" smtClean="0"/>
              <a:t>쉘이다</a:t>
            </a:r>
            <a:r>
              <a:rPr lang="en-US" altLang="ko-KR" dirty="0"/>
              <a:t>. </a:t>
            </a:r>
            <a:r>
              <a:rPr lang="ko-KR" altLang="en-US" dirty="0"/>
              <a:t>본 쉘은 상업적인 유닉스 시스템들에서 </a:t>
            </a:r>
            <a:r>
              <a:rPr lang="ko-KR" altLang="en-US" dirty="0" smtClean="0"/>
              <a:t>사용 가능하므로</a:t>
            </a:r>
            <a:r>
              <a:rPr lang="en-US" altLang="ko-KR" dirty="0"/>
              <a:t>, ash</a:t>
            </a:r>
            <a:r>
              <a:rPr lang="ko-KR" altLang="en-US" dirty="0"/>
              <a:t>는 쉘 스크립트가 본 쉘에 잘 부합하는지 시험할 때 </a:t>
            </a:r>
            <a:r>
              <a:rPr lang="ko-KR" altLang="en-US" dirty="0" smtClean="0"/>
              <a:t>유용하다</a:t>
            </a:r>
            <a:r>
              <a:rPr lang="en-US" altLang="ko-KR" dirty="0"/>
              <a:t>. </a:t>
            </a:r>
            <a:r>
              <a:rPr lang="ko-KR" altLang="en-US" dirty="0"/>
              <a:t>또한 이것은 다른 </a:t>
            </a:r>
            <a:r>
              <a:rPr lang="en-US" altLang="ko-KR" dirty="0" err="1"/>
              <a:t>sh</a:t>
            </a:r>
            <a:r>
              <a:rPr lang="en-US" altLang="ko-KR" dirty="0"/>
              <a:t>- </a:t>
            </a:r>
            <a:r>
              <a:rPr lang="ko-KR" altLang="en-US" dirty="0"/>
              <a:t>호환 쉘에 비해 적은 메모리와 공간을 </a:t>
            </a:r>
            <a:r>
              <a:rPr lang="ko-KR" altLang="en-US" dirty="0" smtClean="0"/>
              <a:t>요구한다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1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Command-Line </a:t>
            </a:r>
            <a:r>
              <a:rPr lang="en-US" altLang="ko-KR" dirty="0" smtClean="0"/>
              <a:t>Arguments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  <a:endParaRPr lang="en-US" altLang="ko-KR" dirty="0"/>
          </a:p>
          <a:p>
            <a:r>
              <a:rPr lang="en-US" altLang="ko-KR" dirty="0"/>
              <a:t>for TOKEN in $*</a:t>
            </a:r>
          </a:p>
          <a:p>
            <a:r>
              <a:rPr lang="en-US" altLang="ko-KR" dirty="0"/>
              <a:t>do</a:t>
            </a:r>
          </a:p>
          <a:p>
            <a:r>
              <a:rPr lang="en-US" altLang="ko-KR" dirty="0"/>
              <a:t>   echo $TOKEN</a:t>
            </a:r>
          </a:p>
          <a:p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19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– C++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22" y="1887479"/>
            <a:ext cx="4253948" cy="4827710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3429-AC63-412A-AA05-50A0CAB567A8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4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명령어 치환</a:t>
            </a:r>
            <a:r>
              <a:rPr lang="en-US" altLang="ko-KR" dirty="0"/>
              <a:t>(Command Substitution)</a:t>
            </a:r>
          </a:p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명령어 치환은 하나나 그 이상의 명령어의 출력을 재할당 해준다</a:t>
            </a:r>
            <a:r>
              <a:rPr lang="en-US" altLang="ko-KR" dirty="0"/>
              <a:t>. </a:t>
            </a:r>
            <a:r>
              <a:rPr lang="ko-KR" altLang="en-US" dirty="0"/>
              <a:t>명령어 치환은 말그대로 한 명령어의 출력을 다른 문맥으로 연결해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 치환의 </a:t>
            </a:r>
            <a:r>
              <a:rPr lang="ko-KR" altLang="en-US" dirty="0" smtClean="0"/>
              <a:t>두가지 형태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역따옴표</a:t>
            </a:r>
            <a:r>
              <a:rPr lang="en-US" altLang="ko-KR" dirty="0"/>
              <a:t>(`...`)</a:t>
            </a:r>
            <a:r>
              <a:rPr lang="ko-KR" altLang="en-US" dirty="0"/>
              <a:t>를 쓰는 </a:t>
            </a:r>
            <a:r>
              <a:rPr lang="ko-KR" altLang="en-US" dirty="0" smtClean="0"/>
              <a:t>것이다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$(…)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script_name</a:t>
            </a:r>
            <a:r>
              <a:rPr lang="en-US" altLang="ko-KR" dirty="0"/>
              <a:t>=`</a:t>
            </a:r>
            <a:r>
              <a:rPr lang="en-US" altLang="ko-KR" dirty="0" err="1"/>
              <a:t>basename</a:t>
            </a:r>
            <a:r>
              <a:rPr lang="en-US" altLang="ko-KR" dirty="0"/>
              <a:t> $0`</a:t>
            </a:r>
          </a:p>
          <a:p>
            <a:pPr lvl="1"/>
            <a:r>
              <a:rPr lang="en-US" altLang="ko-KR" dirty="0" smtClean="0"/>
              <a:t>echo </a:t>
            </a:r>
            <a:r>
              <a:rPr lang="en-US" altLang="ko-KR" dirty="0"/>
              <a:t>"This script name is $</a:t>
            </a:r>
            <a:r>
              <a:rPr lang="en-US" altLang="ko-KR" dirty="0" err="1"/>
              <a:t>script_name</a:t>
            </a:r>
            <a:r>
              <a:rPr lang="en-US" altLang="ko-KR" dirty="0"/>
              <a:t>"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0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명령어 치환</a:t>
            </a:r>
            <a:r>
              <a:rPr lang="en-US" altLang="ko-KR" dirty="0"/>
              <a:t>(Command Substitution)</a:t>
            </a:r>
          </a:p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명령어 치환은 </a:t>
            </a:r>
            <a:r>
              <a:rPr lang="en-US" altLang="ko-KR" dirty="0"/>
              <a:t>Bash </a:t>
            </a:r>
            <a:r>
              <a:rPr lang="ko-KR" altLang="en-US" dirty="0"/>
              <a:t>에서 쓸 수 있는 </a:t>
            </a:r>
            <a:r>
              <a:rPr lang="ko-KR" altLang="en-US" dirty="0" err="1"/>
              <a:t>툴셋을</a:t>
            </a:r>
            <a:r>
              <a:rPr lang="ko-KR" altLang="en-US" dirty="0"/>
              <a:t> 확장시켜 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표준출력으로 </a:t>
            </a:r>
            <a:r>
              <a:rPr lang="ko-KR" altLang="en-US" dirty="0"/>
              <a:t>결과를 출력해 주는</a:t>
            </a:r>
            <a:r>
              <a:rPr lang="en-US" altLang="ko-KR" dirty="0"/>
              <a:t>(</a:t>
            </a:r>
            <a:r>
              <a:rPr lang="ko-KR" altLang="en-US" dirty="0"/>
              <a:t>잘 동작하는 유닉스 툴이 그래야 하는 것처럼</a:t>
            </a:r>
            <a:r>
              <a:rPr lang="en-US" altLang="ko-KR" dirty="0"/>
              <a:t>) </a:t>
            </a:r>
            <a:r>
              <a:rPr lang="ko-KR" altLang="en-US" dirty="0"/>
              <a:t>프로그램이나 스크립트를 짜고 그 결과를 변수로 할당하면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using namespace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 "Hello, world." </a:t>
            </a:r>
            <a:r>
              <a:rPr lang="en-US" altLang="ko-KR" dirty="0" smtClean="0"/>
              <a:t>C++ </a:t>
            </a:r>
            <a:r>
              <a:rPr lang="en-US" altLang="ko-KR" dirty="0"/>
              <a:t>program  */</a:t>
            </a:r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/>
              <a:t>"Hello, world."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return (0);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g++ </a:t>
            </a:r>
            <a:r>
              <a:rPr lang="en-US" altLang="ko-KR" dirty="0"/>
              <a:t>-o hello </a:t>
            </a:r>
            <a:r>
              <a:rPr lang="en-US" altLang="ko-KR" dirty="0" smtClean="0"/>
              <a:t>hello.cpp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545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명령어 치환</a:t>
            </a:r>
            <a:r>
              <a:rPr lang="en-US" altLang="ko-KR" dirty="0"/>
              <a:t>(Command Substitution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#!/bin/bash</a:t>
            </a:r>
          </a:p>
          <a:p>
            <a:r>
              <a:rPr lang="en-US" altLang="ko-KR" dirty="0"/>
              <a:t># hello.sh</a:t>
            </a:r>
          </a:p>
          <a:p>
            <a:endParaRPr lang="en-US" altLang="ko-KR" dirty="0"/>
          </a:p>
          <a:p>
            <a:r>
              <a:rPr lang="en-US" altLang="ko-KR" dirty="0"/>
              <a:t>greeting=`./hello`</a:t>
            </a:r>
          </a:p>
          <a:p>
            <a:r>
              <a:rPr lang="en-US" altLang="ko-KR" dirty="0"/>
              <a:t>echo $greeting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입력과 출력 </a:t>
            </a:r>
            <a:r>
              <a:rPr lang="ko-KR" altLang="en-US" dirty="0" err="1" smtClean="0"/>
              <a:t>리다이렉트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때로는 모니터에 표시된 명령의 출력을 저장할 필요가 있다 </a:t>
            </a:r>
            <a:r>
              <a:rPr lang="en-US" altLang="ko-KR" dirty="0" smtClean="0"/>
              <a:t>bash </a:t>
            </a:r>
            <a:r>
              <a:rPr lang="ko-KR" altLang="en-US" dirty="0" smtClean="0"/>
              <a:t>쉘은 명령의 출력을 다른 위치에</a:t>
            </a:r>
            <a:r>
              <a:rPr lang="en-US" altLang="ko-KR" dirty="0" smtClean="0"/>
              <a:t>(like a file) </a:t>
            </a:r>
            <a:r>
              <a:rPr lang="ko-KR" altLang="en-US" dirty="0" err="1" smtClean="0"/>
              <a:t>리다렉트할</a:t>
            </a:r>
            <a:r>
              <a:rPr lang="ko-KR" altLang="en-US" dirty="0" smtClean="0"/>
              <a:t> 수 있도록 몇 가지 연산자를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리다이렉트는 출력은 물론 입력에도 사용될 수 있으며 파일을 명령에 </a:t>
            </a:r>
            <a:r>
              <a:rPr lang="ko-KR" altLang="en-US" dirty="0" err="1" smtClean="0"/>
              <a:t>입력시킬수있다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76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리다이렉트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리다이렉트의 가장 기본적인 형태는 파일 명령의 출력을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Bash </a:t>
            </a:r>
            <a:r>
              <a:rPr lang="ko-KR" altLang="en-US" dirty="0" smtClean="0"/>
              <a:t>쉘은 이를 위해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부등호 기호를 상용한다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command &gt; </a:t>
            </a:r>
            <a:r>
              <a:rPr lang="en-US" altLang="ko-KR" dirty="0" err="1" smtClean="0"/>
              <a:t>outpufile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출력 파일에 저장되는 모니터에 표시할 수 있는 모든 명령의 출력은 지정된 파일에 대신 저장 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date &gt; </a:t>
            </a:r>
            <a:r>
              <a:rPr lang="en-US" altLang="ko-KR" dirty="0" err="1"/>
              <a:t>datetest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1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리다이렉트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파일에 저장되는 모니터에 표시할 수 있는 모든 명령의 출력은 지정된 파일에 대신 저장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date &gt; </a:t>
            </a:r>
            <a:r>
              <a:rPr lang="en-US" altLang="ko-KR" dirty="0" err="1" smtClean="0"/>
              <a:t>datetest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83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리다이렉트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연산자는 파일 </a:t>
            </a:r>
            <a:r>
              <a:rPr lang="en-US" altLang="ko-KR" dirty="0" err="1" smtClean="0"/>
              <a:t>datetest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명령의 출력을 저장 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 파일이 이미 존재하면 리다이렉트는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연산자는 기존의 파일을 새로운 파일데이터로 덮어 씌운다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datetest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6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리다이렉트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입력 리다이렉트는 출력과는 반대다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파일은 파일의 내용을 받아서 명령으로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기호는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부등호 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command &lt; </a:t>
            </a:r>
            <a:r>
              <a:rPr lang="en-US" altLang="ko-KR" dirty="0" err="1" smtClean="0"/>
              <a:t>inpufile</a:t>
            </a:r>
            <a:endParaRPr lang="en-US" altLang="ko-KR" dirty="0" smtClean="0"/>
          </a:p>
          <a:p>
            <a:r>
              <a:rPr lang="ko-KR" altLang="en-US" dirty="0"/>
              <a:t>기억하기 쉬운 방법은 언제나 커맨드라인의 처음에 나온다는 것이고</a:t>
            </a:r>
            <a:r>
              <a:rPr lang="en-US" altLang="ko-KR" dirty="0"/>
              <a:t>, </a:t>
            </a:r>
            <a:r>
              <a:rPr lang="ko-KR" altLang="en-US" dirty="0" err="1"/>
              <a:t>리다이렉트</a:t>
            </a:r>
            <a:r>
              <a:rPr lang="ko-KR" altLang="en-US" dirty="0"/>
              <a:t> 기호는 부등호가 아니라 데이터의 흐르는 방향을 ‘가리키는‘ 기호다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기호는 데이터가 입력 파일로부터 명령으로 흐르는 것을 나타낸다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testinput</a:t>
            </a:r>
            <a:endParaRPr lang="en-US" altLang="ko-KR" dirty="0" smtClean="0"/>
          </a:p>
          <a:p>
            <a:r>
              <a:rPr lang="en-US" altLang="ko-KR" dirty="0" err="1" smtClean="0"/>
              <a:t>Wc</a:t>
            </a:r>
            <a:r>
              <a:rPr lang="en-US" altLang="ko-KR" dirty="0"/>
              <a:t> </a:t>
            </a:r>
            <a:r>
              <a:rPr lang="ko-KR" altLang="en-US" dirty="0" smtClean="0"/>
              <a:t>명령은 데이터의 텍스트 양을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값을 나타낸다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텍스트의 줄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텍스트의 단어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텍스트의 바이트 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9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bash 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</a:t>
            </a:r>
            <a:r>
              <a:rPr lang="ko-KR" altLang="en-US" dirty="0"/>
              <a:t>쉘은 </a:t>
            </a:r>
            <a:r>
              <a:rPr lang="en-US" altLang="ko-KR" dirty="0"/>
              <a:t>1989</a:t>
            </a:r>
            <a:r>
              <a:rPr lang="ko-KR" altLang="en-US" dirty="0"/>
              <a:t>년 브라이언 폭스</a:t>
            </a:r>
            <a:r>
              <a:rPr lang="en-US" altLang="ko-KR" dirty="0"/>
              <a:t>(Brian Fox)</a:t>
            </a:r>
            <a:r>
              <a:rPr lang="ko-KR" altLang="en-US" dirty="0"/>
              <a:t>가 </a:t>
            </a:r>
            <a:r>
              <a:rPr lang="en-US" altLang="ko-KR" dirty="0"/>
              <a:t>GNU </a:t>
            </a:r>
            <a:r>
              <a:rPr lang="ko-KR" altLang="en-US" dirty="0"/>
              <a:t>프로젝트를 위해 개발하였으며 본 쉘</a:t>
            </a:r>
            <a:r>
              <a:rPr lang="en-US" altLang="ko-KR" dirty="0"/>
              <a:t>(Bourne Shell)</a:t>
            </a:r>
            <a:r>
              <a:rPr lang="ko-KR" altLang="en-US" dirty="0"/>
              <a:t>을 기반으로 </a:t>
            </a:r>
            <a:r>
              <a:rPr lang="ko-KR" altLang="en-US" dirty="0" smtClean="0"/>
              <a:t>만들어졌다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GNU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OS X </a:t>
            </a:r>
            <a:r>
              <a:rPr lang="ko-KR" altLang="en-US" dirty="0"/>
              <a:t>등 다양한 운영체제에서 사용 중이며 현재 리눅스의 </a:t>
            </a:r>
            <a:r>
              <a:rPr lang="ko-KR" altLang="en-US" dirty="0" smtClean="0"/>
              <a:t>표준 쉘</a:t>
            </a:r>
            <a:r>
              <a:rPr lang="en-US" altLang="ko-KR" dirty="0" smtClean="0"/>
              <a:t>dl</a:t>
            </a:r>
            <a:r>
              <a:rPr lang="ko-KR" altLang="en-US" dirty="0" smtClean="0"/>
              <a:t>다</a:t>
            </a:r>
            <a:r>
              <a:rPr lang="en-US" altLang="ko-KR" dirty="0"/>
              <a:t>. bash</a:t>
            </a:r>
            <a:r>
              <a:rPr lang="ko-KR" altLang="en-US" dirty="0"/>
              <a:t>의 명령어 문법은 </a:t>
            </a:r>
            <a:r>
              <a:rPr lang="en-US" altLang="ko-KR" dirty="0" err="1"/>
              <a:t>sh</a:t>
            </a:r>
            <a:r>
              <a:rPr lang="ko-KR" altLang="en-US" dirty="0"/>
              <a:t>와 호환되고 </a:t>
            </a:r>
            <a:r>
              <a:rPr lang="en-US" altLang="ko-KR" dirty="0" err="1"/>
              <a:t>ksh</a:t>
            </a:r>
            <a:r>
              <a:rPr lang="ko-KR" altLang="en-US" dirty="0"/>
              <a:t>와 </a:t>
            </a:r>
            <a:r>
              <a:rPr lang="en-US" altLang="ko-KR" dirty="0" err="1"/>
              <a:t>csh</a:t>
            </a:r>
            <a:r>
              <a:rPr lang="ko-KR" altLang="en-US" dirty="0"/>
              <a:t>의 유용한 기능을 참고하여 명령 </a:t>
            </a:r>
            <a:r>
              <a:rPr lang="ko-KR" altLang="en-US" dirty="0" err="1"/>
              <a:t>히스토리</a:t>
            </a:r>
            <a:r>
              <a:rPr lang="en-US" altLang="ko-KR" dirty="0"/>
              <a:t>, </a:t>
            </a:r>
            <a:r>
              <a:rPr lang="ko-KR" altLang="en-US" dirty="0"/>
              <a:t>명령어 완성 기능</a:t>
            </a:r>
            <a:r>
              <a:rPr lang="en-US" altLang="ko-KR" dirty="0"/>
              <a:t>, </a:t>
            </a:r>
            <a:r>
              <a:rPr lang="ko-KR" altLang="en-US" dirty="0" err="1"/>
              <a:t>히스토리</a:t>
            </a:r>
            <a:r>
              <a:rPr lang="ko-KR" altLang="en-US" dirty="0"/>
              <a:t> 치환</a:t>
            </a:r>
            <a:r>
              <a:rPr lang="en-US" altLang="ko-KR" dirty="0"/>
              <a:t>, </a:t>
            </a:r>
            <a:r>
              <a:rPr lang="ko-KR" altLang="en-US" dirty="0" err="1"/>
              <a:t>명령행</a:t>
            </a:r>
            <a:r>
              <a:rPr lang="ko-KR" altLang="en-US" dirty="0"/>
              <a:t> 편집 등을 지원하고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0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우리가 </a:t>
            </a:r>
            <a:r>
              <a:rPr lang="ko-KR" altLang="en-US" dirty="0"/>
              <a:t>지금까지 쉘 스크립트에서 변수를 선언할 때 다음과 같은 방법을 사용했다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NAME01="Lucas"</a:t>
            </a:r>
          </a:p>
          <a:p>
            <a:pPr lvl="1"/>
            <a:r>
              <a:rPr lang="en-US" altLang="ko-KR" dirty="0"/>
              <a:t>NAME02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KyungBae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lvl="1"/>
            <a:r>
              <a:rPr lang="en-US" altLang="ko-KR" dirty="0"/>
              <a:t>NAME03</a:t>
            </a:r>
            <a:r>
              <a:rPr lang="en-US" altLang="ko-KR" dirty="0" smtClean="0"/>
              <a:t>=“KGA”</a:t>
            </a:r>
            <a:endParaRPr lang="en-US" altLang="ko-KR" dirty="0"/>
          </a:p>
          <a:p>
            <a:pPr lvl="1"/>
            <a:r>
              <a:rPr lang="en-US" altLang="ko-KR" dirty="0"/>
              <a:t>NAME04</a:t>
            </a:r>
            <a:r>
              <a:rPr lang="en-US" altLang="ko-KR" dirty="0" smtClean="0"/>
              <a:t>=“KDIGITAL"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$NAME01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옆</a:t>
            </a:r>
            <a:r>
              <a:rPr lang="ko-KR" altLang="en-US" dirty="0" smtClean="0"/>
              <a:t>에서 </a:t>
            </a:r>
            <a:r>
              <a:rPr lang="ko-KR" altLang="en-US" dirty="0"/>
              <a:t>정의한 변수를 배열로 정의하면 다음과 같이 사용할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#!/</a:t>
            </a:r>
            <a:r>
              <a:rPr lang="en-US" altLang="ko-KR" dirty="0"/>
              <a:t>bin/bash</a:t>
            </a:r>
          </a:p>
          <a:p>
            <a:pPr lvl="1"/>
            <a:r>
              <a:rPr lang="en-US" altLang="ko-KR" dirty="0" smtClean="0"/>
              <a:t>NAME[0</a:t>
            </a:r>
            <a:r>
              <a:rPr lang="en-US" altLang="ko-KR" dirty="0"/>
              <a:t>]="Lucas"</a:t>
            </a:r>
          </a:p>
          <a:p>
            <a:pPr lvl="1"/>
            <a:r>
              <a:rPr lang="en-US" altLang="ko-KR" dirty="0"/>
              <a:t>NAME[1</a:t>
            </a:r>
            <a:r>
              <a:rPr lang="en-US" altLang="ko-KR" dirty="0" smtClean="0"/>
              <a:t>]="</a:t>
            </a:r>
            <a:r>
              <a:rPr lang="en-US" altLang="ko-KR" dirty="0"/>
              <a:t> </a:t>
            </a:r>
            <a:r>
              <a:rPr lang="en-US" altLang="ko-KR" dirty="0" err="1" smtClean="0"/>
              <a:t>KyungBae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pPr lvl="1"/>
            <a:r>
              <a:rPr lang="en-US" altLang="ko-KR" dirty="0"/>
              <a:t>NAME[2</a:t>
            </a:r>
            <a:r>
              <a:rPr lang="en-US" altLang="ko-KR" dirty="0" smtClean="0"/>
              <a:t>]="</a:t>
            </a:r>
            <a:r>
              <a:rPr lang="en-US" altLang="ko-KR" dirty="0"/>
              <a:t> </a:t>
            </a:r>
            <a:r>
              <a:rPr lang="en-US" altLang="ko-KR" dirty="0" smtClean="0"/>
              <a:t>KGA"</a:t>
            </a:r>
            <a:endParaRPr lang="en-US" altLang="ko-KR" dirty="0"/>
          </a:p>
          <a:p>
            <a:pPr lvl="1"/>
            <a:r>
              <a:rPr lang="en-US" altLang="ko-KR" dirty="0"/>
              <a:t>NAME[3</a:t>
            </a:r>
            <a:r>
              <a:rPr lang="en-US" altLang="ko-KR" dirty="0" smtClean="0"/>
              <a:t>]="</a:t>
            </a:r>
            <a:r>
              <a:rPr lang="en-US" altLang="ko-KR" dirty="0"/>
              <a:t> </a:t>
            </a:r>
            <a:r>
              <a:rPr lang="en-US" altLang="ko-KR" dirty="0" smtClean="0"/>
              <a:t>KDIGITAL"</a:t>
            </a:r>
            <a:endParaRPr lang="en-US" altLang="ko-KR" dirty="0"/>
          </a:p>
          <a:p>
            <a:pPr lvl="1"/>
            <a:r>
              <a:rPr lang="en-US" altLang="ko-KR" dirty="0" smtClean="0"/>
              <a:t>echo </a:t>
            </a:r>
            <a:r>
              <a:rPr lang="en-US" altLang="ko-KR" dirty="0"/>
              <a:t>"First Index: ${NAME[0]}"</a:t>
            </a:r>
          </a:p>
          <a:p>
            <a:pPr lvl="1"/>
            <a:r>
              <a:rPr lang="en-US" altLang="ko-KR" dirty="0"/>
              <a:t>echo "Second Index: ${NAME[1</a:t>
            </a:r>
            <a:r>
              <a:rPr lang="en-US" altLang="ko-KR" dirty="0" smtClean="0"/>
              <a:t>]}"</a:t>
            </a:r>
          </a:p>
        </p:txBody>
      </p:sp>
    </p:spTree>
    <p:extLst>
      <p:ext uri="{BB962C8B-B14F-4D97-AF65-F5344CB8AC3E}">
        <p14:creationId xmlns:p14="http://schemas.microsoft.com/office/powerpoint/2010/main" val="3637731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만약 모든 배열에 접근하고자 한다면 다음 방법으로 수행할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array_name</a:t>
            </a:r>
            <a:r>
              <a:rPr lang="en-US" altLang="ko-KR" dirty="0"/>
              <a:t>[*]}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array_name</a:t>
            </a:r>
            <a:r>
              <a:rPr lang="en-US" altLang="ko-KR" dirty="0"/>
              <a:t>[@]}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쉘 스크립트에서 배열을 정의하는 방법은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array_name</a:t>
            </a:r>
            <a:r>
              <a:rPr lang="en-US" altLang="ko-KR" dirty="0"/>
              <a:t>=("element 1" "element 2" "element 3")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4245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다음 예제를 수행하여 결과를 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array=(111 </a:t>
            </a:r>
            <a:r>
              <a:rPr lang="en-US" altLang="ko-KR" dirty="0" smtClean="0"/>
              <a:t>＂</a:t>
            </a:r>
            <a:r>
              <a:rPr lang="en-US" altLang="ko-KR" dirty="0" err="1" smtClean="0"/>
              <a:t>kbpark</a:t>
            </a:r>
            <a:r>
              <a:rPr lang="en-US" altLang="ko-KR" dirty="0" smtClean="0"/>
              <a:t>" “KGA" </a:t>
            </a:r>
            <a:r>
              <a:rPr lang="en-US" altLang="ko-KR" dirty="0"/>
              <a:t>222 333)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$array</a:t>
            </a:r>
          </a:p>
          <a:p>
            <a:pPr lvl="1"/>
            <a:r>
              <a:rPr lang="en-US" altLang="ko-KR" dirty="0"/>
              <a:t>echo ${array[*]}</a:t>
            </a:r>
          </a:p>
          <a:p>
            <a:pPr lvl="1"/>
            <a:r>
              <a:rPr lang="en-US" altLang="ko-KR" dirty="0"/>
              <a:t>echo ${array[2</a:t>
            </a:r>
            <a:r>
              <a:rPr lang="en-US" altLang="ko-KR" dirty="0" smtClean="0"/>
              <a:t>]}</a:t>
            </a:r>
          </a:p>
          <a:p>
            <a:r>
              <a:rPr lang="ko-KR" altLang="en-US" dirty="0"/>
              <a:t>인덱스를 지정하지 않은 경우 첫 번째 값만 출력되며</a:t>
            </a:r>
            <a:r>
              <a:rPr lang="en-US" altLang="ko-KR" dirty="0"/>
              <a:t>, </a:t>
            </a:r>
            <a:r>
              <a:rPr lang="ko-KR" altLang="en-US" dirty="0"/>
              <a:t>배열에 저장되어 있는 값을 모두 출력하거나 지정하여 출력할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7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ksh</a:t>
            </a:r>
            <a:r>
              <a:rPr lang="en-US" altLang="ko-KR" dirty="0"/>
              <a:t> </a:t>
            </a:r>
            <a:r>
              <a:rPr lang="ko-KR" altLang="en-US" dirty="0"/>
              <a:t>배열 정의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ksh</a:t>
            </a:r>
            <a:r>
              <a:rPr lang="ko-KR" altLang="en-US" dirty="0"/>
              <a:t>의 경우 </a:t>
            </a:r>
            <a:r>
              <a:rPr lang="en-US" altLang="ko-KR" dirty="0"/>
              <a:t>bash</a:t>
            </a:r>
            <a:r>
              <a:rPr lang="ko-KR" altLang="en-US" dirty="0"/>
              <a:t>와 다르게 </a:t>
            </a:r>
            <a:r>
              <a:rPr lang="en-US" altLang="ko-KR" dirty="0"/>
              <a:t>set </a:t>
            </a:r>
            <a:r>
              <a:rPr lang="ko-KR" altLang="en-US" dirty="0"/>
              <a:t>명령을 사용하여 배열을 지정한다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예제를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</a:t>
            </a:r>
            <a:r>
              <a:rPr lang="en-US" altLang="ko-KR" dirty="0" err="1"/>
              <a:t>ksh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set -A array "</a:t>
            </a:r>
            <a:r>
              <a:rPr lang="en-US" altLang="ko-KR" dirty="0" err="1"/>
              <a:t>lucas</a:t>
            </a:r>
            <a:r>
              <a:rPr lang="en-US" altLang="ko-KR" dirty="0"/>
              <a:t>" 123 "foo" "bar"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$array</a:t>
            </a:r>
          </a:p>
          <a:p>
            <a:pPr lvl="1"/>
            <a:r>
              <a:rPr lang="en-US" altLang="ko-KR" dirty="0"/>
              <a:t>echo ${array[*]}</a:t>
            </a:r>
          </a:p>
          <a:p>
            <a:pPr lvl="1"/>
            <a:r>
              <a:rPr lang="en-US" altLang="ko-KR" dirty="0"/>
              <a:t>echo ${array[2]}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5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값 혹은 명령 실행 결과 변수 저장하기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괄호안에</a:t>
            </a:r>
            <a:r>
              <a:rPr lang="ko-KR" altLang="en-US" dirty="0"/>
              <a:t> 있는 값을 직접 지정할 수 있지만 변수로 설정한 값을 배열에 저장하거나</a:t>
            </a:r>
            <a:r>
              <a:rPr lang="en-US" altLang="ko-KR" dirty="0"/>
              <a:t>, </a:t>
            </a:r>
            <a:r>
              <a:rPr lang="ko-KR" altLang="en-US" dirty="0" err="1" smtClean="0"/>
              <a:t>역따옴표</a:t>
            </a:r>
            <a:r>
              <a:rPr lang="en-US" altLang="ko-KR" dirty="0" smtClean="0"/>
              <a:t>(``)</a:t>
            </a:r>
            <a:r>
              <a:rPr lang="ko-KR" altLang="en-US" dirty="0" smtClean="0"/>
              <a:t>를 </a:t>
            </a:r>
            <a:r>
              <a:rPr lang="ko-KR" altLang="en-US" dirty="0"/>
              <a:t>통해서 명령의 결과를 저장할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VAR="</a:t>
            </a:r>
            <a:r>
              <a:rPr lang="en-US" altLang="ko-KR" dirty="0" err="1"/>
              <a:t>redhat</a:t>
            </a:r>
            <a:r>
              <a:rPr lang="en-US" altLang="ko-KR" dirty="0"/>
              <a:t> </a:t>
            </a:r>
            <a:r>
              <a:rPr lang="en-US" altLang="ko-KR" dirty="0" err="1"/>
              <a:t>debian</a:t>
            </a:r>
            <a:r>
              <a:rPr lang="en-US" altLang="ko-KR" dirty="0"/>
              <a:t> </a:t>
            </a:r>
            <a:r>
              <a:rPr lang="en-US" altLang="ko-KR" dirty="0" err="1"/>
              <a:t>gentoo</a:t>
            </a:r>
            <a:r>
              <a:rPr lang="en-US" altLang="ko-KR" dirty="0"/>
              <a:t> </a:t>
            </a:r>
            <a:r>
              <a:rPr lang="en-US" altLang="ko-KR" dirty="0" err="1"/>
              <a:t>darwin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/>
              <a:t>DISTRO=($VAR)</a:t>
            </a:r>
          </a:p>
          <a:p>
            <a:pPr lvl="1"/>
            <a:r>
              <a:rPr lang="en-US" altLang="ko-KR" dirty="0"/>
              <a:t>echo ${DISTRO[1]}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TODAY=(`date`)</a:t>
            </a:r>
          </a:p>
          <a:p>
            <a:pPr lvl="1"/>
            <a:r>
              <a:rPr lang="en-US" altLang="ko-KR" dirty="0"/>
              <a:t>echo ${TODAY[3]}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INFO=(`</a:t>
            </a:r>
            <a:r>
              <a:rPr lang="en-US" altLang="ko-KR" dirty="0" err="1"/>
              <a:t>uname</a:t>
            </a:r>
            <a:r>
              <a:rPr lang="en-US" altLang="ko-KR" dirty="0"/>
              <a:t> -a`)</a:t>
            </a:r>
          </a:p>
          <a:p>
            <a:pPr lvl="1"/>
            <a:r>
              <a:rPr lang="en-US" altLang="ko-KR" dirty="0"/>
              <a:t>echo ${INFO[1]}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 값 추가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단일 요소를 추가하는 방법을 알아본다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NUMBER=(1 2 3 4)</a:t>
            </a:r>
          </a:p>
          <a:p>
            <a:pPr lvl="1"/>
            <a:r>
              <a:rPr lang="en-US" altLang="ko-KR" dirty="0"/>
              <a:t>echo ${NUMBER[*]}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NUMBER+=(5)</a:t>
            </a:r>
          </a:p>
          <a:p>
            <a:pPr lvl="1"/>
            <a:r>
              <a:rPr lang="en-US" altLang="ko-KR" dirty="0"/>
              <a:t>echo ${NUMBER[*]}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3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 값 추가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여러 요소를 추가하고 싶다면 다음과 같이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NUMBER=(1 2 3 4)</a:t>
            </a:r>
          </a:p>
          <a:p>
            <a:pPr lvl="1"/>
            <a:r>
              <a:rPr lang="en-US" altLang="ko-KR" dirty="0"/>
              <a:t>echo ${NUMBER[*]}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NUMBER+=(5 6 7 8 9 10)</a:t>
            </a:r>
          </a:p>
          <a:p>
            <a:pPr lvl="1"/>
            <a:r>
              <a:rPr lang="en-US" altLang="ko-KR" dirty="0"/>
              <a:t>echo ${NUMBER[*]}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5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 값 추가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변수의 값을 요소로 추가하고자 하면 다음과 같이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COMMAND=("ls" "</a:t>
            </a:r>
            <a:r>
              <a:rPr lang="en-US" altLang="ko-KR" dirty="0" err="1"/>
              <a:t>pwd</a:t>
            </a:r>
            <a:r>
              <a:rPr lang="en-US" altLang="ko-KR" dirty="0"/>
              <a:t>" "</a:t>
            </a:r>
            <a:r>
              <a:rPr lang="en-US" altLang="ko-KR" dirty="0" err="1"/>
              <a:t>ps</a:t>
            </a:r>
            <a:r>
              <a:rPr lang="en-US" altLang="ko-KR" dirty="0"/>
              <a:t>" "clear")</a:t>
            </a:r>
          </a:p>
          <a:p>
            <a:pPr lvl="1"/>
            <a:r>
              <a:rPr lang="en-US" altLang="ko-KR" dirty="0"/>
              <a:t>echo ${COMMAND[*]}</a:t>
            </a:r>
          </a:p>
          <a:p>
            <a:pPr lvl="1"/>
            <a:r>
              <a:rPr lang="en-US" altLang="ko-KR" dirty="0"/>
              <a:t>ELEMENT="123 456"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COMMAND+=($ELEMENT)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echo ${COMMAND[*]}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39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연산자</a:t>
            </a:r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2657" y="2925763"/>
            <a:ext cx="6986686" cy="293528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33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연산자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다양한 쉘 종류에 따라 연산자도 다양하지만 이번 시간에서는 가장 기본적인 </a:t>
            </a:r>
            <a:r>
              <a:rPr lang="en-US" altLang="ko-KR" dirty="0"/>
              <a:t>bash </a:t>
            </a:r>
            <a:r>
              <a:rPr lang="ko-KR" altLang="en-US" dirty="0"/>
              <a:t>쉘의 기본 연산자에 대해 설명한다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산술 연산자</a:t>
            </a:r>
          </a:p>
          <a:p>
            <a:pPr lvl="1"/>
            <a:r>
              <a:rPr lang="ko-KR" altLang="en-US" dirty="0"/>
              <a:t>관계 연산자</a:t>
            </a:r>
          </a:p>
          <a:p>
            <a:pPr lvl="1"/>
            <a:r>
              <a:rPr lang="en-US" altLang="ko-KR" dirty="0"/>
              <a:t>Boolean </a:t>
            </a:r>
            <a:r>
              <a:rPr lang="ko-KR" altLang="en-US" dirty="0"/>
              <a:t>연산자</a:t>
            </a:r>
          </a:p>
          <a:p>
            <a:pPr lvl="1"/>
            <a:r>
              <a:rPr lang="ko-KR" altLang="en-US" dirty="0"/>
              <a:t>문자열 연산자</a:t>
            </a:r>
          </a:p>
          <a:p>
            <a:pPr lvl="1"/>
            <a:r>
              <a:rPr lang="ko-KR" altLang="en-US" dirty="0"/>
              <a:t>파일 테스트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en-US" altLang="ko-KR" dirty="0"/>
              <a:t>bash</a:t>
            </a:r>
            <a:r>
              <a:rPr lang="ko-KR" altLang="en-US" dirty="0"/>
              <a:t>의 경우 간단한 산술 연산을 수행하는 메커니즘이 존재하지 않기 때문에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expr</a:t>
            </a:r>
            <a:r>
              <a:rPr lang="ko-KR" altLang="en-US" dirty="0"/>
              <a:t>과 같은 기본 명령을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22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bash shell </a:t>
            </a:r>
            <a:r>
              <a:rPr lang="ko-KR" altLang="en-US" dirty="0" smtClean="0"/>
              <a:t>예약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쉘 스크립트에서 사용자가 정해서 만들 수 없는 이미 정의된 변수가 </a:t>
            </a:r>
            <a:r>
              <a:rPr lang="ko-KR" altLang="en-US" dirty="0" smtClean="0"/>
              <a:t>존재한다</a:t>
            </a:r>
            <a:r>
              <a:rPr lang="en-US" altLang="ko-KR" dirty="0"/>
              <a:t>. </a:t>
            </a:r>
            <a:r>
              <a:rPr lang="ko-KR" altLang="en-US" dirty="0"/>
              <a:t>그것을 예약 변수라고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/>
              <a:t>몇가지 예약 변수를 보도록 합시다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Linux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xterm</a:t>
            </a:r>
            <a:r>
              <a:rPr lang="ko-KR" altLang="en-US" dirty="0" smtClean="0"/>
              <a:t>에서 구동된다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12130509"/>
              </p:ext>
            </p:extLst>
          </p:nvPr>
        </p:nvGraphicFramePr>
        <p:xfrm>
          <a:off x="6416675" y="2926051"/>
          <a:ext cx="5194300" cy="2994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087">
                  <a:extLst>
                    <a:ext uri="{9D8B030D-6E8A-4147-A177-3AD203B41FA5}">
                      <a16:colId xmlns:a16="http://schemas.microsoft.com/office/drawing/2014/main" val="2680962057"/>
                    </a:ext>
                  </a:extLst>
                </a:gridCol>
                <a:gridCol w="4224213">
                  <a:extLst>
                    <a:ext uri="{9D8B030D-6E8A-4147-A177-3AD203B41FA5}">
                      <a16:colId xmlns:a16="http://schemas.microsoft.com/office/drawing/2014/main" val="427277850"/>
                    </a:ext>
                  </a:extLst>
                </a:gridCol>
              </a:tblGrid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변수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3622833837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HOME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 홈 디렉토리를 의미한다</a:t>
                      </a:r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661445431"/>
                  </a:ext>
                </a:extLst>
              </a:tr>
              <a:tr h="800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PATH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실행 파일의 경로이다</a:t>
                      </a:r>
                      <a:r>
                        <a:rPr lang="en-US" altLang="ko-KR" sz="1400" u="none" strike="noStrike">
                          <a:effectLst/>
                        </a:rPr>
                        <a:t>. </a:t>
                      </a:r>
                      <a:r>
                        <a:rPr lang="ko-KR" altLang="en-US" sz="1400" u="none" strike="noStrike">
                          <a:effectLst/>
                        </a:rPr>
                        <a:t>여러분이 </a:t>
                      </a:r>
                      <a:r>
                        <a:rPr lang="en-US" altLang="ko-KR" sz="1400" u="none" strike="noStrike">
                          <a:effectLst/>
                        </a:rPr>
                        <a:t>chmod, mkdir </a:t>
                      </a:r>
                      <a:r>
                        <a:rPr lang="ko-KR" altLang="en-US" sz="1400" u="none" strike="noStrike">
                          <a:effectLst/>
                        </a:rPr>
                        <a:t>등의 명령어들은 </a:t>
                      </a:r>
                      <a:r>
                        <a:rPr lang="en-US" altLang="ko-KR" sz="1400" u="none" strike="noStrike">
                          <a:effectLst/>
                        </a:rPr>
                        <a:t>/bin</a:t>
                      </a:r>
                      <a:r>
                        <a:rPr lang="ko-KR" altLang="en-US" sz="1400" u="none" strike="noStrike">
                          <a:effectLst/>
                        </a:rPr>
                        <a:t>이나 </a:t>
                      </a:r>
                      <a:r>
                        <a:rPr lang="en-US" altLang="ko-KR" sz="1400" u="none" strike="noStrike">
                          <a:effectLst/>
                        </a:rPr>
                        <a:t>/usr/bin, /sbin</a:t>
                      </a:r>
                      <a:r>
                        <a:rPr lang="ko-KR" altLang="en-US" sz="1400" u="none" strike="noStrike">
                          <a:effectLst/>
                        </a:rPr>
                        <a:t>에 위치하는데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이 경로들을 </a:t>
                      </a:r>
                      <a:r>
                        <a:rPr lang="en-US" altLang="ko-KR" sz="1400" u="none" strike="noStrike">
                          <a:effectLst/>
                        </a:rPr>
                        <a:t>PATH </a:t>
                      </a:r>
                      <a:r>
                        <a:rPr lang="ko-KR" altLang="en-US" sz="1400" u="none" strike="noStrike">
                          <a:effectLst/>
                        </a:rPr>
                        <a:t>지정하면 여러분들은 굳이 </a:t>
                      </a:r>
                      <a:r>
                        <a:rPr lang="en-US" altLang="ko-KR" sz="1400" u="none" strike="noStrike">
                          <a:effectLst/>
                        </a:rPr>
                        <a:t>/bin/chmod</a:t>
                      </a:r>
                      <a:r>
                        <a:rPr lang="ko-KR" altLang="en-US" sz="1400" u="none" strike="noStrike">
                          <a:effectLst/>
                        </a:rPr>
                        <a:t>를 입력하지 않고</a:t>
                      </a:r>
                      <a:r>
                        <a:rPr lang="en-US" altLang="ko-KR" sz="1400" u="none" strike="noStrike">
                          <a:effectLst/>
                        </a:rPr>
                        <a:t>, chmod </a:t>
                      </a:r>
                      <a:r>
                        <a:rPr lang="ko-KR" altLang="en-US" sz="1400" u="none" strike="noStrike">
                          <a:effectLst/>
                        </a:rPr>
                        <a:t>입력만 해주면 된다</a:t>
                      </a:r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2057696934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LANG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프로그램 실행 시 지원되는 언어를 말한다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3542842165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UID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사용자의 </a:t>
                      </a:r>
                      <a:r>
                        <a:rPr lang="en-US" altLang="ko-KR" sz="1400" u="none" strike="noStrike" dirty="0">
                          <a:effectLst/>
                        </a:rPr>
                        <a:t>UID</a:t>
                      </a:r>
                      <a:r>
                        <a:rPr lang="ko-KR" altLang="en-US" sz="1400" u="none" strike="noStrike" dirty="0">
                          <a:effectLst/>
                        </a:rPr>
                        <a:t>이다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2519619245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SHELL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사용자가 로그인시 실행되는 쉘을 말한다</a:t>
                      </a:r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1048050371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USER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사용자의 계정 이름을 말한다</a:t>
                      </a:r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172026490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FUNCNAME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현재 실행되고 있는 함수 이름을 말한다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1273738603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TERM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로그인 터미널을 말한다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333333"/>
                        </a:solidFill>
                        <a:effectLst/>
                        <a:latin typeface="KoPub Dotum"/>
                        <a:ea typeface="맑은 고딕" panose="020B0503020000020004" pitchFamily="50" charset="-127"/>
                      </a:endParaRPr>
                    </a:p>
                  </a:txBody>
                  <a:tcPr marL="6125" marR="6125" marT="6125" marB="0" anchor="ctr"/>
                </a:tc>
                <a:extLst>
                  <a:ext uri="{0D108BD9-81ED-4DB2-BD59-A6C34878D82A}">
                    <a16:rowId xmlns:a16="http://schemas.microsoft.com/office/drawing/2014/main" val="48916096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136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변수 처리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x=3</a:t>
            </a:r>
            <a:endParaRPr lang="en-US" altLang="ko-KR" dirty="0"/>
          </a:p>
          <a:p>
            <a:r>
              <a:rPr lang="en-US" altLang="ko-KR" dirty="0" smtClean="0"/>
              <a:t>$ y=4</a:t>
            </a:r>
            <a:endParaRPr lang="en-US" altLang="ko-KR" dirty="0"/>
          </a:p>
          <a:p>
            <a:r>
              <a:rPr lang="en-US" altLang="ko-KR" dirty="0" smtClean="0"/>
              <a:t>$ z</a:t>
            </a:r>
            <a:r>
              <a:rPr lang="en-US" altLang="ko-KR" dirty="0"/>
              <a:t>=$((</a:t>
            </a:r>
            <a:r>
              <a:rPr lang="en-US" altLang="ko-KR" dirty="0" err="1"/>
              <a:t>x+y</a:t>
            </a:r>
            <a:r>
              <a:rPr lang="en-US" altLang="ko-KR" dirty="0"/>
              <a:t>))</a:t>
            </a:r>
          </a:p>
          <a:p>
            <a:r>
              <a:rPr lang="en-US" altLang="ko-KR" dirty="0" smtClean="0"/>
              <a:t>$ echo </a:t>
            </a:r>
            <a:r>
              <a:rPr lang="en-US" altLang="ko-KR" dirty="0"/>
              <a:t>$z</a:t>
            </a:r>
          </a:p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77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변수 처리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$ x=3</a:t>
            </a:r>
            <a:endParaRPr lang="en-US" altLang="ko-KR" dirty="0"/>
          </a:p>
          <a:p>
            <a:r>
              <a:rPr lang="en-US" altLang="ko-KR" dirty="0" smtClean="0"/>
              <a:t>$ y=4</a:t>
            </a:r>
            <a:endParaRPr lang="en-US" altLang="ko-KR" dirty="0"/>
          </a:p>
          <a:p>
            <a:r>
              <a:rPr lang="en-US" altLang="ko-KR" dirty="0" smtClean="0"/>
              <a:t>$ z</a:t>
            </a:r>
            <a:r>
              <a:rPr lang="en-US" altLang="ko-KR" dirty="0"/>
              <a:t>=$((</a:t>
            </a:r>
            <a:r>
              <a:rPr lang="en-US" altLang="ko-KR" dirty="0" err="1"/>
              <a:t>x+y</a:t>
            </a:r>
            <a:r>
              <a:rPr lang="en-US" altLang="ko-KR" dirty="0"/>
              <a:t>))</a:t>
            </a:r>
          </a:p>
          <a:p>
            <a:r>
              <a:rPr lang="en-US" altLang="ko-KR" dirty="0" smtClean="0"/>
              <a:t>$ echo </a:t>
            </a:r>
            <a:r>
              <a:rPr lang="en-US" altLang="ko-KR" dirty="0"/>
              <a:t>$z</a:t>
            </a:r>
          </a:p>
          <a:p>
            <a:r>
              <a:rPr lang="en-US" altLang="ko-KR" dirty="0" smtClean="0"/>
              <a:t>7</a:t>
            </a:r>
          </a:p>
          <a:p>
            <a:r>
              <a:rPr lang="es-ES" altLang="ko-KR" dirty="0" smtClean="0"/>
              <a:t>echo </a:t>
            </a:r>
            <a:r>
              <a:rPr lang="es-ES" altLang="ko-KR" dirty="0"/>
              <a:t>$((x-y))</a:t>
            </a:r>
          </a:p>
          <a:p>
            <a:r>
              <a:rPr lang="es-ES" altLang="ko-KR" dirty="0"/>
              <a:t>echo $((x*y))</a:t>
            </a:r>
          </a:p>
          <a:p>
            <a:r>
              <a:rPr lang="es-ES" altLang="ko-KR" dirty="0"/>
              <a:t>echo $((x/y))</a:t>
            </a:r>
          </a:p>
          <a:p>
            <a:r>
              <a:rPr lang="es-ES" altLang="ko-KR" dirty="0"/>
              <a:t># -1</a:t>
            </a:r>
          </a:p>
          <a:p>
            <a:r>
              <a:rPr lang="es-ES" altLang="ko-KR" dirty="0"/>
              <a:t># 12</a:t>
            </a:r>
          </a:p>
          <a:p>
            <a:r>
              <a:rPr lang="es-ES" altLang="ko-KR" dirty="0"/>
              <a:t># 0</a:t>
            </a:r>
          </a:p>
          <a:p>
            <a:r>
              <a:rPr lang="es-ES" altLang="ko-KR" dirty="0"/>
              <a:t>echo $((12/5))</a:t>
            </a:r>
          </a:p>
          <a:p>
            <a:r>
              <a:rPr lang="es-ES" altLang="ko-KR" dirty="0"/>
              <a:t>#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4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x=3</a:t>
            </a:r>
            <a:endParaRPr lang="en-US" altLang="ko-KR" dirty="0"/>
          </a:p>
          <a:p>
            <a:r>
              <a:rPr lang="en-US" altLang="ko-KR" dirty="0" smtClean="0"/>
              <a:t>$ y=4</a:t>
            </a:r>
            <a:endParaRPr lang="en-US" altLang="ko-KR" dirty="0"/>
          </a:p>
          <a:p>
            <a:r>
              <a:rPr lang="en-US" altLang="ko-KR" dirty="0" smtClean="0"/>
              <a:t>$ let </a:t>
            </a:r>
            <a:r>
              <a:rPr lang="en-US" altLang="ko-KR" dirty="0"/>
              <a:t>z=$x+$y</a:t>
            </a:r>
          </a:p>
          <a:p>
            <a:r>
              <a:rPr lang="en-US" altLang="ko-KR" dirty="0" smtClean="0"/>
              <a:t>$ echo </a:t>
            </a:r>
            <a:r>
              <a:rPr lang="en-US" altLang="ko-KR" dirty="0"/>
              <a:t>$z</a:t>
            </a:r>
          </a:p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4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altLang="ko-KR" dirty="0"/>
              <a:t>let z=$x-$y</a:t>
            </a:r>
          </a:p>
          <a:p>
            <a:r>
              <a:rPr lang="pl-PL" altLang="ko-KR" dirty="0"/>
              <a:t>echo $z</a:t>
            </a:r>
          </a:p>
          <a:p>
            <a:r>
              <a:rPr lang="pl-PL" altLang="ko-KR" dirty="0" smtClean="0"/>
              <a:t>-</a:t>
            </a:r>
            <a:r>
              <a:rPr lang="pl-PL" altLang="ko-KR" dirty="0"/>
              <a:t>1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2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altLang="ko-KR" dirty="0"/>
              <a:t>let z=12/5</a:t>
            </a:r>
          </a:p>
          <a:p>
            <a:r>
              <a:rPr lang="pl-PL" altLang="ko-KR" dirty="0"/>
              <a:t>echo $z</a:t>
            </a:r>
          </a:p>
          <a:p>
            <a:r>
              <a:rPr lang="pl-PL" altLang="ko-KR" dirty="0"/>
              <a:t>#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09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altLang="ko-KR" dirty="0"/>
              <a:t>#!/bin/bash</a:t>
            </a:r>
          </a:p>
          <a:p>
            <a:r>
              <a:rPr lang="pl-PL" altLang="ko-KR" dirty="0" smtClean="0"/>
              <a:t>x=3</a:t>
            </a:r>
            <a:endParaRPr lang="pl-PL" altLang="ko-KR" dirty="0"/>
          </a:p>
          <a:p>
            <a:r>
              <a:rPr lang="pl-PL" altLang="ko-KR" dirty="0" smtClean="0"/>
              <a:t>y=4</a:t>
            </a:r>
            <a:endParaRPr lang="pl-PL" altLang="ko-KR" dirty="0"/>
          </a:p>
          <a:p>
            <a:r>
              <a:rPr lang="pl-PL" altLang="ko-KR" dirty="0" smtClean="0"/>
              <a:t>let </a:t>
            </a:r>
            <a:r>
              <a:rPr lang="pl-PL" altLang="ko-KR" dirty="0"/>
              <a:t>z=$x+$y</a:t>
            </a:r>
          </a:p>
          <a:p>
            <a:r>
              <a:rPr lang="pl-PL" altLang="ko-KR" dirty="0" smtClean="0"/>
              <a:t>echo </a:t>
            </a:r>
            <a:r>
              <a:rPr lang="pl-PL" altLang="ko-KR" dirty="0"/>
              <a:t>$z</a:t>
            </a:r>
          </a:p>
          <a:p>
            <a:r>
              <a:rPr lang="pl-PL" altLang="ko-KR" dirty="0" smtClean="0"/>
              <a:t>let </a:t>
            </a:r>
            <a:r>
              <a:rPr lang="pl-PL" altLang="ko-KR" dirty="0"/>
              <a:t>z=$x-$y</a:t>
            </a:r>
          </a:p>
          <a:p>
            <a:r>
              <a:rPr lang="pl-PL" altLang="ko-KR" dirty="0" smtClean="0"/>
              <a:t>echo </a:t>
            </a:r>
            <a:r>
              <a:rPr lang="pl-PL" altLang="ko-KR" dirty="0"/>
              <a:t>$z</a:t>
            </a:r>
          </a:p>
          <a:p>
            <a:r>
              <a:rPr lang="pl-PL" altLang="ko-KR" dirty="0" smtClean="0"/>
              <a:t>let </a:t>
            </a:r>
            <a:r>
              <a:rPr lang="pl-PL" altLang="ko-KR" dirty="0"/>
              <a:t>z=12/5</a:t>
            </a:r>
          </a:p>
          <a:p>
            <a:r>
              <a:rPr lang="pl-PL" altLang="ko-KR" dirty="0" smtClean="0"/>
              <a:t>echo </a:t>
            </a:r>
            <a:r>
              <a:rPr lang="pl-PL" altLang="ko-KR" dirty="0"/>
              <a:t>$z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422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숫자와 연산자 사이를 반드시 </a:t>
            </a:r>
            <a:r>
              <a:rPr lang="ko-KR" altLang="en-US" dirty="0" smtClean="0"/>
              <a:t>띄어 써야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2+2 </a:t>
            </a:r>
            <a:r>
              <a:rPr lang="ko-KR" altLang="en-US" dirty="0"/>
              <a:t>형식으로 하면 동작하지 않으며 </a:t>
            </a:r>
            <a:r>
              <a:rPr lang="en-US" altLang="ko-KR" dirty="0"/>
              <a:t>2 + 2 </a:t>
            </a:r>
            <a:r>
              <a:rPr lang="ko-KR" altLang="en-US" dirty="0"/>
              <a:t>형식으로 작성해야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쉘 스크립트 내에서 연산을 적용하기 위해서는 </a:t>
            </a:r>
            <a:r>
              <a:rPr lang="en-US" altLang="ko-KR" dirty="0"/>
              <a:t>`` </a:t>
            </a:r>
            <a:r>
              <a:rPr lang="en-US" altLang="ko-KR" dirty="0" err="1"/>
              <a:t>backtick</a:t>
            </a:r>
            <a:r>
              <a:rPr lang="ko-KR" altLang="en-US" dirty="0"/>
              <a:t>을 추가해야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9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=`expr 2 + 2`</a:t>
            </a:r>
          </a:p>
          <a:p>
            <a:r>
              <a:rPr lang="en-US" altLang="ko-KR" dirty="0"/>
              <a:t>echo "Total value : $</a:t>
            </a:r>
            <a:r>
              <a:rPr lang="en-US" altLang="ko-KR" dirty="0" err="1"/>
              <a:t>val</a:t>
            </a:r>
            <a:r>
              <a:rPr lang="en-US" altLang="ko-KR" dirty="0"/>
              <a:t>"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86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altLang="ko-KR" dirty="0"/>
              <a:t>x=3</a:t>
            </a:r>
          </a:p>
          <a:p>
            <a:r>
              <a:rPr lang="es-ES" altLang="ko-KR" dirty="0"/>
              <a:t>y=4</a:t>
            </a:r>
          </a:p>
          <a:p>
            <a:r>
              <a:rPr lang="es-ES" altLang="ko-KR" dirty="0"/>
              <a:t>expr $x + $y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4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ko-KR" dirty="0"/>
              <a:t>expr $x - $y</a:t>
            </a:r>
          </a:p>
          <a:p>
            <a:r>
              <a:rPr lang="es-ES" altLang="ko-KR" dirty="0"/>
              <a:t>expr $x \* $y</a:t>
            </a:r>
          </a:p>
          <a:p>
            <a:r>
              <a:rPr lang="es-ES" altLang="ko-KR" dirty="0"/>
              <a:t>expr $x / $</a:t>
            </a:r>
            <a:r>
              <a:rPr lang="es-ES" altLang="ko-KR" dirty="0" smtClean="0"/>
              <a:t>y</a:t>
            </a:r>
          </a:p>
          <a:p>
            <a:r>
              <a:rPr lang="en-US" altLang="ko-KR" dirty="0"/>
              <a:t># -1</a:t>
            </a:r>
          </a:p>
          <a:p>
            <a:r>
              <a:rPr lang="en-US" altLang="ko-KR" dirty="0"/>
              <a:t># 12</a:t>
            </a:r>
          </a:p>
          <a:p>
            <a:r>
              <a:rPr lang="en-US" altLang="ko-KR" dirty="0"/>
              <a:t># 0</a:t>
            </a:r>
          </a:p>
          <a:p>
            <a:r>
              <a:rPr lang="en-US" altLang="ko-KR" dirty="0"/>
              <a:t>expr 12 / 5</a:t>
            </a:r>
          </a:p>
          <a:p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 shell </a:t>
            </a:r>
            <a:r>
              <a:rPr lang="ko-KR" altLang="en-US" dirty="0"/>
              <a:t>프롬프트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리눅스환경에서는 사용자마다 다른 쉘을 지정할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en-US" altLang="ko-KR" dirty="0" smtClean="0"/>
              <a:t>bash shell</a:t>
            </a:r>
            <a:r>
              <a:rPr lang="ko-KR" altLang="en-US" dirty="0" smtClean="0"/>
              <a:t>에 </a:t>
            </a:r>
            <a:r>
              <a:rPr lang="ko-KR" altLang="en-US" dirty="0"/>
              <a:t>접속하게 된다면 일반적으로 보게 될 화면을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17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ko-KR" dirty="0"/>
              <a:t>expr $x - $y</a:t>
            </a:r>
          </a:p>
          <a:p>
            <a:r>
              <a:rPr lang="es-ES" altLang="ko-KR" dirty="0"/>
              <a:t>expr $x \* $y</a:t>
            </a:r>
          </a:p>
          <a:p>
            <a:r>
              <a:rPr lang="es-ES" altLang="ko-KR" dirty="0"/>
              <a:t>expr $x / $</a:t>
            </a:r>
            <a:r>
              <a:rPr lang="es-ES" altLang="ko-KR" dirty="0" smtClean="0"/>
              <a:t>y</a:t>
            </a:r>
          </a:p>
          <a:p>
            <a:r>
              <a:rPr lang="en-US" altLang="ko-KR" dirty="0"/>
              <a:t># -1</a:t>
            </a:r>
          </a:p>
          <a:p>
            <a:r>
              <a:rPr lang="en-US" altLang="ko-KR" dirty="0"/>
              <a:t># 12</a:t>
            </a:r>
          </a:p>
          <a:p>
            <a:r>
              <a:rPr lang="en-US" altLang="ko-KR" dirty="0"/>
              <a:t># 0</a:t>
            </a:r>
          </a:p>
          <a:p>
            <a:r>
              <a:rPr lang="en-US" altLang="ko-KR" dirty="0"/>
              <a:t>expr 12 / 5</a:t>
            </a:r>
          </a:p>
          <a:p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53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리눅스에서 기본적으로 제공하는 명령어로 소수점 계산이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단 </a:t>
            </a:r>
            <a:r>
              <a:rPr lang="ko-KR" altLang="en-US" dirty="0"/>
              <a:t>직접 변수를 사용하지 못하기 때문에 파이프를 통해 전달하는 과정이 필요하다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x=3</a:t>
            </a:r>
          </a:p>
          <a:p>
            <a:pPr lvl="1"/>
            <a:r>
              <a:rPr lang="en-US" altLang="ko-KR" dirty="0"/>
              <a:t>y=4</a:t>
            </a:r>
          </a:p>
          <a:p>
            <a:pPr lvl="1"/>
            <a:r>
              <a:rPr lang="en-US" altLang="ko-KR" dirty="0"/>
              <a:t>echo $x $y | </a:t>
            </a:r>
            <a:r>
              <a:rPr lang="en-US" altLang="ko-KR" dirty="0" err="1"/>
              <a:t>awk</a:t>
            </a:r>
            <a:r>
              <a:rPr lang="en-US" altLang="ko-KR" dirty="0"/>
              <a:t> '{print $1+$2}'</a:t>
            </a:r>
          </a:p>
          <a:p>
            <a:pPr lvl="1"/>
            <a:r>
              <a:rPr lang="en-US" altLang="ko-KR" dirty="0"/>
              <a:t># 7</a:t>
            </a:r>
          </a:p>
          <a:p>
            <a:pPr lvl="1"/>
            <a:r>
              <a:rPr lang="en-US" altLang="ko-KR" dirty="0"/>
              <a:t>echo $x $y | </a:t>
            </a:r>
            <a:r>
              <a:rPr lang="en-US" altLang="ko-KR" dirty="0" err="1"/>
              <a:t>awk</a:t>
            </a:r>
            <a:r>
              <a:rPr lang="en-US" altLang="ko-KR" dirty="0"/>
              <a:t> '{print $1-$2}'</a:t>
            </a:r>
          </a:p>
          <a:p>
            <a:pPr lvl="1"/>
            <a:r>
              <a:rPr lang="en-US" altLang="ko-KR" dirty="0"/>
              <a:t># -1</a:t>
            </a:r>
          </a:p>
          <a:p>
            <a:pPr lvl="1"/>
            <a:r>
              <a:rPr lang="en-US" altLang="ko-KR" dirty="0"/>
              <a:t>echo $x $y | </a:t>
            </a:r>
            <a:r>
              <a:rPr lang="en-US" altLang="ko-KR" dirty="0" err="1"/>
              <a:t>awk</a:t>
            </a:r>
            <a:r>
              <a:rPr lang="en-US" altLang="ko-KR" dirty="0"/>
              <a:t> '{print $1*$2}'</a:t>
            </a:r>
          </a:p>
          <a:p>
            <a:pPr lvl="1"/>
            <a:r>
              <a:rPr lang="en-US" altLang="ko-KR" dirty="0"/>
              <a:t># 12</a:t>
            </a:r>
          </a:p>
          <a:p>
            <a:pPr lvl="1"/>
            <a:r>
              <a:rPr lang="en-US" altLang="ko-KR" dirty="0"/>
              <a:t>echo $x $y | </a:t>
            </a:r>
            <a:r>
              <a:rPr lang="en-US" altLang="ko-KR" dirty="0" err="1"/>
              <a:t>awk</a:t>
            </a:r>
            <a:r>
              <a:rPr lang="en-US" altLang="ko-KR" dirty="0"/>
              <a:t> '{print $1/$2}'</a:t>
            </a:r>
          </a:p>
          <a:p>
            <a:pPr lvl="1"/>
            <a:r>
              <a:rPr lang="en-US" altLang="ko-KR" dirty="0"/>
              <a:t># 0.75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16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bc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calculator</a:t>
            </a:r>
            <a:r>
              <a:rPr lang="ko-KR" altLang="en-US" dirty="0"/>
              <a:t>의 약자로 리눅스 </a:t>
            </a:r>
            <a:r>
              <a:rPr lang="en-US" altLang="ko-KR" dirty="0" err="1"/>
              <a:t>bc</a:t>
            </a:r>
            <a:r>
              <a:rPr lang="ko-KR" altLang="en-US" dirty="0"/>
              <a:t>가 설치되어야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인터랙티브</a:t>
            </a:r>
            <a:r>
              <a:rPr lang="ko-KR" altLang="en-US" dirty="0" smtClean="0"/>
              <a:t> </a:t>
            </a:r>
            <a:r>
              <a:rPr lang="ko-KR" altLang="en-US" dirty="0"/>
              <a:t>모드와 배치 모드 둘다 사용이 가능하고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거듭제곱 등의 연산과 같은 고급 기능이 있으며 가볍다는 특징이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3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bc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echo '12+34'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46</a:t>
            </a:r>
          </a:p>
          <a:p>
            <a:r>
              <a:rPr lang="en-US" altLang="ko-KR" dirty="0"/>
              <a:t>$ echo '12-34'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-22</a:t>
            </a:r>
          </a:p>
          <a:p>
            <a:r>
              <a:rPr lang="en-US" altLang="ko-KR" dirty="0"/>
              <a:t>$ echo '12*34'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408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66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bc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$ echo '12/34'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0</a:t>
            </a:r>
          </a:p>
          <a:p>
            <a:r>
              <a:rPr lang="en-US" altLang="ko-KR" dirty="0"/>
              <a:t>$ echo 'scale=2;12/34'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.35</a:t>
            </a:r>
          </a:p>
          <a:p>
            <a:r>
              <a:rPr lang="en-US" altLang="ko-KR" dirty="0"/>
              <a:t>$ echo '43/21'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$ echo 'scale=5;43/21' | </a:t>
            </a:r>
            <a:r>
              <a:rPr lang="en-US" altLang="ko-KR" dirty="0" err="1"/>
              <a:t>bc</a:t>
            </a:r>
            <a:endParaRPr lang="en-US" altLang="ko-KR" dirty="0"/>
          </a:p>
          <a:p>
            <a:r>
              <a:rPr lang="en-US" altLang="ko-KR" dirty="0"/>
              <a:t>2.04761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bc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altLang="ko-KR" dirty="0"/>
              <a:t>$ echo '4^4^4' | bc</a:t>
            </a:r>
          </a:p>
          <a:p>
            <a:pPr lvl="1"/>
            <a:r>
              <a:rPr lang="es-ES" altLang="ko-KR" dirty="0"/>
              <a:t>13407807929942597099574024998205846127479365820592393377723561443721\</a:t>
            </a:r>
          </a:p>
          <a:p>
            <a:pPr marL="324000" lvl="1" indent="0">
              <a:buNone/>
            </a:pPr>
            <a:r>
              <a:rPr lang="es-ES" altLang="ko-KR" dirty="0"/>
              <a:t>76403007354697680187429816690342769003185818648605085375388281194656\</a:t>
            </a:r>
          </a:p>
          <a:p>
            <a:pPr marL="324000" lvl="1" indent="0">
              <a:buNone/>
            </a:pPr>
            <a:r>
              <a:rPr lang="es-ES" altLang="ko-KR" dirty="0"/>
              <a:t>9946433649006084096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91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956" y="3233406"/>
            <a:ext cx="4700438" cy="2320000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sz="quarter" idx="4"/>
          </p:nvPr>
        </p:nvGraphicFramePr>
        <p:xfrm>
          <a:off x="6416675" y="3066207"/>
          <a:ext cx="5194299" cy="2495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539">
                  <a:extLst>
                    <a:ext uri="{9D8B030D-6E8A-4147-A177-3AD203B41FA5}">
                      <a16:colId xmlns:a16="http://schemas.microsoft.com/office/drawing/2014/main" val="874390592"/>
                    </a:ext>
                  </a:extLst>
                </a:gridCol>
                <a:gridCol w="2570163">
                  <a:extLst>
                    <a:ext uri="{9D8B030D-6E8A-4147-A177-3AD203B41FA5}">
                      <a16:colId xmlns:a16="http://schemas.microsoft.com/office/drawing/2014/main" val="494079698"/>
                    </a:ext>
                  </a:extLst>
                </a:gridCol>
                <a:gridCol w="1688597">
                  <a:extLst>
                    <a:ext uri="{9D8B030D-6E8A-4147-A177-3AD203B41FA5}">
                      <a16:colId xmlns:a16="http://schemas.microsoft.com/office/drawing/2014/main" val="3083012639"/>
                    </a:ext>
                  </a:extLst>
                </a:gridCol>
              </a:tblGrid>
              <a:tr h="16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Operator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Example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4060498014"/>
                  </a:ext>
                </a:extLst>
              </a:tr>
              <a:tr h="308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-eq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두 피연산자의 값이 동일한 여부를 확인하여 같으면 참을 반환한다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$a -eq $b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540172992"/>
                  </a:ext>
                </a:extLst>
              </a:tr>
              <a:tr h="308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-ne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두 피연산자의 값이 동일한지 여부를 확인하여 같지 않으면 참을 반환한다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$a -ne $b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2625576512"/>
                  </a:ext>
                </a:extLst>
              </a:tr>
              <a:tr h="308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-gt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왼쪽 피연산자의 값이 오른쪽 피연산자의 값보다 큰지 확인하고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그렇다면 조건이 참이된다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$a -gt $b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589248147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-lt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왼쪽 피연산자의 값이 오른쪽 피연산자의 값보다 작은 지 확인하고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그렇다면 조건이 참이된다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$a -lt $b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537980200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-ge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왼쪽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피연산자의</a:t>
                      </a:r>
                      <a:r>
                        <a:rPr lang="ko-KR" altLang="en-US" sz="1000" u="none" strike="noStrike" dirty="0">
                          <a:effectLst/>
                        </a:rPr>
                        <a:t> 값이 오른쪽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피연산자의</a:t>
                      </a:r>
                      <a:r>
                        <a:rPr lang="ko-KR" altLang="en-US" sz="1000" u="none" strike="noStrike" dirty="0">
                          <a:effectLst/>
                        </a:rPr>
                        <a:t> 값보다 크거나 같은지 확인하고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그렇다면 조건이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참이된다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$a -ge $b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1148411625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-le</a:t>
                      </a:r>
                      <a:endParaRPr lang="en-US" sz="9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왼쪽 피연산자의 값이 오른쪽 피연산자의 값보다 작거나 같은지 확인하고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그렇다면 조건이 참이된다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 $a -le $b ]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276051357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8678" y="5982838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bash</a:t>
            </a:r>
            <a:r>
              <a:rPr lang="ko-KR" altLang="en-US"/>
              <a:t>는 숫자 값과 관련된 관계 연산을 제공하며</a:t>
            </a:r>
            <a:r>
              <a:rPr lang="en-US" altLang="ko-KR"/>
              <a:t>, </a:t>
            </a:r>
            <a:r>
              <a:rPr lang="ko-KR" altLang="en-US"/>
              <a:t>문자열은 제공되지 않는다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066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Boolean </a:t>
            </a:r>
            <a:r>
              <a:rPr lang="ko-KR" altLang="en-US" dirty="0"/>
              <a:t>연산자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75324" y="5678228"/>
            <a:ext cx="604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bash</a:t>
            </a:r>
            <a:r>
              <a:rPr lang="ko-KR" altLang="en-US" dirty="0"/>
              <a:t>에서 문자열 연산을 위해서는 다음과 같은 명령을 수행해야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가 있고 변수 </a:t>
            </a:r>
            <a:r>
              <a:rPr lang="en-US" altLang="ko-KR" dirty="0"/>
              <a:t>b</a:t>
            </a:r>
            <a:r>
              <a:rPr lang="ko-KR" altLang="en-US" dirty="0"/>
              <a:t>에는 </a:t>
            </a:r>
            <a:r>
              <a:rPr lang="en-US" altLang="ko-KR" dirty="0"/>
              <a:t>"</a:t>
            </a:r>
            <a:r>
              <a:rPr lang="en-US" altLang="ko-KR" dirty="0" err="1"/>
              <a:t>efg</a:t>
            </a:r>
            <a:r>
              <a:rPr lang="en-US" altLang="ko-KR" dirty="0"/>
              <a:t>"</a:t>
            </a:r>
            <a:r>
              <a:rPr lang="ko-KR" altLang="en-US" dirty="0"/>
              <a:t>가 있다고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684671"/>
              </p:ext>
            </p:extLst>
          </p:nvPr>
        </p:nvGraphicFramePr>
        <p:xfrm>
          <a:off x="581025" y="4053976"/>
          <a:ext cx="5194299" cy="762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539">
                  <a:extLst>
                    <a:ext uri="{9D8B030D-6E8A-4147-A177-3AD203B41FA5}">
                      <a16:colId xmlns:a16="http://schemas.microsoft.com/office/drawing/2014/main" val="1104041078"/>
                    </a:ext>
                  </a:extLst>
                </a:gridCol>
                <a:gridCol w="2013815">
                  <a:extLst>
                    <a:ext uri="{9D8B030D-6E8A-4147-A177-3AD203B41FA5}">
                      <a16:colId xmlns:a16="http://schemas.microsoft.com/office/drawing/2014/main" val="229152653"/>
                    </a:ext>
                  </a:extLst>
                </a:gridCol>
                <a:gridCol w="2244945">
                  <a:extLst>
                    <a:ext uri="{9D8B030D-6E8A-4147-A177-3AD203B41FA5}">
                      <a16:colId xmlns:a16="http://schemas.microsoft.com/office/drawing/2014/main" val="1736248772"/>
                    </a:ext>
                  </a:extLst>
                </a:gridCol>
              </a:tblGrid>
              <a:tr h="16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Operator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Example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3162406398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!</a:t>
                      </a:r>
                      <a:endParaRPr lang="en-US" altLang="ko-KR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논리 부정</a:t>
                      </a:r>
                      <a:endParaRPr lang="ko-KR" alt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[ ! false ] is true.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1743905295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-o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OR </a:t>
                      </a:r>
                      <a:r>
                        <a:rPr lang="ko-KR" altLang="en-US" sz="1200" u="none" strike="noStrike" dirty="0">
                          <a:effectLst/>
                        </a:rPr>
                        <a:t>연산자</a:t>
                      </a:r>
                      <a:endParaRPr lang="ko-KR" alt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[ $a -lt 20 -o $b -gt 100 ] is true.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351191797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-a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AND </a:t>
                      </a:r>
                      <a:r>
                        <a:rPr lang="ko-KR" altLang="en-US" sz="1200" u="none" strike="noStrike">
                          <a:effectLst/>
                        </a:rPr>
                        <a:t>연산자</a:t>
                      </a:r>
                      <a:endParaRPr lang="ko-KR" alt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[ $a -</a:t>
                      </a:r>
                      <a:r>
                        <a:rPr lang="en-US" sz="1200" u="none" strike="noStrike" dirty="0" err="1">
                          <a:effectLst/>
                        </a:rPr>
                        <a:t>lt</a:t>
                      </a:r>
                      <a:r>
                        <a:rPr lang="en-US" sz="1200" u="none" strike="noStrike" dirty="0">
                          <a:effectLst/>
                        </a:rPr>
                        <a:t> 20 -a $b -</a:t>
                      </a:r>
                      <a:r>
                        <a:rPr lang="en-US" sz="1200" u="none" strike="noStrike" dirty="0" err="1">
                          <a:effectLst/>
                        </a:rPr>
                        <a:t>gt</a:t>
                      </a:r>
                      <a:r>
                        <a:rPr lang="en-US" sz="1200" u="none" strike="noStrike" dirty="0">
                          <a:effectLst/>
                        </a:rPr>
                        <a:t> 100 ] is false.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29657948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025" y="4959995"/>
            <a:ext cx="311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이고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20</a:t>
            </a:r>
            <a:r>
              <a:rPr lang="ko-KR" altLang="en-US" dirty="0"/>
              <a:t>으로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63199950"/>
              </p:ext>
            </p:extLst>
          </p:nvPr>
        </p:nvGraphicFramePr>
        <p:xfrm>
          <a:off x="6416675" y="3822547"/>
          <a:ext cx="5194299" cy="1692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539">
                  <a:extLst>
                    <a:ext uri="{9D8B030D-6E8A-4147-A177-3AD203B41FA5}">
                      <a16:colId xmlns:a16="http://schemas.microsoft.com/office/drawing/2014/main" val="67432594"/>
                    </a:ext>
                  </a:extLst>
                </a:gridCol>
                <a:gridCol w="2570163">
                  <a:extLst>
                    <a:ext uri="{9D8B030D-6E8A-4147-A177-3AD203B41FA5}">
                      <a16:colId xmlns:a16="http://schemas.microsoft.com/office/drawing/2014/main" val="3870789042"/>
                    </a:ext>
                  </a:extLst>
                </a:gridCol>
                <a:gridCol w="1688597">
                  <a:extLst>
                    <a:ext uri="{9D8B030D-6E8A-4147-A177-3AD203B41FA5}">
                      <a16:colId xmlns:a16="http://schemas.microsoft.com/office/drawing/2014/main" val="1588009482"/>
                    </a:ext>
                  </a:extLst>
                </a:gridCol>
              </a:tblGrid>
              <a:tr h="16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Operator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Example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1274556647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=</a:t>
                      </a:r>
                      <a:endParaRPr lang="en-US" altLang="ko-KR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두 피연산자의 값을 확인하고 같다면 참이다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[ $a = $b ]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1562776202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!=</a:t>
                      </a:r>
                      <a:endParaRPr lang="en-US" altLang="ko-KR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두 피연산자의 값을 확인하고 같지 않으면 참이다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[ $a != $b ]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2566233742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-z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주어진 문자열 피연산자의 길이가 </a:t>
                      </a:r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r>
                        <a:rPr lang="ko-KR" altLang="en-US" sz="1200" u="none" strike="noStrike">
                          <a:effectLst/>
                        </a:rPr>
                        <a:t>이면 참이다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[ -z $a ]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1086090283"/>
                  </a:ext>
                </a:extLst>
              </a:tr>
              <a:tr h="169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-n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주어진 문자열 피연사자의 </a:t>
                      </a:r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r>
                        <a:rPr lang="ko-KR" altLang="en-US" sz="1200" u="none" strike="noStrike">
                          <a:effectLst/>
                        </a:rPr>
                        <a:t>이 아니면 참이다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[ -n $a ]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3315556300"/>
                  </a:ext>
                </a:extLst>
              </a:tr>
              <a:tr h="293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</a:t>
                      </a:r>
                      <a:endParaRPr lang="en-US" sz="12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빈 문자열인지를 확인하고 비어있으면 거짓을 반한한다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[ $a ]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14" marR="7714" marT="7714" marB="0" anchor="ctr"/>
                </a:tc>
                <a:extLst>
                  <a:ext uri="{0D108BD9-81ED-4DB2-BD59-A6C34878D82A}">
                    <a16:rowId xmlns:a16="http://schemas.microsoft.com/office/drawing/2014/main" val="388534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4810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테스트 연산자</a:t>
            </a:r>
            <a:endParaRPr lang="en-US" altLang="ko-KR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파일과 관련된 속성을 테스트 </a:t>
            </a:r>
            <a:r>
              <a:rPr lang="ko-KR" altLang="en-US" dirty="0" smtClean="0"/>
              <a:t>하는데 </a:t>
            </a:r>
            <a:r>
              <a:rPr lang="ko-KR" altLang="en-US" dirty="0"/>
              <a:t>확인하는 연산자이다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파일의 이름은 </a:t>
            </a:r>
            <a:r>
              <a:rPr lang="en-US" altLang="ko-KR" dirty="0"/>
              <a:t>test</a:t>
            </a:r>
            <a:r>
              <a:rPr lang="ko-KR" altLang="en-US" dirty="0"/>
              <a:t>이고 크기가 </a:t>
            </a:r>
            <a:r>
              <a:rPr lang="en-US" altLang="ko-KR" dirty="0"/>
              <a:t>100Byte, R/W/X </a:t>
            </a:r>
            <a:r>
              <a:rPr lang="ko-KR" altLang="en-US" dirty="0"/>
              <a:t>권한이 있다고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00794807"/>
              </p:ext>
            </p:extLst>
          </p:nvPr>
        </p:nvGraphicFramePr>
        <p:xfrm>
          <a:off x="6416675" y="3313076"/>
          <a:ext cx="5194300" cy="2384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089">
                  <a:extLst>
                    <a:ext uri="{9D8B030D-6E8A-4147-A177-3AD203B41FA5}">
                      <a16:colId xmlns:a16="http://schemas.microsoft.com/office/drawing/2014/main" val="1440598303"/>
                    </a:ext>
                  </a:extLst>
                </a:gridCol>
                <a:gridCol w="2966924">
                  <a:extLst>
                    <a:ext uri="{9D8B030D-6E8A-4147-A177-3AD203B41FA5}">
                      <a16:colId xmlns:a16="http://schemas.microsoft.com/office/drawing/2014/main" val="3544528140"/>
                    </a:ext>
                  </a:extLst>
                </a:gridCol>
                <a:gridCol w="1433287">
                  <a:extLst>
                    <a:ext uri="{9D8B030D-6E8A-4147-A177-3AD203B41FA5}">
                      <a16:colId xmlns:a16="http://schemas.microsoft.com/office/drawing/2014/main" val="1916160967"/>
                    </a:ext>
                  </a:extLst>
                </a:gridCol>
              </a:tblGrid>
              <a:tr h="144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Operator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Example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4036056112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-b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파일이 블록 파일인지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 (</a:t>
                      </a:r>
                      <a:r>
                        <a:rPr lang="ko-KR" altLang="en-US" sz="1000" u="none" strike="noStrike">
                          <a:effectLst/>
                        </a:rPr>
                        <a:t>블록 디바이스 등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-b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2336972465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-c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파일이 문자 파일인지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 (</a:t>
                      </a:r>
                      <a:r>
                        <a:rPr lang="ko-KR" altLang="en-US" sz="1000" u="none" strike="noStrike">
                          <a:effectLst/>
                        </a:rPr>
                        <a:t>키보드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모뎀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사운드 카드 등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-c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2548938176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-d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파일이 디렉터리인지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-d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334906146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-f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파일이 디렉터리나 일반파일인지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 (</a:t>
                      </a:r>
                      <a:r>
                        <a:rPr lang="ko-KR" altLang="en-US" sz="1000" u="none" strike="noStrike">
                          <a:effectLst/>
                        </a:rPr>
                        <a:t>장치 파일이 아님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-f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4199715252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-g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파일에 </a:t>
                      </a:r>
                      <a:r>
                        <a:rPr lang="en-US" altLang="ko-KR" sz="1000" u="none" strike="noStrike">
                          <a:effectLst/>
                        </a:rPr>
                        <a:t>SGID (Set Group ID)</a:t>
                      </a:r>
                      <a:r>
                        <a:rPr lang="ko-KR" altLang="en-US" sz="1000" u="none" strike="noStrike">
                          <a:effectLst/>
                        </a:rPr>
                        <a:t>가 설정되어 있는지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-g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2874273053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-k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파일에 고정 비트가 설정되어 있는지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-k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2525322448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-p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파일이 명명 파이프인지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-p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2496031531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-t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 설명자가 있고 터미널과 연결되어 있는지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-t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3190222670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-u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파일에 </a:t>
                      </a:r>
                      <a:r>
                        <a:rPr lang="en-US" altLang="ko-KR" sz="1000" u="none" strike="noStrike">
                          <a:effectLst/>
                        </a:rPr>
                        <a:t>SUID (Set User ID) </a:t>
                      </a:r>
                      <a:r>
                        <a:rPr lang="ko-KR" altLang="en-US" sz="1000" u="none" strike="noStrike">
                          <a:effectLst/>
                        </a:rPr>
                        <a:t>비트가 설정되어 있는지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-u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3336000604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-r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파일을 읽을 수 있는지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-r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3701550855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-w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 쓰기가 가능한지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-w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467382919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-x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 실행이 가능한지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-x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3825135696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-s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파일의 크기가 </a:t>
                      </a: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r>
                        <a:rPr lang="ko-KR" altLang="en-US" sz="1000" u="none" strike="noStrike">
                          <a:effectLst/>
                        </a:rPr>
                        <a:t>보다 큰지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 -s $file ]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959199827"/>
                  </a:ext>
                </a:extLst>
              </a:tr>
              <a:tr h="144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-e file</a:t>
                      </a:r>
                      <a:endParaRPr lang="en-US" sz="10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파일이 존재하는지 확인한다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 -e $file ]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47" marR="6547" marT="6547" marB="0" anchor="ctr"/>
                </a:tc>
                <a:extLst>
                  <a:ext uri="{0D108BD9-81ED-4DB2-BD59-A6C34878D82A}">
                    <a16:rowId xmlns:a16="http://schemas.microsoft.com/office/drawing/2014/main" val="1404394621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50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- Shell Decision </a:t>
            </a:r>
            <a:r>
              <a:rPr lang="en-US" altLang="ko-KR" dirty="0" smtClean="0"/>
              <a:t>Making</a:t>
            </a:r>
            <a:endParaRPr lang="en-US" altLang="ko-KR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/>
              <a:t>Unix Shell</a:t>
            </a:r>
            <a:r>
              <a:rPr lang="ko-KR" altLang="en-US" dirty="0"/>
              <a:t>에서 특정 조건일 때</a:t>
            </a:r>
            <a:r>
              <a:rPr lang="en-US" altLang="ko-KR" dirty="0"/>
              <a:t>, </a:t>
            </a:r>
            <a:r>
              <a:rPr lang="ko-KR" altLang="en-US" dirty="0"/>
              <a:t>올바른 수행이 가능하도록 하는 </a:t>
            </a:r>
            <a:r>
              <a:rPr lang="ko-KR" altLang="en-US" dirty="0" err="1"/>
              <a:t>조건문에</a:t>
            </a:r>
            <a:r>
              <a:rPr lang="ko-KR" altLang="en-US" dirty="0"/>
              <a:t> 대해서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The if...else statements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문은 주어진 옵션 집합에서 조건을 선택할 수 있도록 지원한다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어떠한 조건에 대해서 </a:t>
            </a:r>
            <a:r>
              <a:rPr lang="en-US" altLang="ko-KR" dirty="0"/>
              <a:t>True</a:t>
            </a:r>
            <a:r>
              <a:rPr lang="ko-KR" altLang="en-US" dirty="0"/>
              <a:t>가 될 때 지정된 문이 실행되고</a:t>
            </a:r>
            <a:r>
              <a:rPr lang="en-US" altLang="ko-KR" dirty="0"/>
              <a:t>, False</a:t>
            </a:r>
            <a:r>
              <a:rPr lang="ko-KR" altLang="en-US" dirty="0"/>
              <a:t>일 경우 실행되지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대부분 </a:t>
            </a:r>
            <a:r>
              <a:rPr lang="ko-KR" altLang="en-US" dirty="0"/>
              <a:t>비교 연산자를 통해 작성한다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구문에 대한 공백을 지켜야 오류가 발생하지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쉘의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시스템에 로그인한 후에 사용 중인 쉘을 확인하려면 로그인 쉘 관련 환경변수 </a:t>
            </a:r>
            <a:r>
              <a:rPr lang="en-US" altLang="ko-KR" dirty="0"/>
              <a:t>SHELL</a:t>
            </a:r>
            <a:r>
              <a:rPr lang="ko-KR" altLang="en-US" dirty="0"/>
              <a:t>을 이용해서 </a:t>
            </a:r>
            <a:r>
              <a:rPr lang="ko-KR" altLang="en-US" dirty="0" smtClean="0"/>
              <a:t>가능</a:t>
            </a:r>
            <a:r>
              <a:rPr lang="ko-KR" altLang="en-US" dirty="0"/>
              <a:t>하</a:t>
            </a:r>
            <a:r>
              <a:rPr lang="ko-KR" altLang="en-US" dirty="0" smtClean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smtClean="0"/>
              <a:t>아래와 </a:t>
            </a:r>
            <a:r>
              <a:rPr lang="ko-KR" altLang="en-US" dirty="0"/>
              <a:t>같은 </a:t>
            </a:r>
            <a:r>
              <a:rPr lang="ko-KR" altLang="en-US" dirty="0" smtClean="0"/>
              <a:t>명령문으로 </a:t>
            </a:r>
            <a:r>
              <a:rPr lang="ko-KR" altLang="en-US" dirty="0"/>
              <a:t>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echo </a:t>
            </a:r>
            <a:r>
              <a:rPr lang="en-US" altLang="ko-KR" dirty="0"/>
              <a:t>$</a:t>
            </a:r>
            <a:r>
              <a:rPr lang="en-US" altLang="ko-KR" dirty="0" smtClean="0"/>
              <a:t>SHELL</a:t>
            </a:r>
          </a:p>
          <a:p>
            <a:r>
              <a:rPr lang="ko-KR" altLang="en-US" dirty="0"/>
              <a:t>시스템에 </a:t>
            </a:r>
            <a:r>
              <a:rPr lang="ko-KR" altLang="en-US" dirty="0" smtClean="0"/>
              <a:t>사용 가능한 </a:t>
            </a:r>
            <a:r>
              <a:rPr lang="ko-KR" altLang="en-US" dirty="0"/>
              <a:t>쉘의 리스트를 확인 </a:t>
            </a:r>
            <a:r>
              <a:rPr lang="ko-KR" altLang="en-US" dirty="0" smtClean="0"/>
              <a:t>하려면 </a:t>
            </a:r>
            <a:r>
              <a:rPr lang="ko-KR" altLang="en-US" dirty="0"/>
              <a:t>다음과 같은 </a:t>
            </a:r>
            <a:r>
              <a:rPr lang="ko-KR" altLang="en-US" dirty="0" smtClean="0"/>
              <a:t>명령문으로 확인할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cat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/shells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545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if...fi statement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/>
            <a:r>
              <a:rPr lang="en-US" altLang="ko-KR" dirty="0"/>
              <a:t>if [ expression ] </a:t>
            </a:r>
          </a:p>
          <a:p>
            <a:pPr lvl="1"/>
            <a:r>
              <a:rPr lang="en-US" altLang="ko-KR" dirty="0"/>
              <a:t>then </a:t>
            </a:r>
          </a:p>
          <a:p>
            <a:pPr lvl="1"/>
            <a:r>
              <a:rPr lang="en-US" altLang="ko-KR" dirty="0"/>
              <a:t>   Statement(s) to be executed if expression is true </a:t>
            </a:r>
          </a:p>
          <a:p>
            <a:pPr lvl="1"/>
            <a:r>
              <a:rPr lang="en-US" altLang="ko-KR" dirty="0"/>
              <a:t>fi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61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if...fi statement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#!/</a:t>
            </a:r>
            <a:r>
              <a:rPr lang="en-US" altLang="ko-KR" dirty="0" smtClean="0"/>
              <a:t>bin/bash</a:t>
            </a:r>
            <a:endParaRPr lang="en-US" altLang="ko-KR" dirty="0"/>
          </a:p>
          <a:p>
            <a:r>
              <a:rPr lang="en-US" altLang="ko-KR" dirty="0"/>
              <a:t>a=10</a:t>
            </a:r>
          </a:p>
          <a:p>
            <a:r>
              <a:rPr lang="en-US" altLang="ko-KR" dirty="0" smtClean="0"/>
              <a:t>b=20</a:t>
            </a:r>
            <a:endParaRPr lang="en-US" altLang="ko-KR" dirty="0"/>
          </a:p>
          <a:p>
            <a:r>
              <a:rPr lang="en-US" altLang="ko-KR" dirty="0"/>
              <a:t>if [ $a == $b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echo "a is equal to b"</a:t>
            </a:r>
          </a:p>
          <a:p>
            <a:r>
              <a:rPr lang="en-US" altLang="ko-KR" dirty="0" smtClean="0"/>
              <a:t>fi</a:t>
            </a:r>
            <a:endParaRPr lang="en-US" altLang="ko-KR" dirty="0"/>
          </a:p>
          <a:p>
            <a:r>
              <a:rPr lang="en-US" altLang="ko-KR" dirty="0"/>
              <a:t>if [ $a != $b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echo "a is not equal to b"</a:t>
            </a:r>
          </a:p>
          <a:p>
            <a:r>
              <a:rPr lang="en-US" altLang="ko-KR" dirty="0"/>
              <a:t>fi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5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if...else...fi statement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[ expression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Statement(s) to be executed if expression is true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   Statement(s) to be executed if expression is not true</a:t>
            </a:r>
          </a:p>
          <a:p>
            <a:r>
              <a:rPr lang="en-US" altLang="ko-KR" dirty="0"/>
              <a:t>fi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68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if...else...fi statement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#!/bin/bash</a:t>
            </a:r>
          </a:p>
          <a:p>
            <a:endParaRPr lang="en-US" altLang="ko-KR" dirty="0"/>
          </a:p>
          <a:p>
            <a:r>
              <a:rPr lang="en-US" altLang="ko-KR" dirty="0"/>
              <a:t>a=10</a:t>
            </a:r>
          </a:p>
          <a:p>
            <a:r>
              <a:rPr lang="en-US" altLang="ko-KR" dirty="0"/>
              <a:t>b=20</a:t>
            </a:r>
          </a:p>
          <a:p>
            <a:endParaRPr lang="en-US" altLang="ko-KR" dirty="0"/>
          </a:p>
          <a:p>
            <a:r>
              <a:rPr lang="en-US" altLang="ko-KR" dirty="0"/>
              <a:t>if [ $a == $b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echo "a is equal to b"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   echo "a is not equal to b"</a:t>
            </a:r>
          </a:p>
          <a:p>
            <a:r>
              <a:rPr lang="en-US" altLang="ko-KR" dirty="0"/>
              <a:t>fi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8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if...</a:t>
            </a:r>
            <a:r>
              <a:rPr lang="en-US" altLang="ko-KR" dirty="0" err="1"/>
              <a:t>elif</a:t>
            </a:r>
            <a:r>
              <a:rPr lang="en-US" altLang="ko-KR" dirty="0"/>
              <a:t>...fi statement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if [ expression 1 ]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Statement(s) to be executed if expression 1 is true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[ expression 2 ]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Statement(s) to be executed if expression 2 is true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[ expression 3 ]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Statement(s) to be executed if expression 3 is true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   Statement(s) to be executed if no expression is true</a:t>
            </a:r>
          </a:p>
          <a:p>
            <a:r>
              <a:rPr lang="en-US" altLang="ko-KR" dirty="0"/>
              <a:t>fi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682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if...</a:t>
            </a:r>
            <a:r>
              <a:rPr lang="en-US" altLang="ko-KR" dirty="0" err="1"/>
              <a:t>elif</a:t>
            </a:r>
            <a:r>
              <a:rPr lang="en-US" altLang="ko-KR" dirty="0"/>
              <a:t>...fi statement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1101" y="2925763"/>
            <a:ext cx="4114148" cy="2935287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18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case...</a:t>
            </a:r>
            <a:r>
              <a:rPr lang="en-US" altLang="ko-KR" dirty="0" err="1"/>
              <a:t>esac</a:t>
            </a:r>
            <a:r>
              <a:rPr lang="en-US" altLang="ko-KR" dirty="0"/>
              <a:t> Statement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5512" y="2931319"/>
            <a:ext cx="4505325" cy="2924175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word</a:t>
            </a:r>
            <a:r>
              <a:rPr lang="ko-KR" altLang="en-US" dirty="0"/>
              <a:t>는 일치하는 항목이 발견될 때까지 모든 패턴과 비교를 수행하며</a:t>
            </a:r>
            <a:r>
              <a:rPr lang="en-US" altLang="ko-KR" dirty="0"/>
              <a:t>, </a:t>
            </a:r>
            <a:r>
              <a:rPr lang="ko-KR" altLang="en-US" dirty="0"/>
              <a:t>일치한 패턴이 있을 경우 해당 작업을 수행한다</a:t>
            </a:r>
            <a:r>
              <a:rPr lang="en-US" altLang="ko-KR" dirty="0"/>
              <a:t>. </a:t>
            </a:r>
            <a:r>
              <a:rPr lang="ko-KR" altLang="en-US" dirty="0"/>
              <a:t>만약 일치하는 항목이 없으면 아무 작업을 수행하지 않고 종료된다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최대의 패턴의 수는 정해져 있지 않지만 최소 하나 이상의 패턴이 존재해야 하며</a:t>
            </a:r>
            <a:r>
              <a:rPr lang="en-US" altLang="ko-KR" dirty="0"/>
              <a:t>, ;;</a:t>
            </a:r>
            <a:r>
              <a:rPr lang="ko-KR" altLang="en-US" dirty="0"/>
              <a:t>의 경우 </a:t>
            </a:r>
            <a:r>
              <a:rPr lang="en-US" altLang="ko-KR" dirty="0" smtClean="0"/>
              <a:t>C/C++ </a:t>
            </a:r>
            <a:r>
              <a:rPr lang="ko-KR" altLang="en-US" dirty="0"/>
              <a:t>프로그래밍에서 </a:t>
            </a:r>
            <a:r>
              <a:rPr lang="en-US" altLang="ko-KR" dirty="0"/>
              <a:t>break</a:t>
            </a:r>
            <a:r>
              <a:rPr lang="ko-KR" altLang="en-US" dirty="0"/>
              <a:t>와 동일한 기능을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7456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case...</a:t>
            </a:r>
            <a:r>
              <a:rPr lang="en-US" altLang="ko-KR" dirty="0" err="1"/>
              <a:t>esac</a:t>
            </a:r>
            <a:r>
              <a:rPr lang="en-US" altLang="ko-KR" dirty="0"/>
              <a:t> Statement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025" y="3252681"/>
            <a:ext cx="5194300" cy="22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3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case...</a:t>
            </a:r>
            <a:r>
              <a:rPr lang="en-US" altLang="ko-KR" dirty="0" err="1"/>
              <a:t>esac</a:t>
            </a:r>
            <a:r>
              <a:rPr lang="en-US" altLang="ko-KR" dirty="0"/>
              <a:t> Statement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2994941"/>
            <a:ext cx="5194300" cy="2796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981" y="6186115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커멘트</a:t>
            </a:r>
            <a:r>
              <a:rPr lang="ko-KR" altLang="en-US" dirty="0" smtClean="0"/>
              <a:t> </a:t>
            </a:r>
            <a:r>
              <a:rPr lang="ko-KR" altLang="en-US" dirty="0"/>
              <a:t>라인에서 인수를 받아서 처리해야 하는 경우 유용하게 사용될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444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Shell Loop Types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/>
              <a:t>Unix Shell</a:t>
            </a:r>
            <a:r>
              <a:rPr lang="ko-KR" altLang="en-US" dirty="0"/>
              <a:t>에서 사용하는 </a:t>
            </a:r>
            <a:r>
              <a:rPr lang="ko-KR" altLang="en-US" dirty="0" err="1"/>
              <a:t>반복문에</a:t>
            </a:r>
            <a:r>
              <a:rPr lang="ko-KR" altLang="en-US" dirty="0"/>
              <a:t> 대해서 알아본다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반복은 </a:t>
            </a:r>
            <a:r>
              <a:rPr lang="ko-KR" altLang="en-US" dirty="0"/>
              <a:t>일련의 명령을 반복할 수 있도록 하는 프로그래밍 </a:t>
            </a:r>
            <a:r>
              <a:rPr lang="ko-KR" altLang="en-US" dirty="0" smtClean="0"/>
              <a:t>도구이다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ko-KR" altLang="en-US" dirty="0" err="1"/>
              <a:t>반복문은</a:t>
            </a:r>
            <a:r>
              <a:rPr lang="ko-KR" altLang="en-US" dirty="0"/>
              <a:t> 상황에 따라서 적절하게 선택할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shell 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쉘의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쉘 </a:t>
            </a:r>
            <a:r>
              <a:rPr lang="ko-KR" altLang="en-US" dirty="0"/>
              <a:t>리스트 중 현재와 다른 쉘을 사용하려면 </a:t>
            </a:r>
            <a:r>
              <a:rPr lang="en-US" altLang="ko-KR" dirty="0"/>
              <a:t>'</a:t>
            </a:r>
            <a:r>
              <a:rPr lang="en-US" altLang="ko-KR" dirty="0" err="1"/>
              <a:t>chsh</a:t>
            </a:r>
            <a:r>
              <a:rPr lang="en-US" altLang="ko-KR" dirty="0"/>
              <a:t>'</a:t>
            </a:r>
            <a:r>
              <a:rPr lang="ko-KR" altLang="en-US" dirty="0"/>
              <a:t>라는 </a:t>
            </a:r>
            <a:r>
              <a:rPr lang="ko-KR" altLang="en-US" dirty="0" smtClean="0"/>
              <a:t>명령어를 이용하여 </a:t>
            </a:r>
            <a:r>
              <a:rPr lang="ko-KR" altLang="en-US" dirty="0"/>
              <a:t>쉘의 절대경로를 입력하면 </a:t>
            </a:r>
            <a:r>
              <a:rPr lang="ko-KR" altLang="en-US" dirty="0" smtClean="0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변경한 </a:t>
            </a:r>
            <a:r>
              <a:rPr lang="ko-KR" altLang="en-US" dirty="0"/>
              <a:t>쉘은 다음 </a:t>
            </a:r>
            <a:r>
              <a:rPr lang="ko-KR" altLang="en-US" dirty="0" err="1" smtClean="0"/>
              <a:t>로그인부터</a:t>
            </a:r>
            <a:r>
              <a:rPr lang="ko-KR" altLang="en-US" dirty="0" smtClean="0"/>
              <a:t> 적용된다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쉘에서 </a:t>
            </a:r>
            <a:r>
              <a:rPr lang="en-US" altLang="ko-KR" dirty="0"/>
              <a:t>bash </a:t>
            </a:r>
            <a:r>
              <a:rPr lang="ko-KR" altLang="en-US" dirty="0"/>
              <a:t>쉘로 바꾼 </a:t>
            </a:r>
            <a:r>
              <a:rPr lang="ko-KR" altLang="en-US" dirty="0" smtClean="0"/>
              <a:t>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zsh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쉘을 사용 하고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5929" y="3445669"/>
            <a:ext cx="5455731" cy="22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46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while loop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기본 문법은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조건이 참인 동안 </a:t>
            </a:r>
            <a:r>
              <a:rPr lang="ko-KR" altLang="en-US" dirty="0"/>
              <a:t>명령</a:t>
            </a:r>
            <a:r>
              <a:rPr lang="en-US" altLang="ko-KR" dirty="0"/>
              <a:t>1</a:t>
            </a:r>
            <a:r>
              <a:rPr lang="ko-KR" altLang="en-US" dirty="0"/>
              <a:t>과 명령</a:t>
            </a:r>
            <a:r>
              <a:rPr lang="en-US" altLang="ko-KR" dirty="0"/>
              <a:t>2</a:t>
            </a:r>
            <a:r>
              <a:rPr lang="ko-KR" altLang="en-US" dirty="0"/>
              <a:t>가 순차적으로 </a:t>
            </a:r>
            <a:r>
              <a:rPr lang="ko-KR" altLang="en-US" dirty="0" smtClean="0"/>
              <a:t>반복된다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명령을 </a:t>
            </a:r>
            <a:r>
              <a:rPr lang="ko-KR" altLang="en-US" dirty="0"/>
              <a:t>처리 하는 중간에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continue, break</a:t>
            </a:r>
            <a:r>
              <a:rPr lang="ko-KR" altLang="en-US" dirty="0"/>
              <a:t>문을 이용하여 </a:t>
            </a:r>
            <a:r>
              <a:rPr lang="en-US" altLang="ko-KR" dirty="0"/>
              <a:t>while</a:t>
            </a:r>
            <a:r>
              <a:rPr lang="ko-KR" altLang="en-US" dirty="0"/>
              <a:t>문의 처음으로 돌아가거나</a:t>
            </a:r>
            <a:r>
              <a:rPr lang="en-US" altLang="ko-KR" dirty="0"/>
              <a:t>, </a:t>
            </a:r>
            <a:r>
              <a:rPr lang="ko-KR" altLang="en-US" dirty="0"/>
              <a:t>탈출하는 것이 </a:t>
            </a:r>
            <a:r>
              <a:rPr lang="ko-KR" altLang="en-US" dirty="0" smtClean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while [ </a:t>
            </a:r>
            <a:r>
              <a:rPr lang="ko-KR" altLang="en-US" dirty="0"/>
              <a:t>조건 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do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명령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명령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42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while loop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문을 </a:t>
            </a:r>
            <a:r>
              <a:rPr lang="ko-KR" altLang="en-US" dirty="0" err="1"/>
              <a:t>한줄로</a:t>
            </a:r>
            <a:r>
              <a:rPr lang="ko-KR" altLang="en-US" dirty="0"/>
              <a:t> 작성하는 방법은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while [ </a:t>
            </a:r>
            <a:r>
              <a:rPr lang="ko-KR" altLang="en-US" dirty="0"/>
              <a:t>조건 </a:t>
            </a:r>
            <a:r>
              <a:rPr lang="en-US" altLang="ko-KR" dirty="0"/>
              <a:t>]; do </a:t>
            </a:r>
            <a:r>
              <a:rPr lang="ko-KR" altLang="en-US" dirty="0"/>
              <a:t>명령</a:t>
            </a:r>
            <a:r>
              <a:rPr lang="en-US" altLang="ko-KR" dirty="0"/>
              <a:t>1;</a:t>
            </a:r>
            <a:r>
              <a:rPr lang="ko-KR" altLang="en-US" dirty="0"/>
              <a:t>명령</a:t>
            </a:r>
            <a:r>
              <a:rPr lang="en-US" altLang="ko-KR" dirty="0"/>
              <a:t>2; done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01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while loop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루프문</a:t>
            </a:r>
            <a:r>
              <a:rPr lang="ko-KR" altLang="en-US" dirty="0"/>
              <a:t> 처리는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 number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보다 </a:t>
            </a:r>
            <a:r>
              <a:rPr lang="ko-KR" altLang="en-US" dirty="0" smtClean="0"/>
              <a:t>작거나 같을 </a:t>
            </a:r>
            <a:r>
              <a:rPr lang="ko-KR" altLang="en-US" dirty="0"/>
              <a:t>동안</a:t>
            </a:r>
            <a:r>
              <a:rPr lang="en-US" altLang="ko-KR" dirty="0"/>
              <a:t>(le) </a:t>
            </a:r>
            <a:r>
              <a:rPr lang="ko-KR" altLang="en-US" dirty="0"/>
              <a:t>반복됩니다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#!/bin/bash</a:t>
            </a:r>
          </a:p>
          <a:p>
            <a:pPr lvl="1"/>
            <a:r>
              <a:rPr lang="en-US" altLang="ko-KR" dirty="0" smtClean="0"/>
              <a:t>number=0</a:t>
            </a:r>
            <a:endParaRPr lang="en-US" altLang="ko-KR" dirty="0"/>
          </a:p>
          <a:p>
            <a:pPr lvl="1"/>
            <a:r>
              <a:rPr lang="en-US" altLang="ko-KR" dirty="0" smtClean="0"/>
              <a:t>while </a:t>
            </a:r>
            <a:r>
              <a:rPr lang="en-US" altLang="ko-KR" dirty="0"/>
              <a:t>[ $number -le 2 ]</a:t>
            </a:r>
          </a:p>
          <a:p>
            <a:pPr lvl="1"/>
            <a:r>
              <a:rPr lang="en-US" altLang="ko-KR" dirty="0"/>
              <a:t>do</a:t>
            </a:r>
          </a:p>
          <a:p>
            <a:pPr lvl="1"/>
            <a:r>
              <a:rPr lang="en-US" altLang="ko-KR" dirty="0"/>
              <a:t>  echo "Number: ${number}"</a:t>
            </a:r>
          </a:p>
          <a:p>
            <a:pPr lvl="1"/>
            <a:r>
              <a:rPr lang="en-US" altLang="ko-KR" dirty="0"/>
              <a:t>  ((number++))</a:t>
            </a:r>
          </a:p>
          <a:p>
            <a:pPr lvl="1"/>
            <a:r>
              <a:rPr lang="en-US" altLang="ko-KR" dirty="0"/>
              <a:t>done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130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- </a:t>
            </a:r>
            <a:r>
              <a:rPr lang="en-US" altLang="ko-KR" dirty="0"/>
              <a:t>shell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날짜를 이용한 루프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#!/bin/bash</a:t>
            </a:r>
          </a:p>
          <a:p>
            <a:endParaRPr lang="en-US" altLang="ko-KR" dirty="0"/>
          </a:p>
          <a:p>
            <a:r>
              <a:rPr lang="en-US" altLang="ko-KR" dirty="0" err="1"/>
              <a:t>startDate</a:t>
            </a:r>
            <a:r>
              <a:rPr lang="en-US" altLang="ko-KR" dirty="0"/>
              <a:t>=`date +"%</a:t>
            </a:r>
            <a:r>
              <a:rPr lang="en-US" altLang="ko-KR" dirty="0" err="1"/>
              <a:t>Y%m%d</a:t>
            </a:r>
            <a:r>
              <a:rPr lang="en-US" altLang="ko-KR" dirty="0"/>
              <a:t>" -d "</a:t>
            </a:r>
            <a:r>
              <a:rPr lang="en-US" altLang="ko-KR" dirty="0" smtClean="0"/>
              <a:t>20210101</a:t>
            </a:r>
            <a:r>
              <a:rPr lang="en-US" altLang="ko-KR" dirty="0"/>
              <a:t>"`</a:t>
            </a:r>
          </a:p>
          <a:p>
            <a:r>
              <a:rPr lang="en-US" altLang="ko-KR" dirty="0" err="1"/>
              <a:t>endDate</a:t>
            </a:r>
            <a:r>
              <a:rPr lang="en-US" altLang="ko-KR" dirty="0"/>
              <a:t>=`date +"%</a:t>
            </a:r>
            <a:r>
              <a:rPr lang="en-US" altLang="ko-KR" dirty="0" err="1"/>
              <a:t>Y%m%d</a:t>
            </a:r>
            <a:r>
              <a:rPr lang="en-US" altLang="ko-KR" dirty="0"/>
              <a:t>" -d "</a:t>
            </a:r>
            <a:r>
              <a:rPr lang="en-US" altLang="ko-KR" dirty="0" smtClean="0"/>
              <a:t>20210201</a:t>
            </a:r>
            <a:r>
              <a:rPr lang="en-US" altLang="ko-KR" dirty="0"/>
              <a:t>"`</a:t>
            </a:r>
          </a:p>
          <a:p>
            <a:endParaRPr lang="en-US" altLang="ko-KR" dirty="0"/>
          </a:p>
          <a:p>
            <a:r>
              <a:rPr lang="en-US" altLang="ko-KR" dirty="0"/>
              <a:t>while [ "$</a:t>
            </a:r>
            <a:r>
              <a:rPr lang="en-US" altLang="ko-KR" dirty="0" err="1"/>
              <a:t>startDate</a:t>
            </a:r>
            <a:r>
              <a:rPr lang="en-US" altLang="ko-KR" dirty="0"/>
              <a:t>" != "$</a:t>
            </a:r>
            <a:r>
              <a:rPr lang="en-US" altLang="ko-KR" dirty="0" err="1"/>
              <a:t>endDate</a:t>
            </a:r>
            <a:r>
              <a:rPr lang="en-US" altLang="ko-KR" dirty="0"/>
              <a:t>" ] ; </a:t>
            </a:r>
          </a:p>
          <a:p>
            <a:r>
              <a:rPr lang="en-US" altLang="ko-KR" dirty="0"/>
              <a:t>do </a:t>
            </a:r>
          </a:p>
          <a:p>
            <a:r>
              <a:rPr lang="en-US" altLang="ko-KR" dirty="0"/>
              <a:t>    echo $</a:t>
            </a:r>
            <a:r>
              <a:rPr lang="en-US" altLang="ko-KR" dirty="0" err="1"/>
              <a:t>startDate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startDate</a:t>
            </a:r>
            <a:r>
              <a:rPr lang="en-US" altLang="ko-KR" dirty="0"/>
              <a:t>=`date +"%</a:t>
            </a:r>
            <a:r>
              <a:rPr lang="en-US" altLang="ko-KR" dirty="0" err="1"/>
              <a:t>Y%m%d</a:t>
            </a:r>
            <a:r>
              <a:rPr lang="en-US" altLang="ko-KR" dirty="0"/>
              <a:t>" -d "$</a:t>
            </a:r>
            <a:r>
              <a:rPr lang="en-US" altLang="ko-KR" dirty="0" err="1"/>
              <a:t>startDate</a:t>
            </a:r>
            <a:r>
              <a:rPr lang="en-US" altLang="ko-KR" dirty="0"/>
              <a:t> + 1 day"`; </a:t>
            </a:r>
          </a:p>
          <a:p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035142"/>
            <a:ext cx="5194300" cy="2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291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년도와 월을 입력 받아 달력을 출력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윤년 규칙</a:t>
            </a:r>
            <a:endParaRPr lang="ko-KR" altLang="en-US" dirty="0"/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) 4</a:t>
            </a:r>
            <a:r>
              <a:rPr lang="ko-KR" altLang="en-US" dirty="0"/>
              <a:t>년으로 나누어지는 해는 윤달</a:t>
            </a:r>
            <a:r>
              <a:rPr lang="en-US" altLang="ko-KR" dirty="0"/>
              <a:t>(2</a:t>
            </a:r>
            <a:r>
              <a:rPr lang="ko-KR" altLang="en-US" dirty="0"/>
              <a:t>월은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그러나 </a:t>
            </a:r>
            <a:r>
              <a:rPr lang="en-US" altLang="ko-KR" dirty="0"/>
              <a:t>100</a:t>
            </a:r>
            <a:r>
              <a:rPr lang="ko-KR" altLang="en-US" dirty="0"/>
              <a:t>년으로 나누어지는 해는 윤달이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3) </a:t>
            </a:r>
            <a:r>
              <a:rPr lang="ko-KR" altLang="en-US" dirty="0"/>
              <a:t>그러나 </a:t>
            </a:r>
            <a:r>
              <a:rPr lang="en-US" altLang="ko-KR" dirty="0"/>
              <a:t>400</a:t>
            </a:r>
            <a:r>
              <a:rPr lang="ko-KR" altLang="en-US" dirty="0"/>
              <a:t>년으로 나누어지는 해는 윤달이 있다</a:t>
            </a:r>
            <a:r>
              <a:rPr lang="en-US" altLang="ko-KR" dirty="0"/>
              <a:t>. </a:t>
            </a:r>
            <a:r>
              <a:rPr lang="ko-KR" altLang="en-US" dirty="0"/>
              <a:t>이 규칙을 만족해야만 그 해가 윤년</a:t>
            </a:r>
            <a:r>
              <a:rPr lang="en-US" altLang="ko-KR" dirty="0"/>
              <a:t>(2</a:t>
            </a:r>
            <a:r>
              <a:rPr lang="ko-KR" altLang="en-US" dirty="0"/>
              <a:t>월은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이고 </a:t>
            </a:r>
          </a:p>
          <a:p>
            <a:pPr lvl="1"/>
            <a:r>
              <a:rPr lang="ko-KR" altLang="en-US" dirty="0"/>
              <a:t>아닌 경우에는 평년</a:t>
            </a:r>
            <a:r>
              <a:rPr lang="en-US" altLang="ko-KR" dirty="0"/>
              <a:t>(2</a:t>
            </a:r>
            <a:r>
              <a:rPr lang="ko-KR" altLang="en-US" dirty="0"/>
              <a:t>월은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338098"/>
            <a:ext cx="5194300" cy="341211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2021-05-31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733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{4B89257E-E5AA-44F2-BDAB-E2EB1ED303FC}tf33552983_win32</Template>
  <TotalTime>3269</TotalTime>
  <Words>5552</Words>
  <Application>Microsoft Office PowerPoint</Application>
  <PresentationFormat>와이드스크린</PresentationFormat>
  <Paragraphs>1011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4" baseType="lpstr">
      <vt:lpstr>KoPub Dotum</vt:lpstr>
      <vt:lpstr>맑은 고딕</vt:lpstr>
      <vt:lpstr>맑은 고딕</vt:lpstr>
      <vt:lpstr>휴먼매직체</vt:lpstr>
      <vt:lpstr>Arial</vt:lpstr>
      <vt:lpstr>Calibri</vt:lpstr>
      <vt:lpstr>Franklin Gothic Book</vt:lpstr>
      <vt:lpstr>Wingdings</vt:lpstr>
      <vt:lpstr>Wingdings 2</vt:lpstr>
      <vt:lpstr>DividendVTI</vt:lpstr>
      <vt:lpstr>Linux의 쉘 스크립트 및 makefile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 - Shell 특수 변수</vt:lpstr>
      <vt:lpstr>Linux - shell script - Shell 특수 변수</vt:lpstr>
      <vt:lpstr>Linux - shell script - Shell 특수 변수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과제 – C++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 - 배열</vt:lpstr>
      <vt:lpstr>Linux - shell script - 배열</vt:lpstr>
      <vt:lpstr>Linux - shell script - 배열</vt:lpstr>
      <vt:lpstr>Linux - shell script - 배열</vt:lpstr>
      <vt:lpstr>Linux - shell script - 배열</vt:lpstr>
      <vt:lpstr>Linux - shell script - 배열</vt:lpstr>
      <vt:lpstr>Linux - shell script - 배열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Linux - shell script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블록체인(Block chain)</dc:title>
  <dc:creator>Kyung-Bae Park</dc:creator>
  <cp:lastModifiedBy>kyongbaepark@hotmail.com</cp:lastModifiedBy>
  <cp:revision>214</cp:revision>
  <dcterms:created xsi:type="dcterms:W3CDTF">2021-02-21T05:49:50Z</dcterms:created>
  <dcterms:modified xsi:type="dcterms:W3CDTF">2021-05-31T08:42:28Z</dcterms:modified>
</cp:coreProperties>
</file>