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2"/>
  </p:sldMasterIdLst>
  <p:notesMasterIdLst>
    <p:notesMasterId r:id="rId21"/>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cx="9144000" cy="5143500" type="screen16x9"/>
  <p:notesSz cx="6858000" cy="9144000"/>
  <p:custShowLst>
    <p:custShow name="Custom Show 1" id="0">
      <p:sldLst>
        <p:sld r:id="rId3"/>
        <p:sld r:id="rId5"/>
        <p:sld r:id="rId6"/>
        <p:sld r:id="rId7"/>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3" Type="http://schemas.openxmlformats.org/officeDocument/2006/relationships/slide" Target="slides/slide1.xml" /><Relationship Id="rId21" Type="http://schemas.openxmlformats.org/officeDocument/2006/relationships/notesMaster" Target="notesMasters/notesMaster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tableStyles" Target="tableStyles.xml" /><Relationship Id="rId2" Type="http://schemas.openxmlformats.org/officeDocument/2006/relationships/slideMaster" Target="slideMasters/slideMaster1.xml" /><Relationship Id="rId16" Type="http://schemas.openxmlformats.org/officeDocument/2006/relationships/slide" Target="slides/slide14.xml" /><Relationship Id="rId20" Type="http://schemas.openxmlformats.org/officeDocument/2006/relationships/slide" Target="slides/slide18.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theme" Target="theme/theme1.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viewProps" Target="viewProps.xml" /><Relationship Id="rId10" Type="http://schemas.openxmlformats.org/officeDocument/2006/relationships/slide" Target="slides/slide8.xml" /><Relationship Id="rId19" Type="http://schemas.openxmlformats.org/officeDocument/2006/relationships/slide" Target="slides/slide17.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682"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Slide Image Placeholder 1"/>
          <p:cNvSpPr>
            <a:spLocks noGrp="1" noRot="1" noChangeAspect="1"/>
          </p:cNvSpPr>
          <p:nvPr>
            <p:ph type="sldImg"/>
          </p:nvPr>
        </p:nvSpPr>
        <p:spPr>
          <a:xfrm>
            <a:off x="533400" y="763588"/>
            <a:ext cx="6704013" cy="3771900"/>
          </a:xfrm>
        </p:spPr>
      </p:sp>
      <p:sp>
        <p:nvSpPr>
          <p:cNvPr id="1048598" name="Notes Placeholder 2"/>
          <p:cNvSpPr>
            <a:spLocks noGrp="1"/>
          </p:cNvSpPr>
          <p:nvPr>
            <p:ph type="body" idx="1"/>
          </p:nvPr>
        </p:nvSpPr>
        <p:spPr/>
        <p:txBody>
          <a:bodyPr/>
          <a:lstStyle/>
          <a:p>
            <a:pPr marL="158750" indent="0">
              <a:buNone/>
            </a:pPr>
            <a:endParaRPr lang="en-US" b="1"/>
          </a:p>
        </p:txBody>
      </p:sp>
      <p:sp>
        <p:nvSpPr>
          <p:cNvPr id="1048599"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Slide Image Placeholder 1"/>
          <p:cNvSpPr>
            <a:spLocks noGrp="1" noRot="1" noChangeAspect="1"/>
          </p:cNvSpPr>
          <p:nvPr>
            <p:ph type="sldImg"/>
          </p:nvPr>
        </p:nvSpPr>
        <p:spPr>
          <a:xfrm>
            <a:off x="381000" y="685800"/>
            <a:ext cx="6096000" cy="3429000"/>
          </a:xfrm>
        </p:spPr>
      </p:sp>
      <p:sp>
        <p:nvSpPr>
          <p:cNvPr id="1048666"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104860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6"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3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4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58"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4/12/2024</a:t>
            </a:fld>
            <a:endParaRPr lang="en-US"/>
          </a:p>
        </p:txBody>
      </p:sp>
      <p:sp>
        <p:nvSpPr>
          <p:cNvPr id="104858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104858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1048659"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1048660"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1048661"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1048662"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1048663"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45"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1048646"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673"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4"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5"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77"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8"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48609"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68"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48669"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70"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lvl1pPr>
            <a:lvl2pPr marL="914378" lvl="1" indent="-317492" algn="l">
              <a:lnSpc>
                <a:spcPct val="115000"/>
              </a:lnSpc>
              <a:spcBef>
                <a:spcPts val="1600"/>
              </a:spcBef>
              <a:spcAft>
                <a:spcPts val="0"/>
              </a:spcAft>
              <a:buSzPts val="1400"/>
              <a:buChar char="○"/>
            </a:lvl2pPr>
            <a:lvl3pPr marL="1371566" lvl="2" indent="-317492" algn="l">
              <a:lnSpc>
                <a:spcPct val="115000"/>
              </a:lnSpc>
              <a:spcBef>
                <a:spcPts val="1600"/>
              </a:spcBef>
              <a:spcAft>
                <a:spcPts val="0"/>
              </a:spcAft>
              <a:buSzPts val="1400"/>
              <a:buChar char="■"/>
            </a:lvl3pPr>
            <a:lvl4pPr marL="1828754" lvl="3" indent="-317492" algn="l">
              <a:lnSpc>
                <a:spcPct val="115000"/>
              </a:lnSpc>
              <a:spcBef>
                <a:spcPts val="1600"/>
              </a:spcBef>
              <a:spcAft>
                <a:spcPts val="0"/>
              </a:spcAft>
              <a:buSzPts val="1400"/>
              <a:buChar char="●"/>
            </a:lvl4pPr>
            <a:lvl5pPr marL="2285943" lvl="4" indent="-317492" algn="l">
              <a:lnSpc>
                <a:spcPct val="115000"/>
              </a:lnSpc>
              <a:spcBef>
                <a:spcPts val="1600"/>
              </a:spcBef>
              <a:spcAft>
                <a:spcPts val="0"/>
              </a:spcAft>
              <a:buSzPts val="1400"/>
              <a:buChar char="○"/>
            </a:lvl5pPr>
            <a:lvl6pPr marL="2743132" lvl="5" indent="-317492" algn="l">
              <a:lnSpc>
                <a:spcPct val="115000"/>
              </a:lnSpc>
              <a:spcBef>
                <a:spcPts val="1600"/>
              </a:spcBef>
              <a:spcAft>
                <a:spcPts val="0"/>
              </a:spcAft>
              <a:buSzPts val="1400"/>
              <a:buChar char="■"/>
            </a:lvl6pPr>
            <a:lvl7pPr marL="3200320" lvl="6" indent="-317492" algn="l">
              <a:lnSpc>
                <a:spcPct val="115000"/>
              </a:lnSpc>
              <a:spcBef>
                <a:spcPts val="1600"/>
              </a:spcBef>
              <a:spcAft>
                <a:spcPts val="0"/>
              </a:spcAft>
              <a:buSzPts val="1400"/>
              <a:buChar char="●"/>
            </a:lvl7pPr>
            <a:lvl8pPr marL="3657509" lvl="7" indent="-317492" algn="l">
              <a:lnSpc>
                <a:spcPct val="115000"/>
              </a:lnSpc>
              <a:spcBef>
                <a:spcPts val="1600"/>
              </a:spcBef>
              <a:spcAft>
                <a:spcPts val="0"/>
              </a:spcAft>
              <a:buSzPts val="1400"/>
              <a:buChar char="○"/>
            </a:lvl8pPr>
            <a:lvl9pPr marL="4114697" lvl="8" indent="-317492" algn="l">
              <a:lnSpc>
                <a:spcPct val="115000"/>
              </a:lnSpc>
              <a:spcBef>
                <a:spcPts val="1600"/>
              </a:spcBef>
              <a:spcAft>
                <a:spcPts val="1600"/>
              </a:spcAft>
              <a:buSzPts val="1400"/>
              <a:buChar char="■"/>
            </a:lvl9pPr>
          </a:lstStyle>
          <a:p>
            <a:endParaRPr/>
          </a:p>
        </p:txBody>
      </p:sp>
      <p:sp>
        <p:nvSpPr>
          <p:cNvPr id="1048671"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lvl1pPr>
          </a:lstStyle>
          <a:p>
            <a:endParaRPr/>
          </a:p>
        </p:txBody>
      </p:sp>
      <p:sp>
        <p:nvSpPr>
          <p:cNvPr id="1048680"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Google Shape;110;p4" descr="A close up of a sign  Description automatically generated"/>
          <p:cNvPicPr preferRelativeResize="0">
            <a:picLocks/>
          </p:cNvPicPr>
          <p:nvPr userDrawn="1"/>
        </p:nvPicPr>
        <p:blipFill rotWithShape="1">
          <a:blip r:embed="rId13">
            <a:alphaModFix/>
          </a:blip>
          <a:srcRect/>
          <a:stretch>
            <a:fillRect/>
          </a:stretch>
        </p:blipFill>
        <p:spPr>
          <a:xfrm>
            <a:off x="7799751" y="88917"/>
            <a:ext cx="1233874" cy="412476"/>
          </a:xfrm>
          <a:prstGeom prst="rect">
            <a:avLst/>
          </a:prstGeom>
          <a:noFill/>
          <a:ln>
            <a:noFill/>
          </a:ln>
        </p:spPr>
      </p:pic>
      <p:sp>
        <p:nvSpPr>
          <p:cNvPr id="1048577"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8"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9"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0"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1"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5.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3" name="Picture 26" descr="A white circle in the sky  Description automatically generated"/>
          <p:cNvPicPr>
            <a:picLocks noChangeAspect="1"/>
          </p:cNvPicPr>
          <p:nvPr/>
        </p:nvPicPr>
        <p:blipFill rotWithShape="1">
          <a:blip r:embed="rId3">
            <a:alphaModFix amt="5000"/>
          </a:blip>
          <a:srcRect t="5928" r="746" b="10206"/>
          <a:stretch>
            <a:fillRect/>
          </a:stretch>
        </p:blipFill>
        <p:spPr>
          <a:xfrm>
            <a:off x="2635932" y="-21102"/>
            <a:ext cx="9130937" cy="5143501"/>
          </a:xfrm>
          <a:prstGeom prst="rect">
            <a:avLst/>
          </a:prstGeom>
          <a:effectLst/>
        </p:spPr>
      </p:pic>
      <p:sp>
        <p:nvSpPr>
          <p:cNvPr id="1048588" name="Rectangle 21"/>
          <p:cNvSpPr/>
          <p:nvPr/>
        </p:nvSpPr>
        <p:spPr>
          <a:xfrm>
            <a:off x="1854177" y="567413"/>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9"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0"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1"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1048592" name="TextBox 6"/>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04859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048594" name="TextBox 13"/>
          <p:cNvSpPr txBox="1"/>
          <p:nvPr/>
        </p:nvSpPr>
        <p:spPr>
          <a:xfrm>
            <a:off x="1095094" y="3956068"/>
            <a:ext cx="2314271" cy="456531"/>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IN" sz="1100" b="0" i="0" u="none" strike="noStrike" cap="none" dirty="0">
                <a:solidFill>
                  <a:schemeClr val="tx1"/>
                </a:solidFill>
                <a:latin typeface="Arial"/>
                <a:ea typeface="Arial"/>
                <a:cs typeface="Arial"/>
                <a:sym typeface="Arial"/>
              </a:rPr>
              <a:t>K </a:t>
            </a:r>
            <a:r>
              <a:rPr lang="en-IN" sz="1100" dirty="0">
                <a:solidFill>
                  <a:schemeClr val="tx1"/>
                </a:solidFill>
              </a:rPr>
              <a:t>Neethivalavan</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a:t>
            </a:r>
            <a:r>
              <a:rPr lang="en-US" altLang="en-IN" sz="1100" b="0" i="0" u="none" strike="noStrike" cap="none" dirty="0">
                <a:solidFill>
                  <a:schemeClr val="tx1"/>
                </a:solidFill>
                <a:latin typeface="Arial"/>
                <a:ea typeface="Arial"/>
                <a:cs typeface="Arial"/>
                <a:sym typeface="Arial"/>
              </a:rPr>
              <a:t>81312</a:t>
            </a:r>
            <a:r>
              <a:rPr lang="en-IN" altLang="en-IN" sz="1100" b="0" i="0" u="none" strike="noStrike" cap="none" dirty="0">
                <a:solidFill>
                  <a:schemeClr val="tx1"/>
                </a:solidFill>
                <a:latin typeface="Arial"/>
                <a:ea typeface="Arial"/>
                <a:cs typeface="Arial"/>
                <a:sym typeface="Arial"/>
              </a:rPr>
              <a:t>1205020</a:t>
            </a:r>
            <a:endParaRPr lang="en-US" sz="1100" b="0" i="0" u="none" strike="noStrike" cap="none" dirty="0">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644771" y="3654875"/>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829643" y="3882612"/>
            <a:ext cx="2095554" cy="600164"/>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a:solidFill>
                  <a:schemeClr val="tx1"/>
                </a:solidFill>
              </a:rPr>
              <a:t>Pavendar</a:t>
            </a:r>
            <a:r>
              <a:rPr lang="en-US" sz="1100" dirty="0">
                <a:solidFill>
                  <a:schemeClr val="tx1"/>
                </a:solidFill>
              </a:rPr>
              <a:t> </a:t>
            </a:r>
            <a:r>
              <a:rPr lang="en-US" sz="1100" dirty="0" err="1">
                <a:solidFill>
                  <a:schemeClr val="tx1"/>
                </a:solidFill>
              </a:rPr>
              <a:t>Bharathidasan</a:t>
            </a:r>
            <a:r>
              <a:rPr lang="en-US" sz="1100" dirty="0">
                <a:solidFill>
                  <a:schemeClr val="tx1"/>
                </a:solidFill>
              </a:rPr>
              <a:t> College of Engineering and Technology</a:t>
            </a:r>
            <a:endParaRPr lang="en-US" sz="1100" b="0" i="0" u="none" strike="noStrike" cap="none" dirty="0">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r:embed="rId4"/>
          <a:stretch>
            <a:fillRect/>
          </a:stretch>
        </p:blipFill>
        <p:spPr bwMode="auto">
          <a:xfrm>
            <a:off x="1834750" y="1249149"/>
            <a:ext cx="1146742" cy="666202"/>
          </a:xfrm>
          <a:prstGeom prst="rect">
            <a:avLst/>
          </a:prstGeom>
        </p:spPr>
      </p:pic>
      <p:pic>
        <p:nvPicPr>
          <p:cNvPr id="2097155" name="Picture 5" descr="A logo with people and map  Description automatically generated"/>
          <p:cNvPicPr>
            <a:picLocks noChangeAspect="1" noChangeArrowheads="1"/>
          </p:cNvPicPr>
          <p:nvPr/>
        </p:nvPicPr>
        <p:blipFill>
          <a:blip r:embed="rId5"/>
          <a:srcRect/>
          <a:stretch>
            <a:fillRect/>
          </a:stretch>
        </p:blipFill>
        <p:spPr bwMode="auto">
          <a:xfrm>
            <a:off x="6461189" y="1211666"/>
            <a:ext cx="668564" cy="666202"/>
          </a:xfrm>
          <a:prstGeom prst="rect">
            <a:avLst/>
          </a:prstGeom>
          <a:noFill/>
        </p:spPr>
      </p:pic>
      <p:pic>
        <p:nvPicPr>
          <p:cNvPr id="2097156" name="Picture 9" descr="A close up of a logo  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US" sz="1600" dirty="0"/>
              <a:t>This project traverses a lot of areas ranging from business concept to computing field,</a:t>
            </a:r>
            <a:br>
              <a:rPr lang="en-US" sz="1600" dirty="0"/>
            </a:br>
            <a:r>
              <a:rPr lang="en-US" sz="1600" dirty="0"/>
              <a:t>and required to perform several researches to be able to achieve the project objectives.</a:t>
            </a:r>
            <a:br>
              <a:rPr lang="en-US" sz="1600" dirty="0"/>
            </a:br>
            <a:r>
              <a:rPr lang="en-US" sz="1600" dirty="0"/>
              <a:t>The area covers include:</a:t>
            </a:r>
            <a:br>
              <a:rPr lang="en-US" sz="1600" dirty="0"/>
            </a:br>
            <a:r>
              <a:rPr lang="en-US" sz="1600" dirty="0"/>
              <a:t>Car rental industry: This includes study on how the car rental business is being done,</a:t>
            </a:r>
            <a:br>
              <a:rPr lang="en-US" sz="1600" dirty="0"/>
            </a:br>
            <a:r>
              <a:rPr lang="en-US" sz="1600" dirty="0"/>
              <a:t>process involved and opportunity that exist for improvement.</a:t>
            </a:r>
            <a:br>
              <a:rPr lang="en-US" sz="1600" dirty="0"/>
            </a:br>
            <a:r>
              <a:rPr lang="en-US" sz="1600" dirty="0"/>
              <a:t>General customers as well as the company’s staff will be able to use the system</a:t>
            </a:r>
            <a:br>
              <a:rPr lang="en-US" sz="1600" dirty="0"/>
            </a:br>
            <a:r>
              <a:rPr lang="en-US" sz="1600" dirty="0"/>
              <a:t>effectively. Web-platform means that the system will be available for access 24/7 except when there is a temporary server issue which is expected to be minimal.</a:t>
            </a:r>
            <a:br>
              <a:rPr lang="en-US" sz="1600" dirty="0"/>
            </a:br>
            <a:r>
              <a:rPr lang="en-US" sz="1600" dirty="0"/>
              <a:t>The system </a:t>
            </a:r>
            <a:r>
              <a:rPr lang="en-US" sz="1600" dirty="0" err="1"/>
              <a:t>hasre</a:t>
            </a:r>
            <a:r>
              <a:rPr lang="en-US" sz="1600" dirty="0"/>
              <a:t> </a:t>
            </a:r>
            <a:r>
              <a:rPr lang="en-US" sz="1600" dirty="0" err="1"/>
              <a:t>acheda</a:t>
            </a:r>
            <a:r>
              <a:rPr lang="en-US" sz="1600" dirty="0"/>
              <a:t>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a:t>
            </a:r>
            <a:br>
              <a:rPr lang="en-US" sz="1600" dirty="0"/>
            </a:br>
            <a:endParaRPr lang="en-IN" sz="1600" dirty="0"/>
          </a:p>
        </p:txBody>
      </p:sp>
      <p:cxnSp>
        <p:nvCxnSpPr>
          <p:cNvPr id="3145737"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lstStyle/>
          <a:p>
            <a:pPr algn="ctr"/>
            <a:r>
              <a:rPr lang="en-US"/>
              <a:t>Homepage</a:t>
            </a:r>
          </a:p>
        </p:txBody>
      </p:sp>
      <p:pic>
        <p:nvPicPr>
          <p:cNvPr id="2097160" name="Picture 5"/>
          <p:cNvPicPr>
            <a:picLocks noChangeAspect="1"/>
          </p:cNvPicPr>
          <p:nvPr/>
        </p:nvPicPr>
        <p:blipFill>
          <a:blip r:embed="rId2"/>
          <a:stretch>
            <a:fillRect/>
          </a:stretch>
        </p:blipFill>
        <p:spPr>
          <a:xfrm>
            <a:off x="572067" y="1065075"/>
            <a:ext cx="7708318" cy="36526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lstStyle/>
          <a:p>
            <a:pPr algn="ctr"/>
            <a:r>
              <a:rPr lang="en-US" b="1" dirty="0"/>
              <a:t>About-Us-Page</a:t>
            </a:r>
          </a:p>
        </p:txBody>
      </p:sp>
      <p:pic>
        <p:nvPicPr>
          <p:cNvPr id="2097161" name="Picture 2"/>
          <p:cNvPicPr>
            <a:picLocks noChangeAspect="1"/>
          </p:cNvPicPr>
          <p:nvPr/>
        </p:nvPicPr>
        <p:blipFill>
          <a:blip r:embed="rId2"/>
          <a:stretch>
            <a:fillRect/>
          </a:stretch>
        </p:blipFill>
        <p:spPr>
          <a:xfrm>
            <a:off x="910788" y="1186369"/>
            <a:ext cx="7321974" cy="342703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lstStyle/>
          <a:p>
            <a:pPr algn="ctr"/>
            <a:r>
              <a:rPr lang="en-US" b="1" dirty="0"/>
              <a:t>Service-Page</a:t>
            </a:r>
          </a:p>
        </p:txBody>
      </p:sp>
      <p:pic>
        <p:nvPicPr>
          <p:cNvPr id="2097162" name="Picture 2"/>
          <p:cNvPicPr>
            <a:picLocks noChangeAspect="1"/>
          </p:cNvPicPr>
          <p:nvPr/>
        </p:nvPicPr>
        <p:blipFill>
          <a:blip r:embed="rId2"/>
          <a:stretch>
            <a:fillRect/>
          </a:stretch>
        </p:blipFill>
        <p:spPr>
          <a:xfrm>
            <a:off x="860214" y="1165013"/>
            <a:ext cx="7267788" cy="338243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lstStyle/>
          <a:p>
            <a:pPr algn="ctr"/>
            <a:r>
              <a:rPr lang="en-US" b="1"/>
              <a:t>Departments-Page</a:t>
            </a:r>
          </a:p>
        </p:txBody>
      </p:sp>
      <p:pic>
        <p:nvPicPr>
          <p:cNvPr id="2097163" name="Picture 2"/>
          <p:cNvPicPr>
            <a:picLocks noChangeAspect="1"/>
          </p:cNvPicPr>
          <p:nvPr/>
        </p:nvPicPr>
        <p:blipFill>
          <a:blip r:embed="rId2"/>
          <a:stretch>
            <a:fillRect/>
          </a:stretch>
        </p:blipFill>
        <p:spPr>
          <a:xfrm>
            <a:off x="724747" y="1205653"/>
            <a:ext cx="7193280" cy="338666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lstStyle/>
          <a:p>
            <a:pPr algn="ctr"/>
            <a:r>
              <a:rPr lang="en-US" b="1" dirty="0"/>
              <a:t>Blog-Page</a:t>
            </a:r>
          </a:p>
        </p:txBody>
      </p:sp>
      <p:pic>
        <p:nvPicPr>
          <p:cNvPr id="2097164" name="Picture 2"/>
          <p:cNvPicPr>
            <a:picLocks noChangeAspect="1"/>
          </p:cNvPicPr>
          <p:nvPr/>
        </p:nvPicPr>
        <p:blipFill>
          <a:blip r:embed="rId2"/>
          <a:stretch>
            <a:fillRect/>
          </a:stretch>
        </p:blipFill>
        <p:spPr>
          <a:xfrm>
            <a:off x="2050149" y="814164"/>
            <a:ext cx="5122811" cy="387585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sz="2000" b="1" dirty="0">
                <a:solidFill>
                  <a:srgbClr val="374151"/>
                </a:solidFill>
                <a:latin typeface="+mj-lt"/>
                <a:cs typeface="Times New Roman" panose="02020603050405020304" pitchFamily="18" charset="0"/>
              </a:rPr>
            </a:br>
            <a:r>
              <a:rPr lang="en-US" sz="2000" dirty="0"/>
              <a:t>This order cars online system project aimed at developing an online car rental system which can be used in small places, and medium cities firstly and then on a large scale. </a:t>
            </a:r>
            <a:br>
              <a:rPr lang="en-US" sz="2000" dirty="0"/>
            </a:br>
            <a:r>
              <a:rPr lang="en-US" sz="2000" dirty="0"/>
              <a:t>▪ It is developed to help car rental to simplify their daily operational and managerial task as well as improve the dining experience of customers. </a:t>
            </a:r>
            <a:br>
              <a:rPr lang="en-US" sz="6000" dirty="0"/>
            </a:br>
            <a:r>
              <a:rPr lang="en-US" sz="2000" dirty="0"/>
              <a:t>▪ And also helps restaurant develop healthy customer relationships by providing good services. The system enables staff to let update and make changes to their cars and beverage list information based on the orders placed and the orders completed</a:t>
            </a:r>
            <a:r>
              <a:rPr lang="en-US" sz="1600" dirty="0"/>
              <a:t>.</a:t>
            </a:r>
            <a:br>
              <a:rPr lang="en-US" sz="1600" b="0" i="0" dirty="0">
                <a:solidFill>
                  <a:srgbClr val="374151"/>
                </a:solidFill>
                <a:effectLst/>
                <a:latin typeface="Söhne"/>
              </a:rPr>
            </a:br>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Conclusion</a:t>
            </a:r>
            <a:br>
              <a:rPr lang="en-IN" sz="1600" b="1" dirty="0">
                <a:solidFill>
                  <a:srgbClr val="213163"/>
                </a:solidFill>
              </a:rPr>
            </a:br>
            <a:br>
              <a:rPr lang="en-IN" sz="1600" b="1" dirty="0">
                <a:solidFill>
                  <a:srgbClr val="213163"/>
                </a:solidFill>
              </a:rPr>
            </a:br>
            <a:r>
              <a:rPr lang="en-US" sz="1400" dirty="0"/>
              <a:t>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lang="en-US" sz="1400" dirty="0" err="1"/>
              <a:t>waiter.The</a:t>
            </a:r>
            <a:r>
              <a:rPr lang="en-US" sz="1400" dirty="0"/>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lang="en-US" sz="1400" dirty="0" err="1"/>
              <a:t>rentalto</a:t>
            </a:r>
            <a:r>
              <a:rPr lang="en-US" sz="1400" dirty="0"/>
              <a:t> simplify their routine managerial and operational task and to improve the dining experience of the </a:t>
            </a:r>
            <a:r>
              <a:rPr lang="en-US" sz="1400" dirty="0" err="1"/>
              <a:t>clients.This</a:t>
            </a:r>
            <a:r>
              <a:rPr lang="en-US" sz="1400" dirty="0"/>
              <a:t>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a:t>
            </a:r>
            <a:endParaRPr lang="en-IN" sz="1400" dirty="0"/>
          </a:p>
        </p:txBody>
      </p:sp>
      <p:cxnSp>
        <p:nvCxnSpPr>
          <p:cNvPr id="3145738"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048601" name="TextBox 11"/>
          <p:cNvSpPr txBox="1"/>
          <p:nvPr/>
        </p:nvSpPr>
        <p:spPr>
          <a:xfrm>
            <a:off x="2422762" y="970065"/>
            <a:ext cx="4283236" cy="49911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3" name="TextBox 10"/>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048604"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048605"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Abstract </a:t>
            </a:r>
            <a:br>
              <a:rPr lang="en-IN" sz="1600" b="1" dirty="0">
                <a:solidFill>
                  <a:srgbClr val="213163"/>
                </a:solidFill>
              </a:rPr>
            </a:br>
            <a:br>
              <a:rPr lang="en-IN" sz="1600" b="1" dirty="0">
                <a:solidFill>
                  <a:srgbClr val="213163"/>
                </a:solidFill>
              </a:rPr>
            </a:br>
            <a:r>
              <a:rPr lang="en-US" sz="1600" dirty="0"/>
              <a:t>“</a:t>
            </a:r>
            <a:r>
              <a:rPr lang="en-US" sz="1400" dirty="0"/>
              <a:t>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a:t>
            </a:r>
            <a:endParaRPr lang="en-IN" sz="1400" dirty="0"/>
          </a:p>
        </p:txBody>
      </p:sp>
      <p:cxnSp>
        <p:nvCxnSpPr>
          <p:cNvPr id="3145730" name="Straight Connector 2"/>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a:t> arkajainuniversity.ac.in</a:t>
            </a:r>
            <a:endParaRPr lang="en-IN" sz="10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Problem Statement</a:t>
            </a:r>
            <a:br>
              <a:rPr lang="en-IN" sz="1600" b="1" dirty="0">
                <a:solidFill>
                  <a:srgbClr val="213163"/>
                </a:solidFill>
              </a:rPr>
            </a:br>
            <a:br>
              <a:rPr lang="en-IN" sz="1600" b="1" dirty="0">
                <a:solidFill>
                  <a:srgbClr val="213163"/>
                </a:solidFill>
              </a:rPr>
            </a:br>
            <a:r>
              <a:rPr lang="en-US" sz="1400" dirty="0"/>
              <a:t>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lang="en-US" sz="1400" dirty="0"/>
            </a:br>
            <a:br>
              <a:rPr lang="en-US" sz="1400" dirty="0"/>
            </a:br>
            <a:r>
              <a:rPr lang="en-US" sz="1400" dirty="0"/>
              <a:t>1. To rent a car a prospective renter must first go to the nearest office to register as a client. </a:t>
            </a:r>
            <a:br>
              <a:rPr lang="en-US" sz="1400" dirty="0"/>
            </a:br>
            <a:br>
              <a:rPr lang="en-US" sz="1400" dirty="0"/>
            </a:br>
            <a:r>
              <a:rPr lang="en-US" sz="1400" dirty="0"/>
              <a:t>2. Cars that provide difficulties to rent out are normally advertised in local or national newspaper. it involves a lot of paper work and consumes time.</a:t>
            </a:r>
            <a:endParaRPr lang="en-IN" sz="1400" dirty="0"/>
          </a:p>
        </p:txBody>
      </p:sp>
      <p:cxnSp>
        <p:nvCxnSpPr>
          <p:cNvPr id="3145731"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www.coursehero.com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Project Overview</a:t>
            </a:r>
            <a:br>
              <a:rPr lang="en-IN" sz="1600" b="1" dirty="0">
                <a:solidFill>
                  <a:srgbClr val="213163"/>
                </a:solidFill>
              </a:rPr>
            </a:br>
            <a:br>
              <a:rPr lang="en-IN" sz="1800" b="1" dirty="0">
                <a:solidFill>
                  <a:srgbClr val="213163"/>
                </a:solidFill>
              </a:rPr>
            </a:br>
            <a:r>
              <a:rPr lang="en-US" sz="1600" dirty="0"/>
              <a:t>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a:t>
            </a:r>
            <a:r>
              <a:rPr lang="en-US" sz="1600" dirty="0" err="1"/>
              <a:t>favourite</a:t>
            </a:r>
            <a:r>
              <a:rPr lang="en-US" sz="1600" dirty="0"/>
              <a:t>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lang="en-IN" sz="1600" dirty="0"/>
          </a:p>
        </p:txBody>
      </p:sp>
      <p:cxnSp>
        <p:nvCxnSpPr>
          <p:cNvPr id="3145732"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048623" name="TextBox 10"/>
          <p:cNvSpPr txBox="1"/>
          <p:nvPr/>
        </p:nvSpPr>
        <p:spPr>
          <a:xfrm>
            <a:off x="138533" y="1102220"/>
            <a:ext cx="8866934" cy="3139440"/>
          </a:xfrm>
          <a:prstGeom prst="rect">
            <a:avLst/>
          </a:prstGeom>
          <a:noFill/>
        </p:spPr>
        <p:txBody>
          <a:bodyPr wrap="square">
            <a:spAutoFit/>
          </a:bodyPr>
          <a:lstStyle/>
          <a:p>
            <a:pPr>
              <a:lnSpc>
                <a:spcPct val="150000"/>
              </a:lnSpc>
            </a:pPr>
            <a:r>
              <a:rPr lang="en-US" dirty="0"/>
              <a:t>The existing system is a manual one. After studying the problems of the existing system, the following requirements have been identified. </a:t>
            </a:r>
          </a:p>
          <a:p>
            <a:pPr marL="342900" indent="-342900">
              <a:lnSpc>
                <a:spcPct val="150000"/>
              </a:lnSpc>
              <a:buAutoNum type="arabicPeriod"/>
            </a:pPr>
            <a:r>
              <a:rPr lang="en-US" dirty="0"/>
              <a:t>Develop a new system that will reduce the manual effort of creating reports</a:t>
            </a:r>
          </a:p>
          <a:p>
            <a:pPr marL="342900" indent="-342900">
              <a:lnSpc>
                <a:spcPct val="150000"/>
              </a:lnSpc>
              <a:buAutoNum type="arabicPeriod"/>
            </a:pPr>
            <a:r>
              <a:rPr lang="en-US" dirty="0"/>
              <a:t>Develop a system that will built-up the database to facilitate future information and retrieval for analysis and other statements.</a:t>
            </a:r>
          </a:p>
          <a:p>
            <a:pPr marL="342900" indent="-342900">
              <a:lnSpc>
                <a:spcPct val="150000"/>
              </a:lnSpc>
              <a:buAutoNum type="arabicPeriod"/>
            </a:pPr>
            <a:r>
              <a:rPr lang="en-US" dirty="0"/>
              <a:t>Develop a system that will automate the monitoring of any problem During Analysis. </a:t>
            </a:r>
          </a:p>
          <a:p>
            <a:pPr marL="342900" indent="-342900">
              <a:lnSpc>
                <a:spcPct val="150000"/>
              </a:lnSpc>
              <a:buAutoNum type="arabicPeriod"/>
            </a:pPr>
            <a:r>
              <a:rPr lang="en-US" dirty="0"/>
              <a:t>Develop a system that has a flexible form design.</a:t>
            </a:r>
          </a:p>
          <a:p>
            <a:pPr marL="342900" indent="-342900">
              <a:lnSpc>
                <a:spcPct val="150000"/>
              </a:lnSpc>
              <a:buAutoNum type="arabicPeriod"/>
            </a:pPr>
            <a:r>
              <a:rPr lang="en-US" dirty="0"/>
              <a:t>The system should have provision to view performance during working with system After completing the requirement determination and doing re analysis a new system is designed which could solve the problem of existing system and fulfill the requirement of the users. </a:t>
            </a: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extBox 2"/>
          <p:cNvSpPr txBox="1"/>
          <p:nvPr/>
        </p:nvSpPr>
        <p:spPr>
          <a:xfrm>
            <a:off x="492236" y="594573"/>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29" name="Title 4"/>
          <p:cNvSpPr>
            <a:spLocks noGrp="1"/>
          </p:cNvSpPr>
          <p:nvPr>
            <p:ph type="title"/>
          </p:nvPr>
        </p:nvSpPr>
        <p:spPr>
          <a:xfrm>
            <a:off x="492236" y="783441"/>
            <a:ext cx="7551834" cy="3855270"/>
          </a:xfrm>
        </p:spPr>
        <p:txBody>
          <a:bodyPr/>
          <a:lstStyle/>
          <a:p>
            <a:r>
              <a:rPr lang="en-US" sz="1600" dirty="0"/>
              <a:t>The benefits of the “Designing Training Database &amp; Effectiveness” are as follows:- </a:t>
            </a:r>
            <a:br>
              <a:rPr lang="en-US" sz="1600" dirty="0"/>
            </a:br>
            <a:br>
              <a:rPr lang="en-US" sz="1600" dirty="0"/>
            </a:br>
            <a:r>
              <a:rPr lang="en-US" sz="1600" dirty="0"/>
              <a:t>• Quick and easy retrieval of information</a:t>
            </a:r>
            <a:br>
              <a:rPr lang="en-US" sz="1600" dirty="0"/>
            </a:br>
            <a:br>
              <a:rPr lang="en-US" sz="1600" dirty="0"/>
            </a:br>
            <a:r>
              <a:rPr lang="en-US" sz="1600" dirty="0"/>
              <a:t> • Low cost maintenance. </a:t>
            </a:r>
            <a:br>
              <a:rPr lang="en-US" sz="1600" dirty="0"/>
            </a:br>
            <a:br>
              <a:rPr lang="en-US" sz="1600" dirty="0"/>
            </a:br>
            <a:r>
              <a:rPr lang="en-US" sz="1600" dirty="0"/>
              <a:t>• The system is not person dependent.</a:t>
            </a:r>
            <a:br>
              <a:rPr lang="en-US" sz="1600" dirty="0"/>
            </a:br>
            <a:r>
              <a:rPr lang="en-US" sz="1600" dirty="0"/>
              <a:t> </a:t>
            </a:r>
            <a:br>
              <a:rPr lang="en-US" sz="1600" dirty="0"/>
            </a:br>
            <a:r>
              <a:rPr lang="en-US" sz="1600" dirty="0"/>
              <a:t>• Knowledge of computer skill required is minimum.</a:t>
            </a:r>
            <a:br>
              <a:rPr lang="en-US" sz="1600" dirty="0"/>
            </a:br>
            <a:br>
              <a:rPr lang="en-US" sz="1600" dirty="0"/>
            </a:br>
            <a:r>
              <a:rPr lang="en-US" sz="1600" dirty="0"/>
              <a:t> • Use of this system will automate the function.</a:t>
            </a:r>
            <a:br>
              <a:rPr lang="en-US" sz="1600" dirty="0"/>
            </a:br>
            <a:br>
              <a:rPr lang="en-US" sz="1600" dirty="0"/>
            </a:br>
            <a:r>
              <a:rPr lang="en-US" sz="1600" dirty="0"/>
              <a:t>• It will also lead this system to improve the quality</a:t>
            </a:r>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extBox 2"/>
          <p:cNvSpPr txBox="1"/>
          <p:nvPr/>
        </p:nvSpPr>
        <p:spPr>
          <a:xfrm>
            <a:off x="138652" y="805841"/>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32" name="Title 4"/>
          <p:cNvSpPr>
            <a:spLocks noGrp="1"/>
          </p:cNvSpPr>
          <p:nvPr>
            <p:ph type="title"/>
          </p:nvPr>
        </p:nvSpPr>
        <p:spPr>
          <a:xfrm>
            <a:off x="490249" y="682486"/>
            <a:ext cx="7666335" cy="3858463"/>
          </a:xfrm>
        </p:spPr>
        <p:txBody>
          <a:bodyPr/>
          <a:lstStyle/>
          <a:p>
            <a:r>
              <a:rPr lang="en-US" sz="1800" dirty="0"/>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lang="en-US" sz="1800" dirty="0">
                <a:solidFill>
                  <a:srgbClr val="374151"/>
                </a:solidFill>
                <a:latin typeface="Times New Roman" panose="02020603050405020304" pitchFamily="18" charset="0"/>
                <a:cs typeface="Times New Roman" panose="02020603050405020304" pitchFamily="18" charset="0"/>
              </a:rPr>
            </a:b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1048634"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97158" name="Picture 8"/>
          <p:cNvPicPr>
            <a:picLocks noChangeAspect="1"/>
          </p:cNvPicPr>
          <p:nvPr/>
        </p:nvPicPr>
        <p:blipFill>
          <a:blip r:embed="rId8"/>
          <a:stretch>
            <a:fillRect/>
          </a:stretch>
        </p:blipFill>
        <p:spPr>
          <a:xfrm>
            <a:off x="1021171" y="1723257"/>
            <a:ext cx="2956469" cy="2573047"/>
          </a:xfrm>
          <a:prstGeom prst="rect">
            <a:avLst/>
          </a:prstGeom>
        </p:spPr>
      </p:pic>
      <p:pic>
        <p:nvPicPr>
          <p:cNvPr id="2097159" name="Picture 10"/>
          <p:cNvPicPr>
            <a:picLocks noChangeAspect="1"/>
          </p:cNvPicPr>
          <p:nvPr/>
        </p:nvPicPr>
        <p:blipFill>
          <a:blip r:embed="rId9"/>
          <a:stretch>
            <a:fillRect/>
          </a:stretch>
        </p:blipFill>
        <p:spPr>
          <a:xfrm>
            <a:off x="4564380" y="1712692"/>
            <a:ext cx="4165599" cy="2090952"/>
          </a:xfrm>
          <a:prstGeom prst="rect">
            <a:avLst/>
          </a:prstGeom>
        </p:spPr>
      </p:pic>
      <p:sp>
        <p:nvSpPr>
          <p:cNvPr id="1048635"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048636"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3145736" name="Straight Connector 5"/>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C8AE9E-D236-9E40-8357-85D7426EC24F}">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18</Slides>
  <Notes>10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   “CAR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vt:lpstr>
      <vt:lpstr>Problem Statement  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1. To rent a car a prospective renter must first go to the nearest office to register as a client.   2. Cars that provide difficulties to rent out are normally advertised in local or national newspaper. it involves a lot of paper work and consumes time.</vt:lpstr>
      <vt:lpstr>Project Overview  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favourite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vt:lpstr>
      <vt:lpstr>Proposed Solution</vt:lpstr>
      <vt:lpstr>The benefits of the “Designing Training Database &amp; Effectiveness” are as follows:-   • Quick and easy retrieval of information   • Low cost maintenance.   • The system is not person dependent.   • Knowledge of computer skill required is minimum.   • Use of this system will automate the function.  • It will also lead this system to improve the quality</vt:lpstr>
      <vt:lpstr>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 </vt:lpstr>
      <vt:lpstr>Technology Used</vt:lpstr>
      <vt:lpstr>Modelling &amp; Results  This project traverses a lot of areas ranging from business concept to computing field, and required to perform several researches to be able to achieve the project objectives. The area covers include: Car rental industry: This includes study on how the car rental business is being done, process involved and opportunity that exist for improvement. General customers as well as the company’s staff will be able to use the system effectively. Web-platform means that the system will be available for access 24/7 except when there is a temporary server issue which is expected to be minimal. The system hasre acheda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 </vt:lpstr>
      <vt:lpstr>Homepage</vt:lpstr>
      <vt:lpstr>About-Us-Page</vt:lpstr>
      <vt:lpstr>Service-Page</vt:lpstr>
      <vt:lpstr>Departments-Page</vt:lpstr>
      <vt:lpstr>Blog-Page</vt:lpstr>
      <vt:lpstr>Future Enhancements:  This order cars online system project aimed at developing an online car rental system which can be used in small places, and medium cities firstly and then on a large scale.  ▪ It is developed to help car rental to simplify their daily operational and managerial task as well as improve the dining experience of customers.  ▪ And also helps restaurant develop healthy customer relationships by providing good services. The system enables staff to let update and make changes to their cars and beverage list information based on the orders placed and the orders completed. </vt:lpstr>
      <vt:lpstr>Conclusion  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waiter.The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rentalto simplify their routine managerial and operational task and to improve the dining experience of the clients.This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Deva Baskaran</cp:lastModifiedBy>
  <cp:revision>3</cp:revision>
  <dcterms:created xsi:type="dcterms:W3CDTF">2024-04-06T19:37:02Z</dcterms:created>
  <dcterms:modified xsi:type="dcterms:W3CDTF">2024-04-12T07:07:02Z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7cd4ae4bc54345abbcdc6d58e7e95fd1</vt:lpwstr>
  </property>
</Properties>
</file>