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2" r:id="rId1"/>
  </p:sldMasterIdLst>
  <p:notesMasterIdLst>
    <p:notesMasterId r:id="rId27"/>
  </p:notesMasterIdLst>
  <p:sldIdLst>
    <p:sldId id="256" r:id="rId2"/>
    <p:sldId id="257" r:id="rId3"/>
    <p:sldId id="258" r:id="rId4"/>
    <p:sldId id="259" r:id="rId5"/>
    <p:sldId id="260" r:id="rId6"/>
    <p:sldId id="262" r:id="rId7"/>
    <p:sldId id="263" r:id="rId8"/>
    <p:sldId id="287" r:id="rId9"/>
    <p:sldId id="265" r:id="rId10"/>
    <p:sldId id="266" r:id="rId11"/>
    <p:sldId id="286" r:id="rId12"/>
    <p:sldId id="268" r:id="rId13"/>
    <p:sldId id="269" r:id="rId14"/>
    <p:sldId id="270" r:id="rId15"/>
    <p:sldId id="271" r:id="rId16"/>
    <p:sldId id="272" r:id="rId17"/>
    <p:sldId id="275" r:id="rId18"/>
    <p:sldId id="276" r:id="rId19"/>
    <p:sldId id="277" r:id="rId20"/>
    <p:sldId id="285" r:id="rId21"/>
    <p:sldId id="280" r:id="rId22"/>
    <p:sldId id="281" r:id="rId23"/>
    <p:sldId id="282" r:id="rId24"/>
    <p:sldId id="283" r:id="rId25"/>
    <p:sldId id="284" r:id="rId26"/>
  </p:sldIdLst>
  <p:sldSz cx="9144000" cy="5143500" type="screen16x9"/>
  <p:notesSz cx="6858000" cy="9144000"/>
  <p:embeddedFontLst>
    <p:embeddedFont>
      <p:font typeface="Century Gothic" panose="020B0502020202020204" pitchFamily="34" charset="0"/>
      <p:regular r:id="rId28"/>
      <p:bold r:id="rId29"/>
      <p:italic r:id="rId30"/>
      <p:boldItalic r:id="rId31"/>
    </p:embeddedFont>
    <p:embeddedFont>
      <p:font typeface="Roboto" panose="02000000000000000000" pitchFamily="2" charset="0"/>
      <p:regular r:id="rId32"/>
      <p:bold r:id="rId33"/>
      <p:italic r:id="rId34"/>
      <p:boldItalic r:id="rId35"/>
    </p:embeddedFont>
    <p:embeddedFont>
      <p:font typeface="Verdana" panose="020B0604030504040204" pitchFamily="34" charset="0"/>
      <p:regular r:id="rId36"/>
      <p:bold r:id="rId37"/>
      <p:italic r:id="rId38"/>
      <p:boldItalic r:id="rId39"/>
    </p:embeddedFont>
    <p:embeddedFont>
      <p:font typeface="Wingdings 3" panose="05040102010807070707" pitchFamily="18" charset="2"/>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02b9f1a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02b9f1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02b9f1ae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02b9f1ae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02b9f1ae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02b9f1ae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02b9f1ae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502b9f1ae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02b9f1ae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02b9f1ae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02b9f1ae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02b9f1ae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02b9f1ae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02b9f1ae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02b9f1ae4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02b9f1ae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1bc36e6f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1bc36e6f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1bc36e6f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1bc36e6f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012b73b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012b73b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1bc36e6f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1bc36e6f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1bc36e6f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1bc36e6f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51bc36e6f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51bc36e6f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012b73b0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012b73b0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012b73b0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012b73b0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012b73b0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012b73b0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c6f9e470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012b73b04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012b73b0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0194423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326288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250265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4" name="Text Placeholder 3"/>
          <p:cNvSpPr>
            <a:spLocks noGrp="1"/>
          </p:cNvSpPr>
          <p:nvPr>
            <p:ph type="body" sz="half" idx="13"/>
          </p:nvPr>
        </p:nvSpPr>
        <p:spPr>
          <a:xfrm>
            <a:off x="1447800" y="2828380"/>
            <a:ext cx="5459737" cy="256631"/>
          </a:xfrm>
        </p:spPr>
        <p:txBody>
          <a:bodyPr anchor="t">
            <a:normAutofit/>
          </a:bodyPr>
          <a:lstStyle>
            <a:lvl1pPr marL="0" indent="0">
              <a:buNone/>
              <a:defRPr lang="en-US" sz="1050" b="0" i="0" kern="1200" cap="small" dirty="0">
                <a:solidFill>
                  <a:schemeClr val="accent1"/>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TextBox 8"/>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
        <p:nvSpPr>
          <p:cNvPr id="13" name="TextBox 12"/>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9611373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61721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10/18/2022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635763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10/18/2022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354668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7725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2055271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90567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15347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591654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87218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336319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10/18/2022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7853297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10/18/2022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12742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6"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10/18/2022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292487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26057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6759"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48105214"/>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8889/notebooks/Downloads/Lead_score_Case_Study.ipynb#Lead-Source_Referral-Sites" TargetMode="External"/><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ctrTitle"/>
          </p:nvPr>
        </p:nvSpPr>
        <p:spPr>
          <a:xfrm>
            <a:off x="687622" y="385762"/>
            <a:ext cx="6619244" cy="17502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X Education - Lead Scoring Case Study</a:t>
            </a:r>
            <a:endParaRPr sz="4800" dirty="0"/>
          </a:p>
        </p:txBody>
      </p:sp>
      <p:sp>
        <p:nvSpPr>
          <p:cNvPr id="165" name="Google Shape;165;p25"/>
          <p:cNvSpPr txBox="1">
            <a:spLocks noGrp="1"/>
          </p:cNvSpPr>
          <p:nvPr>
            <p:ph type="subTitle" idx="1"/>
          </p:nvPr>
        </p:nvSpPr>
        <p:spPr>
          <a:xfrm>
            <a:off x="687622" y="2372169"/>
            <a:ext cx="6619244" cy="6460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Verdana"/>
                <a:ea typeface="Verdana"/>
                <a:cs typeface="Verdana"/>
                <a:sym typeface="Verdana"/>
              </a:rPr>
              <a:t>Identification of Hot Leads to focus more on them and thus enhancing the conversion ratio for X Education</a:t>
            </a:r>
            <a:endParaRPr sz="1800" dirty="0">
              <a:latin typeface="Verdana"/>
              <a:ea typeface="Verdana"/>
              <a:cs typeface="Verdana"/>
              <a:sym typeface="Verdana"/>
            </a:endParaRPr>
          </a:p>
        </p:txBody>
      </p:sp>
      <p:sp>
        <p:nvSpPr>
          <p:cNvPr id="166" name="Google Shape;166;p25"/>
          <p:cNvSpPr txBox="1"/>
          <p:nvPr/>
        </p:nvSpPr>
        <p:spPr>
          <a:xfrm>
            <a:off x="598100" y="3900488"/>
            <a:ext cx="3973800" cy="109211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latin typeface="Roboto"/>
                <a:ea typeface="Roboto"/>
                <a:cs typeface="Roboto"/>
                <a:sym typeface="Roboto"/>
              </a:rPr>
              <a:t>Group Members:</a:t>
            </a:r>
          </a:p>
          <a:p>
            <a:pPr marL="0" lvl="0" indent="0" algn="l" rtl="0">
              <a:spcBef>
                <a:spcPts val="0"/>
              </a:spcBef>
              <a:spcAft>
                <a:spcPts val="0"/>
              </a:spcAft>
              <a:buNone/>
            </a:pPr>
            <a:endParaRPr lang="en" b="1" dirty="0">
              <a:solidFill>
                <a:srgbClr val="FFFFFF"/>
              </a:solidFill>
              <a:latin typeface="Roboto"/>
              <a:ea typeface="Roboto"/>
              <a:cs typeface="Roboto"/>
              <a:sym typeface="Roboto"/>
            </a:endParaRPr>
          </a:p>
          <a:p>
            <a:pPr marL="0" lvl="0" indent="0" algn="l" rtl="0">
              <a:spcBef>
                <a:spcPts val="0"/>
              </a:spcBef>
              <a:spcAft>
                <a:spcPts val="0"/>
              </a:spcAft>
              <a:buNone/>
            </a:pPr>
            <a:r>
              <a:rPr lang="en" b="1" dirty="0">
                <a:solidFill>
                  <a:srgbClr val="FFFFFF"/>
                </a:solidFill>
                <a:latin typeface="Roboto"/>
                <a:ea typeface="Roboto"/>
                <a:cs typeface="Roboto"/>
                <a:sym typeface="Roboto"/>
              </a:rPr>
              <a:t>Neethu Radhakrishnan</a:t>
            </a:r>
          </a:p>
          <a:p>
            <a:pPr marL="0" lvl="0" indent="0" algn="l" rtl="0">
              <a:spcBef>
                <a:spcPts val="0"/>
              </a:spcBef>
              <a:spcAft>
                <a:spcPts val="0"/>
              </a:spcAft>
              <a:buNone/>
            </a:pPr>
            <a:r>
              <a:rPr lang="en" b="1" dirty="0">
                <a:solidFill>
                  <a:srgbClr val="FFFFFF"/>
                </a:solidFill>
                <a:latin typeface="Roboto"/>
                <a:ea typeface="Roboto"/>
                <a:cs typeface="Roboto"/>
                <a:sym typeface="Roboto"/>
              </a:rPr>
              <a:t>Ramalingeswara Rao</a:t>
            </a:r>
            <a:endParaRPr b="1" dirty="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5" descr="Background pointer shape in timeline graphic"/>
          <p:cNvSpPr/>
          <p:nvPr/>
        </p:nvSpPr>
        <p:spPr>
          <a:xfrm>
            <a:off x="1216062" y="2162302"/>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86" name="Google Shape;286;p35" descr="Background pointer shape in timeline graphic"/>
          <p:cNvSpPr/>
          <p:nvPr/>
        </p:nvSpPr>
        <p:spPr>
          <a:xfrm>
            <a:off x="2772582" y="2172644"/>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92" name="Google Shape;292;p35" descr="Background pointer shape in timeline graphic"/>
          <p:cNvSpPr/>
          <p:nvPr/>
        </p:nvSpPr>
        <p:spPr>
          <a:xfrm>
            <a:off x="4491509" y="2172644"/>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98" name="Google Shape;298;p35" descr="Background pointer shape in timeline graphic"/>
          <p:cNvSpPr/>
          <p:nvPr/>
        </p:nvSpPr>
        <p:spPr>
          <a:xfrm>
            <a:off x="6217735" y="216581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81" name="Google Shape;281;p35"/>
          <p:cNvSpPr txBox="1">
            <a:spLocks noGrp="1"/>
          </p:cNvSpPr>
          <p:nvPr>
            <p:ph type="body" idx="4294967295"/>
          </p:nvPr>
        </p:nvSpPr>
        <p:spPr>
          <a:xfrm>
            <a:off x="1266453" y="2289175"/>
            <a:ext cx="1455738" cy="46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lt1"/>
                </a:solidFill>
              </a:rPr>
              <a:t>Feature Selection</a:t>
            </a:r>
            <a:endParaRPr sz="1600" dirty="0">
              <a:solidFill>
                <a:schemeClr val="lt1"/>
              </a:solidFill>
            </a:endParaRPr>
          </a:p>
        </p:txBody>
      </p:sp>
      <p:sp>
        <p:nvSpPr>
          <p:cNvPr id="285" name="Google Shape;285;p35"/>
          <p:cNvSpPr txBox="1">
            <a:spLocks noGrp="1"/>
          </p:cNvSpPr>
          <p:nvPr>
            <p:ph type="body" idx="4294967295"/>
          </p:nvPr>
        </p:nvSpPr>
        <p:spPr>
          <a:xfrm>
            <a:off x="1031437" y="888083"/>
            <a:ext cx="2241550" cy="90646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Selection of top 2 features using RFE</a:t>
            </a:r>
            <a:endParaRPr sz="1600" dirty="0"/>
          </a:p>
        </p:txBody>
      </p:sp>
      <p:sp>
        <p:nvSpPr>
          <p:cNvPr id="287" name="Google Shape;287;p35"/>
          <p:cNvSpPr txBox="1">
            <a:spLocks noGrp="1"/>
          </p:cNvSpPr>
          <p:nvPr>
            <p:ph type="body" idx="4294967295"/>
          </p:nvPr>
        </p:nvSpPr>
        <p:spPr>
          <a:xfrm>
            <a:off x="3175471" y="2332038"/>
            <a:ext cx="1316038" cy="46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lt1"/>
                </a:solidFill>
              </a:rPr>
              <a:t>Model Building</a:t>
            </a:r>
            <a:endParaRPr sz="1600" dirty="0">
              <a:solidFill>
                <a:schemeClr val="lt1"/>
              </a:solidFill>
            </a:endParaRPr>
          </a:p>
        </p:txBody>
      </p:sp>
      <p:sp>
        <p:nvSpPr>
          <p:cNvPr id="291" name="Google Shape;291;p35"/>
          <p:cNvSpPr txBox="1">
            <a:spLocks noGrp="1"/>
          </p:cNvSpPr>
          <p:nvPr>
            <p:ph type="body" idx="4294967295"/>
          </p:nvPr>
        </p:nvSpPr>
        <p:spPr>
          <a:xfrm>
            <a:off x="2260638" y="3664745"/>
            <a:ext cx="3074988" cy="9064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Model building using RFE for selected columns</a:t>
            </a:r>
            <a:endParaRPr sz="1600" dirty="0"/>
          </a:p>
        </p:txBody>
      </p:sp>
      <p:sp>
        <p:nvSpPr>
          <p:cNvPr id="293" name="Google Shape;293;p35"/>
          <p:cNvSpPr txBox="1">
            <a:spLocks noGrp="1"/>
          </p:cNvSpPr>
          <p:nvPr>
            <p:ph type="body" idx="4294967295"/>
          </p:nvPr>
        </p:nvSpPr>
        <p:spPr>
          <a:xfrm>
            <a:off x="4807289" y="2285642"/>
            <a:ext cx="1558925" cy="46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lt1"/>
                </a:solidFill>
              </a:rPr>
              <a:t>Model Improvement</a:t>
            </a:r>
            <a:endParaRPr sz="1600" dirty="0">
              <a:solidFill>
                <a:schemeClr val="lt1"/>
              </a:solidFill>
            </a:endParaRPr>
          </a:p>
        </p:txBody>
      </p:sp>
      <p:sp>
        <p:nvSpPr>
          <p:cNvPr id="297" name="Google Shape;297;p35"/>
          <p:cNvSpPr txBox="1">
            <a:spLocks noGrp="1"/>
          </p:cNvSpPr>
          <p:nvPr>
            <p:ph type="body" idx="4294967295"/>
          </p:nvPr>
        </p:nvSpPr>
        <p:spPr>
          <a:xfrm>
            <a:off x="4395490" y="621632"/>
            <a:ext cx="2243137" cy="9064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Reduction of columns and Model re-building</a:t>
            </a:r>
            <a:endParaRPr sz="1600" dirty="0"/>
          </a:p>
        </p:txBody>
      </p:sp>
      <p:sp>
        <p:nvSpPr>
          <p:cNvPr id="299" name="Google Shape;299;p35"/>
          <p:cNvSpPr txBox="1">
            <a:spLocks noGrp="1"/>
          </p:cNvSpPr>
          <p:nvPr>
            <p:ph type="body" idx="4294967295"/>
          </p:nvPr>
        </p:nvSpPr>
        <p:spPr>
          <a:xfrm>
            <a:off x="6542610" y="2275323"/>
            <a:ext cx="1316037" cy="46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lt1"/>
                </a:solidFill>
              </a:rPr>
              <a:t>Final Model</a:t>
            </a:r>
            <a:endParaRPr sz="1600" dirty="0">
              <a:solidFill>
                <a:schemeClr val="lt1"/>
              </a:solidFill>
            </a:endParaRPr>
          </a:p>
        </p:txBody>
      </p:sp>
      <p:sp>
        <p:nvSpPr>
          <p:cNvPr id="303" name="Google Shape;303;p35"/>
          <p:cNvSpPr txBox="1">
            <a:spLocks noGrp="1"/>
          </p:cNvSpPr>
          <p:nvPr>
            <p:ph type="body" idx="4294967295"/>
          </p:nvPr>
        </p:nvSpPr>
        <p:spPr>
          <a:xfrm>
            <a:off x="6330950" y="3651249"/>
            <a:ext cx="2508250" cy="90646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Final Model Analysis and performance on Test Data</a:t>
            </a:r>
            <a:endParaRPr sz="1600" dirty="0"/>
          </a:p>
        </p:txBody>
      </p:sp>
      <p:grpSp>
        <p:nvGrpSpPr>
          <p:cNvPr id="282" name="Google Shape;282;p35"/>
          <p:cNvGrpSpPr/>
          <p:nvPr/>
        </p:nvGrpSpPr>
        <p:grpSpPr>
          <a:xfrm>
            <a:off x="1960097" y="1602548"/>
            <a:ext cx="198900" cy="593656"/>
            <a:chOff x="777447" y="1610215"/>
            <a:chExt cx="198900" cy="593656"/>
          </a:xfrm>
        </p:grpSpPr>
        <p:cxnSp>
          <p:nvCxnSpPr>
            <p:cNvPr id="283" name="Google Shape;283;p35"/>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84" name="Google Shape;284;p35"/>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35"/>
          <p:cNvGrpSpPr/>
          <p:nvPr/>
        </p:nvGrpSpPr>
        <p:grpSpPr>
          <a:xfrm>
            <a:off x="3576517" y="2910622"/>
            <a:ext cx="198900" cy="593656"/>
            <a:chOff x="2223534" y="2938958"/>
            <a:chExt cx="198900" cy="593656"/>
          </a:xfrm>
        </p:grpSpPr>
        <p:cxnSp>
          <p:nvCxnSpPr>
            <p:cNvPr id="289" name="Google Shape;289;p35"/>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90" name="Google Shape;290;p35"/>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35"/>
          <p:cNvGrpSpPr/>
          <p:nvPr/>
        </p:nvGrpSpPr>
        <p:grpSpPr>
          <a:xfrm>
            <a:off x="5280251" y="1605344"/>
            <a:ext cx="198900" cy="593656"/>
            <a:chOff x="3918084" y="1610215"/>
            <a:chExt cx="198900" cy="593656"/>
          </a:xfrm>
        </p:grpSpPr>
        <p:cxnSp>
          <p:nvCxnSpPr>
            <p:cNvPr id="295" name="Google Shape;295;p3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96" name="Google Shape;296;p3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35"/>
          <p:cNvGrpSpPr/>
          <p:nvPr/>
        </p:nvGrpSpPr>
        <p:grpSpPr>
          <a:xfrm>
            <a:off x="7072516" y="2911311"/>
            <a:ext cx="198900" cy="593656"/>
            <a:chOff x="5958946" y="2938958"/>
            <a:chExt cx="198900" cy="593656"/>
          </a:xfrm>
        </p:grpSpPr>
        <p:cxnSp>
          <p:nvCxnSpPr>
            <p:cNvPr id="301" name="Google Shape;301;p35"/>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302" name="Google Shape;302;p35"/>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579529-7DB4-603F-E808-3C73A25BEA5F}"/>
              </a:ext>
            </a:extLst>
          </p:cNvPr>
          <p:cNvSpPr txBox="1"/>
          <p:nvPr/>
        </p:nvSpPr>
        <p:spPr>
          <a:xfrm>
            <a:off x="1635919" y="1928812"/>
            <a:ext cx="5736431" cy="707886"/>
          </a:xfrm>
          <a:prstGeom prst="rect">
            <a:avLst/>
          </a:prstGeom>
          <a:noFill/>
        </p:spPr>
        <p:txBody>
          <a:bodyPr wrap="square" rtlCol="0">
            <a:spAutoFit/>
          </a:bodyPr>
          <a:lstStyle/>
          <a:p>
            <a:r>
              <a:rPr lang="en" sz="4000" b="1" dirty="0"/>
              <a:t>Plots (Visualization)</a:t>
            </a:r>
            <a:endParaRPr lang="en-IN" sz="4000" b="1" dirty="0"/>
          </a:p>
        </p:txBody>
      </p:sp>
    </p:spTree>
    <p:extLst>
      <p:ext uri="{BB962C8B-B14F-4D97-AF65-F5344CB8AC3E}">
        <p14:creationId xmlns:p14="http://schemas.microsoft.com/office/powerpoint/2010/main" val="1581703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2" name="Google Shape;322;p37"/>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numerical columns for those who Converted and those who didn't.</a:t>
            </a:r>
            <a:endParaRPr sz="1800" b="1">
              <a:latin typeface="Roboto"/>
              <a:ea typeface="Roboto"/>
              <a:cs typeface="Roboto"/>
              <a:sym typeface="Roboto"/>
            </a:endParaRPr>
          </a:p>
        </p:txBody>
      </p:sp>
      <p:pic>
        <p:nvPicPr>
          <p:cNvPr id="2050" name="Picture 2">
            <a:extLst>
              <a:ext uri="{FF2B5EF4-FFF2-40B4-BE49-F238E27FC236}">
                <a16:creationId xmlns:a16="http://schemas.microsoft.com/office/drawing/2014/main" id="{EF787EA1-B3DC-A352-9FEC-6B2F476F7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32" y="959643"/>
            <a:ext cx="2752724" cy="249555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858505E3-EEA3-222A-EBFF-D2DDA0AD72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4656" y="959643"/>
            <a:ext cx="2700338" cy="249555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a:extLst>
              <a:ext uri="{FF2B5EF4-FFF2-40B4-BE49-F238E27FC236}">
                <a16:creationId xmlns:a16="http://schemas.microsoft.com/office/drawing/2014/main" id="{87A4550F-CA4C-42E3-B61B-5CCD953375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9300" y="959643"/>
            <a:ext cx="2700338" cy="2495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Google Shape;328;p38"/>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EDA plots depicting variation in categorical column (Last Notable Activity) for those who Converted and those who didn't.</a:t>
            </a:r>
            <a:endParaRPr sz="1800" b="1" dirty="0">
              <a:latin typeface="Roboto"/>
              <a:ea typeface="Roboto"/>
              <a:cs typeface="Roboto"/>
              <a:sym typeface="Roboto"/>
            </a:endParaRPr>
          </a:p>
        </p:txBody>
      </p:sp>
      <p:pic>
        <p:nvPicPr>
          <p:cNvPr id="3" name="Picture 2">
            <a:extLst>
              <a:ext uri="{FF2B5EF4-FFF2-40B4-BE49-F238E27FC236}">
                <a16:creationId xmlns:a16="http://schemas.microsoft.com/office/drawing/2014/main" id="{D319DD0F-9AA4-064B-2ED4-0D3DFB48DC07}"/>
              </a:ext>
            </a:extLst>
          </p:cNvPr>
          <p:cNvPicPr>
            <a:picLocks noChangeAspect="1"/>
          </p:cNvPicPr>
          <p:nvPr/>
        </p:nvPicPr>
        <p:blipFill>
          <a:blip r:embed="rId3"/>
          <a:stretch>
            <a:fillRect/>
          </a:stretch>
        </p:blipFill>
        <p:spPr>
          <a:xfrm>
            <a:off x="964406" y="0"/>
            <a:ext cx="6536531" cy="42873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4" name="Google Shape;334;p39"/>
          <p:cNvSpPr txBox="1"/>
          <p:nvPr/>
        </p:nvSpPr>
        <p:spPr>
          <a:xfrm>
            <a:off x="903000" y="4287300"/>
            <a:ext cx="7855238"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EDA plots depicting variation in categorical column (Specialization, What is your current occupation) for those who Converted and those who didn't.</a:t>
            </a:r>
            <a:endParaRPr sz="1800" b="1" dirty="0">
              <a:latin typeface="Roboto"/>
              <a:ea typeface="Roboto"/>
              <a:cs typeface="Roboto"/>
              <a:sym typeface="Roboto"/>
            </a:endParaRPr>
          </a:p>
        </p:txBody>
      </p:sp>
      <p:pic>
        <p:nvPicPr>
          <p:cNvPr id="3" name="Picture 2">
            <a:extLst>
              <a:ext uri="{FF2B5EF4-FFF2-40B4-BE49-F238E27FC236}">
                <a16:creationId xmlns:a16="http://schemas.microsoft.com/office/drawing/2014/main" id="{7C4AE7D8-9EFA-E35E-643C-78E49F54DA69}"/>
              </a:ext>
            </a:extLst>
          </p:cNvPr>
          <p:cNvPicPr>
            <a:picLocks noChangeAspect="1"/>
          </p:cNvPicPr>
          <p:nvPr/>
        </p:nvPicPr>
        <p:blipFill>
          <a:blip r:embed="rId3"/>
          <a:stretch>
            <a:fillRect/>
          </a:stretch>
        </p:blipFill>
        <p:spPr>
          <a:xfrm>
            <a:off x="185738" y="257174"/>
            <a:ext cx="7558600" cy="38647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40" name="Google Shape;340;p40"/>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EDA plots depicting variation in categorical column (Do Not Email, Do Not Call) for those who Converted and those who didn't.</a:t>
            </a:r>
            <a:endParaRPr sz="1800" b="1" dirty="0">
              <a:latin typeface="Roboto"/>
              <a:ea typeface="Roboto"/>
              <a:cs typeface="Roboto"/>
              <a:sym typeface="Roboto"/>
            </a:endParaRPr>
          </a:p>
        </p:txBody>
      </p:sp>
      <p:pic>
        <p:nvPicPr>
          <p:cNvPr id="3" name="Picture 2">
            <a:extLst>
              <a:ext uri="{FF2B5EF4-FFF2-40B4-BE49-F238E27FC236}">
                <a16:creationId xmlns:a16="http://schemas.microsoft.com/office/drawing/2014/main" id="{0ECCA05A-ACC1-2F62-F4CE-A02CDF82C646}"/>
              </a:ext>
            </a:extLst>
          </p:cNvPr>
          <p:cNvPicPr>
            <a:picLocks noChangeAspect="1"/>
          </p:cNvPicPr>
          <p:nvPr/>
        </p:nvPicPr>
        <p:blipFill>
          <a:blip r:embed="rId3"/>
          <a:stretch>
            <a:fillRect/>
          </a:stretch>
        </p:blipFill>
        <p:spPr>
          <a:xfrm>
            <a:off x="646806" y="418610"/>
            <a:ext cx="6796982" cy="372844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41"/>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EDA plots depicting variation in categorical column (Lead Origin, Lead Source) for those who Converted and those who didn't.</a:t>
            </a:r>
            <a:endParaRPr sz="1800" b="1" dirty="0">
              <a:latin typeface="Roboto"/>
              <a:ea typeface="Roboto"/>
              <a:cs typeface="Roboto"/>
              <a:sym typeface="Roboto"/>
            </a:endParaRPr>
          </a:p>
        </p:txBody>
      </p:sp>
      <p:pic>
        <p:nvPicPr>
          <p:cNvPr id="1026" name="Picture 2">
            <a:extLst>
              <a:ext uri="{FF2B5EF4-FFF2-40B4-BE49-F238E27FC236}">
                <a16:creationId xmlns:a16="http://schemas.microsoft.com/office/drawing/2014/main" id="{75176FBF-54CF-1208-61C8-83F8FF10C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999" y="169069"/>
            <a:ext cx="6605081" cy="4048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4"/>
          <p:cNvSpPr txBox="1"/>
          <p:nvPr/>
        </p:nvSpPr>
        <p:spPr>
          <a:xfrm>
            <a:off x="4391500" y="3623400"/>
            <a:ext cx="4819800" cy="720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correlation (Heat Map) of all selected numerical columns.</a:t>
            </a:r>
            <a:endParaRPr sz="1800" b="1">
              <a:latin typeface="Roboto"/>
              <a:ea typeface="Roboto"/>
              <a:cs typeface="Roboto"/>
              <a:sym typeface="Roboto"/>
            </a:endParaRPr>
          </a:p>
        </p:txBody>
      </p:sp>
      <p:pic>
        <p:nvPicPr>
          <p:cNvPr id="3074" name="Picture 2">
            <a:extLst>
              <a:ext uri="{FF2B5EF4-FFF2-40B4-BE49-F238E27FC236}">
                <a16:creationId xmlns:a16="http://schemas.microsoft.com/office/drawing/2014/main" id="{92DEAC6F-8555-A114-245D-A254C86B0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150019"/>
            <a:ext cx="4479132" cy="4043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0" name="Google Shape;370;p45"/>
          <p:cNvSpPr txBox="1"/>
          <p:nvPr/>
        </p:nvSpPr>
        <p:spPr>
          <a:xfrm>
            <a:off x="6426200" y="2712750"/>
            <a:ext cx="2717700" cy="1630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correlation (Heat Map) of all selected columns (numerical columns and dummy columns).</a:t>
            </a:r>
            <a:endParaRPr sz="1800" b="1">
              <a:latin typeface="Roboto"/>
              <a:ea typeface="Roboto"/>
              <a:cs typeface="Roboto"/>
              <a:sym typeface="Roboto"/>
            </a:endParaRPr>
          </a:p>
        </p:txBody>
      </p:sp>
      <p:pic>
        <p:nvPicPr>
          <p:cNvPr id="5" name="Picture 4">
            <a:extLst>
              <a:ext uri="{FF2B5EF4-FFF2-40B4-BE49-F238E27FC236}">
                <a16:creationId xmlns:a16="http://schemas.microsoft.com/office/drawing/2014/main" id="{147FA8E9-9CAD-8095-7DF2-34C0FBA74F32}"/>
              </a:ext>
            </a:extLst>
          </p:cNvPr>
          <p:cNvPicPr>
            <a:picLocks noChangeAspect="1"/>
          </p:cNvPicPr>
          <p:nvPr/>
        </p:nvPicPr>
        <p:blipFill>
          <a:blip r:embed="rId3"/>
          <a:stretch>
            <a:fillRect/>
          </a:stretch>
        </p:blipFill>
        <p:spPr>
          <a:xfrm>
            <a:off x="78409" y="0"/>
            <a:ext cx="6347791" cy="51435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8" name="Google Shape;378;p46"/>
          <p:cNvSpPr txBox="1"/>
          <p:nvPr/>
        </p:nvSpPr>
        <p:spPr>
          <a:xfrm>
            <a:off x="796925" y="3458100"/>
            <a:ext cx="3219600" cy="1532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Linear Regression Final Model Parameters</a:t>
            </a:r>
            <a:endParaRPr sz="1800" b="1" dirty="0">
              <a:latin typeface="Roboto"/>
              <a:ea typeface="Roboto"/>
              <a:cs typeface="Roboto"/>
              <a:sym typeface="Roboto"/>
            </a:endParaRPr>
          </a:p>
          <a:p>
            <a:pPr marL="0" lvl="0" indent="0" algn="ctr" rtl="0">
              <a:spcBef>
                <a:spcPts val="0"/>
              </a:spcBef>
              <a:spcAft>
                <a:spcPts val="0"/>
              </a:spcAft>
              <a:buNone/>
            </a:pPr>
            <a:r>
              <a:rPr lang="en" sz="1800" b="1" dirty="0">
                <a:latin typeface="Roboto"/>
                <a:ea typeface="Roboto"/>
                <a:cs typeface="Roboto"/>
                <a:sym typeface="Roboto"/>
              </a:rPr>
              <a:t>Area under ROC = 0.89</a:t>
            </a:r>
            <a:endParaRPr sz="1800" b="1" dirty="0">
              <a:latin typeface="Roboto"/>
              <a:ea typeface="Roboto"/>
              <a:cs typeface="Roboto"/>
              <a:sym typeface="Roboto"/>
            </a:endParaRPr>
          </a:p>
          <a:p>
            <a:pPr marL="0" lvl="0" indent="0" algn="ctr" rtl="0">
              <a:spcBef>
                <a:spcPts val="0"/>
              </a:spcBef>
              <a:spcAft>
                <a:spcPts val="0"/>
              </a:spcAft>
              <a:buNone/>
            </a:pPr>
            <a:r>
              <a:rPr lang="en" sz="1800" b="1" dirty="0">
                <a:latin typeface="Roboto"/>
                <a:ea typeface="Roboto"/>
                <a:cs typeface="Roboto"/>
                <a:sym typeface="Roboto"/>
              </a:rPr>
              <a:t>Intermediate cut-off = 0.35</a:t>
            </a:r>
            <a:endParaRPr sz="1800" b="1" dirty="0">
              <a:latin typeface="Roboto"/>
              <a:ea typeface="Roboto"/>
              <a:cs typeface="Roboto"/>
              <a:sym typeface="Roboto"/>
            </a:endParaRPr>
          </a:p>
          <a:p>
            <a:pPr marL="0" lvl="0" indent="0" algn="ctr" rtl="0">
              <a:spcBef>
                <a:spcPts val="0"/>
              </a:spcBef>
              <a:spcAft>
                <a:spcPts val="0"/>
              </a:spcAft>
              <a:buNone/>
            </a:pPr>
            <a:r>
              <a:rPr lang="en" sz="1800" b="1" dirty="0">
                <a:latin typeface="Roboto"/>
                <a:ea typeface="Roboto"/>
                <a:cs typeface="Roboto"/>
                <a:sym typeface="Roboto"/>
              </a:rPr>
              <a:t>Final cut-off = 0.41</a:t>
            </a:r>
            <a:endParaRPr sz="1800" b="1" dirty="0">
              <a:latin typeface="Roboto"/>
              <a:ea typeface="Roboto"/>
              <a:cs typeface="Roboto"/>
              <a:sym typeface="Roboto"/>
            </a:endParaRPr>
          </a:p>
        </p:txBody>
      </p:sp>
      <p:pic>
        <p:nvPicPr>
          <p:cNvPr id="3" name="Picture 2">
            <a:extLst>
              <a:ext uri="{FF2B5EF4-FFF2-40B4-BE49-F238E27FC236}">
                <a16:creationId xmlns:a16="http://schemas.microsoft.com/office/drawing/2014/main" id="{84E595A4-908A-1B0E-FC0C-F90EB5009923}"/>
              </a:ext>
            </a:extLst>
          </p:cNvPr>
          <p:cNvPicPr>
            <a:picLocks noChangeAspect="1"/>
          </p:cNvPicPr>
          <p:nvPr/>
        </p:nvPicPr>
        <p:blipFill>
          <a:blip r:embed="rId3"/>
          <a:stretch>
            <a:fillRect/>
          </a:stretch>
        </p:blipFill>
        <p:spPr>
          <a:xfrm>
            <a:off x="691018" y="32550"/>
            <a:ext cx="3571875" cy="3305700"/>
          </a:xfrm>
          <a:prstGeom prst="rect">
            <a:avLst/>
          </a:prstGeom>
        </p:spPr>
      </p:pic>
      <p:pic>
        <p:nvPicPr>
          <p:cNvPr id="5" name="Picture 4">
            <a:extLst>
              <a:ext uri="{FF2B5EF4-FFF2-40B4-BE49-F238E27FC236}">
                <a16:creationId xmlns:a16="http://schemas.microsoft.com/office/drawing/2014/main" id="{836E7698-9C0B-FDAC-D963-75A7317F6A3E}"/>
              </a:ext>
            </a:extLst>
          </p:cNvPr>
          <p:cNvPicPr>
            <a:picLocks noChangeAspect="1"/>
          </p:cNvPicPr>
          <p:nvPr/>
        </p:nvPicPr>
        <p:blipFill>
          <a:blip r:embed="rId4"/>
          <a:stretch>
            <a:fillRect/>
          </a:stretch>
        </p:blipFill>
        <p:spPr>
          <a:xfrm>
            <a:off x="4262893" y="142876"/>
            <a:ext cx="3509507" cy="2514600"/>
          </a:xfrm>
          <a:prstGeom prst="rect">
            <a:avLst/>
          </a:prstGeom>
        </p:spPr>
      </p:pic>
      <p:pic>
        <p:nvPicPr>
          <p:cNvPr id="7" name="Picture 6">
            <a:extLst>
              <a:ext uri="{FF2B5EF4-FFF2-40B4-BE49-F238E27FC236}">
                <a16:creationId xmlns:a16="http://schemas.microsoft.com/office/drawing/2014/main" id="{B863F495-3835-3E4A-CB48-B93B1F2A4E8E}"/>
              </a:ext>
            </a:extLst>
          </p:cNvPr>
          <p:cNvPicPr>
            <a:picLocks noChangeAspect="1"/>
          </p:cNvPicPr>
          <p:nvPr/>
        </p:nvPicPr>
        <p:blipFill>
          <a:blip r:embed="rId5"/>
          <a:stretch>
            <a:fillRect/>
          </a:stretch>
        </p:blipFill>
        <p:spPr>
          <a:xfrm>
            <a:off x="4338864" y="2657476"/>
            <a:ext cx="3433536" cy="222921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Background</a:t>
            </a:r>
            <a:endParaRPr/>
          </a:p>
        </p:txBody>
      </p:sp>
      <p:sp>
        <p:nvSpPr>
          <p:cNvPr id="172" name="Google Shape;172;p26"/>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a:t>
            </a:r>
            <a:endParaRPr/>
          </a:p>
        </p:txBody>
      </p:sp>
      <p:sp>
        <p:nvSpPr>
          <p:cNvPr id="173" name="Google Shape;173;p26"/>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a:latin typeface="Verdana"/>
                <a:ea typeface="Verdana"/>
                <a:cs typeface="Verdana"/>
                <a:sym typeface="Verdana"/>
              </a:rPr>
              <a:t>X Education , An education company named sells online courses to industry professionals</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Many interested professionals land on their website</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The company markets its courses on several websites like Google. Once these people land on the website, they might browse the courses or fill up a form for the course or watch some videos</a:t>
            </a:r>
            <a:endParaRPr>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B6EA8D-A2C2-DAEF-7E94-65E8B5D210A1}"/>
              </a:ext>
            </a:extLst>
          </p:cNvPr>
          <p:cNvSpPr txBox="1"/>
          <p:nvPr/>
        </p:nvSpPr>
        <p:spPr>
          <a:xfrm>
            <a:off x="1857375" y="2085975"/>
            <a:ext cx="5965031" cy="707886"/>
          </a:xfrm>
          <a:prstGeom prst="rect">
            <a:avLst/>
          </a:prstGeom>
          <a:noFill/>
        </p:spPr>
        <p:txBody>
          <a:bodyPr wrap="square" rtlCol="0">
            <a:spAutoFit/>
          </a:bodyPr>
          <a:lstStyle/>
          <a:p>
            <a:r>
              <a:rPr lang="en" sz="4000" b="1" dirty="0"/>
              <a:t>Inference / Conclusion</a:t>
            </a:r>
            <a:endParaRPr lang="en-IN" sz="4000" b="1" dirty="0"/>
          </a:p>
        </p:txBody>
      </p:sp>
    </p:spTree>
    <p:extLst>
      <p:ext uri="{BB962C8B-B14F-4D97-AF65-F5344CB8AC3E}">
        <p14:creationId xmlns:p14="http://schemas.microsoft.com/office/powerpoint/2010/main" val="2243334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Analysis</a:t>
            </a:r>
            <a:endParaRPr/>
          </a:p>
        </p:txBody>
      </p:sp>
      <p:sp>
        <p:nvSpPr>
          <p:cNvPr id="395" name="Google Shape;395;p4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Performance of our Final Model</a:t>
            </a:r>
            <a:endParaRPr/>
          </a:p>
        </p:txBody>
      </p:sp>
      <p:sp>
        <p:nvSpPr>
          <p:cNvPr id="396" name="Google Shape;396;p49"/>
          <p:cNvSpPr txBox="1">
            <a:spLocks noGrp="1"/>
          </p:cNvSpPr>
          <p:nvPr>
            <p:ph type="body"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Overall accuracy on Test set: 80.4</a:t>
            </a:r>
            <a:endParaRPr dirty="0"/>
          </a:p>
          <a:p>
            <a:pPr marL="0" lvl="0" indent="0" algn="l" rtl="0">
              <a:spcBef>
                <a:spcPts val="1600"/>
              </a:spcBef>
              <a:spcAft>
                <a:spcPts val="0"/>
              </a:spcAft>
              <a:buNone/>
            </a:pPr>
            <a:r>
              <a:rPr lang="en" dirty="0"/>
              <a:t>Sensitivity of our logistic regression model: 80.4</a:t>
            </a:r>
            <a:br>
              <a:rPr lang="en" dirty="0"/>
            </a:br>
            <a:endParaRPr dirty="0"/>
          </a:p>
          <a:p>
            <a:pPr marL="0" lvl="0" indent="0" algn="l" rtl="0">
              <a:spcBef>
                <a:spcPts val="1600"/>
              </a:spcBef>
              <a:spcAft>
                <a:spcPts val="1600"/>
              </a:spcAft>
              <a:buNone/>
            </a:pPr>
            <a:r>
              <a:rPr lang="en" dirty="0"/>
              <a:t>Specificity of our logistic regression model: 80.6</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Inferences from Model</a:t>
            </a:r>
            <a:endParaRPr/>
          </a:p>
        </p:txBody>
      </p:sp>
      <p:sp>
        <p:nvSpPr>
          <p:cNvPr id="402" name="Google Shape;402;p50"/>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Business Insights Derived from our Model</a:t>
            </a:r>
            <a:endParaRPr dirty="0"/>
          </a:p>
        </p:txBody>
      </p:sp>
      <p:sp>
        <p:nvSpPr>
          <p:cNvPr id="403" name="Google Shape;403;p50"/>
          <p:cNvSpPr txBox="1">
            <a:spLocks noGrp="1"/>
          </p:cNvSpPr>
          <p:nvPr>
            <p:ph type="body" idx="2"/>
          </p:nvPr>
        </p:nvSpPr>
        <p:spPr>
          <a:xfrm>
            <a:off x="4021931" y="0"/>
            <a:ext cx="4447388" cy="237449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Top variables in model, that contribute towards lead conversion are: </a:t>
            </a:r>
          </a:p>
          <a:p>
            <a:pPr marL="0" lvl="0" indent="0" algn="l" rtl="0">
              <a:spcBef>
                <a:spcPts val="0"/>
              </a:spcBef>
              <a:spcAft>
                <a:spcPts val="0"/>
              </a:spcAft>
              <a:buNone/>
            </a:pPr>
            <a:endParaRPr lang="en" dirty="0"/>
          </a:p>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3519B1E8-ADC6-703B-86A4-2DE336E09F14}"/>
              </a:ext>
            </a:extLst>
          </p:cNvPr>
          <p:cNvSpPr txBox="1"/>
          <p:nvPr/>
        </p:nvSpPr>
        <p:spPr>
          <a:xfrm>
            <a:off x="4193381" y="1378744"/>
            <a:ext cx="4557713" cy="2616101"/>
          </a:xfrm>
          <a:prstGeom prst="rect">
            <a:avLst/>
          </a:prstGeom>
          <a:noFill/>
        </p:spPr>
        <p:txBody>
          <a:bodyPr wrap="square" rtlCol="0">
            <a:spAutoFit/>
          </a:bodyPr>
          <a:lstStyle/>
          <a:p>
            <a:pPr marL="285750" indent="-285750" algn="l">
              <a:buFont typeface="Arial" panose="020B0604020202020204" pitchFamily="34" charset="0"/>
              <a:buChar char="•"/>
            </a:pPr>
            <a:r>
              <a:rPr lang="en-US" sz="1500" kern="1200" dirty="0" err="1">
                <a:solidFill>
                  <a:schemeClr val="lt1"/>
                </a:solidFill>
                <a:latin typeface="+mj-lt"/>
                <a:ea typeface="+mj-ea"/>
                <a:cs typeface="+mj-cs"/>
              </a:rPr>
              <a:t>TotalVisits</a:t>
            </a:r>
            <a:endParaRPr lang="en-US" sz="1500" kern="1200" dirty="0">
              <a:solidFill>
                <a:schemeClr val="lt1"/>
              </a:solidFill>
              <a:latin typeface="+mj-lt"/>
              <a:ea typeface="+mj-ea"/>
              <a:cs typeface="+mj-cs"/>
            </a:endParaRPr>
          </a:p>
          <a:p>
            <a:pPr marL="285750" indent="-285750" algn="l">
              <a:buFont typeface="Arial" panose="020B0604020202020204" pitchFamily="34" charset="0"/>
              <a:buChar char="•"/>
            </a:pPr>
            <a:r>
              <a:rPr lang="en-US" sz="1500" kern="1200" dirty="0">
                <a:solidFill>
                  <a:schemeClr val="lt1"/>
                </a:solidFill>
                <a:latin typeface="+mj-lt"/>
                <a:ea typeface="+mj-ea"/>
                <a:cs typeface="+mj-cs"/>
              </a:rPr>
              <a:t>Lead </a:t>
            </a:r>
            <a:r>
              <a:rPr lang="en-US" sz="1500" kern="1200" dirty="0" err="1">
                <a:solidFill>
                  <a:schemeClr val="lt1"/>
                </a:solidFill>
                <a:latin typeface="+mj-lt"/>
                <a:ea typeface="+mj-ea"/>
                <a:cs typeface="+mj-cs"/>
              </a:rPr>
              <a:t>Source_Google</a:t>
            </a:r>
            <a:endParaRPr lang="en-US" sz="1500" kern="1200" dirty="0">
              <a:solidFill>
                <a:schemeClr val="lt1"/>
              </a:solidFill>
              <a:latin typeface="+mj-lt"/>
              <a:ea typeface="+mj-ea"/>
              <a:cs typeface="+mj-cs"/>
            </a:endParaRPr>
          </a:p>
          <a:p>
            <a:pPr marL="285750" indent="-285750" algn="l">
              <a:buFont typeface="Arial" panose="020B0604020202020204" pitchFamily="34" charset="0"/>
              <a:buChar char="•"/>
            </a:pPr>
            <a:r>
              <a:rPr lang="en-US" sz="1500" kern="1200" dirty="0">
                <a:solidFill>
                  <a:schemeClr val="lt1"/>
                </a:solidFill>
                <a:latin typeface="+mj-lt"/>
                <a:ea typeface="+mj-ea"/>
                <a:cs typeface="+mj-cs"/>
              </a:rPr>
              <a:t>Lead </a:t>
            </a:r>
            <a:r>
              <a:rPr lang="en-US" sz="1500" kern="1200" dirty="0" err="1">
                <a:solidFill>
                  <a:schemeClr val="lt1"/>
                </a:solidFill>
                <a:latin typeface="+mj-lt"/>
                <a:ea typeface="+mj-ea"/>
                <a:cs typeface="+mj-cs"/>
              </a:rPr>
              <a:t>Source_Direct</a:t>
            </a:r>
            <a:r>
              <a:rPr lang="en-US" sz="1500" kern="1200" dirty="0">
                <a:solidFill>
                  <a:schemeClr val="lt1"/>
                </a:solidFill>
                <a:latin typeface="+mj-lt"/>
                <a:ea typeface="+mj-ea"/>
                <a:cs typeface="+mj-cs"/>
              </a:rPr>
              <a:t> Traffic</a:t>
            </a:r>
          </a:p>
          <a:p>
            <a:pPr marL="285750" indent="-285750" algn="l">
              <a:buFont typeface="Arial" panose="020B0604020202020204" pitchFamily="34" charset="0"/>
              <a:buChar char="•"/>
            </a:pPr>
            <a:r>
              <a:rPr lang="en-US" sz="1500" kern="1200" dirty="0">
                <a:solidFill>
                  <a:schemeClr val="lt1"/>
                </a:solidFill>
                <a:latin typeface="+mj-lt"/>
                <a:ea typeface="+mj-ea"/>
                <a:cs typeface="+mj-cs"/>
              </a:rPr>
              <a:t>What is your current </a:t>
            </a:r>
            <a:r>
              <a:rPr lang="en-US" sz="1500" kern="1200" dirty="0" err="1">
                <a:solidFill>
                  <a:schemeClr val="lt1"/>
                </a:solidFill>
                <a:latin typeface="+mj-lt"/>
                <a:ea typeface="+mj-ea"/>
                <a:cs typeface="+mj-cs"/>
              </a:rPr>
              <a:t>occupation_Unemployed</a:t>
            </a:r>
            <a:endParaRPr lang="en-US" sz="1500" kern="1200" dirty="0">
              <a:solidFill>
                <a:schemeClr val="lt1"/>
              </a:solidFill>
              <a:latin typeface="+mj-lt"/>
              <a:ea typeface="+mj-ea"/>
              <a:cs typeface="+mj-cs"/>
            </a:endParaRPr>
          </a:p>
          <a:p>
            <a:pPr marL="285750" indent="-285750" algn="l">
              <a:buFont typeface="Arial" panose="020B0604020202020204" pitchFamily="34" charset="0"/>
              <a:buChar char="•"/>
            </a:pPr>
            <a:r>
              <a:rPr lang="en-US" sz="1500" kern="1200" dirty="0">
                <a:solidFill>
                  <a:schemeClr val="lt1"/>
                </a:solidFill>
                <a:latin typeface="+mj-lt"/>
                <a:ea typeface="+mj-ea"/>
                <a:cs typeface="+mj-cs"/>
              </a:rPr>
              <a:t>Total Time Spent on Website</a:t>
            </a:r>
          </a:p>
          <a:p>
            <a:pPr marL="285750" indent="-285750" algn="l">
              <a:buFont typeface="Arial" panose="020B0604020202020204" pitchFamily="34" charset="0"/>
              <a:buChar char="•"/>
            </a:pPr>
            <a:r>
              <a:rPr lang="en-US" sz="1500" kern="1200" dirty="0">
                <a:solidFill>
                  <a:schemeClr val="lt1"/>
                </a:solidFill>
                <a:latin typeface="+mj-lt"/>
                <a:ea typeface="+mj-ea"/>
                <a:cs typeface="+mj-cs"/>
              </a:rPr>
              <a:t>Last Notable </a:t>
            </a:r>
            <a:r>
              <a:rPr lang="en-US" sz="1500" kern="1200" dirty="0" err="1">
                <a:solidFill>
                  <a:schemeClr val="lt1"/>
                </a:solidFill>
                <a:latin typeface="+mj-lt"/>
                <a:ea typeface="+mj-ea"/>
                <a:cs typeface="+mj-cs"/>
              </a:rPr>
              <a:t>Activity_Modified</a:t>
            </a:r>
            <a:endParaRPr lang="en-US" sz="1500" kern="1200" dirty="0">
              <a:solidFill>
                <a:schemeClr val="lt1"/>
              </a:solidFill>
              <a:latin typeface="+mj-lt"/>
              <a:ea typeface="+mj-ea"/>
              <a:cs typeface="+mj-cs"/>
            </a:endParaRPr>
          </a:p>
          <a:p>
            <a:pPr marL="285750" indent="-285750" algn="l">
              <a:buFont typeface="Arial" panose="020B0604020202020204" pitchFamily="34" charset="0"/>
              <a:buChar char="•"/>
            </a:pPr>
            <a:r>
              <a:rPr lang="en-US" sz="1500" kern="1200" dirty="0">
                <a:solidFill>
                  <a:schemeClr val="lt1"/>
                </a:solidFill>
                <a:latin typeface="+mj-lt"/>
                <a:ea typeface="+mj-ea"/>
                <a:cs typeface="+mj-cs"/>
              </a:rPr>
              <a:t>Lead </a:t>
            </a:r>
            <a:r>
              <a:rPr lang="en-US" sz="1500" kern="1200" dirty="0" err="1">
                <a:solidFill>
                  <a:schemeClr val="lt1"/>
                </a:solidFill>
                <a:latin typeface="+mj-lt"/>
                <a:ea typeface="+mj-ea"/>
                <a:cs typeface="+mj-cs"/>
              </a:rPr>
              <a:t>Source_Organic</a:t>
            </a:r>
            <a:r>
              <a:rPr lang="en-US" sz="1500" kern="1200" dirty="0">
                <a:solidFill>
                  <a:schemeClr val="lt1"/>
                </a:solidFill>
                <a:latin typeface="+mj-lt"/>
                <a:ea typeface="+mj-ea"/>
                <a:cs typeface="+mj-cs"/>
              </a:rPr>
              <a:t> Search</a:t>
            </a:r>
          </a:p>
          <a:p>
            <a:pPr marL="285750" indent="-285750" algn="l">
              <a:buFont typeface="Arial" panose="020B0604020202020204" pitchFamily="34" charset="0"/>
              <a:buChar char="•"/>
            </a:pPr>
            <a:r>
              <a:rPr lang="en-US" sz="1500" kern="1200" dirty="0">
                <a:solidFill>
                  <a:schemeClr val="lt1"/>
                </a:solidFill>
                <a:latin typeface="+mj-lt"/>
                <a:ea typeface="+mj-ea"/>
                <a:cs typeface="+mj-cs"/>
              </a:rPr>
              <a:t>Last </a:t>
            </a:r>
            <a:r>
              <a:rPr lang="en-US" sz="1500" kern="1200" dirty="0" err="1">
                <a:solidFill>
                  <a:schemeClr val="lt1"/>
                </a:solidFill>
                <a:latin typeface="+mj-lt"/>
                <a:ea typeface="+mj-ea"/>
                <a:cs typeface="+mj-cs"/>
              </a:rPr>
              <a:t>Activity_Olark</a:t>
            </a:r>
            <a:r>
              <a:rPr lang="en-US" sz="1500" kern="1200" dirty="0">
                <a:solidFill>
                  <a:schemeClr val="lt1"/>
                </a:solidFill>
                <a:latin typeface="+mj-lt"/>
                <a:ea typeface="+mj-ea"/>
                <a:cs typeface="+mj-cs"/>
              </a:rPr>
              <a:t> Chat Conversation</a:t>
            </a:r>
          </a:p>
          <a:p>
            <a:pPr marL="285750" indent="-285750" algn="l">
              <a:buFont typeface="Arial" panose="020B0604020202020204" pitchFamily="34" charset="0"/>
              <a:buChar char="•"/>
            </a:pPr>
            <a:r>
              <a:rPr lang="en-US" sz="1500" kern="1200" dirty="0">
                <a:solidFill>
                  <a:schemeClr val="lt1"/>
                </a:solidFill>
                <a:latin typeface="+mj-lt"/>
                <a:ea typeface="+mj-ea"/>
                <a:cs typeface="+mj-cs"/>
              </a:rPr>
              <a:t>Last Notable </a:t>
            </a:r>
            <a:r>
              <a:rPr lang="en-US" sz="1500" kern="1200" dirty="0" err="1">
                <a:solidFill>
                  <a:schemeClr val="lt1"/>
                </a:solidFill>
                <a:latin typeface="+mj-lt"/>
                <a:ea typeface="+mj-ea"/>
                <a:cs typeface="+mj-cs"/>
              </a:rPr>
              <a:t>Activity_Email</a:t>
            </a:r>
            <a:r>
              <a:rPr lang="en-US" sz="1500" kern="1200" dirty="0">
                <a:solidFill>
                  <a:schemeClr val="lt1"/>
                </a:solidFill>
                <a:latin typeface="+mj-lt"/>
                <a:ea typeface="+mj-ea"/>
                <a:cs typeface="+mj-cs"/>
              </a:rPr>
              <a:t> Opened</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Inferences from Model</a:t>
            </a:r>
            <a:endParaRPr/>
          </a:p>
        </p:txBody>
      </p:sp>
      <p:sp>
        <p:nvSpPr>
          <p:cNvPr id="409" name="Google Shape;409;p51"/>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Insights Derived from our Model</a:t>
            </a:r>
            <a:endParaRPr/>
          </a:p>
        </p:txBody>
      </p:sp>
      <p:sp>
        <p:nvSpPr>
          <p:cNvPr id="410" name="Google Shape;410;p51"/>
          <p:cNvSpPr txBox="1">
            <a:spLocks noGrp="1"/>
          </p:cNvSpPr>
          <p:nvPr>
            <p:ph type="body" idx="2"/>
          </p:nvPr>
        </p:nvSpPr>
        <p:spPr>
          <a:xfrm>
            <a:off x="4310700" y="724200"/>
            <a:ext cx="3837000" cy="3695100"/>
          </a:xfrm>
          <a:prstGeom prst="rect">
            <a:avLst/>
          </a:prstGeom>
        </p:spPr>
        <p:txBody>
          <a:bodyPr spcFirstLastPara="1" wrap="square" lIns="91425" tIns="91425" rIns="91425" bIns="91425" anchor="ctr" anchorCtr="0">
            <a:noAutofit/>
          </a:bodyPr>
          <a:lstStyle/>
          <a:p>
            <a:pPr marL="285750" indent="-285750">
              <a:buClr>
                <a:srgbClr val="000000"/>
              </a:buClr>
              <a:buFont typeface="Arial" panose="020B0604020202020204" pitchFamily="34" charset="0"/>
              <a:buChar char="•"/>
            </a:pPr>
            <a:r>
              <a:rPr lang="en-US" dirty="0">
                <a:sym typeface="Arial"/>
              </a:rPr>
              <a:t>Lead </a:t>
            </a:r>
            <a:r>
              <a:rPr lang="en-US" dirty="0" err="1">
                <a:sym typeface="Arial"/>
              </a:rPr>
              <a:t>Origin_Lead</a:t>
            </a:r>
            <a:r>
              <a:rPr lang="en-US" dirty="0">
                <a:sym typeface="Arial"/>
              </a:rPr>
              <a:t> Add Form</a:t>
            </a:r>
          </a:p>
          <a:p>
            <a:pPr marL="285750" indent="-285750">
              <a:buClr>
                <a:srgbClr val="000000"/>
              </a:buClr>
              <a:buFont typeface="Arial" panose="020B0604020202020204" pitchFamily="34" charset="0"/>
              <a:buChar char="•"/>
            </a:pPr>
            <a:r>
              <a:rPr lang="en-US" dirty="0">
                <a:sym typeface="Arial"/>
              </a:rPr>
              <a:t>Last Notable </a:t>
            </a:r>
            <a:r>
              <a:rPr lang="en-US" dirty="0" err="1">
                <a:sym typeface="Arial"/>
              </a:rPr>
              <a:t>Activity_Olark</a:t>
            </a:r>
            <a:r>
              <a:rPr lang="en-US" dirty="0">
                <a:sym typeface="Arial"/>
              </a:rPr>
              <a:t> Chat Conversation</a:t>
            </a:r>
          </a:p>
          <a:p>
            <a:pPr marL="285750" indent="-285750">
              <a:buClr>
                <a:srgbClr val="000000"/>
              </a:buClr>
              <a:buFont typeface="Arial" panose="020B0604020202020204" pitchFamily="34" charset="0"/>
              <a:buChar char="•"/>
            </a:pPr>
            <a:r>
              <a:rPr lang="en-US" dirty="0">
                <a:sym typeface="Arial"/>
              </a:rPr>
              <a:t>What is your current </a:t>
            </a:r>
            <a:r>
              <a:rPr lang="en-US" dirty="0" err="1">
                <a:sym typeface="Arial"/>
              </a:rPr>
              <a:t>occupation_Working</a:t>
            </a:r>
            <a:r>
              <a:rPr lang="en-US" dirty="0">
                <a:sym typeface="Arial"/>
              </a:rPr>
              <a:t> Professional</a:t>
            </a:r>
          </a:p>
          <a:p>
            <a:pPr marL="285750" indent="-285750">
              <a:buClr>
                <a:srgbClr val="000000"/>
              </a:buClr>
              <a:buFont typeface="Arial" panose="020B0604020202020204" pitchFamily="34" charset="0"/>
              <a:buChar char="•"/>
            </a:pPr>
            <a:r>
              <a:rPr lang="en-US" dirty="0">
                <a:sym typeface="Arial"/>
              </a:rPr>
              <a:t>Lead </a:t>
            </a:r>
            <a:r>
              <a:rPr lang="en-US" dirty="0" err="1">
                <a:sym typeface="Arial"/>
              </a:rPr>
              <a:t>Source_Welingak</a:t>
            </a:r>
            <a:r>
              <a:rPr lang="en-US" dirty="0">
                <a:sym typeface="Arial"/>
              </a:rPr>
              <a:t> Website</a:t>
            </a:r>
          </a:p>
          <a:p>
            <a:pPr marL="285750" indent="-285750">
              <a:buClr>
                <a:srgbClr val="000000"/>
              </a:buClr>
              <a:buFont typeface="Arial" panose="020B0604020202020204" pitchFamily="34" charset="0"/>
              <a:buChar char="•"/>
            </a:pPr>
            <a:r>
              <a:rPr lang="en-US" dirty="0">
                <a:sym typeface="Arial"/>
              </a:rPr>
              <a:t>Do Not </a:t>
            </a:r>
            <a:r>
              <a:rPr lang="en-US" dirty="0" err="1">
                <a:sym typeface="Arial"/>
              </a:rPr>
              <a:t>Email_Yes</a:t>
            </a:r>
            <a:endParaRPr lang="en-US" dirty="0">
              <a:sym typeface="Arial"/>
            </a:endParaRPr>
          </a:p>
          <a:p>
            <a:pPr marL="285750" indent="-285750">
              <a:buClr>
                <a:srgbClr val="000000"/>
              </a:buClr>
              <a:buFont typeface="Arial" panose="020B0604020202020204" pitchFamily="34" charset="0"/>
              <a:buChar char="•"/>
            </a:pPr>
            <a:r>
              <a:rPr lang="en-US" dirty="0">
                <a:sym typeface="Arial"/>
              </a:rPr>
              <a:t>Last Notable </a:t>
            </a:r>
            <a:r>
              <a:rPr lang="en-US" dirty="0" err="1">
                <a:sym typeface="Arial"/>
              </a:rPr>
              <a:t>Activity_Page</a:t>
            </a:r>
            <a:r>
              <a:rPr lang="en-US" dirty="0">
                <a:sym typeface="Arial"/>
              </a:rPr>
              <a:t> Visited on Website</a:t>
            </a:r>
          </a:p>
          <a:p>
            <a:pPr marL="285750" indent="-285750">
              <a:buClr>
                <a:srgbClr val="000000"/>
              </a:buClr>
              <a:buFont typeface="Arial" panose="020B0604020202020204" pitchFamily="34" charset="0"/>
              <a:buChar char="•"/>
            </a:pPr>
            <a:r>
              <a:rPr lang="en-US" dirty="0">
                <a:sym typeface="Arial"/>
              </a:rPr>
              <a:t>Lead </a:t>
            </a:r>
            <a:r>
              <a:rPr lang="en-US" dirty="0" err="1">
                <a:sym typeface="Arial"/>
              </a:rPr>
              <a:t>Source_Referral</a:t>
            </a:r>
            <a:r>
              <a:rPr lang="en-US" dirty="0">
                <a:sym typeface="Arial"/>
              </a:rPr>
              <a:t> Sites</a:t>
            </a:r>
            <a:r>
              <a:rPr lang="en-US" dirty="0">
                <a:sym typeface="Arial"/>
                <a:hlinkClick r:id="rId3">
                  <a:extLst>
                    <a:ext uri="{A12FA001-AC4F-418D-AE19-62706E023703}">
                      <ahyp:hlinkClr xmlns:ahyp="http://schemas.microsoft.com/office/drawing/2018/hyperlinkcolor" val="tx"/>
                    </a:ext>
                  </a:extLst>
                </a:hlinkClick>
              </a:rPr>
              <a:t>¶</a:t>
            </a:r>
            <a:endParaRPr lang="en-US" dirty="0">
              <a:sym typeface="Arial"/>
            </a:endParaRPr>
          </a:p>
          <a:p>
            <a:pPr marL="285750" indent="-285750">
              <a:buClr>
                <a:srgbClr val="000000"/>
              </a:buClr>
              <a:buFont typeface="Arial" panose="020B0604020202020204" pitchFamily="34" charset="0"/>
              <a:buChar char="•"/>
            </a:pPr>
            <a:r>
              <a:rPr lang="en-US" dirty="0">
                <a:sym typeface="Arial"/>
              </a:rPr>
              <a:t>What is your current </a:t>
            </a:r>
            <a:r>
              <a:rPr lang="en-US" dirty="0" err="1">
                <a:sym typeface="Arial"/>
              </a:rPr>
              <a:t>occupation_Student</a:t>
            </a:r>
            <a:endParaRPr lang="en-US" dirty="0">
              <a:sym typeface="Arial"/>
            </a:endParaRPr>
          </a:p>
          <a:p>
            <a:pPr marL="285750" indent="-285750">
              <a:buClr>
                <a:srgbClr val="000000"/>
              </a:buClr>
              <a:buFont typeface="Arial" panose="020B0604020202020204" pitchFamily="34" charset="0"/>
              <a:buChar char="•"/>
            </a:pPr>
            <a:r>
              <a:rPr lang="en-US" dirty="0">
                <a:sym typeface="Arial"/>
              </a:rPr>
              <a:t>Last Notable </a:t>
            </a:r>
            <a:r>
              <a:rPr lang="en-US" dirty="0" err="1">
                <a:sym typeface="Arial"/>
              </a:rPr>
              <a:t>Activity_Email</a:t>
            </a:r>
            <a:r>
              <a:rPr lang="en-US" dirty="0">
                <a:sym typeface="Arial"/>
              </a:rPr>
              <a:t> Link Clicked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2"/>
          <p:cNvSpPr txBox="1">
            <a:spLocks noGrp="1"/>
          </p:cNvSpPr>
          <p:nvPr>
            <p:ph type="ctrTitle"/>
          </p:nvPr>
        </p:nvSpPr>
        <p:spPr>
          <a:xfrm>
            <a:off x="598100" y="5560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Conclusion 1 (LR Model)</a:t>
            </a:r>
            <a:endParaRPr sz="3200" dirty="0"/>
          </a:p>
        </p:txBody>
      </p:sp>
      <p:sp>
        <p:nvSpPr>
          <p:cNvPr id="416" name="Google Shape;416;p52"/>
          <p:cNvSpPr txBox="1">
            <a:spLocks noGrp="1"/>
          </p:cNvSpPr>
          <p:nvPr>
            <p:ph type="subTitle" idx="1"/>
          </p:nvPr>
        </p:nvSpPr>
        <p:spPr>
          <a:xfrm>
            <a:off x="598100" y="18015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rPr>
              <a:t>Our Logistic Regression Model is decent and accurate enough, with 80.4 Accuracy on Test Set, 80.4 % Sensitivity and 80.6 % Specificity. </a:t>
            </a:r>
            <a:endParaRPr dirty="0">
              <a:solidFill>
                <a:schemeClr val="tx1"/>
              </a:solidFill>
            </a:endParaRPr>
          </a:p>
          <a:p>
            <a:pPr marL="0" lvl="0" indent="0" algn="l" rtl="0">
              <a:spcBef>
                <a:spcPts val="0"/>
              </a:spcBef>
              <a:spcAft>
                <a:spcPts val="0"/>
              </a:spcAft>
              <a:buNone/>
            </a:pPr>
            <a:r>
              <a:rPr lang="en" dirty="0">
                <a:solidFill>
                  <a:schemeClr val="tx1"/>
                </a:solidFill>
              </a:rPr>
              <a:t>We can vary these parameters by varying the cut-off value and thus predict Hot leads based on scenarios like availability of extra resources and vice-versa.</a:t>
            </a:r>
            <a:endParaRPr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3"/>
          <p:cNvSpPr txBox="1">
            <a:spLocks noGrp="1"/>
          </p:cNvSpPr>
          <p:nvPr>
            <p:ph type="ctrTitle"/>
          </p:nvPr>
        </p:nvSpPr>
        <p:spPr>
          <a:xfrm>
            <a:off x="598100" y="5560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 dirty="0"/>
            </a:br>
            <a:br>
              <a:rPr lang="en" dirty="0"/>
            </a:br>
            <a:br>
              <a:rPr lang="en" dirty="0"/>
            </a:br>
            <a:r>
              <a:rPr lang="en" sz="3200" dirty="0"/>
              <a:t>Conclusion 2 (Recommendation)</a:t>
            </a:r>
            <a:endParaRPr sz="3200" dirty="0"/>
          </a:p>
        </p:txBody>
      </p:sp>
      <p:sp>
        <p:nvSpPr>
          <p:cNvPr id="422" name="Google Shape;422;p53"/>
          <p:cNvSpPr txBox="1">
            <a:spLocks noGrp="1"/>
          </p:cNvSpPr>
          <p:nvPr>
            <p:ph type="subTitle" idx="1"/>
          </p:nvPr>
        </p:nvSpPr>
        <p:spPr>
          <a:xfrm>
            <a:off x="598088" y="18015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chemeClr val="tx1"/>
                </a:solidFill>
              </a:rPr>
              <a:t>X Education Company needs to focus on following key aspects to improve the overall conversion rate:</a:t>
            </a:r>
            <a:endParaRPr sz="1400" dirty="0">
              <a:solidFill>
                <a:schemeClr val="tx1"/>
              </a:solidFill>
            </a:endParaRPr>
          </a:p>
          <a:p>
            <a:pPr marL="381000" lvl="0" indent="-285750" algn="l" rtl="0">
              <a:spcBef>
                <a:spcPts val="0"/>
              </a:spcBef>
              <a:spcAft>
                <a:spcPts val="0"/>
              </a:spcAft>
              <a:buSzPts val="2100"/>
              <a:buFont typeface="Arial" panose="020B0604020202020204" pitchFamily="34" charset="0"/>
              <a:buChar char="•"/>
            </a:pPr>
            <a:r>
              <a:rPr lang="en" sz="1400" dirty="0">
                <a:solidFill>
                  <a:schemeClr val="tx1"/>
                </a:solidFill>
              </a:rPr>
              <a:t>Increase user engagement on their website since this helps in higher conversion</a:t>
            </a:r>
            <a:endParaRPr sz="1400" dirty="0">
              <a:solidFill>
                <a:schemeClr val="tx1"/>
              </a:solidFill>
            </a:endParaRPr>
          </a:p>
          <a:p>
            <a:pPr marL="381000" lvl="0" indent="-285750" algn="l" rtl="0">
              <a:spcBef>
                <a:spcPts val="0"/>
              </a:spcBef>
              <a:spcAft>
                <a:spcPts val="0"/>
              </a:spcAft>
              <a:buSzPts val="2100"/>
              <a:buFont typeface="Arial" panose="020B0604020202020204" pitchFamily="34" charset="0"/>
              <a:buChar char="•"/>
            </a:pPr>
            <a:r>
              <a:rPr lang="en" sz="1400" dirty="0">
                <a:solidFill>
                  <a:schemeClr val="tx1"/>
                </a:solidFill>
              </a:rPr>
              <a:t>Increase on sending SMS notifications since this helps in higher conversion</a:t>
            </a:r>
            <a:endParaRPr sz="1400" dirty="0">
              <a:solidFill>
                <a:schemeClr val="tx1"/>
              </a:solidFill>
            </a:endParaRPr>
          </a:p>
          <a:p>
            <a:pPr marL="381000" lvl="0" indent="-285750" algn="l" rtl="0">
              <a:spcBef>
                <a:spcPts val="0"/>
              </a:spcBef>
              <a:spcAft>
                <a:spcPts val="0"/>
              </a:spcAft>
              <a:buSzPts val="2100"/>
              <a:buFont typeface="Arial" panose="020B0604020202020204" pitchFamily="34" charset="0"/>
              <a:buChar char="•"/>
            </a:pPr>
            <a:r>
              <a:rPr lang="en" sz="1400" dirty="0">
                <a:solidFill>
                  <a:schemeClr val="tx1"/>
                </a:solidFill>
              </a:rPr>
              <a:t>Get Total visits increased by advertising etc. since this helps in higher conversion</a:t>
            </a:r>
            <a:endParaRPr sz="1400" dirty="0">
              <a:solidFill>
                <a:schemeClr val="tx1"/>
              </a:solidFill>
            </a:endParaRPr>
          </a:p>
          <a:p>
            <a:pPr marL="381000" lvl="0" indent="-285750" algn="l" rtl="0">
              <a:spcBef>
                <a:spcPts val="0"/>
              </a:spcBef>
              <a:spcAft>
                <a:spcPts val="0"/>
              </a:spcAft>
              <a:buSzPts val="2100"/>
              <a:buFont typeface="Arial" panose="020B0604020202020204" pitchFamily="34" charset="0"/>
              <a:buChar char="•"/>
            </a:pPr>
            <a:r>
              <a:rPr lang="en" sz="1400" dirty="0">
                <a:solidFill>
                  <a:schemeClr val="tx1"/>
                </a:solidFill>
              </a:rPr>
              <a:t>Improve the Olark Chat service since this is affecting the conversion negatively</a:t>
            </a:r>
            <a:endParaRPr sz="14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Background</a:t>
            </a:r>
            <a:endParaRPr/>
          </a:p>
        </p:txBody>
      </p:sp>
      <p:sp>
        <p:nvSpPr>
          <p:cNvPr id="179" name="Google Shape;179;p27"/>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a:t>
            </a:r>
            <a:endParaRPr/>
          </a:p>
        </p:txBody>
      </p:sp>
      <p:sp>
        <p:nvSpPr>
          <p:cNvPr id="180" name="Google Shape;180;p27"/>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dirty="0">
                <a:latin typeface="Verdana"/>
                <a:ea typeface="Verdana"/>
                <a:cs typeface="Verdana"/>
                <a:sym typeface="Verdana"/>
              </a:rPr>
              <a:t>When these people fill up a form providing their email address or phone number, they are classified to be a lead</a:t>
            </a:r>
            <a:endParaRPr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dirty="0">
                <a:latin typeface="Verdana"/>
                <a:ea typeface="Verdana"/>
                <a:cs typeface="Verdana"/>
                <a:sym typeface="Verdana"/>
              </a:rPr>
              <a:t>Once these leads are acquired, employees from the sales team start making calls, writing emails, etc. Through this process, some of the leads get converted while most do not.</a:t>
            </a:r>
          </a:p>
          <a:p>
            <a:pPr>
              <a:buFont typeface="Verdana"/>
              <a:buChar char="●"/>
            </a:pPr>
            <a:r>
              <a:rPr lang="en-US" dirty="0">
                <a:latin typeface="Verdana"/>
                <a:ea typeface="Verdana"/>
                <a:cs typeface="Verdana"/>
                <a:sym typeface="Verdana"/>
              </a:rPr>
              <a:t>The typical lead conversion rate at X education is around 30%</a:t>
            </a:r>
            <a:br>
              <a:rPr lang="en-US" dirty="0"/>
            </a:br>
            <a:endParaRPr lang="en-US" dirty="0"/>
          </a:p>
          <a:p>
            <a:pPr marL="114300" lvl="0" indent="0" algn="l" rtl="0">
              <a:spcBef>
                <a:spcPts val="0"/>
              </a:spcBef>
              <a:spcAft>
                <a:spcPts val="0"/>
              </a:spcAft>
              <a:buSzPts val="1800"/>
              <a:buNone/>
            </a:pPr>
            <a:endParaRPr dirty="0">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 Statement</a:t>
            </a:r>
            <a:endParaRPr/>
          </a:p>
        </p:txBody>
      </p:sp>
      <p:sp>
        <p:nvSpPr>
          <p:cNvPr id="186" name="Google Shape;186;p28"/>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Company’s Problem</a:t>
            </a:r>
            <a:endParaRPr/>
          </a:p>
        </p:txBody>
      </p:sp>
      <p:sp>
        <p:nvSpPr>
          <p:cNvPr id="187" name="Google Shape;187;p28"/>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dirty="0">
                <a:latin typeface="Verdana"/>
                <a:ea typeface="Verdana"/>
                <a:cs typeface="Verdana"/>
                <a:sym typeface="Verdana"/>
              </a:rPr>
              <a:t>X Education gets a lot of leads but its lead conversion rate is very poor </a:t>
            </a:r>
            <a:endParaRPr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dirty="0">
                <a:latin typeface="Verdana"/>
                <a:ea typeface="Verdana"/>
                <a:cs typeface="Verdana"/>
                <a:sym typeface="Verdana"/>
              </a:rPr>
              <a:t>To make this process more efficient, the company wishes to identify the most potential leads, also known as ‘Hot Leads’.</a:t>
            </a:r>
          </a:p>
          <a:p>
            <a:pPr marL="457200" lvl="0" indent="-342900" algn="l" rtl="0">
              <a:spcBef>
                <a:spcPts val="0"/>
              </a:spcBef>
              <a:spcAft>
                <a:spcPts val="0"/>
              </a:spcAft>
              <a:buSzPts val="1800"/>
              <a:buFont typeface="Verdana"/>
              <a:buChar char="●"/>
            </a:pPr>
            <a:r>
              <a:rPr lang="en" dirty="0">
                <a:latin typeface="Verdana"/>
                <a:ea typeface="Verdana"/>
                <a:cs typeface="Verdana"/>
                <a:sym typeface="Verdana"/>
              </a:rPr>
              <a:t>If they successfully identify this set of leads, the lead conversion rate should go up as the sales team will now be focusing more on communicating with the potential leads rather than making calls to everyone</a:t>
            </a:r>
          </a:p>
          <a:p>
            <a:pPr marL="457200" lvl="0" indent="-342900" algn="l" rtl="0">
              <a:spcBef>
                <a:spcPts val="0"/>
              </a:spcBef>
              <a:spcAft>
                <a:spcPts val="0"/>
              </a:spcAft>
              <a:buSzPts val="1800"/>
              <a:buFont typeface="Verdana"/>
              <a:buChar char="●"/>
            </a:pPr>
            <a:endParaRPr dirty="0">
              <a:latin typeface="Verdana"/>
              <a:ea typeface="Verdana"/>
              <a:cs typeface="Verdana"/>
              <a:sym typeface="Verdana"/>
            </a:endParaRPr>
          </a:p>
          <a:p>
            <a:pPr marL="114300" lvl="0" indent="0" algn="l" rtl="0">
              <a:spcBef>
                <a:spcPts val="0"/>
              </a:spcBef>
              <a:spcAft>
                <a:spcPts val="0"/>
              </a:spcAft>
              <a:buSzPts val="1800"/>
              <a:buNone/>
            </a:pPr>
            <a:br>
              <a:rPr lang="en" dirty="0"/>
            </a:b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 Statement</a:t>
            </a:r>
            <a:endParaRPr/>
          </a:p>
        </p:txBody>
      </p:sp>
      <p:sp>
        <p:nvSpPr>
          <p:cNvPr id="193" name="Google Shape;193;p2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Company’s Problem</a:t>
            </a:r>
            <a:endParaRPr/>
          </a:p>
        </p:txBody>
      </p:sp>
      <p:sp>
        <p:nvSpPr>
          <p:cNvPr id="194" name="Google Shape;194;p29"/>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a:latin typeface="Verdana"/>
                <a:ea typeface="Verdana"/>
                <a:cs typeface="Verdana"/>
                <a:sym typeface="Verdana"/>
              </a:rPr>
              <a:t>We will help them to select the most promising leads, i.e. the leads that are most likely to convert into paying customers. </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We are  required to build a model wherein we need to assign a lead score to each of the leads such that the customers with higher lead score have a higher conversion chance</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The CEO, in particular, has given a ballpark of the target lead conversion rate to be 80%.</a:t>
            </a:r>
            <a:endParaRPr>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31"/>
          <p:cNvSpPr/>
          <p:nvPr/>
        </p:nvSpPr>
        <p:spPr>
          <a:xfrm>
            <a:off x="432349" y="1304875"/>
            <a:ext cx="2612427"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4" name="Google Shape;224;p31"/>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7" name="Google Shape;227;p31"/>
          <p:cNvSpPr/>
          <p:nvPr/>
        </p:nvSpPr>
        <p:spPr>
          <a:xfrm>
            <a:off x="5805377" y="1304875"/>
            <a:ext cx="3052873"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0" name="Google Shape;220;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Proposed Solution</a:t>
            </a:r>
            <a:endParaRPr/>
          </a:p>
        </p:txBody>
      </p:sp>
      <p:sp>
        <p:nvSpPr>
          <p:cNvPr id="222" name="Google Shape;222;p31"/>
          <p:cNvSpPr txBox="1">
            <a:spLocks noGrp="1"/>
          </p:cNvSpPr>
          <p:nvPr>
            <p:ph type="body" idx="4294967295"/>
          </p:nvPr>
        </p:nvSpPr>
        <p:spPr>
          <a:xfrm>
            <a:off x="484584" y="1450973"/>
            <a:ext cx="2425700" cy="314325"/>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solidFill>
                  <a:schemeClr val="lt1"/>
                </a:solidFill>
              </a:rPr>
              <a:t>Selection of Hot Leads</a:t>
            </a:r>
            <a:endParaRPr dirty="0">
              <a:solidFill>
                <a:schemeClr val="lt1"/>
              </a:solidFill>
            </a:endParaRPr>
          </a:p>
        </p:txBody>
      </p:sp>
      <p:sp>
        <p:nvSpPr>
          <p:cNvPr id="223" name="Google Shape;223;p31"/>
          <p:cNvSpPr txBox="1">
            <a:spLocks noGrp="1"/>
          </p:cNvSpPr>
          <p:nvPr>
            <p:ph type="body" idx="4294967295"/>
          </p:nvPr>
        </p:nvSpPr>
        <p:spPr>
          <a:xfrm>
            <a:off x="355996" y="2082800"/>
            <a:ext cx="2554288" cy="2651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Leads Clustering</a:t>
            </a:r>
            <a:endParaRPr sz="1600" b="1" dirty="0"/>
          </a:p>
          <a:p>
            <a:pPr marL="0" lvl="0" indent="0" algn="just" rtl="0">
              <a:spcBef>
                <a:spcPts val="800"/>
              </a:spcBef>
              <a:spcAft>
                <a:spcPts val="800"/>
              </a:spcAft>
              <a:buNone/>
            </a:pPr>
            <a:r>
              <a:rPr lang="en-US" sz="1600" dirty="0"/>
              <a:t>We cluster the leads into certain categories based on their tendency or probability to convert, thus, getting a smaller section of hot leads to focus more on.</a:t>
            </a:r>
          </a:p>
        </p:txBody>
      </p:sp>
      <p:sp>
        <p:nvSpPr>
          <p:cNvPr id="225" name="Google Shape;225;p31"/>
          <p:cNvSpPr txBox="1">
            <a:spLocks noGrp="1"/>
          </p:cNvSpPr>
          <p:nvPr>
            <p:ph type="body" idx="4294967295"/>
          </p:nvPr>
        </p:nvSpPr>
        <p:spPr>
          <a:xfrm>
            <a:off x="3539252" y="1450974"/>
            <a:ext cx="1771650" cy="314325"/>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solidFill>
                  <a:schemeClr val="lt1"/>
                </a:solidFill>
              </a:rPr>
              <a:t>Communicating with Hot Leads</a:t>
            </a:r>
            <a:endParaRPr dirty="0">
              <a:solidFill>
                <a:schemeClr val="lt1"/>
              </a:solidFill>
            </a:endParaRPr>
          </a:p>
        </p:txBody>
      </p:sp>
      <p:sp>
        <p:nvSpPr>
          <p:cNvPr id="226" name="Google Shape;226;p31"/>
          <p:cNvSpPr txBox="1">
            <a:spLocks noGrp="1"/>
          </p:cNvSpPr>
          <p:nvPr>
            <p:ph type="body" idx="4294967295"/>
          </p:nvPr>
        </p:nvSpPr>
        <p:spPr>
          <a:xfrm>
            <a:off x="3114675" y="2070100"/>
            <a:ext cx="2470150" cy="2651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Focus Communication</a:t>
            </a:r>
            <a:endParaRPr sz="1600" b="1" dirty="0"/>
          </a:p>
          <a:p>
            <a:pPr marL="0" lvl="0" indent="0" algn="just" rtl="0">
              <a:spcBef>
                <a:spcPts val="800"/>
              </a:spcBef>
              <a:spcAft>
                <a:spcPts val="800"/>
              </a:spcAft>
              <a:buNone/>
            </a:pPr>
            <a:r>
              <a:rPr lang="en" sz="1600" dirty="0"/>
              <a:t>Since we would have a smaller set of leads to have communication with, we might make more impact with effective communication.</a:t>
            </a:r>
            <a:endParaRPr sz="1600" dirty="0"/>
          </a:p>
        </p:txBody>
      </p:sp>
      <p:sp>
        <p:nvSpPr>
          <p:cNvPr id="228" name="Google Shape;228;p31"/>
          <p:cNvSpPr txBox="1">
            <a:spLocks noGrp="1"/>
          </p:cNvSpPr>
          <p:nvPr>
            <p:ph type="body" idx="4294967295"/>
          </p:nvPr>
        </p:nvSpPr>
        <p:spPr>
          <a:xfrm>
            <a:off x="6249988" y="1450975"/>
            <a:ext cx="2894012" cy="314325"/>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solidFill>
                  <a:schemeClr val="lt1"/>
                </a:solidFill>
              </a:rPr>
              <a:t>Conversion of Hot Leads</a:t>
            </a:r>
            <a:endParaRPr dirty="0">
              <a:solidFill>
                <a:schemeClr val="lt1"/>
              </a:solidFill>
            </a:endParaRPr>
          </a:p>
        </p:txBody>
      </p:sp>
      <p:sp>
        <p:nvSpPr>
          <p:cNvPr id="229" name="Google Shape;229;p31"/>
          <p:cNvSpPr txBox="1">
            <a:spLocks noGrp="1"/>
          </p:cNvSpPr>
          <p:nvPr>
            <p:ph type="body" idx="4294967295"/>
          </p:nvPr>
        </p:nvSpPr>
        <p:spPr>
          <a:xfrm>
            <a:off x="6294438" y="2070100"/>
            <a:ext cx="2849562" cy="2651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Increase conversion</a:t>
            </a:r>
            <a:endParaRPr sz="1600" b="1" dirty="0"/>
          </a:p>
          <a:p>
            <a:pPr marL="0" lvl="0" indent="0" algn="just" rtl="0">
              <a:spcBef>
                <a:spcPts val="800"/>
              </a:spcBef>
              <a:spcAft>
                <a:spcPts val="800"/>
              </a:spcAft>
              <a:buNone/>
            </a:pPr>
            <a:r>
              <a:rPr lang="en" sz="1600" dirty="0"/>
              <a:t>Since we focussed on hot leads, which were more probable to convert, we would have a better conversion rate, and hence we can achieve the 80% target.</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235" name="Google Shape;235;p32"/>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Selection of Hot Leads</a:t>
            </a:r>
            <a:endParaRPr/>
          </a:p>
        </p:txBody>
      </p:sp>
      <p:sp>
        <p:nvSpPr>
          <p:cNvPr id="236" name="Google Shape;236;p32"/>
          <p:cNvSpPr txBox="1">
            <a:spLocks noGrp="1"/>
          </p:cNvSpPr>
          <p:nvPr>
            <p:ph type="body"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For our Problem Solution, the crucial part is to accurately identify hot leads.</a:t>
            </a:r>
            <a:endParaRPr/>
          </a:p>
          <a:p>
            <a:pPr marL="0" lvl="0" indent="0" algn="l" rtl="0">
              <a:spcBef>
                <a:spcPts val="1600"/>
              </a:spcBef>
              <a:spcAft>
                <a:spcPts val="0"/>
              </a:spcAft>
              <a:buNone/>
            </a:pPr>
            <a:r>
              <a:rPr lang="en"/>
              <a:t>The more accurate we obtain the hot lead, the more chance we get of higher conversion ratio.</a:t>
            </a:r>
            <a:endParaRPr/>
          </a:p>
          <a:p>
            <a:pPr marL="0" lvl="0" indent="0" algn="l" rtl="0">
              <a:spcBef>
                <a:spcPts val="1600"/>
              </a:spcBef>
              <a:spcAft>
                <a:spcPts val="1600"/>
              </a:spcAft>
              <a:buNone/>
            </a:pPr>
            <a:r>
              <a:rPr lang="en"/>
              <a:t>Since we have a target of 80% conversion rate, we would want to obtain a high accuracy in obtaining hot leads.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F578-B7C4-73EC-E9E1-ABBDD45CA0B4}"/>
              </a:ext>
            </a:extLst>
          </p:cNvPr>
          <p:cNvSpPr>
            <a:spLocks noGrp="1"/>
          </p:cNvSpPr>
          <p:nvPr>
            <p:ph type="title"/>
          </p:nvPr>
        </p:nvSpPr>
        <p:spPr>
          <a:xfrm>
            <a:off x="265500" y="1151100"/>
            <a:ext cx="5913844" cy="1564500"/>
          </a:xfrm>
        </p:spPr>
        <p:txBody>
          <a:bodyPr/>
          <a:lstStyle/>
          <a:p>
            <a:r>
              <a:rPr lang="en" sz="4000" b="1" dirty="0">
                <a:solidFill>
                  <a:schemeClr val="bg1"/>
                </a:solidFill>
              </a:rPr>
              <a:t>Implementation</a:t>
            </a:r>
            <a:endParaRPr lang="en-IN" sz="4000" b="1" dirty="0">
              <a:solidFill>
                <a:schemeClr val="bg1"/>
              </a:solidFill>
            </a:endParaRPr>
          </a:p>
        </p:txBody>
      </p:sp>
    </p:spTree>
    <p:extLst>
      <p:ext uri="{BB962C8B-B14F-4D97-AF65-F5344CB8AC3E}">
        <p14:creationId xmlns:p14="http://schemas.microsoft.com/office/powerpoint/2010/main" val="669127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descr="Background pointer shape in timeline graphic"/>
          <p:cNvSpPr/>
          <p:nvPr/>
        </p:nvSpPr>
        <p:spPr>
          <a:xfrm>
            <a:off x="225394" y="22011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64" name="Google Shape;264;p34" descr="Background pointer shape in timeline graphic"/>
          <p:cNvSpPr/>
          <p:nvPr/>
        </p:nvSpPr>
        <p:spPr>
          <a:xfrm>
            <a:off x="5218672"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52" name="Google Shape;252;p34" descr="Background pointer shape in timeline graphic"/>
          <p:cNvSpPr/>
          <p:nvPr/>
        </p:nvSpPr>
        <p:spPr>
          <a:xfrm>
            <a:off x="1778555" y="2196229"/>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70" name="Google Shape;270;p34" descr="Background pointer shape in timeline graphic"/>
          <p:cNvSpPr/>
          <p:nvPr/>
        </p:nvSpPr>
        <p:spPr>
          <a:xfrm>
            <a:off x="6959004" y="22011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58" name="Google Shape;258;p34" descr="Background pointer shape in timeline graphic"/>
          <p:cNvSpPr/>
          <p:nvPr/>
        </p:nvSpPr>
        <p:spPr>
          <a:xfrm>
            <a:off x="3502799"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7" name="Google Shape;247;p34"/>
          <p:cNvSpPr txBox="1">
            <a:spLocks noGrp="1"/>
          </p:cNvSpPr>
          <p:nvPr>
            <p:ph type="body" idx="4294967295"/>
          </p:nvPr>
        </p:nvSpPr>
        <p:spPr>
          <a:xfrm>
            <a:off x="412672" y="2314575"/>
            <a:ext cx="1455738" cy="46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lt1"/>
                </a:solidFill>
              </a:rPr>
              <a:t>Data Gathering</a:t>
            </a:r>
            <a:endParaRPr sz="1600" dirty="0">
              <a:solidFill>
                <a:schemeClr val="lt1"/>
              </a:solidFill>
            </a:endParaRPr>
          </a:p>
        </p:txBody>
      </p:sp>
      <p:sp>
        <p:nvSpPr>
          <p:cNvPr id="251" name="Google Shape;251;p34"/>
          <p:cNvSpPr txBox="1">
            <a:spLocks noGrp="1"/>
          </p:cNvSpPr>
          <p:nvPr>
            <p:ph type="body" idx="4294967295"/>
          </p:nvPr>
        </p:nvSpPr>
        <p:spPr>
          <a:xfrm>
            <a:off x="308954" y="438950"/>
            <a:ext cx="2241550" cy="90646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Loading &amp; Observing the past data provided by the Company</a:t>
            </a:r>
            <a:endParaRPr sz="1600" dirty="0"/>
          </a:p>
        </p:txBody>
      </p:sp>
      <p:sp>
        <p:nvSpPr>
          <p:cNvPr id="253" name="Google Shape;253;p34"/>
          <p:cNvSpPr txBox="1">
            <a:spLocks noGrp="1"/>
          </p:cNvSpPr>
          <p:nvPr>
            <p:ph type="body" idx="4294967295"/>
          </p:nvPr>
        </p:nvSpPr>
        <p:spPr>
          <a:xfrm>
            <a:off x="2206772" y="2333625"/>
            <a:ext cx="1316038" cy="46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lt1"/>
                </a:solidFill>
              </a:rPr>
              <a:t>Data Cleaning</a:t>
            </a:r>
            <a:endParaRPr sz="1600" dirty="0">
              <a:solidFill>
                <a:schemeClr val="lt1"/>
              </a:solidFill>
            </a:endParaRPr>
          </a:p>
        </p:txBody>
      </p:sp>
      <p:sp>
        <p:nvSpPr>
          <p:cNvPr id="257" name="Google Shape;257;p34"/>
          <p:cNvSpPr txBox="1">
            <a:spLocks noGrp="1"/>
          </p:cNvSpPr>
          <p:nvPr>
            <p:ph type="body" idx="4294967295"/>
          </p:nvPr>
        </p:nvSpPr>
        <p:spPr>
          <a:xfrm>
            <a:off x="1320406" y="3684458"/>
            <a:ext cx="2927350" cy="7461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Duplicate removal, null value treatment, unnecessary column elimination, etc.</a:t>
            </a:r>
            <a:endParaRPr sz="1600" dirty="0"/>
          </a:p>
        </p:txBody>
      </p:sp>
      <p:sp>
        <p:nvSpPr>
          <p:cNvPr id="259" name="Google Shape;259;p34"/>
          <p:cNvSpPr txBox="1">
            <a:spLocks noGrp="1"/>
          </p:cNvSpPr>
          <p:nvPr>
            <p:ph type="body" idx="4294967295"/>
          </p:nvPr>
        </p:nvSpPr>
        <p:spPr>
          <a:xfrm>
            <a:off x="3839504" y="2339975"/>
            <a:ext cx="1316038" cy="46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lt1"/>
                </a:solidFill>
              </a:rPr>
              <a:t>Performing EDA</a:t>
            </a:r>
            <a:endParaRPr sz="1600" dirty="0">
              <a:solidFill>
                <a:schemeClr val="lt1"/>
              </a:solidFill>
            </a:endParaRPr>
          </a:p>
        </p:txBody>
      </p:sp>
      <p:sp>
        <p:nvSpPr>
          <p:cNvPr id="263" name="Google Shape;263;p34"/>
          <p:cNvSpPr txBox="1">
            <a:spLocks noGrp="1"/>
          </p:cNvSpPr>
          <p:nvPr>
            <p:ph type="body" idx="4294967295"/>
          </p:nvPr>
        </p:nvSpPr>
        <p:spPr>
          <a:xfrm>
            <a:off x="3108485" y="416355"/>
            <a:ext cx="2427288" cy="9064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Univariate, Bivariate, and Heatmap for numerical and categorical columns</a:t>
            </a:r>
            <a:endParaRPr sz="1600" dirty="0"/>
          </a:p>
        </p:txBody>
      </p:sp>
      <p:sp>
        <p:nvSpPr>
          <p:cNvPr id="265" name="Google Shape;265;p34"/>
          <p:cNvSpPr txBox="1">
            <a:spLocks noGrp="1"/>
          </p:cNvSpPr>
          <p:nvPr>
            <p:ph type="body" idx="4294967295"/>
          </p:nvPr>
        </p:nvSpPr>
        <p:spPr>
          <a:xfrm>
            <a:off x="7356067" y="2314575"/>
            <a:ext cx="1614487" cy="46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lt1"/>
                </a:solidFill>
              </a:rPr>
              <a:t>Data Preparation</a:t>
            </a:r>
            <a:endParaRPr sz="1600" dirty="0">
              <a:solidFill>
                <a:schemeClr val="lt1"/>
              </a:solidFill>
            </a:endParaRPr>
          </a:p>
        </p:txBody>
      </p:sp>
      <p:sp>
        <p:nvSpPr>
          <p:cNvPr id="269" name="Google Shape;269;p34"/>
          <p:cNvSpPr txBox="1">
            <a:spLocks noGrp="1"/>
          </p:cNvSpPr>
          <p:nvPr>
            <p:ph type="body" idx="4294967295"/>
          </p:nvPr>
        </p:nvSpPr>
        <p:spPr>
          <a:xfrm>
            <a:off x="5337770" y="3807619"/>
            <a:ext cx="2332037" cy="7461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Outlier Treatment, Feature-Standardization</a:t>
            </a:r>
            <a:endParaRPr sz="1600" dirty="0"/>
          </a:p>
        </p:txBody>
      </p:sp>
      <p:sp>
        <p:nvSpPr>
          <p:cNvPr id="271" name="Google Shape;271;p34"/>
          <p:cNvSpPr txBox="1">
            <a:spLocks noGrp="1"/>
          </p:cNvSpPr>
          <p:nvPr>
            <p:ph type="body" idx="4294967295"/>
          </p:nvPr>
        </p:nvSpPr>
        <p:spPr>
          <a:xfrm>
            <a:off x="5622778" y="2339975"/>
            <a:ext cx="1314450" cy="46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lt1"/>
                </a:solidFill>
              </a:rPr>
              <a:t>Model Building</a:t>
            </a:r>
            <a:endParaRPr sz="1600" dirty="0">
              <a:solidFill>
                <a:schemeClr val="lt1"/>
              </a:solidFill>
            </a:endParaRPr>
          </a:p>
        </p:txBody>
      </p:sp>
      <p:sp>
        <p:nvSpPr>
          <p:cNvPr id="275" name="Google Shape;275;p34"/>
          <p:cNvSpPr txBox="1">
            <a:spLocks noGrp="1"/>
          </p:cNvSpPr>
          <p:nvPr>
            <p:ph type="body" idx="4294967295"/>
          </p:nvPr>
        </p:nvSpPr>
        <p:spPr>
          <a:xfrm>
            <a:off x="6250782" y="723231"/>
            <a:ext cx="2684494" cy="9064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Performing pre-requisites for RFE and Logistic Regression</a:t>
            </a:r>
            <a:endParaRPr sz="1600" dirty="0"/>
          </a:p>
        </p:txBody>
      </p:sp>
      <p:grpSp>
        <p:nvGrpSpPr>
          <p:cNvPr id="248" name="Google Shape;248;p34"/>
          <p:cNvGrpSpPr/>
          <p:nvPr/>
        </p:nvGrpSpPr>
        <p:grpSpPr>
          <a:xfrm>
            <a:off x="969270" y="1610215"/>
            <a:ext cx="198900" cy="593656"/>
            <a:chOff x="777447" y="1610215"/>
            <a:chExt cx="198900" cy="593656"/>
          </a:xfrm>
        </p:grpSpPr>
        <p:cxnSp>
          <p:nvCxnSpPr>
            <p:cNvPr id="249" name="Google Shape;249;p3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50" name="Google Shape;250;p3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34"/>
          <p:cNvGrpSpPr/>
          <p:nvPr/>
        </p:nvGrpSpPr>
        <p:grpSpPr>
          <a:xfrm>
            <a:off x="2684632" y="2938958"/>
            <a:ext cx="198900" cy="593656"/>
            <a:chOff x="2223534" y="2938958"/>
            <a:chExt cx="198900" cy="593656"/>
          </a:xfrm>
        </p:grpSpPr>
        <p:cxnSp>
          <p:nvCxnSpPr>
            <p:cNvPr id="255" name="Google Shape;255;p34"/>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56" name="Google Shape;256;p34"/>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34"/>
          <p:cNvGrpSpPr/>
          <p:nvPr/>
        </p:nvGrpSpPr>
        <p:grpSpPr>
          <a:xfrm>
            <a:off x="4319545" y="1610215"/>
            <a:ext cx="198900" cy="593656"/>
            <a:chOff x="3918084" y="1610215"/>
            <a:chExt cx="198900" cy="593656"/>
          </a:xfrm>
        </p:grpSpPr>
        <p:cxnSp>
          <p:nvCxnSpPr>
            <p:cNvPr id="261" name="Google Shape;261;p3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62" name="Google Shape;262;p3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34"/>
          <p:cNvGrpSpPr/>
          <p:nvPr/>
        </p:nvGrpSpPr>
        <p:grpSpPr>
          <a:xfrm>
            <a:off x="5973070" y="2938958"/>
            <a:ext cx="198900" cy="593656"/>
            <a:chOff x="5958946" y="2938958"/>
            <a:chExt cx="198900" cy="593656"/>
          </a:xfrm>
        </p:grpSpPr>
        <p:cxnSp>
          <p:nvCxnSpPr>
            <p:cNvPr id="267" name="Google Shape;267;p3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68" name="Google Shape;268;p34"/>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34"/>
          <p:cNvGrpSpPr/>
          <p:nvPr/>
        </p:nvGrpSpPr>
        <p:grpSpPr>
          <a:xfrm>
            <a:off x="7669807" y="1610215"/>
            <a:ext cx="198900" cy="593656"/>
            <a:chOff x="3918084" y="1610215"/>
            <a:chExt cx="198900" cy="593656"/>
          </a:xfrm>
        </p:grpSpPr>
        <p:cxnSp>
          <p:nvCxnSpPr>
            <p:cNvPr id="273" name="Google Shape;273;p3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74" name="Google Shape;274;p3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1058</Words>
  <Application>Microsoft Office PowerPoint</Application>
  <PresentationFormat>On-screen Show (16:9)</PresentationFormat>
  <Paragraphs>112</Paragraphs>
  <Slides>25</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Wingdings 3</vt:lpstr>
      <vt:lpstr>Arial</vt:lpstr>
      <vt:lpstr>Roboto</vt:lpstr>
      <vt:lpstr>Verdana</vt:lpstr>
      <vt:lpstr>Century Gothic</vt:lpstr>
      <vt:lpstr>Ion</vt:lpstr>
      <vt:lpstr>X Education - Lead Scoring Case Study</vt:lpstr>
      <vt:lpstr>Background</vt:lpstr>
      <vt:lpstr>Background</vt:lpstr>
      <vt:lpstr>Problem Statement</vt:lpstr>
      <vt:lpstr>Problem Statement</vt:lpstr>
      <vt:lpstr>Proposed Solution</vt:lpstr>
      <vt:lpstr>Solution</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Analysis</vt:lpstr>
      <vt:lpstr>Inferences from Model</vt:lpstr>
      <vt:lpstr>Inferences from Model</vt:lpstr>
      <vt:lpstr>Conclusion 1 (LR Model)</vt:lpstr>
      <vt:lpstr>   Conclusion 2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 Lead Scoring Case Study</dc:title>
  <cp:lastModifiedBy>Neethu r</cp:lastModifiedBy>
  <cp:revision>7</cp:revision>
  <dcterms:modified xsi:type="dcterms:W3CDTF">2022-10-18T14:35:42Z</dcterms:modified>
</cp:coreProperties>
</file>