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6" r:id="rId8"/>
    <p:sldId id="267" r:id="rId9"/>
    <p:sldId id="268" r:id="rId10"/>
    <p:sldId id="270" r:id="rId11"/>
    <p:sldId id="271" r:id="rId12"/>
    <p:sldId id="26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D5344F-9488-4AD1-89EB-3988CB7DF14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261690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5344F-9488-4AD1-89EB-3988CB7DF14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13602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5344F-9488-4AD1-89EB-3988CB7DF14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313892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5344F-9488-4AD1-89EB-3988CB7DF14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320337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5344F-9488-4AD1-89EB-3988CB7DF14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339672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D5344F-9488-4AD1-89EB-3988CB7DF14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153319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D5344F-9488-4AD1-89EB-3988CB7DF149}"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420192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D5344F-9488-4AD1-89EB-3988CB7DF14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33977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5344F-9488-4AD1-89EB-3988CB7DF149}"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158711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5344F-9488-4AD1-89EB-3988CB7DF14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298543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5344F-9488-4AD1-89EB-3988CB7DF14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41C12-E6B0-40D8-9B21-9FEABD394EAF}" type="slidenum">
              <a:rPr lang="en-US" smtClean="0"/>
              <a:t>‹#›</a:t>
            </a:fld>
            <a:endParaRPr lang="en-US"/>
          </a:p>
        </p:txBody>
      </p:sp>
    </p:spTree>
    <p:extLst>
      <p:ext uri="{BB962C8B-B14F-4D97-AF65-F5344CB8AC3E}">
        <p14:creationId xmlns:p14="http://schemas.microsoft.com/office/powerpoint/2010/main" val="257689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5344F-9488-4AD1-89EB-3988CB7DF149}" type="datetimeFigureOut">
              <a:rPr lang="en-US" smtClean="0"/>
              <a:t>9/13/2022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41C12-E6B0-40D8-9B21-9FEABD394EAF}" type="slidenum">
              <a:rPr lang="en-US" smtClean="0"/>
              <a:t>‹#›</a:t>
            </a:fld>
            <a:endParaRPr lang="en-US"/>
          </a:p>
        </p:txBody>
      </p:sp>
    </p:spTree>
    <p:extLst>
      <p:ext uri="{BB962C8B-B14F-4D97-AF65-F5344CB8AC3E}">
        <p14:creationId xmlns:p14="http://schemas.microsoft.com/office/powerpoint/2010/main" val="148082808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3438661"/>
            <a:ext cx="6858000" cy="1451547"/>
          </a:xfrm>
        </p:spPr>
        <p:txBody>
          <a:bodyPr>
            <a:normAutofit/>
          </a:bodyPr>
          <a:lstStyle/>
          <a:p>
            <a:r>
              <a:rPr lang="en-US" sz="4800" b="1" dirty="0"/>
              <a:t>COLLEGE SOCIAL NETWORKING SYSTEM</a:t>
            </a:r>
          </a:p>
        </p:txBody>
      </p:sp>
      <p:sp>
        <p:nvSpPr>
          <p:cNvPr id="3" name="Subtitle 2"/>
          <p:cNvSpPr>
            <a:spLocks noGrp="1"/>
          </p:cNvSpPr>
          <p:nvPr>
            <p:ph type="subTitle" idx="1"/>
          </p:nvPr>
        </p:nvSpPr>
        <p:spPr>
          <a:xfrm>
            <a:off x="2667000" y="4890206"/>
            <a:ext cx="6858000" cy="1463040"/>
          </a:xfrm>
        </p:spPr>
        <p:txBody>
          <a:bodyPr>
            <a:noAutofit/>
          </a:bodyPr>
          <a:lstStyle/>
          <a:p>
            <a:r>
              <a:rPr lang="en-US" sz="2800" dirty="0"/>
              <a:t>NEETHU KRISHNA K R</a:t>
            </a:r>
          </a:p>
          <a:p>
            <a:r>
              <a:rPr lang="en-US" sz="2800" dirty="0"/>
              <a:t>ROLL NO:34</a:t>
            </a:r>
          </a:p>
          <a:p>
            <a:r>
              <a:rPr lang="en-US" sz="2800" dirty="0"/>
              <a:t>PRODUCT OWNER:MS.FEBIN AZIZ</a:t>
            </a:r>
          </a:p>
          <a:p>
            <a:r>
              <a:rPr lang="en-US" sz="2800" dirty="0"/>
              <a:t>MES COLLEGE OF ENGINEERING KUTTIPURAM</a:t>
            </a:r>
            <a:endParaRPr lang="en-US" sz="2800" dirty="0"/>
          </a:p>
        </p:txBody>
      </p:sp>
    </p:spTree>
    <p:extLst>
      <p:ext uri="{BB962C8B-B14F-4D97-AF65-F5344CB8AC3E}">
        <p14:creationId xmlns:p14="http://schemas.microsoft.com/office/powerpoint/2010/main" val="2744560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8" y="1"/>
            <a:ext cx="10515600" cy="978794"/>
          </a:xfrm>
        </p:spPr>
        <p:txBody>
          <a:bodyPr>
            <a:normAutofit/>
          </a:bodyPr>
          <a:lstStyle/>
          <a:p>
            <a:r>
              <a:rPr lang="en-US" sz="4050" dirty="0">
                <a:latin typeface="Bookman Old Style" panose="02050604050505020204" pitchFamily="18" charset="0"/>
              </a:rPr>
              <a:t>              SPRINT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4884029"/>
              </p:ext>
            </p:extLst>
          </p:nvPr>
        </p:nvGraphicFramePr>
        <p:xfrm>
          <a:off x="103032" y="772732"/>
          <a:ext cx="8809150" cy="5872767"/>
        </p:xfrm>
        <a:graphic>
          <a:graphicData uri="http://schemas.openxmlformats.org/drawingml/2006/table">
            <a:tbl>
              <a:tblPr firstRow="1" bandRow="1">
                <a:tableStyleId>{073A0DAA-6AF3-43AB-8588-CEC1D06C72B9}</a:tableStyleId>
              </a:tblPr>
              <a:tblGrid>
                <a:gridCol w="1122604"/>
                <a:gridCol w="779972"/>
                <a:gridCol w="1020927"/>
                <a:gridCol w="881649"/>
                <a:gridCol w="781638"/>
                <a:gridCol w="779126"/>
                <a:gridCol w="766559"/>
                <a:gridCol w="829393"/>
                <a:gridCol w="766559"/>
                <a:gridCol w="1080723"/>
              </a:tblGrid>
              <a:tr h="1017431">
                <a:tc>
                  <a:txBody>
                    <a:bodyPr/>
                    <a:lstStyle/>
                    <a:p>
                      <a:r>
                        <a:rPr lang="en-US" dirty="0" smtClean="0"/>
                        <a:t>Backlog</a:t>
                      </a:r>
                      <a:r>
                        <a:rPr lang="en-US" baseline="0" dirty="0" smtClean="0"/>
                        <a:t> Item</a:t>
                      </a:r>
                      <a:endParaRPr lang="en-US" dirty="0"/>
                    </a:p>
                  </a:txBody>
                  <a:tcPr/>
                </a:tc>
                <a:tc>
                  <a:txBody>
                    <a:bodyPr/>
                    <a:lstStyle/>
                    <a:p>
                      <a:r>
                        <a:rPr lang="en-US" dirty="0" smtClean="0"/>
                        <a:t>Completion Date</a:t>
                      </a:r>
                      <a:endParaRPr lang="en-US" dirty="0"/>
                    </a:p>
                  </a:txBody>
                  <a:tcPr/>
                </a:tc>
                <a:tc>
                  <a:txBody>
                    <a:bodyPr/>
                    <a:lstStyle/>
                    <a:p>
                      <a:r>
                        <a:rPr lang="en-US" dirty="0" smtClean="0"/>
                        <a:t>Original Estimate</a:t>
                      </a:r>
                      <a:endParaRPr lang="en-US" dirty="0"/>
                    </a:p>
                  </a:txBody>
                  <a:tcPr/>
                </a:tc>
                <a:tc>
                  <a:txBody>
                    <a:bodyPr/>
                    <a:lstStyle/>
                    <a:p>
                      <a:r>
                        <a:rPr lang="en-US" dirty="0" smtClean="0"/>
                        <a:t>Day 1</a:t>
                      </a:r>
                    </a:p>
                    <a:p>
                      <a:r>
                        <a:rPr lang="en-US" dirty="0" smtClean="0"/>
                        <a:t>16/08</a:t>
                      </a:r>
                      <a:endParaRPr lang="en-US" dirty="0"/>
                    </a:p>
                  </a:txBody>
                  <a:tcPr/>
                </a:tc>
                <a:tc>
                  <a:txBody>
                    <a:bodyPr/>
                    <a:lstStyle/>
                    <a:p>
                      <a:r>
                        <a:rPr lang="en-US" dirty="0" smtClean="0"/>
                        <a:t>Day 2</a:t>
                      </a:r>
                    </a:p>
                    <a:p>
                      <a:r>
                        <a:rPr lang="en-US" dirty="0" smtClean="0"/>
                        <a:t>17/08</a:t>
                      </a:r>
                      <a:endParaRPr lang="en-US" dirty="0"/>
                    </a:p>
                  </a:txBody>
                  <a:tcPr/>
                </a:tc>
                <a:tc>
                  <a:txBody>
                    <a:bodyPr/>
                    <a:lstStyle/>
                    <a:p>
                      <a:r>
                        <a:rPr lang="en-US" dirty="0" smtClean="0"/>
                        <a:t>Day 3</a:t>
                      </a:r>
                    </a:p>
                    <a:p>
                      <a:r>
                        <a:rPr lang="en-US" dirty="0" smtClean="0"/>
                        <a:t>18/08</a:t>
                      </a:r>
                      <a:endParaRPr lang="en-US" dirty="0"/>
                    </a:p>
                  </a:txBody>
                  <a:tcPr/>
                </a:tc>
                <a:tc>
                  <a:txBody>
                    <a:bodyPr/>
                    <a:lstStyle/>
                    <a:p>
                      <a:r>
                        <a:rPr lang="en-US" dirty="0" smtClean="0"/>
                        <a:t>Day 4</a:t>
                      </a:r>
                    </a:p>
                    <a:p>
                      <a:r>
                        <a:rPr lang="en-US" dirty="0" smtClean="0"/>
                        <a:t>19/08</a:t>
                      </a:r>
                      <a:endParaRPr lang="en-US" dirty="0"/>
                    </a:p>
                  </a:txBody>
                  <a:tcPr/>
                </a:tc>
                <a:tc>
                  <a:txBody>
                    <a:bodyPr/>
                    <a:lstStyle/>
                    <a:p>
                      <a:r>
                        <a:rPr lang="en-US" dirty="0" smtClean="0"/>
                        <a:t>Day 5</a:t>
                      </a:r>
                    </a:p>
                    <a:p>
                      <a:r>
                        <a:rPr lang="en-US" dirty="0" smtClean="0"/>
                        <a:t>20/08</a:t>
                      </a:r>
                      <a:endParaRPr lang="en-US" dirty="0"/>
                    </a:p>
                  </a:txBody>
                  <a:tcPr/>
                </a:tc>
                <a:tc>
                  <a:txBody>
                    <a:bodyPr/>
                    <a:lstStyle/>
                    <a:p>
                      <a:r>
                        <a:rPr lang="en-US" dirty="0" smtClean="0"/>
                        <a:t>Day 6</a:t>
                      </a:r>
                    </a:p>
                    <a:p>
                      <a:r>
                        <a:rPr lang="en-US" dirty="0" smtClean="0"/>
                        <a:t>21/08</a:t>
                      </a:r>
                      <a:endParaRPr lang="en-US" dirty="0"/>
                    </a:p>
                  </a:txBody>
                  <a:tcPr/>
                </a:tc>
                <a:tc>
                  <a:txBody>
                    <a:bodyPr/>
                    <a:lstStyle/>
                    <a:p>
                      <a:r>
                        <a:rPr lang="en-US" dirty="0" smtClean="0"/>
                        <a:t>Day 7</a:t>
                      </a:r>
                    </a:p>
                    <a:p>
                      <a:r>
                        <a:rPr lang="en-US" dirty="0" smtClean="0"/>
                        <a:t>22/08</a:t>
                      </a:r>
                      <a:endParaRPr lang="en-US" dirty="0"/>
                    </a:p>
                  </a:txBody>
                  <a:tcPr/>
                </a:tc>
              </a:tr>
              <a:tr h="852834">
                <a:tc>
                  <a:txBody>
                    <a:bodyPr/>
                    <a:lstStyle/>
                    <a:p>
                      <a:r>
                        <a:rPr lang="en-US" b="1" dirty="0" smtClean="0"/>
                        <a:t>User Story #1</a:t>
                      </a:r>
                      <a:endParaRPr lang="en-US" b="1" dirty="0"/>
                    </a:p>
                  </a:txBody>
                  <a:tcPr/>
                </a:tc>
                <a:tc>
                  <a:txBody>
                    <a:bodyPr/>
                    <a:lstStyle/>
                    <a:p>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r>
              <a:tr h="852834">
                <a:tc>
                  <a:txBody>
                    <a:bodyPr/>
                    <a:lstStyle/>
                    <a:p>
                      <a:r>
                        <a:rPr lang="en-US" b="1" dirty="0" smtClean="0"/>
                        <a:t>Form Design</a:t>
                      </a:r>
                      <a:endParaRPr lang="en-US" b="1" dirty="0"/>
                    </a:p>
                  </a:txBody>
                  <a:tcPr/>
                </a:tc>
                <a:tc>
                  <a:txBody>
                    <a:bodyPr/>
                    <a:lstStyle/>
                    <a:p>
                      <a:r>
                        <a:rPr lang="en-US" b="1" dirty="0" smtClean="0"/>
                        <a:t>16/08</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52834">
                <a:tc>
                  <a:txBody>
                    <a:bodyPr/>
                    <a:lstStyle/>
                    <a:p>
                      <a:r>
                        <a:rPr lang="en-US" b="1" dirty="0" smtClean="0"/>
                        <a:t>Table Design</a:t>
                      </a:r>
                      <a:endParaRPr lang="en-US" b="1" dirty="0"/>
                    </a:p>
                  </a:txBody>
                  <a:tcPr/>
                </a:tc>
                <a:tc>
                  <a:txBody>
                    <a:bodyPr/>
                    <a:lstStyle/>
                    <a:p>
                      <a:r>
                        <a:rPr lang="en-US" b="1" dirty="0" smtClean="0"/>
                        <a:t>18/08</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52834">
                <a:tc>
                  <a:txBody>
                    <a:bodyPr/>
                    <a:lstStyle/>
                    <a:p>
                      <a:endParaRPr lang="en-US" b="1" dirty="0" smtClean="0"/>
                    </a:p>
                    <a:p>
                      <a:r>
                        <a:rPr lang="en-US" b="1" dirty="0" smtClean="0"/>
                        <a:t>Coding</a:t>
                      </a:r>
                      <a:endParaRPr lang="en-US" b="1" dirty="0"/>
                    </a:p>
                  </a:txBody>
                  <a:tcPr/>
                </a:tc>
                <a:tc>
                  <a:txBody>
                    <a:bodyPr/>
                    <a:lstStyle/>
                    <a:p>
                      <a:r>
                        <a:rPr lang="en-US" b="1" dirty="0" smtClean="0"/>
                        <a:t>24/08</a:t>
                      </a:r>
                      <a:endParaRPr lang="en-US" b="1" dirty="0"/>
                    </a:p>
                  </a:txBody>
                  <a:tcPr/>
                </a:tc>
                <a:tc>
                  <a:txBody>
                    <a:bodyPr/>
                    <a:lstStyle/>
                    <a:p>
                      <a:r>
                        <a:rPr lang="en-US" b="1" dirty="0" smtClean="0"/>
                        <a:t>4</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tr>
              <a:tr h="1444000">
                <a:tc>
                  <a:txBody>
                    <a:bodyPr/>
                    <a:lstStyle/>
                    <a:p>
                      <a:endParaRPr lang="en-US" b="1" dirty="0" smtClean="0"/>
                    </a:p>
                    <a:p>
                      <a:r>
                        <a:rPr lang="en-US" b="1" dirty="0" smtClean="0"/>
                        <a:t>Testing &amp; Validation</a:t>
                      </a:r>
                      <a:endParaRPr lang="en-US" b="1" dirty="0"/>
                    </a:p>
                  </a:txBody>
                  <a:tcPr/>
                </a:tc>
                <a:tc>
                  <a:txBody>
                    <a:bodyPr/>
                    <a:lstStyle/>
                    <a:p>
                      <a:r>
                        <a:rPr lang="en-US" b="1" dirty="0" smtClean="0"/>
                        <a:t>25/08</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7088303"/>
              </p:ext>
            </p:extLst>
          </p:nvPr>
        </p:nvGraphicFramePr>
        <p:xfrm>
          <a:off x="8909317" y="772726"/>
          <a:ext cx="2746063" cy="5880203"/>
        </p:xfrm>
        <a:graphic>
          <a:graphicData uri="http://schemas.openxmlformats.org/drawingml/2006/table">
            <a:tbl>
              <a:tblPr firstRow="1" bandRow="1">
                <a:tableStyleId>{073A0DAA-6AF3-43AB-8588-CEC1D06C72B9}</a:tableStyleId>
              </a:tblPr>
              <a:tblGrid>
                <a:gridCol w="957493"/>
                <a:gridCol w="861291"/>
                <a:gridCol w="927279"/>
              </a:tblGrid>
              <a:tr h="1017437">
                <a:tc>
                  <a:txBody>
                    <a:bodyPr/>
                    <a:lstStyle/>
                    <a:p>
                      <a:r>
                        <a:rPr lang="en-US" dirty="0" smtClean="0"/>
                        <a:t>Day 8</a:t>
                      </a:r>
                    </a:p>
                    <a:p>
                      <a:r>
                        <a:rPr lang="en-US" dirty="0" smtClean="0"/>
                        <a:t>23/08</a:t>
                      </a:r>
                      <a:endParaRPr lang="en-US" dirty="0"/>
                    </a:p>
                  </a:txBody>
                  <a:tcPr/>
                </a:tc>
                <a:tc>
                  <a:txBody>
                    <a:bodyPr/>
                    <a:lstStyle/>
                    <a:p>
                      <a:r>
                        <a:rPr lang="en-US" dirty="0" smtClean="0"/>
                        <a:t>Day 9</a:t>
                      </a:r>
                    </a:p>
                    <a:p>
                      <a:r>
                        <a:rPr lang="en-US" dirty="0" smtClean="0"/>
                        <a:t>24/08</a:t>
                      </a:r>
                      <a:endParaRPr lang="en-US" dirty="0"/>
                    </a:p>
                  </a:txBody>
                  <a:tcPr/>
                </a:tc>
                <a:tc>
                  <a:txBody>
                    <a:bodyPr/>
                    <a:lstStyle/>
                    <a:p>
                      <a:r>
                        <a:rPr lang="en-US" dirty="0" smtClean="0"/>
                        <a:t>Day 10</a:t>
                      </a:r>
                    </a:p>
                    <a:p>
                      <a:r>
                        <a:rPr lang="en-US" dirty="0" smtClean="0"/>
                        <a:t>25/08</a:t>
                      </a:r>
                      <a:endParaRPr lang="en-US" dirty="0"/>
                    </a:p>
                  </a:txBody>
                  <a:tcPr/>
                </a:tc>
              </a:tr>
              <a:tr h="867043">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r>
              <a:tr h="853278">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50006">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37127">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r>
              <a:tr h="1455312">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r>
            </a:tbl>
          </a:graphicData>
        </a:graphic>
      </p:graphicFrame>
    </p:spTree>
    <p:extLst>
      <p:ext uri="{BB962C8B-B14F-4D97-AF65-F5344CB8AC3E}">
        <p14:creationId xmlns:p14="http://schemas.microsoft.com/office/powerpoint/2010/main" val="356580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01" y="1"/>
            <a:ext cx="10515600" cy="734096"/>
          </a:xfrm>
        </p:spPr>
        <p:txBody>
          <a:bodyPr>
            <a:normAutofit/>
          </a:bodyPr>
          <a:lstStyle/>
          <a:p>
            <a:r>
              <a:rPr lang="en-US" sz="4050" dirty="0" smtClean="0">
                <a:latin typeface="Bookman Old Style" panose="02050604050505020204" pitchFamily="18" charset="0"/>
              </a:rPr>
              <a:t>                  SPRINT PLAN</a:t>
            </a:r>
            <a:endParaRPr lang="en-US" sz="4050" dirty="0">
              <a:latin typeface="Bookman Old Style" panose="0205060405050502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7537802"/>
              </p:ext>
            </p:extLst>
          </p:nvPr>
        </p:nvGraphicFramePr>
        <p:xfrm>
          <a:off x="297287" y="708325"/>
          <a:ext cx="8782319" cy="6149675"/>
        </p:xfrm>
        <a:graphic>
          <a:graphicData uri="http://schemas.openxmlformats.org/drawingml/2006/table">
            <a:tbl>
              <a:tblPr firstRow="1" bandRow="1">
                <a:tableStyleId>{073A0DAA-6AF3-43AB-8588-CEC1D06C72B9}</a:tableStyleId>
              </a:tblPr>
              <a:tblGrid>
                <a:gridCol w="1067874"/>
                <a:gridCol w="888642"/>
                <a:gridCol w="965915"/>
                <a:gridCol w="759854"/>
                <a:gridCol w="824248"/>
                <a:gridCol w="824248"/>
                <a:gridCol w="862884"/>
                <a:gridCol w="838316"/>
                <a:gridCol w="900332"/>
                <a:gridCol w="850006"/>
              </a:tblGrid>
              <a:tr h="937475">
                <a:tc>
                  <a:txBody>
                    <a:bodyPr/>
                    <a:lstStyle/>
                    <a:p>
                      <a:r>
                        <a:rPr lang="en-US" dirty="0" smtClean="0"/>
                        <a:t>Backlog Item</a:t>
                      </a:r>
                      <a:endParaRPr lang="en-US" dirty="0"/>
                    </a:p>
                  </a:txBody>
                  <a:tcPr/>
                </a:tc>
                <a:tc>
                  <a:txBody>
                    <a:bodyPr/>
                    <a:lstStyle/>
                    <a:p>
                      <a:r>
                        <a:rPr lang="en-US" dirty="0" smtClean="0"/>
                        <a:t>Comp</a:t>
                      </a:r>
                    </a:p>
                    <a:p>
                      <a:r>
                        <a:rPr lang="en-US" dirty="0" smtClean="0"/>
                        <a:t>letion Dates</a:t>
                      </a:r>
                      <a:endParaRPr lang="en-US" dirty="0"/>
                    </a:p>
                  </a:txBody>
                  <a:tcPr/>
                </a:tc>
                <a:tc>
                  <a:txBody>
                    <a:bodyPr/>
                    <a:lstStyle/>
                    <a:p>
                      <a:r>
                        <a:rPr lang="en-US" dirty="0" smtClean="0"/>
                        <a:t>Original Estimate</a:t>
                      </a:r>
                      <a:endParaRPr lang="en-US" dirty="0"/>
                    </a:p>
                  </a:txBody>
                  <a:tcPr/>
                </a:tc>
                <a:tc>
                  <a:txBody>
                    <a:bodyPr/>
                    <a:lstStyle/>
                    <a:p>
                      <a:r>
                        <a:rPr lang="en-US" dirty="0" smtClean="0"/>
                        <a:t>Day 1</a:t>
                      </a:r>
                    </a:p>
                    <a:p>
                      <a:r>
                        <a:rPr lang="en-US" dirty="0" smtClean="0"/>
                        <a:t>26/08</a:t>
                      </a:r>
                      <a:endParaRPr lang="en-US" dirty="0"/>
                    </a:p>
                  </a:txBody>
                  <a:tcPr/>
                </a:tc>
                <a:tc>
                  <a:txBody>
                    <a:bodyPr/>
                    <a:lstStyle/>
                    <a:p>
                      <a:r>
                        <a:rPr lang="en-US" dirty="0" smtClean="0"/>
                        <a:t>Day 2</a:t>
                      </a:r>
                    </a:p>
                    <a:p>
                      <a:r>
                        <a:rPr lang="en-US" dirty="0" smtClean="0"/>
                        <a:t>27/08</a:t>
                      </a:r>
                      <a:endParaRPr lang="en-US" dirty="0"/>
                    </a:p>
                  </a:txBody>
                  <a:tcPr/>
                </a:tc>
                <a:tc>
                  <a:txBody>
                    <a:bodyPr/>
                    <a:lstStyle/>
                    <a:p>
                      <a:r>
                        <a:rPr lang="en-US" dirty="0" smtClean="0"/>
                        <a:t>Day 3</a:t>
                      </a:r>
                    </a:p>
                    <a:p>
                      <a:r>
                        <a:rPr lang="en-US" dirty="0" smtClean="0"/>
                        <a:t>29/08</a:t>
                      </a:r>
                      <a:endParaRPr lang="en-US" dirty="0"/>
                    </a:p>
                  </a:txBody>
                  <a:tcPr/>
                </a:tc>
                <a:tc>
                  <a:txBody>
                    <a:bodyPr/>
                    <a:lstStyle/>
                    <a:p>
                      <a:r>
                        <a:rPr lang="en-US" dirty="0" smtClean="0"/>
                        <a:t>Day 4</a:t>
                      </a:r>
                    </a:p>
                    <a:p>
                      <a:r>
                        <a:rPr lang="en-US" dirty="0" smtClean="0"/>
                        <a:t>30/08</a:t>
                      </a:r>
                      <a:endParaRPr lang="en-US" dirty="0"/>
                    </a:p>
                  </a:txBody>
                  <a:tcPr/>
                </a:tc>
                <a:tc>
                  <a:txBody>
                    <a:bodyPr/>
                    <a:lstStyle/>
                    <a:p>
                      <a:r>
                        <a:rPr lang="en-US" dirty="0" smtClean="0"/>
                        <a:t>Day 5</a:t>
                      </a:r>
                    </a:p>
                    <a:p>
                      <a:r>
                        <a:rPr lang="en-US" dirty="0" smtClean="0"/>
                        <a:t>31/08</a:t>
                      </a:r>
                      <a:endParaRPr lang="en-US" dirty="0"/>
                    </a:p>
                  </a:txBody>
                  <a:tcPr/>
                </a:tc>
                <a:tc>
                  <a:txBody>
                    <a:bodyPr/>
                    <a:lstStyle/>
                    <a:p>
                      <a:r>
                        <a:rPr lang="en-US" dirty="0" smtClean="0"/>
                        <a:t>   Day6</a:t>
                      </a:r>
                    </a:p>
                    <a:p>
                      <a:r>
                        <a:rPr lang="en-US" dirty="0" smtClean="0"/>
                        <a:t>01/09</a:t>
                      </a:r>
                      <a:endParaRPr lang="en-US" dirty="0"/>
                    </a:p>
                  </a:txBody>
                  <a:tcPr/>
                </a:tc>
                <a:tc>
                  <a:txBody>
                    <a:bodyPr/>
                    <a:lstStyle/>
                    <a:p>
                      <a:r>
                        <a:rPr lang="en-US" dirty="0" smtClean="0"/>
                        <a:t>Day 7</a:t>
                      </a:r>
                    </a:p>
                    <a:p>
                      <a:r>
                        <a:rPr lang="en-US" dirty="0" smtClean="0"/>
                        <a:t>02/09</a:t>
                      </a:r>
                      <a:endParaRPr lang="en-US" dirty="0"/>
                    </a:p>
                  </a:txBody>
                  <a:tcPr/>
                </a:tc>
              </a:tr>
              <a:tr h="854945">
                <a:tc>
                  <a:txBody>
                    <a:bodyPr/>
                    <a:lstStyle/>
                    <a:p>
                      <a:r>
                        <a:rPr lang="en-US" b="1" dirty="0" smtClean="0"/>
                        <a:t>User Story #</a:t>
                      </a:r>
                      <a:r>
                        <a:rPr lang="en-US" b="1" baseline="0" dirty="0" smtClean="0"/>
                        <a:t>2</a:t>
                      </a:r>
                      <a:endParaRPr lang="en-US" b="1" dirty="0"/>
                    </a:p>
                  </a:txBody>
                  <a:tcPr/>
                </a:tc>
                <a:tc>
                  <a:txBody>
                    <a:bodyPr/>
                    <a:lstStyle/>
                    <a:p>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c>
                  <a:txBody>
                    <a:bodyPr/>
                    <a:lstStyle/>
                    <a:p>
                      <a:r>
                        <a:rPr lang="en-US" b="1" dirty="0" smtClean="0"/>
                        <a:t>HRS</a:t>
                      </a:r>
                      <a:endParaRPr lang="en-US" b="1" dirty="0"/>
                    </a:p>
                  </a:txBody>
                  <a:tcPr/>
                </a:tc>
              </a:tr>
              <a:tr h="854945">
                <a:tc>
                  <a:txBody>
                    <a:bodyPr/>
                    <a:lstStyle/>
                    <a:p>
                      <a:r>
                        <a:rPr lang="en-US" b="1" dirty="0" smtClean="0"/>
                        <a:t>Form Design</a:t>
                      </a:r>
                      <a:endParaRPr lang="en-US" b="1" dirty="0"/>
                    </a:p>
                  </a:txBody>
                  <a:tcPr/>
                </a:tc>
                <a:tc>
                  <a:txBody>
                    <a:bodyPr/>
                    <a:lstStyle/>
                    <a:p>
                      <a:r>
                        <a:rPr lang="en-US" b="1" dirty="0" smtClean="0"/>
                        <a:t>27/08</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54945">
                <a:tc>
                  <a:txBody>
                    <a:bodyPr/>
                    <a:lstStyle/>
                    <a:p>
                      <a:r>
                        <a:rPr lang="en-US" b="1" dirty="0" smtClean="0"/>
                        <a:t>Table Design</a:t>
                      </a:r>
                      <a:endParaRPr lang="en-US" b="1" dirty="0"/>
                    </a:p>
                  </a:txBody>
                  <a:tcPr/>
                </a:tc>
                <a:tc>
                  <a:txBody>
                    <a:bodyPr/>
                    <a:lstStyle/>
                    <a:p>
                      <a:r>
                        <a:rPr lang="en-US" b="1" dirty="0" smtClean="0"/>
                        <a:t>29/08</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r>
              <a:tr h="854945">
                <a:tc>
                  <a:txBody>
                    <a:bodyPr/>
                    <a:lstStyle/>
                    <a:p>
                      <a:r>
                        <a:rPr lang="en-US" b="1" dirty="0" smtClean="0"/>
                        <a:t>Coding</a:t>
                      </a:r>
                      <a:endParaRPr lang="en-US" b="1" dirty="0"/>
                    </a:p>
                  </a:txBody>
                  <a:tcPr/>
                </a:tc>
                <a:tc>
                  <a:txBody>
                    <a:bodyPr/>
                    <a:lstStyle/>
                    <a:p>
                      <a:r>
                        <a:rPr lang="en-US" b="1" dirty="0" smtClean="0"/>
                        <a:t>01/08</a:t>
                      </a:r>
                      <a:endParaRPr lang="en-US" b="1" dirty="0"/>
                    </a:p>
                  </a:txBody>
                  <a:tcPr/>
                </a:tc>
                <a:tc>
                  <a:txBody>
                    <a:bodyPr/>
                    <a:lstStyle/>
                    <a:p>
                      <a:r>
                        <a:rPr lang="en-US" b="1" dirty="0" smtClean="0"/>
                        <a:t>2</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r>
              <a:tr h="937475">
                <a:tc>
                  <a:txBody>
                    <a:bodyPr/>
                    <a:lstStyle/>
                    <a:p>
                      <a:r>
                        <a:rPr lang="en-US" b="1" dirty="0" smtClean="0"/>
                        <a:t>Testing&amp; Validation</a:t>
                      </a:r>
                      <a:endParaRPr lang="en-US" b="1" dirty="0"/>
                    </a:p>
                  </a:txBody>
                  <a:tcPr/>
                </a:tc>
                <a:tc>
                  <a:txBody>
                    <a:bodyPr/>
                    <a:lstStyle/>
                    <a:p>
                      <a:r>
                        <a:rPr lang="en-US" b="1" dirty="0" smtClean="0"/>
                        <a:t>02/08</a:t>
                      </a:r>
                      <a:endParaRPr lang="en-US" b="1" dirty="0"/>
                    </a:p>
                  </a:txBody>
                  <a:tcPr/>
                </a:tc>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1</a:t>
                      </a:r>
                      <a:endParaRPr lang="en-US" b="1" dirty="0"/>
                    </a:p>
                  </a:txBody>
                  <a:tcPr/>
                </a:tc>
              </a:tr>
              <a:tr h="854945">
                <a:tc>
                  <a:txBody>
                    <a:bodyPr/>
                    <a:lstStyle/>
                    <a:p>
                      <a:r>
                        <a:rPr lang="en-US" b="1" dirty="0" smtClean="0"/>
                        <a:t>Total</a:t>
                      </a:r>
                      <a:endParaRPr lang="en-US" b="1" dirty="0"/>
                    </a:p>
                  </a:txBody>
                  <a:tcPr/>
                </a:tc>
                <a:tc>
                  <a:txBody>
                    <a:bodyPr/>
                    <a:lstStyle/>
                    <a:p>
                      <a:r>
                        <a:rPr lang="en-US" b="1" dirty="0" smtClean="0"/>
                        <a:t>20</a:t>
                      </a:r>
                      <a:endParaRPr lang="en-US" b="1" dirty="0"/>
                    </a:p>
                  </a:txBody>
                  <a:tcPr/>
                </a:tc>
                <a:tc>
                  <a:txBody>
                    <a:bodyPr/>
                    <a:lstStyle/>
                    <a:p>
                      <a:r>
                        <a:rPr lang="en-US" b="1" dirty="0" smtClean="0"/>
                        <a:t>12</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tc>
                  <a:txBody>
                    <a:bodyPr/>
                    <a:lstStyle/>
                    <a:p>
                      <a:r>
                        <a:rPr lang="en-US" b="1" dirty="0" smtClean="0"/>
                        <a:t>2</a:t>
                      </a:r>
                      <a:endParaRPr lang="en-US" b="1" dirty="0"/>
                    </a:p>
                  </a:txBody>
                  <a:tcPr/>
                </a:tc>
                <a:tc>
                  <a:txBody>
                    <a:bodyPr/>
                    <a:lstStyle/>
                    <a:p>
                      <a:r>
                        <a:rPr lang="en-US" b="1" dirty="0" smtClean="0"/>
                        <a:t>0</a:t>
                      </a:r>
                      <a:endParaRPr lang="en-US" b="1" dirty="0"/>
                    </a:p>
                  </a:txBody>
                  <a:tcPr/>
                </a:tc>
                <a:tc>
                  <a:txBody>
                    <a:bodyPr/>
                    <a:lstStyle/>
                    <a:p>
                      <a:r>
                        <a:rPr lang="en-US" b="1" dirty="0" smtClean="0"/>
                        <a:t>2</a:t>
                      </a:r>
                      <a:endParaRPr lang="en-US" b="1" dirty="0"/>
                    </a:p>
                  </a:txBody>
                  <a:tcPr/>
                </a:tc>
                <a:tc>
                  <a:txBody>
                    <a:bodyPr/>
                    <a:lstStyle/>
                    <a:p>
                      <a:r>
                        <a:rPr lang="en-US" b="1" dirty="0" smtClean="0"/>
                        <a:t>2</a:t>
                      </a:r>
                      <a:endParaRPr lang="en-US" b="1" dirty="0"/>
                    </a:p>
                  </a:txBody>
                  <a:tcPr/>
                </a:tc>
                <a:tc>
                  <a:txBody>
                    <a:bodyPr/>
                    <a:lstStyle/>
                    <a:p>
                      <a:r>
                        <a:rPr lang="en-US" b="1" dirty="0" smtClean="0"/>
                        <a:t>2</a:t>
                      </a:r>
                      <a:endParaRPr lang="en-US" b="1"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82610903"/>
              </p:ext>
            </p:extLst>
          </p:nvPr>
        </p:nvGraphicFramePr>
        <p:xfrm>
          <a:off x="9102502" y="708340"/>
          <a:ext cx="2655910" cy="6200515"/>
        </p:xfrm>
        <a:graphic>
          <a:graphicData uri="http://schemas.openxmlformats.org/drawingml/2006/table">
            <a:tbl>
              <a:tblPr firstRow="1" bandRow="1">
                <a:tableStyleId>{073A0DAA-6AF3-43AB-8588-CEC1D06C72B9}</a:tableStyleId>
              </a:tblPr>
              <a:tblGrid>
                <a:gridCol w="852867"/>
                <a:gridCol w="965916"/>
                <a:gridCol w="837127"/>
              </a:tblGrid>
              <a:tr h="915119">
                <a:tc>
                  <a:txBody>
                    <a:bodyPr/>
                    <a:lstStyle/>
                    <a:p>
                      <a:r>
                        <a:rPr lang="en-US" dirty="0" smtClean="0"/>
                        <a:t>Day 8</a:t>
                      </a:r>
                    </a:p>
                    <a:p>
                      <a:endParaRPr lang="en-US" dirty="0"/>
                    </a:p>
                  </a:txBody>
                  <a:tcPr/>
                </a:tc>
                <a:tc>
                  <a:txBody>
                    <a:bodyPr/>
                    <a:lstStyle/>
                    <a:p>
                      <a:r>
                        <a:rPr lang="en-US" dirty="0" smtClean="0"/>
                        <a:t>Day 9</a:t>
                      </a:r>
                      <a:endParaRPr lang="en-US" dirty="0"/>
                    </a:p>
                  </a:txBody>
                  <a:tcPr/>
                </a:tc>
                <a:tc>
                  <a:txBody>
                    <a:bodyPr/>
                    <a:lstStyle/>
                    <a:p>
                      <a:r>
                        <a:rPr lang="en-US" dirty="0" smtClean="0"/>
                        <a:t>Day 10</a:t>
                      </a:r>
                      <a:endParaRPr lang="en-US" dirty="0"/>
                    </a:p>
                  </a:txBody>
                  <a:tcPr/>
                </a:tc>
              </a:tr>
              <a:tr h="873276">
                <a:tc>
                  <a:txBody>
                    <a:bodyPr/>
                    <a:lstStyle/>
                    <a:p>
                      <a:r>
                        <a:rPr lang="en-US" dirty="0" smtClean="0"/>
                        <a:t>HRS</a:t>
                      </a:r>
                      <a:endParaRPr lang="en-US" dirty="0"/>
                    </a:p>
                  </a:txBody>
                  <a:tcPr/>
                </a:tc>
                <a:tc>
                  <a:txBody>
                    <a:bodyPr/>
                    <a:lstStyle/>
                    <a:p>
                      <a:r>
                        <a:rPr lang="en-US" dirty="0" smtClean="0"/>
                        <a:t>HRS</a:t>
                      </a:r>
                      <a:endParaRPr lang="en-US" dirty="0"/>
                    </a:p>
                  </a:txBody>
                  <a:tcPr/>
                </a:tc>
                <a:tc>
                  <a:txBody>
                    <a:bodyPr/>
                    <a:lstStyle/>
                    <a:p>
                      <a:r>
                        <a:rPr lang="en-US" dirty="0" smtClean="0"/>
                        <a:t>HRS</a:t>
                      </a:r>
                      <a:endParaRPr lang="en-US" dirty="0"/>
                    </a:p>
                  </a:txBody>
                  <a:tcPr/>
                </a:tc>
              </a:tr>
              <a:tr h="887577">
                <a:tc>
                  <a:txBody>
                    <a:bodyPr/>
                    <a:lstStyle/>
                    <a:p>
                      <a:endParaRPr lang="en-US" dirty="0"/>
                    </a:p>
                  </a:txBody>
                  <a:tcPr/>
                </a:tc>
                <a:tc>
                  <a:txBody>
                    <a:bodyPr/>
                    <a:lstStyle/>
                    <a:p>
                      <a:endParaRPr lang="en-US" dirty="0"/>
                    </a:p>
                  </a:txBody>
                  <a:tcPr/>
                </a:tc>
                <a:tc>
                  <a:txBody>
                    <a:bodyPr/>
                    <a:lstStyle/>
                    <a:p>
                      <a:endParaRPr lang="en-US" dirty="0"/>
                    </a:p>
                  </a:txBody>
                  <a:tcPr/>
                </a:tc>
              </a:tr>
              <a:tr h="818136">
                <a:tc>
                  <a:txBody>
                    <a:bodyPr/>
                    <a:lstStyle/>
                    <a:p>
                      <a:endParaRPr lang="en-US"/>
                    </a:p>
                  </a:txBody>
                  <a:tcPr/>
                </a:tc>
                <a:tc>
                  <a:txBody>
                    <a:bodyPr/>
                    <a:lstStyle/>
                    <a:p>
                      <a:endParaRPr lang="en-US"/>
                    </a:p>
                  </a:txBody>
                  <a:tcPr/>
                </a:tc>
                <a:tc>
                  <a:txBody>
                    <a:bodyPr/>
                    <a:lstStyle/>
                    <a:p>
                      <a:endParaRPr lang="en-US"/>
                    </a:p>
                  </a:txBody>
                  <a:tcPr/>
                </a:tc>
              </a:tr>
              <a:tr h="870079">
                <a:tc>
                  <a:txBody>
                    <a:bodyPr/>
                    <a:lstStyle/>
                    <a:p>
                      <a:endParaRPr lang="en-US"/>
                    </a:p>
                  </a:txBody>
                  <a:tcPr/>
                </a:tc>
                <a:tc>
                  <a:txBody>
                    <a:bodyPr/>
                    <a:lstStyle/>
                    <a:p>
                      <a:endParaRPr lang="en-US" dirty="0"/>
                    </a:p>
                  </a:txBody>
                  <a:tcPr/>
                </a:tc>
                <a:tc>
                  <a:txBody>
                    <a:bodyPr/>
                    <a:lstStyle/>
                    <a:p>
                      <a:endParaRPr lang="en-US"/>
                    </a:p>
                  </a:txBody>
                  <a:tcPr/>
                </a:tc>
              </a:tr>
              <a:tr h="941907">
                <a:tc>
                  <a:txBody>
                    <a:bodyPr/>
                    <a:lstStyle/>
                    <a:p>
                      <a:endParaRPr lang="en-US" dirty="0"/>
                    </a:p>
                  </a:txBody>
                  <a:tcPr/>
                </a:tc>
                <a:tc>
                  <a:txBody>
                    <a:bodyPr/>
                    <a:lstStyle/>
                    <a:p>
                      <a:endParaRPr lang="en-US" dirty="0"/>
                    </a:p>
                  </a:txBody>
                  <a:tcPr/>
                </a:tc>
                <a:tc>
                  <a:txBody>
                    <a:bodyPr/>
                    <a:lstStyle/>
                    <a:p>
                      <a:endParaRPr lang="en-US" dirty="0"/>
                    </a:p>
                  </a:txBody>
                  <a:tcPr/>
                </a:tc>
              </a:tr>
              <a:tr h="894421">
                <a:tc>
                  <a:txBody>
                    <a:bodyPr/>
                    <a:lstStyle/>
                    <a:p>
                      <a:r>
                        <a:rPr lang="en-US" b="1" dirty="0" smtClean="0"/>
                        <a:t>0</a:t>
                      </a:r>
                      <a:endParaRPr lang="en-US" b="1" dirty="0"/>
                    </a:p>
                  </a:txBody>
                  <a:tcPr/>
                </a:tc>
                <a:tc>
                  <a:txBody>
                    <a:bodyPr/>
                    <a:lstStyle/>
                    <a:p>
                      <a:r>
                        <a:rPr lang="en-US" b="1" dirty="0" smtClean="0"/>
                        <a:t> 1</a:t>
                      </a:r>
                      <a:endParaRPr lang="en-US" b="1" dirty="0"/>
                    </a:p>
                  </a:txBody>
                  <a:tcPr/>
                </a:tc>
                <a:tc>
                  <a:txBody>
                    <a:bodyPr/>
                    <a:lstStyle/>
                    <a:p>
                      <a:r>
                        <a:rPr lang="en-US" b="1" dirty="0" smtClean="0"/>
                        <a:t>1</a:t>
                      </a:r>
                      <a:endParaRPr lang="en-US" b="1" dirty="0"/>
                    </a:p>
                  </a:txBody>
                  <a:tcPr/>
                </a:tc>
              </a:tr>
            </a:tbl>
          </a:graphicData>
        </a:graphic>
      </p:graphicFrame>
    </p:spTree>
    <p:extLst>
      <p:ext uri="{BB962C8B-B14F-4D97-AF65-F5344CB8AC3E}">
        <p14:creationId xmlns:p14="http://schemas.microsoft.com/office/powerpoint/2010/main" val="2122379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07" y="94669"/>
            <a:ext cx="10515600" cy="1051552"/>
          </a:xfrm>
        </p:spPr>
        <p:txBody>
          <a:bodyPr>
            <a:normAutofit/>
          </a:bodyPr>
          <a:lstStyle/>
          <a:p>
            <a:r>
              <a:rPr lang="en-US" sz="4050" dirty="0">
                <a:latin typeface="Bookman Old Style" panose="02050604050505020204" pitchFamily="18" charset="0"/>
              </a:rPr>
              <a:t>      DEVELOPING ENVIRONMENT</a:t>
            </a:r>
            <a:endParaRPr lang="en-US" sz="4050" dirty="0">
              <a:latin typeface="Bookman Old Style" panose="02050604050505020204" pitchFamily="18" charset="0"/>
            </a:endParaRPr>
          </a:p>
        </p:txBody>
      </p:sp>
      <p:sp>
        <p:nvSpPr>
          <p:cNvPr id="3" name="Content Placeholder 2"/>
          <p:cNvSpPr>
            <a:spLocks noGrp="1"/>
          </p:cNvSpPr>
          <p:nvPr>
            <p:ph idx="1"/>
          </p:nvPr>
        </p:nvSpPr>
        <p:spPr>
          <a:xfrm>
            <a:off x="529107" y="1146221"/>
            <a:ext cx="10515600" cy="4351338"/>
          </a:xfrm>
        </p:spPr>
        <p:txBody>
          <a:bodyPr>
            <a:noAutofit/>
          </a:bodyPr>
          <a:lstStyle/>
          <a:p>
            <a:r>
              <a:rPr lang="en-IN" sz="1800" b="1" u="sng" dirty="0">
                <a:latin typeface="+mj-lt"/>
              </a:rPr>
              <a:t>HARDWARE SPECIFICATION</a:t>
            </a:r>
          </a:p>
          <a:p>
            <a:endParaRPr lang="en-IN" sz="1800" b="1" u="sng" dirty="0">
              <a:latin typeface="+mj-lt"/>
            </a:endParaRPr>
          </a:p>
          <a:p>
            <a:r>
              <a:rPr lang="en-IN" sz="1800" b="1" dirty="0">
                <a:latin typeface="+mj-lt"/>
              </a:rPr>
              <a:t>Processor 			: </a:t>
            </a:r>
            <a:r>
              <a:rPr lang="en-IN" sz="1800" b="1" dirty="0" smtClean="0">
                <a:latin typeface="+mj-lt"/>
              </a:rPr>
              <a:t> Intel </a:t>
            </a:r>
            <a:r>
              <a:rPr lang="en-IN" sz="1800" b="1" dirty="0">
                <a:latin typeface="+mj-lt"/>
              </a:rPr>
              <a:t>Pentium IV or above</a:t>
            </a:r>
          </a:p>
          <a:p>
            <a:r>
              <a:rPr lang="en-IN" sz="1800" b="1" dirty="0">
                <a:latin typeface="+mj-lt"/>
              </a:rPr>
              <a:t>Hard Disk			</a:t>
            </a:r>
            <a:r>
              <a:rPr lang="en-IN" sz="1800" b="1" dirty="0" smtClean="0">
                <a:latin typeface="+mj-lt"/>
              </a:rPr>
              <a:t>:   80 </a:t>
            </a:r>
            <a:r>
              <a:rPr lang="en-IN" sz="1800" b="1" dirty="0">
                <a:latin typeface="+mj-lt"/>
              </a:rPr>
              <a:t>GB</a:t>
            </a:r>
          </a:p>
          <a:p>
            <a:r>
              <a:rPr lang="en-IN" sz="1800" b="1" dirty="0">
                <a:latin typeface="+mj-lt"/>
              </a:rPr>
              <a:t>RAM				</a:t>
            </a:r>
            <a:r>
              <a:rPr lang="en-IN" sz="1800" b="1" dirty="0" smtClean="0">
                <a:latin typeface="+mj-lt"/>
              </a:rPr>
              <a:t>:  4 </a:t>
            </a:r>
            <a:r>
              <a:rPr lang="en-IN" sz="1800" b="1" dirty="0">
                <a:latin typeface="+mj-lt"/>
              </a:rPr>
              <a:t>GB or </a:t>
            </a:r>
            <a:r>
              <a:rPr lang="en-IN" sz="1800" b="1" dirty="0" smtClean="0">
                <a:latin typeface="+mj-lt"/>
              </a:rPr>
              <a:t>above</a:t>
            </a:r>
          </a:p>
          <a:p>
            <a:pPr marL="0" indent="0">
              <a:buNone/>
            </a:pPr>
            <a:endParaRPr lang="en-IN" sz="1800" b="1" dirty="0">
              <a:latin typeface="+mj-lt"/>
            </a:endParaRPr>
          </a:p>
          <a:p>
            <a:r>
              <a:rPr lang="en-IN" sz="1800" b="1" u="sng" dirty="0">
                <a:latin typeface="+mj-lt"/>
              </a:rPr>
              <a:t>SOFTWARE </a:t>
            </a:r>
            <a:r>
              <a:rPr lang="en-IN" sz="1800" b="1" u="sng" dirty="0" smtClean="0">
                <a:latin typeface="+mj-lt"/>
              </a:rPr>
              <a:t>SPECIFICATION</a:t>
            </a:r>
            <a:endParaRPr lang="en-IN" sz="1800" b="1" dirty="0">
              <a:latin typeface="+mj-lt"/>
            </a:endParaRPr>
          </a:p>
          <a:p>
            <a:r>
              <a:rPr lang="en-IN" sz="1800" b="1" dirty="0">
                <a:latin typeface="+mj-lt"/>
              </a:rPr>
              <a:t>Operating System	</a:t>
            </a:r>
            <a:r>
              <a:rPr lang="en-IN" sz="1800" b="1" dirty="0" smtClean="0">
                <a:latin typeface="+mj-lt"/>
              </a:rPr>
              <a:t>                                    :  </a:t>
            </a:r>
            <a:r>
              <a:rPr lang="en-IN" sz="1800" b="1" dirty="0" smtClean="0"/>
              <a:t>Windows </a:t>
            </a:r>
            <a:r>
              <a:rPr lang="en-IN" sz="1800" b="1" dirty="0"/>
              <a:t>7 or </a:t>
            </a:r>
            <a:r>
              <a:rPr lang="en-IN" sz="1800" b="1" dirty="0" smtClean="0"/>
              <a:t>above</a:t>
            </a:r>
            <a:endParaRPr lang="en-IN" sz="1800" b="1" dirty="0">
              <a:latin typeface="+mj-lt"/>
            </a:endParaRPr>
          </a:p>
          <a:p>
            <a:r>
              <a:rPr lang="en-IN" sz="1800" b="1" dirty="0">
                <a:latin typeface="+mj-lt"/>
              </a:rPr>
              <a:t>Front End 			</a:t>
            </a:r>
            <a:r>
              <a:rPr lang="en-IN" sz="1800" b="1" dirty="0" smtClean="0">
                <a:latin typeface="+mj-lt"/>
              </a:rPr>
              <a:t>:  HTML</a:t>
            </a:r>
            <a:endParaRPr lang="en-IN" sz="1800" b="1" dirty="0">
              <a:latin typeface="+mj-lt"/>
            </a:endParaRPr>
          </a:p>
          <a:p>
            <a:r>
              <a:rPr lang="en-IN" sz="1800" b="1" dirty="0">
                <a:latin typeface="+mj-lt"/>
              </a:rPr>
              <a:t>Coding Language		</a:t>
            </a:r>
            <a:r>
              <a:rPr lang="en-IN" sz="1800" b="1" dirty="0" smtClean="0">
                <a:latin typeface="+mj-lt"/>
              </a:rPr>
              <a:t>                  :  </a:t>
            </a:r>
            <a:r>
              <a:rPr lang="en-IN" sz="1800" b="1" dirty="0" smtClean="0"/>
              <a:t>Python</a:t>
            </a:r>
            <a:endParaRPr lang="en-IN" sz="1800" b="1" dirty="0">
              <a:latin typeface="+mj-lt"/>
            </a:endParaRPr>
          </a:p>
          <a:p>
            <a:r>
              <a:rPr lang="en-IN" sz="1800" b="1" dirty="0">
                <a:latin typeface="+mj-lt"/>
              </a:rPr>
              <a:t>Framework			</a:t>
            </a:r>
            <a:r>
              <a:rPr lang="en-IN" sz="1800" b="1" dirty="0" smtClean="0">
                <a:latin typeface="+mj-lt"/>
              </a:rPr>
              <a:t>:  Django</a:t>
            </a:r>
            <a:endParaRPr lang="en-IN" sz="1800" b="1" dirty="0">
              <a:latin typeface="+mj-lt"/>
            </a:endParaRPr>
          </a:p>
          <a:p>
            <a:r>
              <a:rPr lang="en-IN" sz="1800" b="1" dirty="0">
                <a:latin typeface="+mj-lt"/>
              </a:rPr>
              <a:t>Back End			: </a:t>
            </a:r>
            <a:r>
              <a:rPr lang="en-IN" sz="1800" b="1" dirty="0" smtClean="0">
                <a:latin typeface="+mj-lt"/>
              </a:rPr>
              <a:t> MySQL</a:t>
            </a:r>
            <a:endParaRPr lang="en-IN" sz="1800" b="1" dirty="0">
              <a:latin typeface="+mj-lt"/>
            </a:endParaRPr>
          </a:p>
          <a:p>
            <a:r>
              <a:rPr lang="en-IN" sz="1800" b="1" dirty="0">
                <a:latin typeface="+mj-lt"/>
              </a:rPr>
              <a:t>IDE				</a:t>
            </a:r>
            <a:r>
              <a:rPr lang="en-IN" sz="1800" b="1" dirty="0" smtClean="0">
                <a:latin typeface="+mj-lt"/>
              </a:rPr>
              <a:t>:  Visual </a:t>
            </a:r>
            <a:r>
              <a:rPr lang="en-IN" sz="1800" b="1" dirty="0">
                <a:latin typeface="+mj-lt"/>
              </a:rPr>
              <a:t>Studio Code</a:t>
            </a:r>
          </a:p>
          <a:p>
            <a:r>
              <a:rPr lang="en-IN" sz="1800" b="1" dirty="0">
                <a:latin typeface="+mj-lt"/>
              </a:rPr>
              <a:t>Browser			</a:t>
            </a:r>
            <a:r>
              <a:rPr lang="en-IN" sz="1800" b="1" dirty="0" smtClean="0">
                <a:latin typeface="+mj-lt"/>
              </a:rPr>
              <a:t>:   Internet </a:t>
            </a:r>
            <a:r>
              <a:rPr lang="en-IN" sz="1800" b="1" dirty="0">
                <a:latin typeface="+mj-lt"/>
              </a:rPr>
              <a:t>Explorer/Google Chrome/Firefox  </a:t>
            </a:r>
          </a:p>
          <a:p>
            <a:pPr marL="0" indent="0">
              <a:buNone/>
            </a:pPr>
            <a:endParaRPr lang="en-US" sz="1800" b="1" dirty="0">
              <a:latin typeface="+mj-lt"/>
            </a:endParaRPr>
          </a:p>
        </p:txBody>
      </p:sp>
    </p:spTree>
    <p:extLst>
      <p:ext uri="{BB962C8B-B14F-4D97-AF65-F5344CB8AC3E}">
        <p14:creationId xmlns:p14="http://schemas.microsoft.com/office/powerpoint/2010/main" val="3428078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07" y="4726546"/>
            <a:ext cx="11152031" cy="1468191"/>
          </a:xfrm>
        </p:spPr>
        <p:txBody>
          <a:bodyPr/>
          <a:lstStyle/>
          <a:p>
            <a:pPr marL="0" indent="0">
              <a:buNone/>
            </a:pPr>
            <a:r>
              <a:rPr lang="en-US" dirty="0" smtClean="0"/>
              <a:t>                                                                        </a:t>
            </a:r>
          </a:p>
          <a:p>
            <a:pPr marL="0" indent="0">
              <a:buNone/>
            </a:pPr>
            <a:r>
              <a:rPr lang="en-US" dirty="0"/>
              <a:t> </a:t>
            </a:r>
            <a:r>
              <a:rPr lang="en-US" dirty="0" smtClean="0"/>
              <a:t>                                                                   </a:t>
            </a:r>
            <a:r>
              <a:rPr lang="en-US" sz="5400" dirty="0" smtClean="0">
                <a:latin typeface="Bookman Old Style" panose="02050604050505020204" pitchFamily="18" charset="0"/>
              </a:rPr>
              <a:t>THANKYOU….</a:t>
            </a:r>
            <a:endParaRPr lang="en-US" sz="5400" dirty="0">
              <a:latin typeface="Bookman Old Style" panose="02050604050505020204" pitchFamily="18" charset="0"/>
            </a:endParaRPr>
          </a:p>
        </p:txBody>
      </p:sp>
    </p:spTree>
    <p:extLst>
      <p:ext uri="{BB962C8B-B14F-4D97-AF65-F5344CB8AC3E}">
        <p14:creationId xmlns:p14="http://schemas.microsoft.com/office/powerpoint/2010/main" val="1111132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064" y="296214"/>
            <a:ext cx="7886700" cy="914400"/>
          </a:xfrm>
        </p:spPr>
        <p:txBody>
          <a:bodyPr>
            <a:normAutofit/>
          </a:bodyPr>
          <a:lstStyle/>
          <a:p>
            <a:r>
              <a:rPr lang="en-US" sz="4050" dirty="0"/>
              <a:t>                     </a:t>
            </a:r>
            <a:r>
              <a:rPr lang="en-US" sz="4050" dirty="0">
                <a:latin typeface="Bookman Old Style" panose="02050604050505020204" pitchFamily="18" charset="0"/>
              </a:rPr>
              <a:t>CONTENTS</a:t>
            </a:r>
          </a:p>
        </p:txBody>
      </p:sp>
      <p:sp>
        <p:nvSpPr>
          <p:cNvPr id="3" name="Content Placeholder 2"/>
          <p:cNvSpPr>
            <a:spLocks noGrp="1"/>
          </p:cNvSpPr>
          <p:nvPr>
            <p:ph idx="1"/>
          </p:nvPr>
        </p:nvSpPr>
        <p:spPr>
          <a:xfrm>
            <a:off x="448614" y="1439258"/>
            <a:ext cx="10515600" cy="4351338"/>
          </a:xfrm>
        </p:spPr>
        <p:txBody>
          <a:bodyPr>
            <a:noAutofit/>
          </a:bodyPr>
          <a:lstStyle/>
          <a:p>
            <a:pPr marL="385763" indent="-385763">
              <a:buFont typeface="+mj-lt"/>
              <a:buAutoNum type="arabicPeriod"/>
            </a:pPr>
            <a:r>
              <a:rPr lang="en-US" sz="3200" b="1" dirty="0"/>
              <a:t>Introduction </a:t>
            </a:r>
          </a:p>
          <a:p>
            <a:pPr marL="385763" indent="-385763">
              <a:buFont typeface="+mj-lt"/>
              <a:buAutoNum type="arabicPeriod"/>
            </a:pPr>
            <a:r>
              <a:rPr lang="en-US" sz="3200" b="1" dirty="0"/>
              <a:t>Modules</a:t>
            </a:r>
          </a:p>
          <a:p>
            <a:pPr marL="385763" indent="-385763">
              <a:buFont typeface="+mj-lt"/>
              <a:buAutoNum type="arabicPeriod"/>
            </a:pPr>
            <a:r>
              <a:rPr lang="en-US" sz="3200" b="1" dirty="0"/>
              <a:t>Product Backlog</a:t>
            </a:r>
          </a:p>
          <a:p>
            <a:pPr marL="385763" indent="-385763">
              <a:buFont typeface="+mj-lt"/>
              <a:buAutoNum type="arabicPeriod"/>
            </a:pPr>
            <a:r>
              <a:rPr lang="en-US" sz="3200" b="1" dirty="0"/>
              <a:t>User Stories</a:t>
            </a:r>
          </a:p>
          <a:p>
            <a:pPr marL="385763" indent="-385763">
              <a:buFont typeface="+mj-lt"/>
              <a:buAutoNum type="arabicPeriod"/>
            </a:pPr>
            <a:r>
              <a:rPr lang="en-US" sz="3200" b="1" dirty="0"/>
              <a:t>Project plan</a:t>
            </a:r>
          </a:p>
          <a:p>
            <a:pPr marL="385763" indent="-385763">
              <a:buFont typeface="+mj-lt"/>
              <a:buAutoNum type="arabicPeriod"/>
            </a:pPr>
            <a:r>
              <a:rPr lang="en-US" sz="3200" b="1" dirty="0"/>
              <a:t>Sprint Plans</a:t>
            </a:r>
          </a:p>
          <a:p>
            <a:pPr marL="385763" indent="-385763">
              <a:buFont typeface="+mj-lt"/>
              <a:buAutoNum type="arabicPeriod"/>
            </a:pPr>
            <a:r>
              <a:rPr lang="en-US" sz="3200" b="1" dirty="0"/>
              <a:t>Developing Environment</a:t>
            </a:r>
            <a:endParaRPr lang="en-US" sz="3200" b="1" dirty="0"/>
          </a:p>
        </p:txBody>
      </p:sp>
    </p:spTree>
    <p:extLst>
      <p:ext uri="{BB962C8B-B14F-4D97-AF65-F5344CB8AC3E}">
        <p14:creationId xmlns:p14="http://schemas.microsoft.com/office/powerpoint/2010/main" val="210621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latin typeface="Bookman Old Style" panose="02050604050505020204" pitchFamily="18" charset="0"/>
              </a:rPr>
              <a:t>           </a:t>
            </a:r>
            <a:r>
              <a:rPr lang="en-US" sz="4050" dirty="0">
                <a:latin typeface="Bookman Old Style" panose="02050604050505020204" pitchFamily="18" charset="0"/>
              </a:rPr>
              <a:t>    INTRODUCTION</a:t>
            </a:r>
            <a:endParaRPr lang="en-US" sz="4050" dirty="0">
              <a:latin typeface="Bookman Old Style" panose="02050604050505020204" pitchFamily="18" charset="0"/>
            </a:endParaRPr>
          </a:p>
        </p:txBody>
      </p:sp>
      <p:sp>
        <p:nvSpPr>
          <p:cNvPr id="3" name="Content Placeholder 2"/>
          <p:cNvSpPr>
            <a:spLocks noGrp="1"/>
          </p:cNvSpPr>
          <p:nvPr>
            <p:ph idx="1"/>
          </p:nvPr>
        </p:nvSpPr>
        <p:spPr>
          <a:xfrm>
            <a:off x="335924" y="1600536"/>
            <a:ext cx="10515600" cy="4773166"/>
          </a:xfrm>
        </p:spPr>
        <p:txBody>
          <a:bodyPr>
            <a:normAutofit fontScale="92500"/>
          </a:bodyPr>
          <a:lstStyle/>
          <a:p>
            <a:pPr algn="just"/>
            <a:r>
              <a:rPr lang="en-US" dirty="0" smtClean="0"/>
              <a:t>This </a:t>
            </a:r>
            <a:r>
              <a:rPr lang="en-US" dirty="0"/>
              <a:t>website indents to provide a well-established web-based Social Network system between a </a:t>
            </a:r>
            <a:r>
              <a:rPr lang="en-US" dirty="0" smtClean="0"/>
              <a:t>student, faculties and College. </a:t>
            </a:r>
            <a:r>
              <a:rPr lang="en-US" dirty="0"/>
              <a:t>This documents a networking system scope, functionalities, </a:t>
            </a:r>
            <a:r>
              <a:rPr lang="en-US" dirty="0" smtClean="0"/>
              <a:t>requirements </a:t>
            </a:r>
            <a:r>
              <a:rPr lang="en-US" dirty="0"/>
              <a:t>and feasibility. </a:t>
            </a:r>
            <a:endParaRPr lang="en-US" dirty="0" smtClean="0"/>
          </a:p>
          <a:p>
            <a:pPr algn="just"/>
            <a:r>
              <a:rPr lang="en-US" dirty="0" smtClean="0"/>
              <a:t>This </a:t>
            </a:r>
            <a:r>
              <a:rPr lang="en-US" dirty="0"/>
              <a:t>project aims to develop a website that provides communication among people on the network, which works quite similarly to social media sites. This website also provides the features of writing and posting any event all in one place. </a:t>
            </a:r>
            <a:endParaRPr lang="en-US" dirty="0" smtClean="0"/>
          </a:p>
          <a:p>
            <a:pPr algn="just"/>
            <a:r>
              <a:rPr lang="en-US" dirty="0" smtClean="0"/>
              <a:t>The </a:t>
            </a:r>
            <a:r>
              <a:rPr lang="en-US" dirty="0"/>
              <a:t>main idea behind this website is to post articles on individual students and the programs conducted by various departments. This website can be handled by the admin and manage students as well as faculty. </a:t>
            </a:r>
          </a:p>
          <a:p>
            <a:pPr marL="0" indent="0">
              <a:buNone/>
            </a:pPr>
            <a:r>
              <a:rPr lang="en-US" dirty="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882560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803" y="914401"/>
            <a:ext cx="10515600" cy="5674686"/>
          </a:xfrm>
        </p:spPr>
        <p:txBody>
          <a:bodyPr>
            <a:normAutofit/>
          </a:bodyPr>
          <a:lstStyle/>
          <a:p>
            <a:pPr lvl="0" algn="just"/>
            <a:r>
              <a:rPr lang="en-US" sz="2400" b="1" dirty="0"/>
              <a:t> </a:t>
            </a:r>
            <a:r>
              <a:rPr lang="en-US" sz="2400" dirty="0"/>
              <a:t>The existing system includes a lot of manual work. The articles of the student are collected manually and it is presented in the college magazines</a:t>
            </a:r>
            <a:r>
              <a:rPr lang="en-US" sz="2400" dirty="0"/>
              <a:t>. </a:t>
            </a:r>
          </a:p>
          <a:p>
            <a:pPr lvl="0" algn="just"/>
            <a:r>
              <a:rPr lang="en-US" sz="2400" dirty="0"/>
              <a:t>Here </a:t>
            </a:r>
            <a:r>
              <a:rPr lang="en-US" sz="2400" dirty="0"/>
              <a:t>the students can post their articles on various topics. The programs, events, and educational news in various departments are known by the students through the announcements made by the students throughout the classes</a:t>
            </a:r>
            <a:r>
              <a:rPr lang="en-US" sz="2400" dirty="0"/>
              <a:t>.</a:t>
            </a:r>
          </a:p>
          <a:p>
            <a:pPr lvl="0" algn="just"/>
            <a:r>
              <a:rPr lang="en-US" sz="2400" dirty="0"/>
              <a:t> </a:t>
            </a:r>
            <a:r>
              <a:rPr lang="en-US" sz="2400" dirty="0"/>
              <a:t>This is solved by posting news on the website. Each student can read and like the articles of the students. And faculties can also view and post articles. </a:t>
            </a:r>
            <a:endParaRPr lang="en-US" sz="2400" dirty="0"/>
          </a:p>
          <a:p>
            <a:r>
              <a:rPr lang="en-US" sz="2400" dirty="0"/>
              <a:t>All students can view </a:t>
            </a:r>
            <a:r>
              <a:rPr lang="en-US" sz="2400" dirty="0"/>
              <a:t>articles </a:t>
            </a:r>
            <a:r>
              <a:rPr lang="en-US" sz="2400" dirty="0"/>
              <a:t>posted by individual </a:t>
            </a:r>
            <a:r>
              <a:rPr lang="en-US" sz="2400" dirty="0"/>
              <a:t>students and news feeds posted by faculties. To make it easier to be aware of about the college’s day-to-day activities. Students and faculties posts are first sent to admin for approval. </a:t>
            </a:r>
          </a:p>
          <a:p>
            <a:r>
              <a:rPr lang="en-US" sz="2400" dirty="0"/>
              <a:t>so it keeps the system stable not posting any spam or miscellaneous content on the web.  </a:t>
            </a:r>
          </a:p>
          <a:p>
            <a:endParaRPr lang="en-US" sz="2400" dirty="0"/>
          </a:p>
          <a:p>
            <a:pPr marL="0" indent="0">
              <a:buNone/>
            </a:pPr>
            <a:r>
              <a:rPr lang="en-US" sz="2400" dirty="0"/>
              <a:t> </a:t>
            </a:r>
          </a:p>
          <a:p>
            <a:pPr lvl="0" algn="just"/>
            <a:endParaRPr lang="en-US" sz="2400" dirty="0"/>
          </a:p>
        </p:txBody>
      </p:sp>
    </p:spTree>
    <p:extLst>
      <p:ext uri="{BB962C8B-B14F-4D97-AF65-F5344CB8AC3E}">
        <p14:creationId xmlns:p14="http://schemas.microsoft.com/office/powerpoint/2010/main" val="234021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                 </a:t>
            </a:r>
            <a:r>
              <a:rPr lang="en-US" sz="4050" dirty="0">
                <a:latin typeface="Bookman Old Style" panose="02050604050505020204" pitchFamily="18" charset="0"/>
              </a:rPr>
              <a:t>MODULES</a:t>
            </a:r>
            <a:endParaRPr lang="en-US" sz="4050" dirty="0">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latin typeface="Bookman Old Style" panose="02050604050505020204" pitchFamily="18" charset="0"/>
              </a:rPr>
              <a:t>ADMIN</a:t>
            </a:r>
          </a:p>
          <a:p>
            <a:pPr algn="just">
              <a:buFont typeface="Wingdings" panose="05000000000000000000" pitchFamily="2" charset="2"/>
              <a:buChar char="§"/>
            </a:pPr>
            <a:r>
              <a:rPr lang="en-US" dirty="0" smtClean="0"/>
              <a:t>Login</a:t>
            </a:r>
            <a:r>
              <a:rPr lang="en-US" u="sng" dirty="0" smtClean="0"/>
              <a:t>    </a:t>
            </a:r>
          </a:p>
          <a:p>
            <a:pPr algn="just">
              <a:buFont typeface="Wingdings" panose="05000000000000000000" pitchFamily="2" charset="2"/>
              <a:buChar char="§"/>
            </a:pPr>
            <a:r>
              <a:rPr lang="en-US" dirty="0" smtClean="0"/>
              <a:t>Add </a:t>
            </a:r>
            <a:r>
              <a:rPr lang="en-US" dirty="0" smtClean="0"/>
              <a:t>Faculty and Student  </a:t>
            </a:r>
            <a:endParaRPr lang="en-US" dirty="0" smtClean="0"/>
          </a:p>
          <a:p>
            <a:pPr algn="just">
              <a:buFont typeface="Wingdings" panose="05000000000000000000" pitchFamily="2" charset="2"/>
              <a:buChar char="§"/>
            </a:pPr>
            <a:r>
              <a:rPr lang="en-US" dirty="0" smtClean="0"/>
              <a:t>Delete Student and  </a:t>
            </a:r>
            <a:r>
              <a:rPr lang="en-US" dirty="0" smtClean="0"/>
              <a:t>Faculty</a:t>
            </a:r>
          </a:p>
          <a:p>
            <a:pPr algn="just">
              <a:buFont typeface="Wingdings" panose="05000000000000000000" pitchFamily="2" charset="2"/>
              <a:buChar char="§"/>
            </a:pPr>
            <a:r>
              <a:rPr lang="en-US" dirty="0" smtClean="0"/>
              <a:t>View Posts and </a:t>
            </a:r>
            <a:r>
              <a:rPr lang="en-US" dirty="0" smtClean="0"/>
              <a:t>Articles</a:t>
            </a:r>
          </a:p>
          <a:p>
            <a:pPr algn="just">
              <a:buFont typeface="Wingdings" panose="05000000000000000000" pitchFamily="2" charset="2"/>
              <a:buChar char="§"/>
            </a:pPr>
            <a:r>
              <a:rPr lang="en-US" dirty="0" smtClean="0"/>
              <a:t>Manage Posts and Articles</a:t>
            </a:r>
            <a:endParaRPr lang="en-US" dirty="0" smtClean="0"/>
          </a:p>
          <a:p>
            <a:pPr marL="0" indent="0" algn="just">
              <a:buNone/>
            </a:pPr>
            <a:r>
              <a:rPr lang="en-US" dirty="0" smtClean="0"/>
              <a:t>  </a:t>
            </a:r>
          </a:p>
          <a:p>
            <a:pPr marL="0" indent="0">
              <a:buNone/>
            </a:pPr>
            <a:endParaRPr lang="en-US" u="sng" dirty="0"/>
          </a:p>
        </p:txBody>
      </p:sp>
    </p:spTree>
    <p:extLst>
      <p:ext uri="{BB962C8B-B14F-4D97-AF65-F5344CB8AC3E}">
        <p14:creationId xmlns:p14="http://schemas.microsoft.com/office/powerpoint/2010/main" val="11265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956" y="396070"/>
            <a:ext cx="10515600" cy="5953214"/>
          </a:xfrm>
        </p:spPr>
        <p:txBody>
          <a:bodyPr>
            <a:normAutofit lnSpcReduction="10000"/>
          </a:bodyPr>
          <a:lstStyle/>
          <a:p>
            <a:pPr marL="0" indent="0">
              <a:buNone/>
            </a:pPr>
            <a:r>
              <a:rPr lang="en-US" dirty="0" smtClean="0"/>
              <a:t>2</a:t>
            </a:r>
            <a:r>
              <a:rPr lang="en-US" dirty="0" smtClean="0"/>
              <a:t>. </a:t>
            </a:r>
            <a:r>
              <a:rPr lang="en-US" u="sng" dirty="0" smtClean="0">
                <a:latin typeface="Bookman Old Style" panose="02050604050505020204" pitchFamily="18" charset="0"/>
              </a:rPr>
              <a:t>STUDENT </a:t>
            </a:r>
          </a:p>
          <a:p>
            <a:r>
              <a:rPr lang="en-US" dirty="0" smtClean="0"/>
              <a:t>Login</a:t>
            </a:r>
          </a:p>
          <a:p>
            <a:r>
              <a:rPr lang="en-US" dirty="0" smtClean="0"/>
              <a:t>View and </a:t>
            </a:r>
            <a:r>
              <a:rPr lang="en-US" dirty="0" smtClean="0"/>
              <a:t>Manage </a:t>
            </a:r>
            <a:r>
              <a:rPr lang="en-US" dirty="0" smtClean="0"/>
              <a:t> </a:t>
            </a:r>
            <a:r>
              <a:rPr lang="en-US" dirty="0" smtClean="0"/>
              <a:t>Profile</a:t>
            </a:r>
          </a:p>
          <a:p>
            <a:pPr algn="just"/>
            <a:r>
              <a:rPr lang="en-US" dirty="0" smtClean="0"/>
              <a:t>View News </a:t>
            </a:r>
            <a:r>
              <a:rPr lang="en-US" dirty="0"/>
              <a:t>a</a:t>
            </a:r>
            <a:r>
              <a:rPr lang="en-US" dirty="0" smtClean="0"/>
              <a:t>nd Articles</a:t>
            </a:r>
          </a:p>
          <a:p>
            <a:r>
              <a:rPr lang="en-US" dirty="0" smtClean="0"/>
              <a:t>Post</a:t>
            </a:r>
            <a:r>
              <a:rPr lang="en-US" dirty="0" smtClean="0"/>
              <a:t> </a:t>
            </a:r>
            <a:r>
              <a:rPr lang="en-US" dirty="0" smtClean="0"/>
              <a:t>Articles</a:t>
            </a:r>
          </a:p>
          <a:p>
            <a:pPr marL="0" indent="0">
              <a:buNone/>
            </a:pPr>
            <a:endParaRPr lang="en-US" dirty="0"/>
          </a:p>
          <a:p>
            <a:pPr marL="0" indent="0">
              <a:buNone/>
            </a:pPr>
            <a:r>
              <a:rPr lang="en-US" dirty="0" smtClean="0"/>
              <a:t>3. </a:t>
            </a:r>
            <a:r>
              <a:rPr lang="en-US" u="sng" dirty="0" smtClean="0">
                <a:latin typeface="Bookman Old Style" panose="02050604050505020204" pitchFamily="18" charset="0"/>
              </a:rPr>
              <a:t>FACULTY</a:t>
            </a:r>
          </a:p>
          <a:p>
            <a:pPr algn="just"/>
            <a:r>
              <a:rPr lang="en-US" dirty="0" smtClean="0"/>
              <a:t>Login</a:t>
            </a:r>
          </a:p>
          <a:p>
            <a:pPr algn="just"/>
            <a:r>
              <a:rPr lang="en-US" dirty="0" smtClean="0"/>
              <a:t>View and </a:t>
            </a:r>
            <a:r>
              <a:rPr lang="en-US" dirty="0" smtClean="0"/>
              <a:t>Manage</a:t>
            </a:r>
            <a:r>
              <a:rPr lang="en-US" dirty="0" smtClean="0"/>
              <a:t> </a:t>
            </a:r>
            <a:r>
              <a:rPr lang="en-US" dirty="0" smtClean="0"/>
              <a:t>Profile</a:t>
            </a:r>
          </a:p>
          <a:p>
            <a:pPr algn="just"/>
            <a:r>
              <a:rPr lang="en-US" dirty="0" smtClean="0"/>
              <a:t>View News and Articles</a:t>
            </a:r>
          </a:p>
          <a:p>
            <a:pPr algn="just"/>
            <a:r>
              <a:rPr lang="en-US" dirty="0" smtClean="0"/>
              <a:t>Post </a:t>
            </a:r>
            <a:r>
              <a:rPr lang="en-US" dirty="0" smtClean="0"/>
              <a:t>News</a:t>
            </a:r>
          </a:p>
          <a:p>
            <a:pPr algn="just"/>
            <a:r>
              <a:rPr lang="en-US" dirty="0" smtClean="0"/>
              <a:t>Post Articles</a:t>
            </a:r>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3365904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1223492"/>
          </a:xfrm>
        </p:spPr>
        <p:txBody>
          <a:bodyPr/>
          <a:lstStyle/>
          <a:p>
            <a:r>
              <a:rPr lang="en-US" dirty="0" smtClean="0">
                <a:latin typeface="Bookman Old Style" panose="02050604050505020204" pitchFamily="18" charset="0"/>
              </a:rPr>
              <a:t>          PRODUCT BACKLOG</a:t>
            </a:r>
            <a:endParaRPr lang="en-US" dirty="0">
              <a:latin typeface="Bookman Old Style" panose="020506040505050202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62210247"/>
              </p:ext>
            </p:extLst>
          </p:nvPr>
        </p:nvGraphicFramePr>
        <p:xfrm>
          <a:off x="606380" y="1365161"/>
          <a:ext cx="10515600" cy="4673532"/>
        </p:xfrm>
        <a:graphic>
          <a:graphicData uri="http://schemas.openxmlformats.org/drawingml/2006/table">
            <a:tbl>
              <a:tblPr firstRow="1" bandRow="1">
                <a:tableStyleId>{073A0DAA-6AF3-43AB-8588-CEC1D06C72B9}</a:tableStyleId>
              </a:tblPr>
              <a:tblGrid>
                <a:gridCol w="1752600"/>
                <a:gridCol w="1752600"/>
                <a:gridCol w="1752600"/>
                <a:gridCol w="1752600"/>
                <a:gridCol w="1752600"/>
                <a:gridCol w="1752600"/>
              </a:tblGrid>
              <a:tr h="621442">
                <a:tc>
                  <a:txBody>
                    <a:bodyPr/>
                    <a:lstStyle/>
                    <a:p>
                      <a:r>
                        <a:rPr lang="en-US" dirty="0" smtClean="0"/>
                        <a:t>          </a:t>
                      </a:r>
                      <a:r>
                        <a:rPr lang="en-US" sz="2800" dirty="0" smtClean="0"/>
                        <a:t>ID</a:t>
                      </a:r>
                      <a:endParaRPr lang="en-US" sz="2800" dirty="0">
                        <a:solidFill>
                          <a:schemeClr val="tx1"/>
                        </a:solidFill>
                        <a:latin typeface="+mj-lt"/>
                      </a:endParaRPr>
                    </a:p>
                  </a:txBody>
                  <a:tcPr/>
                </a:tc>
                <a:tc>
                  <a:txBody>
                    <a:bodyPr/>
                    <a:lstStyle/>
                    <a:p>
                      <a:r>
                        <a:rPr lang="en-US" dirty="0" smtClean="0"/>
                        <a:t>   </a:t>
                      </a:r>
                      <a:r>
                        <a:rPr lang="en-US" sz="2800" dirty="0" smtClean="0"/>
                        <a:t>PRIORITY</a:t>
                      </a:r>
                      <a:endParaRPr lang="en-US" sz="2800" dirty="0">
                        <a:solidFill>
                          <a:schemeClr val="tx1"/>
                        </a:solidFill>
                        <a:latin typeface="+mj-lt"/>
                      </a:endParaRPr>
                    </a:p>
                  </a:txBody>
                  <a:tcPr/>
                </a:tc>
                <a:tc>
                  <a:txBody>
                    <a:bodyPr/>
                    <a:lstStyle/>
                    <a:p>
                      <a:r>
                        <a:rPr lang="en-US" sz="2800" dirty="0" smtClean="0"/>
                        <a:t>    SIZE</a:t>
                      </a:r>
                    </a:p>
                    <a:p>
                      <a:r>
                        <a:rPr lang="en-US" sz="2800" dirty="0" smtClean="0"/>
                        <a:t>   (HRS)</a:t>
                      </a:r>
                      <a:endParaRPr lang="en-US" sz="2800" dirty="0">
                        <a:solidFill>
                          <a:schemeClr val="tx1"/>
                        </a:solidFill>
                        <a:latin typeface="+mj-lt"/>
                      </a:endParaRPr>
                    </a:p>
                  </a:txBody>
                  <a:tcPr/>
                </a:tc>
                <a:tc>
                  <a:txBody>
                    <a:bodyPr/>
                    <a:lstStyle/>
                    <a:p>
                      <a:r>
                        <a:rPr lang="en-US" sz="2800" dirty="0" smtClean="0"/>
                        <a:t>   SPRINT</a:t>
                      </a:r>
                      <a:endParaRPr lang="en-US" sz="2800" dirty="0">
                        <a:solidFill>
                          <a:schemeClr val="tx1"/>
                        </a:solidFill>
                        <a:latin typeface="+mj-lt"/>
                      </a:endParaRPr>
                    </a:p>
                  </a:txBody>
                  <a:tcPr/>
                </a:tc>
                <a:tc>
                  <a:txBody>
                    <a:bodyPr/>
                    <a:lstStyle/>
                    <a:p>
                      <a:r>
                        <a:rPr lang="en-US" sz="2800" dirty="0" smtClean="0"/>
                        <a:t>  STATUS</a:t>
                      </a:r>
                      <a:endParaRPr lang="en-US" sz="2800" dirty="0">
                        <a:solidFill>
                          <a:schemeClr val="tx1"/>
                        </a:solidFill>
                        <a:latin typeface="+mj-lt"/>
                      </a:endParaRPr>
                    </a:p>
                  </a:txBody>
                  <a:tcPr/>
                </a:tc>
                <a:tc>
                  <a:txBody>
                    <a:bodyPr/>
                    <a:lstStyle/>
                    <a:p>
                      <a:r>
                        <a:rPr lang="en-US" sz="2800" dirty="0" smtClean="0"/>
                        <a:t> NAME</a:t>
                      </a:r>
                      <a:endParaRPr lang="en-US" sz="2800" dirty="0">
                        <a:solidFill>
                          <a:schemeClr val="tx1"/>
                        </a:solidFill>
                        <a:latin typeface="+mj-lt"/>
                      </a:endParaRPr>
                    </a:p>
                  </a:txBody>
                  <a:tcPr/>
                </a:tc>
              </a:tr>
              <a:tr h="621442">
                <a:tc>
                  <a:txBody>
                    <a:bodyPr/>
                    <a:lstStyle/>
                    <a:p>
                      <a:r>
                        <a:rPr lang="en-US" b="1" dirty="0" smtClean="0"/>
                        <a:t>1</a:t>
                      </a:r>
                      <a:endParaRPr lang="en-US" b="1" dirty="0"/>
                    </a:p>
                  </a:txBody>
                  <a:tcPr/>
                </a:tc>
                <a:tc>
                  <a:txBody>
                    <a:bodyPr/>
                    <a:lstStyle/>
                    <a:p>
                      <a:r>
                        <a:rPr lang="en-US" b="1" dirty="0" smtClean="0"/>
                        <a:t>Medium</a:t>
                      </a:r>
                      <a:endParaRPr lang="en-US" b="1" dirty="0"/>
                    </a:p>
                  </a:txBody>
                  <a:tcPr/>
                </a:tc>
                <a:tc>
                  <a:txBody>
                    <a:bodyPr/>
                    <a:lstStyle/>
                    <a:p>
                      <a:r>
                        <a:rPr lang="en-US" b="1" dirty="0" smtClean="0"/>
                        <a:t>7</a:t>
                      </a:r>
                      <a:endParaRPr lang="en-US" b="1" dirty="0"/>
                    </a:p>
                  </a:txBody>
                  <a:tcPr/>
                </a:tc>
                <a:tc>
                  <a:txBody>
                    <a:bodyPr/>
                    <a:lstStyle/>
                    <a:p>
                      <a:r>
                        <a:rPr lang="en-US" b="1" dirty="0" smtClean="0"/>
                        <a:t>1</a:t>
                      </a:r>
                      <a:endParaRPr lang="en-US" b="1" dirty="0"/>
                    </a:p>
                  </a:txBody>
                  <a:tcPr/>
                </a:tc>
                <a:tc>
                  <a:txBody>
                    <a:bodyPr/>
                    <a:lstStyle/>
                    <a:p>
                      <a:r>
                        <a:rPr lang="en-US" b="1" dirty="0" smtClean="0"/>
                        <a:t>In progress</a:t>
                      </a:r>
                      <a:endParaRPr lang="en-US" b="1" dirty="0"/>
                    </a:p>
                  </a:txBody>
                  <a:tcPr/>
                </a:tc>
                <a:tc>
                  <a:txBody>
                    <a:bodyPr/>
                    <a:lstStyle/>
                    <a:p>
                      <a:r>
                        <a:rPr lang="en-US" b="1" dirty="0" smtClean="0"/>
                        <a:t>Registration</a:t>
                      </a:r>
                      <a:endParaRPr lang="en-US" b="1" dirty="0"/>
                    </a:p>
                  </a:txBody>
                  <a:tcPr/>
                </a:tc>
              </a:tr>
              <a:tr h="621442">
                <a:tc>
                  <a:txBody>
                    <a:bodyPr/>
                    <a:lstStyle/>
                    <a:p>
                      <a:r>
                        <a:rPr lang="en-US" b="1" dirty="0" smtClean="0"/>
                        <a:t>2</a:t>
                      </a:r>
                      <a:endParaRPr lang="en-US" b="1" dirty="0"/>
                    </a:p>
                  </a:txBody>
                  <a:tcPr/>
                </a:tc>
                <a:tc>
                  <a:txBody>
                    <a:bodyPr/>
                    <a:lstStyle/>
                    <a:p>
                      <a:r>
                        <a:rPr lang="en-US" b="1" dirty="0" smtClean="0"/>
                        <a:t>Medium</a:t>
                      </a:r>
                      <a:endParaRPr lang="en-US" b="1" dirty="0"/>
                    </a:p>
                  </a:txBody>
                  <a:tcPr/>
                </a:tc>
                <a:tc>
                  <a:txBody>
                    <a:bodyPr/>
                    <a:lstStyle/>
                    <a:p>
                      <a:r>
                        <a:rPr lang="en-US" b="1" dirty="0" smtClean="0"/>
                        <a:t>5</a:t>
                      </a:r>
                      <a:endParaRPr lang="en-US" b="1" dirty="0"/>
                    </a:p>
                  </a:txBody>
                  <a:tcPr/>
                </a:tc>
                <a:tc>
                  <a:txBody>
                    <a:bodyPr/>
                    <a:lstStyle/>
                    <a:p>
                      <a:endParaRPr lang="en-US" b="1" dirty="0">
                        <a:solidFill>
                          <a:schemeClr val="bg1"/>
                        </a:solidFill>
                      </a:endParaRPr>
                    </a:p>
                  </a:txBody>
                  <a:tcPr/>
                </a:tc>
                <a:tc>
                  <a:txBody>
                    <a:bodyPr/>
                    <a:lstStyle/>
                    <a:p>
                      <a:r>
                        <a:rPr lang="en-US" b="1" dirty="0" smtClean="0"/>
                        <a:t>In Progress</a:t>
                      </a:r>
                      <a:endParaRPr lang="en-US" b="1" dirty="0"/>
                    </a:p>
                  </a:txBody>
                  <a:tcPr/>
                </a:tc>
                <a:tc>
                  <a:txBody>
                    <a:bodyPr/>
                    <a:lstStyle/>
                    <a:p>
                      <a:r>
                        <a:rPr lang="en-US" b="1" dirty="0" smtClean="0"/>
                        <a:t>Login</a:t>
                      </a:r>
                      <a:endParaRPr lang="en-US" b="1" dirty="0"/>
                    </a:p>
                  </a:txBody>
                  <a:tcPr/>
                </a:tc>
              </a:tr>
              <a:tr h="621442">
                <a:tc>
                  <a:txBody>
                    <a:bodyPr/>
                    <a:lstStyle/>
                    <a:p>
                      <a:pPr marL="68580" marR="0" algn="l">
                        <a:spcBef>
                          <a:spcPts val="15"/>
                        </a:spcBef>
                        <a:spcAft>
                          <a:spcPts val="0"/>
                        </a:spcAft>
                      </a:pPr>
                      <a:r>
                        <a:rPr lang="en-IN" sz="1600" b="1" dirty="0">
                          <a:solidFill>
                            <a:schemeClr val="tx1"/>
                          </a:solidFill>
                          <a:effectLst/>
                          <a:latin typeface="Carlito"/>
                        </a:rPr>
                        <a:t>3</a:t>
                      </a:r>
                    </a:p>
                  </a:txBody>
                  <a:tcPr marL="58276" marR="58276" marT="29138" marB="29138"/>
                </a:tc>
                <a:tc>
                  <a:txBody>
                    <a:bodyPr/>
                    <a:lstStyle/>
                    <a:p>
                      <a:pPr marL="67945" marR="0" algn="l">
                        <a:spcBef>
                          <a:spcPts val="15"/>
                        </a:spcBef>
                        <a:spcAft>
                          <a:spcPts val="0"/>
                        </a:spcAft>
                      </a:pPr>
                      <a:r>
                        <a:rPr lang="en-IN" sz="1600" b="1" dirty="0" smtClean="0">
                          <a:effectLst/>
                          <a:latin typeface="Carlito"/>
                        </a:rPr>
                        <a:t>High</a:t>
                      </a:r>
                      <a:endParaRPr lang="en-IN" sz="1600" b="1" dirty="0">
                        <a:effectLst/>
                        <a:latin typeface="Carlito"/>
                      </a:endParaRPr>
                    </a:p>
                  </a:txBody>
                  <a:tcPr marL="58276" marR="58276" marT="29138" marB="29138"/>
                </a:tc>
                <a:tc>
                  <a:txBody>
                    <a:bodyPr/>
                    <a:lstStyle/>
                    <a:p>
                      <a:pPr marL="67945" marR="0" algn="l">
                        <a:spcBef>
                          <a:spcPts val="15"/>
                        </a:spcBef>
                        <a:spcAft>
                          <a:spcPts val="0"/>
                        </a:spcAft>
                      </a:pPr>
                      <a:r>
                        <a:rPr lang="en-IN" sz="1600" b="1" dirty="0" smtClean="0">
                          <a:effectLst/>
                          <a:latin typeface="Carlito"/>
                        </a:rPr>
                        <a:t>8</a:t>
                      </a:r>
                      <a:endParaRPr lang="en-IN" sz="1600" b="1" dirty="0">
                        <a:effectLst/>
                        <a:latin typeface="Carlito"/>
                      </a:endParaRPr>
                    </a:p>
                  </a:txBody>
                  <a:tcPr marL="58276" marR="58276" marT="29138" marB="29138"/>
                </a:tc>
                <a:tc rowSpan="2">
                  <a:txBody>
                    <a:bodyPr/>
                    <a:lstStyle/>
                    <a:p>
                      <a:pPr marL="67945" marR="0" algn="l">
                        <a:spcBef>
                          <a:spcPts val="15"/>
                        </a:spcBef>
                        <a:spcAft>
                          <a:spcPts val="0"/>
                        </a:spcAft>
                      </a:pPr>
                      <a:r>
                        <a:rPr lang="en-IN" sz="1600" b="1" dirty="0">
                          <a:effectLst/>
                          <a:latin typeface="Carlito"/>
                        </a:rPr>
                        <a:t>2</a:t>
                      </a:r>
                    </a:p>
                  </a:txBody>
                  <a:tcPr marL="58276" marR="58276" marT="29138" marB="29138"/>
                </a:tc>
                <a:tc>
                  <a:txBody>
                    <a:bodyPr/>
                    <a:lstStyle/>
                    <a:p>
                      <a:pPr marL="67945" marR="0" algn="l">
                        <a:spcBef>
                          <a:spcPts val="15"/>
                        </a:spcBef>
                        <a:spcAft>
                          <a:spcPts val="0"/>
                        </a:spcAft>
                      </a:pPr>
                      <a:r>
                        <a:rPr lang="en-IN" sz="1600" b="1" dirty="0" smtClean="0">
                          <a:effectLst/>
                          <a:latin typeface="Carlito"/>
                        </a:rPr>
                        <a:t>In</a:t>
                      </a:r>
                      <a:r>
                        <a:rPr lang="en-IN" sz="1600" b="1" baseline="0" dirty="0" smtClean="0">
                          <a:effectLst/>
                          <a:latin typeface="Carlito"/>
                        </a:rPr>
                        <a:t> Progress</a:t>
                      </a:r>
                      <a:endParaRPr lang="en-IN" sz="1600" b="1" dirty="0">
                        <a:effectLst/>
                        <a:latin typeface="Carlito"/>
                      </a:endParaRPr>
                    </a:p>
                  </a:txBody>
                  <a:tcPr marL="58276" marR="58276" marT="29138" marB="29138"/>
                </a:tc>
                <a:tc>
                  <a:txBody>
                    <a:bodyPr/>
                    <a:lstStyle/>
                    <a:p>
                      <a:pPr marL="67945" marR="0" algn="l">
                        <a:spcBef>
                          <a:spcPts val="15"/>
                        </a:spcBef>
                        <a:spcAft>
                          <a:spcPts val="0"/>
                        </a:spcAft>
                      </a:pPr>
                      <a:r>
                        <a:rPr lang="en-IN" sz="1600" b="1" dirty="0" smtClean="0">
                          <a:effectLst/>
                          <a:latin typeface="Carlito"/>
                        </a:rPr>
                        <a:t>Table</a:t>
                      </a:r>
                      <a:r>
                        <a:rPr lang="en-IN" sz="1600" b="1" baseline="0" dirty="0" smtClean="0">
                          <a:effectLst/>
                          <a:latin typeface="Carlito"/>
                        </a:rPr>
                        <a:t> Design</a:t>
                      </a:r>
                      <a:endParaRPr lang="en-IN" sz="1600" b="1" dirty="0">
                        <a:effectLst/>
                        <a:latin typeface="Carlito"/>
                      </a:endParaRPr>
                    </a:p>
                  </a:txBody>
                  <a:tcPr marL="58276" marR="58276" marT="29138" marB="29138"/>
                </a:tc>
              </a:tr>
              <a:tr h="621442">
                <a:tc>
                  <a:txBody>
                    <a:bodyPr/>
                    <a:lstStyle/>
                    <a:p>
                      <a:pPr marL="68580" marR="0" algn="l">
                        <a:spcBef>
                          <a:spcPts val="15"/>
                        </a:spcBef>
                        <a:spcAft>
                          <a:spcPts val="0"/>
                        </a:spcAft>
                      </a:pPr>
                      <a:r>
                        <a:rPr lang="en-IN" sz="1600" b="1" dirty="0">
                          <a:solidFill>
                            <a:schemeClr val="tx1"/>
                          </a:solidFill>
                          <a:effectLst/>
                          <a:latin typeface="Carlito"/>
                        </a:rPr>
                        <a:t>4</a:t>
                      </a:r>
                    </a:p>
                  </a:txBody>
                  <a:tcPr marL="58276" marR="58276" marT="29138" marB="29138"/>
                </a:tc>
                <a:tc>
                  <a:txBody>
                    <a:bodyPr/>
                    <a:lstStyle/>
                    <a:p>
                      <a:pPr marL="67945" marR="0" algn="l">
                        <a:spcBef>
                          <a:spcPts val="15"/>
                        </a:spcBef>
                        <a:spcAft>
                          <a:spcPts val="0"/>
                        </a:spcAft>
                      </a:pPr>
                      <a:r>
                        <a:rPr lang="en-IN" sz="1600" b="1" dirty="0">
                          <a:effectLst/>
                          <a:latin typeface="Carlito"/>
                        </a:rPr>
                        <a:t>High</a:t>
                      </a:r>
                    </a:p>
                  </a:txBody>
                  <a:tcPr marL="58276" marR="58276" marT="29138" marB="29138"/>
                </a:tc>
                <a:tc>
                  <a:txBody>
                    <a:bodyPr/>
                    <a:lstStyle/>
                    <a:p>
                      <a:pPr marL="67945" marR="0" algn="l">
                        <a:spcBef>
                          <a:spcPts val="15"/>
                        </a:spcBef>
                        <a:spcAft>
                          <a:spcPts val="0"/>
                        </a:spcAft>
                      </a:pPr>
                      <a:r>
                        <a:rPr lang="en-IN" sz="1600" b="1" dirty="0" smtClean="0">
                          <a:effectLst/>
                          <a:latin typeface="Carlito"/>
                        </a:rPr>
                        <a:t>10</a:t>
                      </a:r>
                      <a:endParaRPr lang="en-IN" sz="1600" b="1" dirty="0">
                        <a:effectLst/>
                        <a:latin typeface="Carlito"/>
                      </a:endParaRPr>
                    </a:p>
                  </a:txBody>
                  <a:tcPr marL="58276" marR="58276" marT="29138" marB="29138"/>
                </a:tc>
                <a:tc vMerge="1">
                  <a:txBody>
                    <a:bodyPr/>
                    <a:lstStyle/>
                    <a:p>
                      <a:endParaRPr lang="en-IN"/>
                    </a:p>
                  </a:txBody>
                  <a:tcPr/>
                </a:tc>
                <a:tc>
                  <a:txBody>
                    <a:bodyPr/>
                    <a:lstStyle/>
                    <a:p>
                      <a:pPr marL="67945" marR="0" algn="l">
                        <a:spcBef>
                          <a:spcPts val="15"/>
                        </a:spcBef>
                        <a:spcAft>
                          <a:spcPts val="0"/>
                        </a:spcAft>
                      </a:pPr>
                      <a:r>
                        <a:rPr lang="en-IN" sz="1600" b="1" dirty="0">
                          <a:effectLst/>
                          <a:latin typeface="Carlito"/>
                        </a:rPr>
                        <a:t>Planned</a:t>
                      </a:r>
                    </a:p>
                  </a:txBody>
                  <a:tcPr marL="58276" marR="58276" marT="29138" marB="29138"/>
                </a:tc>
                <a:tc>
                  <a:txBody>
                    <a:bodyPr/>
                    <a:lstStyle/>
                    <a:p>
                      <a:pPr marL="67945" marR="0" algn="l">
                        <a:spcBef>
                          <a:spcPts val="15"/>
                        </a:spcBef>
                        <a:spcAft>
                          <a:spcPts val="0"/>
                        </a:spcAft>
                      </a:pPr>
                      <a:r>
                        <a:rPr lang="en-IN" sz="1600" b="1" dirty="0" smtClean="0">
                          <a:effectLst/>
                          <a:latin typeface="Carlito"/>
                        </a:rPr>
                        <a:t>Coding</a:t>
                      </a:r>
                      <a:endParaRPr lang="en-IN" sz="1600" b="1" dirty="0">
                        <a:effectLst/>
                        <a:latin typeface="Carlito"/>
                      </a:endParaRPr>
                    </a:p>
                  </a:txBody>
                  <a:tcPr marL="58276" marR="58276" marT="29138" marB="29138"/>
                </a:tc>
              </a:tr>
              <a:tr h="621442">
                <a:tc>
                  <a:txBody>
                    <a:bodyPr/>
                    <a:lstStyle/>
                    <a:p>
                      <a:pPr marL="68580" marR="0" algn="l">
                        <a:spcBef>
                          <a:spcPts val="15"/>
                        </a:spcBef>
                        <a:spcAft>
                          <a:spcPts val="0"/>
                        </a:spcAft>
                      </a:pPr>
                      <a:r>
                        <a:rPr lang="en-IN" sz="1600" b="1" dirty="0">
                          <a:solidFill>
                            <a:schemeClr val="tx1"/>
                          </a:solidFill>
                          <a:effectLst/>
                          <a:latin typeface="Carlito"/>
                        </a:rPr>
                        <a:t>7</a:t>
                      </a:r>
                    </a:p>
                  </a:txBody>
                  <a:tcPr marL="58276" marR="58276" marT="29138" marB="29138"/>
                </a:tc>
                <a:tc>
                  <a:txBody>
                    <a:bodyPr/>
                    <a:lstStyle/>
                    <a:p>
                      <a:pPr marL="67945" marR="0" algn="l">
                        <a:spcBef>
                          <a:spcPts val="15"/>
                        </a:spcBef>
                        <a:spcAft>
                          <a:spcPts val="0"/>
                        </a:spcAft>
                      </a:pPr>
                      <a:r>
                        <a:rPr lang="en-IN" sz="1600" b="1">
                          <a:effectLst/>
                          <a:latin typeface="Carlito"/>
                        </a:rPr>
                        <a:t>Medium</a:t>
                      </a:r>
                    </a:p>
                  </a:txBody>
                  <a:tcPr marL="58276" marR="58276" marT="29138" marB="29138"/>
                </a:tc>
                <a:tc>
                  <a:txBody>
                    <a:bodyPr/>
                    <a:lstStyle/>
                    <a:p>
                      <a:pPr marL="67945" marR="0" algn="l">
                        <a:spcBef>
                          <a:spcPts val="15"/>
                        </a:spcBef>
                        <a:spcAft>
                          <a:spcPts val="0"/>
                        </a:spcAft>
                      </a:pPr>
                      <a:r>
                        <a:rPr lang="en-IN" sz="1600" b="1" dirty="0" smtClean="0">
                          <a:effectLst/>
                          <a:latin typeface="Carlito"/>
                        </a:rPr>
                        <a:t>10</a:t>
                      </a:r>
                      <a:endParaRPr lang="en-IN" sz="1600" b="1" dirty="0">
                        <a:effectLst/>
                        <a:latin typeface="Carlito"/>
                      </a:endParaRPr>
                    </a:p>
                  </a:txBody>
                  <a:tcPr marL="58276" marR="58276" marT="29138" marB="29138"/>
                </a:tc>
                <a:tc rowSpan="2">
                  <a:txBody>
                    <a:bodyPr/>
                    <a:lstStyle/>
                    <a:p>
                      <a:pPr marL="67945" marR="0" algn="l">
                        <a:spcBef>
                          <a:spcPts val="15"/>
                        </a:spcBef>
                        <a:spcAft>
                          <a:spcPts val="0"/>
                        </a:spcAft>
                      </a:pPr>
                      <a:r>
                        <a:rPr lang="en-IN" sz="1600" b="1" dirty="0" smtClean="0">
                          <a:effectLst/>
                          <a:latin typeface="Carlito"/>
                        </a:rPr>
                        <a:t>3</a:t>
                      </a:r>
                      <a:endParaRPr lang="en-IN" sz="1600" b="1" dirty="0">
                        <a:effectLst/>
                        <a:latin typeface="Carlito"/>
                      </a:endParaRPr>
                    </a:p>
                  </a:txBody>
                  <a:tcPr marL="58276" marR="58276" marT="29138" marB="29138"/>
                </a:tc>
                <a:tc>
                  <a:txBody>
                    <a:bodyPr/>
                    <a:lstStyle/>
                    <a:p>
                      <a:pPr marL="67945" marR="0" algn="l">
                        <a:spcBef>
                          <a:spcPts val="15"/>
                        </a:spcBef>
                        <a:spcAft>
                          <a:spcPts val="0"/>
                        </a:spcAft>
                      </a:pPr>
                      <a:r>
                        <a:rPr lang="en-IN" sz="1600" b="1" dirty="0">
                          <a:effectLst/>
                          <a:latin typeface="Carlito"/>
                        </a:rPr>
                        <a:t>Planned</a:t>
                      </a:r>
                    </a:p>
                  </a:txBody>
                  <a:tcPr marL="58276" marR="58276" marT="29138" marB="29138"/>
                </a:tc>
                <a:tc>
                  <a:txBody>
                    <a:bodyPr/>
                    <a:lstStyle/>
                    <a:p>
                      <a:pPr marL="67945" marR="0" algn="l">
                        <a:spcBef>
                          <a:spcPts val="15"/>
                        </a:spcBef>
                        <a:spcAft>
                          <a:spcPts val="0"/>
                        </a:spcAft>
                      </a:pPr>
                      <a:r>
                        <a:rPr lang="en-IN" sz="1600" b="1" dirty="0">
                          <a:effectLst/>
                          <a:latin typeface="Carlito"/>
                        </a:rPr>
                        <a:t>Testing data</a:t>
                      </a:r>
                    </a:p>
                  </a:txBody>
                  <a:tcPr marL="58276" marR="58276" marT="29138" marB="29138"/>
                </a:tc>
              </a:tr>
              <a:tr h="621442">
                <a:tc>
                  <a:txBody>
                    <a:bodyPr/>
                    <a:lstStyle/>
                    <a:p>
                      <a:pPr marL="68580" marR="0" algn="l">
                        <a:spcBef>
                          <a:spcPts val="15"/>
                        </a:spcBef>
                        <a:spcAft>
                          <a:spcPts val="0"/>
                        </a:spcAft>
                      </a:pPr>
                      <a:r>
                        <a:rPr lang="en-IN" sz="1600" b="1" dirty="0">
                          <a:solidFill>
                            <a:schemeClr val="tx1"/>
                          </a:solidFill>
                          <a:effectLst/>
                          <a:latin typeface="Carlito"/>
                        </a:rPr>
                        <a:t>8</a:t>
                      </a:r>
                    </a:p>
                  </a:txBody>
                  <a:tcPr marL="58276" marR="58276" marT="29138" marB="29138"/>
                </a:tc>
                <a:tc>
                  <a:txBody>
                    <a:bodyPr/>
                    <a:lstStyle/>
                    <a:p>
                      <a:pPr marL="67945" marR="0" algn="l">
                        <a:spcBef>
                          <a:spcPts val="15"/>
                        </a:spcBef>
                        <a:spcAft>
                          <a:spcPts val="0"/>
                        </a:spcAft>
                      </a:pPr>
                      <a:r>
                        <a:rPr lang="en-IN" sz="1600" b="1">
                          <a:effectLst/>
                          <a:latin typeface="Carlito"/>
                        </a:rPr>
                        <a:t>High</a:t>
                      </a:r>
                    </a:p>
                  </a:txBody>
                  <a:tcPr marL="58276" marR="58276" marT="29138" marB="29138"/>
                </a:tc>
                <a:tc>
                  <a:txBody>
                    <a:bodyPr/>
                    <a:lstStyle/>
                    <a:p>
                      <a:pPr marL="67945" marR="0" algn="l">
                        <a:spcBef>
                          <a:spcPts val="15"/>
                        </a:spcBef>
                        <a:spcAft>
                          <a:spcPts val="0"/>
                        </a:spcAft>
                      </a:pPr>
                      <a:r>
                        <a:rPr lang="en-IN" sz="1600" b="1" dirty="0" smtClean="0">
                          <a:effectLst/>
                          <a:latin typeface="Carlito"/>
                        </a:rPr>
                        <a:t>10</a:t>
                      </a:r>
                      <a:endParaRPr lang="en-IN" sz="1600" b="1" dirty="0">
                        <a:effectLst/>
                        <a:latin typeface="Carlito"/>
                      </a:endParaRPr>
                    </a:p>
                  </a:txBody>
                  <a:tcPr marL="58276" marR="58276" marT="29138" marB="29138"/>
                </a:tc>
                <a:tc vMerge="1">
                  <a:txBody>
                    <a:bodyPr/>
                    <a:lstStyle/>
                    <a:p>
                      <a:endParaRPr lang="en-IN"/>
                    </a:p>
                  </a:txBody>
                  <a:tcPr/>
                </a:tc>
                <a:tc>
                  <a:txBody>
                    <a:bodyPr/>
                    <a:lstStyle/>
                    <a:p>
                      <a:pPr marL="67945" marR="0" algn="l">
                        <a:spcBef>
                          <a:spcPts val="15"/>
                        </a:spcBef>
                        <a:spcAft>
                          <a:spcPts val="0"/>
                        </a:spcAft>
                      </a:pPr>
                      <a:r>
                        <a:rPr lang="en-IN" sz="1600" b="1" dirty="0">
                          <a:effectLst/>
                          <a:latin typeface="Carlito"/>
                        </a:rPr>
                        <a:t>Planned</a:t>
                      </a:r>
                    </a:p>
                  </a:txBody>
                  <a:tcPr marL="58276" marR="58276" marT="29138" marB="29138"/>
                </a:tc>
                <a:tc>
                  <a:txBody>
                    <a:bodyPr/>
                    <a:lstStyle/>
                    <a:p>
                      <a:pPr marL="67945" marR="0" algn="l">
                        <a:spcBef>
                          <a:spcPts val="15"/>
                        </a:spcBef>
                        <a:spcAft>
                          <a:spcPts val="0"/>
                        </a:spcAft>
                      </a:pPr>
                      <a:r>
                        <a:rPr lang="en-IN" sz="1600" b="1" baseline="0" dirty="0" smtClean="0">
                          <a:effectLst/>
                          <a:latin typeface="Carlito"/>
                        </a:rPr>
                        <a:t>Output </a:t>
                      </a:r>
                      <a:r>
                        <a:rPr lang="en-IN" sz="1600" b="1" dirty="0" smtClean="0">
                          <a:effectLst/>
                          <a:latin typeface="Carlito"/>
                        </a:rPr>
                        <a:t>generation</a:t>
                      </a:r>
                      <a:endParaRPr lang="en-IN" sz="1600" b="1" dirty="0">
                        <a:effectLst/>
                        <a:latin typeface="Carlito"/>
                      </a:endParaRPr>
                    </a:p>
                  </a:txBody>
                  <a:tcPr marL="58276" marR="58276" marT="29138" marB="29138"/>
                </a:tc>
              </a:tr>
            </a:tbl>
          </a:graphicData>
        </a:graphic>
      </p:graphicFrame>
    </p:spTree>
    <p:extLst>
      <p:ext uri="{BB962C8B-B14F-4D97-AF65-F5344CB8AC3E}">
        <p14:creationId xmlns:p14="http://schemas.microsoft.com/office/powerpoint/2010/main" val="285296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65" y="-126609"/>
            <a:ext cx="10515600" cy="830629"/>
          </a:xfrm>
        </p:spPr>
        <p:txBody>
          <a:bodyPr>
            <a:normAutofit/>
          </a:bodyPr>
          <a:lstStyle/>
          <a:p>
            <a:r>
              <a:rPr lang="en-US" sz="4050" dirty="0">
                <a:latin typeface="Bookman Old Style" panose="02050604050505020204" pitchFamily="18" charset="0"/>
              </a:rPr>
              <a:t>                   USER STORIES</a:t>
            </a:r>
            <a:endParaRPr lang="en-US" sz="4050" dirty="0">
              <a:latin typeface="Bookman Old Style" panose="0205060405050502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1474765"/>
              </p:ext>
            </p:extLst>
          </p:nvPr>
        </p:nvGraphicFramePr>
        <p:xfrm>
          <a:off x="1" y="562711"/>
          <a:ext cx="12191998" cy="4143414"/>
        </p:xfrm>
        <a:graphic>
          <a:graphicData uri="http://schemas.openxmlformats.org/drawingml/2006/table">
            <a:tbl>
              <a:tblPr firstRow="1" bandRow="1">
                <a:tableStyleId>{073A0DAA-6AF3-43AB-8588-CEC1D06C72B9}</a:tableStyleId>
              </a:tblPr>
              <a:tblGrid>
                <a:gridCol w="1938293"/>
                <a:gridCol w="2855649"/>
                <a:gridCol w="3669436"/>
                <a:gridCol w="3728620"/>
              </a:tblGrid>
              <a:tr h="502379">
                <a:tc>
                  <a:txBody>
                    <a:bodyPr/>
                    <a:lstStyle/>
                    <a:p>
                      <a:r>
                        <a:rPr lang="en-US" dirty="0" smtClean="0"/>
                        <a:t>  </a:t>
                      </a:r>
                      <a:r>
                        <a:rPr lang="en-US" sz="2000" dirty="0" smtClean="0"/>
                        <a:t>USER STORY</a:t>
                      </a:r>
                      <a:r>
                        <a:rPr lang="en-US" sz="2000" baseline="0" dirty="0" smtClean="0"/>
                        <a:t> </a:t>
                      </a:r>
                      <a:r>
                        <a:rPr lang="en-US" sz="2000" dirty="0" smtClean="0"/>
                        <a:t>ID</a:t>
                      </a:r>
                      <a:endParaRPr lang="en-US" sz="2000" dirty="0">
                        <a:solidFill>
                          <a:schemeClr val="tx1"/>
                        </a:solidFill>
                        <a:latin typeface="+mj-lt"/>
                      </a:endParaRPr>
                    </a:p>
                  </a:txBody>
                  <a:tcPr/>
                </a:tc>
                <a:tc>
                  <a:txBody>
                    <a:bodyPr/>
                    <a:lstStyle/>
                    <a:p>
                      <a:r>
                        <a:rPr lang="en-US" dirty="0" smtClean="0"/>
                        <a:t>    </a:t>
                      </a:r>
                      <a:r>
                        <a:rPr lang="en-US" sz="2000" dirty="0" smtClean="0"/>
                        <a:t>AS A &lt;TYPE OF USER&gt;</a:t>
                      </a:r>
                      <a:endParaRPr lang="en-US" sz="2000" dirty="0">
                        <a:solidFill>
                          <a:schemeClr val="tx1"/>
                        </a:solidFill>
                        <a:latin typeface="+mj-lt"/>
                      </a:endParaRPr>
                    </a:p>
                  </a:txBody>
                  <a:tcPr/>
                </a:tc>
                <a:tc>
                  <a:txBody>
                    <a:bodyPr/>
                    <a:lstStyle/>
                    <a:p>
                      <a:r>
                        <a:rPr lang="en-US" sz="2000" dirty="0" smtClean="0"/>
                        <a:t>            I WANT TO </a:t>
                      </a:r>
                      <a:endParaRPr lang="en-US" sz="2000" dirty="0">
                        <a:solidFill>
                          <a:schemeClr val="tx1"/>
                        </a:solidFill>
                        <a:latin typeface="+mj-lt"/>
                      </a:endParaRPr>
                    </a:p>
                  </a:txBody>
                  <a:tcPr/>
                </a:tc>
                <a:tc>
                  <a:txBody>
                    <a:bodyPr/>
                    <a:lstStyle/>
                    <a:p>
                      <a:r>
                        <a:rPr lang="en-US" dirty="0" smtClean="0"/>
                        <a:t>        </a:t>
                      </a:r>
                      <a:r>
                        <a:rPr lang="en-US" sz="2000" dirty="0" smtClean="0"/>
                        <a:t>SO THAT I CAN</a:t>
                      </a:r>
                      <a:endParaRPr lang="en-US" sz="2000" dirty="0">
                        <a:solidFill>
                          <a:schemeClr val="tx1"/>
                        </a:solidFill>
                        <a:latin typeface="+mj-lt"/>
                      </a:endParaRPr>
                    </a:p>
                  </a:txBody>
                  <a:tcPr/>
                </a:tc>
              </a:tr>
              <a:tr h="472175">
                <a:tc>
                  <a:txBody>
                    <a:bodyPr/>
                    <a:lstStyle/>
                    <a:p>
                      <a:pPr algn="l"/>
                      <a:r>
                        <a:rPr lang="en-US" b="1" dirty="0" smtClean="0"/>
                        <a:t>              1        </a:t>
                      </a:r>
                      <a:endParaRPr lang="en-US" b="1" dirty="0">
                        <a:solidFill>
                          <a:schemeClr val="tx1"/>
                        </a:solidFill>
                      </a:endParaRPr>
                    </a:p>
                  </a:txBody>
                  <a:tcPr/>
                </a:tc>
                <a:tc>
                  <a:txBody>
                    <a:bodyPr/>
                    <a:lstStyle/>
                    <a:p>
                      <a:pPr algn="ctr"/>
                      <a:r>
                        <a:rPr lang="en-US" b="1" dirty="0" smtClean="0"/>
                        <a:t>Admin</a:t>
                      </a:r>
                      <a:endParaRPr lang="en-US" b="1" dirty="0">
                        <a:solidFill>
                          <a:schemeClr val="tx1"/>
                        </a:solidFill>
                      </a:endParaRPr>
                    </a:p>
                  </a:txBody>
                  <a:tcPr/>
                </a:tc>
                <a:tc>
                  <a:txBody>
                    <a:bodyPr/>
                    <a:lstStyle/>
                    <a:p>
                      <a:r>
                        <a:rPr lang="en-US" b="1" dirty="0" smtClean="0"/>
                        <a:t>         </a:t>
                      </a:r>
                      <a:r>
                        <a:rPr lang="en-US" b="1" dirty="0" smtClean="0"/>
                        <a:t>Login</a:t>
                      </a:r>
                      <a:endParaRPr lang="en-US" b="1" dirty="0">
                        <a:solidFill>
                          <a:schemeClr val="tx1"/>
                        </a:solidFill>
                      </a:endParaRPr>
                    </a:p>
                  </a:txBody>
                  <a:tcPr/>
                </a:tc>
                <a:tc>
                  <a:txBody>
                    <a:bodyPr/>
                    <a:lstStyle/>
                    <a:p>
                      <a:r>
                        <a:rPr lang="en-US" b="1" dirty="0" smtClean="0"/>
                        <a:t>Login successful with correct username and password</a:t>
                      </a:r>
                      <a:endParaRPr lang="en-US" b="1" dirty="0">
                        <a:solidFill>
                          <a:schemeClr val="tx1"/>
                        </a:solidFill>
                      </a:endParaRPr>
                    </a:p>
                  </a:txBody>
                  <a:tcPr/>
                </a:tc>
              </a:tr>
              <a:tr h="472175">
                <a:tc>
                  <a:txBody>
                    <a:bodyPr/>
                    <a:lstStyle/>
                    <a:p>
                      <a:r>
                        <a:rPr lang="en-US" b="1" dirty="0" smtClean="0"/>
                        <a:t>              2</a:t>
                      </a:r>
                      <a:endParaRPr lang="en-US" b="1" dirty="0">
                        <a:solidFill>
                          <a:schemeClr val="tx1"/>
                        </a:solidFill>
                      </a:endParaRPr>
                    </a:p>
                  </a:txBody>
                  <a:tcPr/>
                </a:tc>
                <a:tc>
                  <a:txBody>
                    <a:bodyPr/>
                    <a:lstStyle/>
                    <a:p>
                      <a:pPr algn="ctr"/>
                      <a:r>
                        <a:rPr lang="en-US" b="1" dirty="0" smtClean="0"/>
                        <a:t>Admin</a:t>
                      </a:r>
                      <a:endParaRPr lang="en-US" b="1" dirty="0">
                        <a:solidFill>
                          <a:schemeClr val="tx1"/>
                        </a:solidFill>
                      </a:endParaRPr>
                    </a:p>
                  </a:txBody>
                  <a:tcPr/>
                </a:tc>
                <a:tc>
                  <a:txBody>
                    <a:bodyPr/>
                    <a:lstStyle/>
                    <a:p>
                      <a:r>
                        <a:rPr lang="en-US" b="1" dirty="0" smtClean="0"/>
                        <a:t>     </a:t>
                      </a:r>
                      <a:r>
                        <a:rPr lang="en-US" b="1" dirty="0" smtClean="0"/>
                        <a:t>   Manage</a:t>
                      </a:r>
                      <a:r>
                        <a:rPr lang="en-US" b="1" baseline="0" dirty="0" smtClean="0"/>
                        <a:t> Student and Faculty</a:t>
                      </a:r>
                      <a:endParaRPr lang="en-US" b="1" dirty="0">
                        <a:solidFill>
                          <a:schemeClr val="tx1"/>
                        </a:solidFill>
                      </a:endParaRPr>
                    </a:p>
                  </a:txBody>
                  <a:tcPr/>
                </a:tc>
                <a:tc>
                  <a:txBody>
                    <a:bodyPr/>
                    <a:lstStyle/>
                    <a:p>
                      <a:r>
                        <a:rPr lang="en-US" b="1" dirty="0" smtClean="0"/>
                        <a:t> </a:t>
                      </a:r>
                      <a:r>
                        <a:rPr lang="en-US" b="1" dirty="0" smtClean="0"/>
                        <a:t>Add, Delete </a:t>
                      </a:r>
                      <a:r>
                        <a:rPr lang="en-US" b="1" dirty="0" smtClean="0"/>
                        <a:t>faculty and student</a:t>
                      </a:r>
                      <a:endParaRPr lang="en-US" b="1" dirty="0">
                        <a:solidFill>
                          <a:schemeClr val="tx1"/>
                        </a:solidFill>
                      </a:endParaRPr>
                    </a:p>
                  </a:txBody>
                  <a:tcPr/>
                </a:tc>
              </a:tr>
              <a:tr h="472175">
                <a:tc>
                  <a:txBody>
                    <a:bodyPr/>
                    <a:lstStyle/>
                    <a:p>
                      <a:r>
                        <a:rPr lang="en-US" b="1" dirty="0" smtClean="0"/>
                        <a:t>             3 </a:t>
                      </a:r>
                      <a:endParaRPr lang="en-US" b="1" dirty="0">
                        <a:solidFill>
                          <a:schemeClr val="tx1"/>
                        </a:solidFill>
                      </a:endParaRPr>
                    </a:p>
                  </a:txBody>
                  <a:tcPr/>
                </a:tc>
                <a:tc>
                  <a:txBody>
                    <a:bodyPr/>
                    <a:lstStyle/>
                    <a:p>
                      <a:pPr algn="ctr"/>
                      <a:r>
                        <a:rPr lang="en-US" b="1" dirty="0" smtClean="0"/>
                        <a:t>Admin</a:t>
                      </a:r>
                      <a:endParaRPr lang="en-US" b="1" dirty="0">
                        <a:solidFill>
                          <a:schemeClr val="tx1"/>
                        </a:solidFill>
                      </a:endParaRPr>
                    </a:p>
                  </a:txBody>
                  <a:tcPr/>
                </a:tc>
                <a:tc>
                  <a:txBody>
                    <a:bodyPr/>
                    <a:lstStyle/>
                    <a:p>
                      <a:r>
                        <a:rPr lang="en-US" b="1" dirty="0" smtClean="0"/>
                        <a:t>         View Articles and News</a:t>
                      </a:r>
                      <a:endParaRPr lang="en-US" b="1" dirty="0">
                        <a:solidFill>
                          <a:schemeClr val="tx1"/>
                        </a:solidFill>
                      </a:endParaRPr>
                    </a:p>
                  </a:txBody>
                  <a:tcPr/>
                </a:tc>
                <a:tc>
                  <a:txBody>
                    <a:bodyPr/>
                    <a:lstStyle/>
                    <a:p>
                      <a:r>
                        <a:rPr lang="en-US" b="1" dirty="0" smtClean="0"/>
                        <a:t>View all news</a:t>
                      </a:r>
                      <a:r>
                        <a:rPr lang="en-US" b="1" baseline="0" dirty="0" smtClean="0"/>
                        <a:t> and Articles</a:t>
                      </a:r>
                      <a:endParaRPr lang="en-US" b="1" dirty="0">
                        <a:solidFill>
                          <a:schemeClr val="tx1"/>
                        </a:solidFill>
                      </a:endParaRPr>
                    </a:p>
                  </a:txBody>
                  <a:tcPr/>
                </a:tc>
              </a:tr>
              <a:tr h="472175">
                <a:tc>
                  <a:txBody>
                    <a:bodyPr/>
                    <a:lstStyle/>
                    <a:p>
                      <a:r>
                        <a:rPr lang="en-US" b="1" dirty="0" smtClean="0"/>
                        <a:t>             4</a:t>
                      </a:r>
                      <a:endParaRPr lang="en-US" b="1" dirty="0">
                        <a:solidFill>
                          <a:schemeClr val="tx1"/>
                        </a:solidFill>
                      </a:endParaRPr>
                    </a:p>
                  </a:txBody>
                  <a:tcPr/>
                </a:tc>
                <a:tc>
                  <a:txBody>
                    <a:bodyPr/>
                    <a:lstStyle/>
                    <a:p>
                      <a:pPr algn="ctr"/>
                      <a:r>
                        <a:rPr lang="en-US" b="1" baseline="0" dirty="0" smtClean="0"/>
                        <a:t>Admin</a:t>
                      </a:r>
                      <a:endParaRPr lang="en-US"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Manage</a:t>
                      </a:r>
                      <a:r>
                        <a:rPr lang="en-US" b="1" baseline="0" dirty="0" smtClean="0"/>
                        <a:t> </a:t>
                      </a:r>
                      <a:r>
                        <a:rPr lang="en-US" b="1" dirty="0" smtClean="0"/>
                        <a:t>Articles </a:t>
                      </a:r>
                      <a:r>
                        <a:rPr lang="en-US" b="1" dirty="0" smtClean="0"/>
                        <a:t>and News</a:t>
                      </a:r>
                      <a:endParaRPr lang="en-US" b="1" dirty="0" smtClean="0">
                        <a:solidFill>
                          <a:schemeClr val="tx1"/>
                        </a:solidFill>
                      </a:endParaRPr>
                    </a:p>
                  </a:txBody>
                  <a:tcPr/>
                </a:tc>
                <a:tc>
                  <a:txBody>
                    <a:bodyPr/>
                    <a:lstStyle/>
                    <a:p>
                      <a:r>
                        <a:rPr lang="en-US" b="1" dirty="0" smtClean="0">
                          <a:solidFill>
                            <a:schemeClr val="dk1"/>
                          </a:solidFill>
                        </a:rPr>
                        <a:t>Delete, Update</a:t>
                      </a:r>
                      <a:r>
                        <a:rPr lang="en-US" b="1" baseline="0" dirty="0" smtClean="0">
                          <a:solidFill>
                            <a:schemeClr val="dk1"/>
                          </a:solidFill>
                        </a:rPr>
                        <a:t> Articles and News</a:t>
                      </a:r>
                      <a:endParaRPr lang="en-US" b="1" dirty="0">
                        <a:solidFill>
                          <a:schemeClr val="tx1"/>
                        </a:solidFill>
                      </a:endParaRPr>
                    </a:p>
                  </a:txBody>
                  <a:tcPr/>
                </a:tc>
              </a:tr>
              <a:tr h="472175">
                <a:tc>
                  <a:txBody>
                    <a:bodyPr/>
                    <a:lstStyle/>
                    <a:p>
                      <a:r>
                        <a:rPr lang="en-US" b="1" dirty="0" smtClean="0"/>
                        <a:t>             5</a:t>
                      </a:r>
                      <a:endParaRPr lang="en-US" b="1" dirty="0">
                        <a:solidFill>
                          <a:schemeClr val="tx1"/>
                        </a:solidFill>
                      </a:endParaRPr>
                    </a:p>
                  </a:txBody>
                  <a:tcPr/>
                </a:tc>
                <a:tc>
                  <a:txBody>
                    <a:bodyPr/>
                    <a:lstStyle/>
                    <a:p>
                      <a:r>
                        <a:rPr lang="en-US" b="1" dirty="0" smtClean="0"/>
                        <a:t>                  </a:t>
                      </a:r>
                      <a:r>
                        <a:rPr lang="en-US" b="1" dirty="0" smtClean="0"/>
                        <a:t>Student</a:t>
                      </a:r>
                      <a:endParaRPr lang="en-US" b="1" dirty="0">
                        <a:solidFill>
                          <a:schemeClr val="tx1"/>
                        </a:solidFill>
                      </a:endParaRPr>
                    </a:p>
                  </a:txBody>
                  <a:tcPr/>
                </a:tc>
                <a:tc>
                  <a:txBody>
                    <a:bodyPr/>
                    <a:lstStyle/>
                    <a:p>
                      <a:r>
                        <a:rPr lang="en-US" b="1" dirty="0" smtClean="0"/>
                        <a:t>         Login</a:t>
                      </a:r>
                      <a:endParaRPr lang="en-US"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Login successful with correct username and password</a:t>
                      </a:r>
                      <a:endParaRPr lang="en-US" b="1" dirty="0" smtClean="0">
                        <a:solidFill>
                          <a:schemeClr val="tx1"/>
                        </a:solidFill>
                      </a:endParaRPr>
                    </a:p>
                  </a:txBody>
                  <a:tcPr/>
                </a:tc>
              </a:tr>
              <a:tr h="472175">
                <a:tc>
                  <a:txBody>
                    <a:bodyPr/>
                    <a:lstStyle/>
                    <a:p>
                      <a:r>
                        <a:rPr lang="en-US" b="1" dirty="0" smtClean="0"/>
                        <a:t>             6</a:t>
                      </a:r>
                      <a:endParaRPr lang="en-US" b="1" dirty="0">
                        <a:solidFill>
                          <a:schemeClr val="tx1"/>
                        </a:solidFill>
                      </a:endParaRPr>
                    </a:p>
                  </a:txBody>
                  <a:tcPr/>
                </a:tc>
                <a:tc>
                  <a:txBody>
                    <a:bodyPr/>
                    <a:lstStyle/>
                    <a:p>
                      <a:r>
                        <a:rPr lang="en-US" b="1" dirty="0" smtClean="0"/>
                        <a:t>                 </a:t>
                      </a:r>
                      <a:r>
                        <a:rPr lang="en-US" b="1" dirty="0" smtClean="0"/>
                        <a:t>Student</a:t>
                      </a:r>
                      <a:endParaRPr lang="en-US" b="1" dirty="0">
                        <a:solidFill>
                          <a:schemeClr val="tx1"/>
                        </a:solidFill>
                      </a:endParaRPr>
                    </a:p>
                  </a:txBody>
                  <a:tcPr/>
                </a:tc>
                <a:tc>
                  <a:txBody>
                    <a:bodyPr/>
                    <a:lstStyle/>
                    <a:p>
                      <a:r>
                        <a:rPr lang="en-US" b="1" dirty="0" smtClean="0"/>
                        <a:t>        Mange </a:t>
                      </a:r>
                      <a:r>
                        <a:rPr lang="en-US" b="1" dirty="0" smtClean="0"/>
                        <a:t>profile</a:t>
                      </a:r>
                      <a:endParaRPr lang="en-US" b="1" dirty="0">
                        <a:solidFill>
                          <a:schemeClr val="tx1"/>
                        </a:solidFill>
                      </a:endParaRPr>
                    </a:p>
                  </a:txBody>
                  <a:tcPr/>
                </a:tc>
                <a:tc>
                  <a:txBody>
                    <a:bodyPr/>
                    <a:lstStyle/>
                    <a:p>
                      <a:r>
                        <a:rPr lang="en-US" b="1" dirty="0" smtClean="0"/>
                        <a:t>View </a:t>
                      </a:r>
                      <a:r>
                        <a:rPr lang="en-US" b="1" dirty="0" smtClean="0"/>
                        <a:t>profile, </a:t>
                      </a:r>
                      <a:r>
                        <a:rPr lang="en-US" b="1" dirty="0" smtClean="0"/>
                        <a:t>edit and update</a:t>
                      </a:r>
                      <a:endParaRPr lang="en-US" b="1" dirty="0">
                        <a:solidFill>
                          <a:schemeClr val="tx1"/>
                        </a:solidFill>
                      </a:endParaRPr>
                    </a:p>
                  </a:txBody>
                  <a:tcPr/>
                </a:tc>
              </a:tr>
              <a:tr h="472175">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18816763"/>
              </p:ext>
            </p:extLst>
          </p:nvPr>
        </p:nvGraphicFramePr>
        <p:xfrm>
          <a:off x="0" y="4275786"/>
          <a:ext cx="12192000" cy="2525662"/>
        </p:xfrm>
        <a:graphic>
          <a:graphicData uri="http://schemas.openxmlformats.org/drawingml/2006/table">
            <a:tbl>
              <a:tblPr firstRow="1" bandRow="1">
                <a:tableStyleId>{073A0DAA-6AF3-43AB-8588-CEC1D06C72B9}</a:tableStyleId>
              </a:tblPr>
              <a:tblGrid>
                <a:gridCol w="1916708"/>
                <a:gridCol w="2866307"/>
                <a:gridCol w="3685736"/>
                <a:gridCol w="3723249"/>
              </a:tblGrid>
              <a:tr h="519035">
                <a:tc>
                  <a:txBody>
                    <a:bodyPr/>
                    <a:lstStyle/>
                    <a:p>
                      <a:r>
                        <a:rPr lang="en-US" dirty="0" smtClean="0">
                          <a:solidFill>
                            <a:schemeClr val="tx1"/>
                          </a:solidFill>
                        </a:rPr>
                        <a:t>             7 </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                 Student</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        Add</a:t>
                      </a:r>
                      <a:r>
                        <a:rPr lang="en-US" baseline="0" dirty="0" smtClean="0">
                          <a:solidFill>
                            <a:schemeClr val="tx1"/>
                          </a:solidFill>
                        </a:rPr>
                        <a:t> </a:t>
                      </a:r>
                      <a:r>
                        <a:rPr lang="en-US" baseline="0" dirty="0" smtClean="0">
                          <a:solidFill>
                            <a:schemeClr val="tx1"/>
                          </a:solidFill>
                        </a:rPr>
                        <a:t>Articles</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Post </a:t>
                      </a:r>
                      <a:r>
                        <a:rPr lang="en-US" dirty="0" smtClean="0">
                          <a:solidFill>
                            <a:schemeClr val="tx1"/>
                          </a:solidFill>
                        </a:rPr>
                        <a:t>Articles</a:t>
                      </a:r>
                      <a:endParaRPr lang="en-US" b="1" dirty="0">
                        <a:solidFill>
                          <a:schemeClr val="tx1"/>
                        </a:solidFill>
                      </a:endParaRPr>
                    </a:p>
                  </a:txBody>
                  <a:tcPr>
                    <a:solidFill>
                      <a:schemeClr val="bg2">
                        <a:lumMod val="75000"/>
                      </a:schemeClr>
                    </a:solidFill>
                  </a:tcPr>
                </a:tc>
              </a:tr>
              <a:tr h="439291">
                <a:tc>
                  <a:txBody>
                    <a:bodyPr/>
                    <a:lstStyle/>
                    <a:p>
                      <a:r>
                        <a:rPr lang="en-US" b="1" dirty="0" smtClean="0"/>
                        <a:t>             8</a:t>
                      </a:r>
                      <a:endParaRPr lang="en-US" b="1" dirty="0"/>
                    </a:p>
                  </a:txBody>
                  <a:tcPr/>
                </a:tc>
                <a:tc>
                  <a:txBody>
                    <a:bodyPr/>
                    <a:lstStyle/>
                    <a:p>
                      <a:r>
                        <a:rPr lang="en-US" b="1" dirty="0" smtClean="0"/>
                        <a:t>                 Student</a:t>
                      </a:r>
                      <a:endParaRPr lang="en-US" b="1" dirty="0"/>
                    </a:p>
                  </a:txBody>
                  <a:tcPr/>
                </a:tc>
                <a:tc>
                  <a:txBody>
                    <a:bodyPr/>
                    <a:lstStyle/>
                    <a:p>
                      <a:r>
                        <a:rPr lang="en-US" b="1" dirty="0" smtClean="0"/>
                        <a:t>        View</a:t>
                      </a:r>
                      <a:r>
                        <a:rPr lang="en-US" b="1" baseline="0" dirty="0" smtClean="0"/>
                        <a:t> News and</a:t>
                      </a:r>
                      <a:r>
                        <a:rPr lang="en-US" b="1" dirty="0" smtClean="0"/>
                        <a:t> </a:t>
                      </a:r>
                      <a:r>
                        <a:rPr lang="en-US" b="1" dirty="0" smtClean="0"/>
                        <a:t>Articles</a:t>
                      </a:r>
                      <a:endParaRPr lang="en-US" b="1" dirty="0"/>
                    </a:p>
                  </a:txBody>
                  <a:tcPr/>
                </a:tc>
                <a:tc>
                  <a:txBody>
                    <a:bodyPr/>
                    <a:lstStyle/>
                    <a:p>
                      <a:r>
                        <a:rPr lang="en-US" b="1" baseline="0" dirty="0" smtClean="0"/>
                        <a:t>View News </a:t>
                      </a:r>
                      <a:r>
                        <a:rPr lang="en-US" b="1" baseline="0" dirty="0" smtClean="0"/>
                        <a:t>and Articles</a:t>
                      </a:r>
                      <a:endParaRPr lang="en-US" b="1" dirty="0"/>
                    </a:p>
                  </a:txBody>
                  <a:tcPr/>
                </a:tc>
              </a:tr>
              <a:tr h="676550">
                <a:tc>
                  <a:txBody>
                    <a:bodyPr/>
                    <a:lstStyle/>
                    <a:p>
                      <a:r>
                        <a:rPr lang="en-US" b="1" dirty="0" smtClean="0"/>
                        <a:t>             9</a:t>
                      </a:r>
                      <a:endParaRPr lang="en-US" b="1" dirty="0"/>
                    </a:p>
                  </a:txBody>
                  <a:tcPr/>
                </a:tc>
                <a:tc>
                  <a:txBody>
                    <a:bodyPr/>
                    <a:lstStyle/>
                    <a:p>
                      <a:r>
                        <a:rPr lang="en-US" b="1" dirty="0" smtClean="0"/>
                        <a:t>                 Faculty</a:t>
                      </a:r>
                      <a:endParaRPr lang="en-US" b="1" dirty="0"/>
                    </a:p>
                  </a:txBody>
                  <a:tcPr/>
                </a:tc>
                <a:tc>
                  <a:txBody>
                    <a:bodyPr/>
                    <a:lstStyle/>
                    <a:p>
                      <a:r>
                        <a:rPr lang="en-US" b="1" dirty="0" smtClean="0"/>
                        <a:t>       Login</a:t>
                      </a:r>
                      <a:endParaRPr lang="en-US" b="1" dirty="0"/>
                    </a:p>
                  </a:txBody>
                  <a:tcPr/>
                </a:tc>
                <a:tc>
                  <a:txBody>
                    <a:bodyPr/>
                    <a:lstStyle/>
                    <a:p>
                      <a:r>
                        <a:rPr lang="en-US" b="1" dirty="0" smtClean="0"/>
                        <a:t>Login successful with correct username and password</a:t>
                      </a:r>
                      <a:endParaRPr lang="en-US" b="1" dirty="0"/>
                    </a:p>
                  </a:txBody>
                  <a:tcPr/>
                </a:tc>
              </a:tr>
              <a:tr h="445393">
                <a:tc>
                  <a:txBody>
                    <a:bodyPr/>
                    <a:lstStyle/>
                    <a:p>
                      <a:r>
                        <a:rPr lang="en-US" b="1" dirty="0" smtClean="0"/>
                        <a:t>            10</a:t>
                      </a:r>
                      <a:endParaRPr lang="en-US" b="1" dirty="0"/>
                    </a:p>
                  </a:txBody>
                  <a:tcPr/>
                </a:tc>
                <a:tc>
                  <a:txBody>
                    <a:bodyPr/>
                    <a:lstStyle/>
                    <a:p>
                      <a:r>
                        <a:rPr lang="en-US" b="1" dirty="0" smtClean="0"/>
                        <a:t>                  Faculty</a:t>
                      </a:r>
                      <a:endParaRPr lang="en-US" b="1" dirty="0"/>
                    </a:p>
                  </a:txBody>
                  <a:tcPr/>
                </a:tc>
                <a:tc>
                  <a:txBody>
                    <a:bodyPr/>
                    <a:lstStyle/>
                    <a:p>
                      <a:r>
                        <a:rPr lang="en-US" b="1" dirty="0" smtClean="0"/>
                        <a:t>      Manage </a:t>
                      </a:r>
                      <a:r>
                        <a:rPr lang="en-US" b="1" dirty="0" smtClean="0"/>
                        <a:t>Profile</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View profile </a:t>
                      </a:r>
                      <a:r>
                        <a:rPr lang="en-US" b="1" dirty="0" smtClean="0"/>
                        <a:t>, </a:t>
                      </a:r>
                      <a:r>
                        <a:rPr lang="en-US" b="1" dirty="0" smtClean="0"/>
                        <a:t>edit and update</a:t>
                      </a:r>
                    </a:p>
                  </a:txBody>
                  <a:tcPr/>
                </a:tc>
              </a:tr>
              <a:tr h="445393">
                <a:tc>
                  <a:txBody>
                    <a:bodyPr/>
                    <a:lstStyle/>
                    <a:p>
                      <a:r>
                        <a:rPr lang="en-US" b="1" dirty="0" smtClean="0"/>
                        <a:t>            11</a:t>
                      </a:r>
                      <a:endParaRPr lang="en-US" b="1" dirty="0"/>
                    </a:p>
                  </a:txBody>
                  <a:tcPr/>
                </a:tc>
                <a:tc>
                  <a:txBody>
                    <a:bodyPr/>
                    <a:lstStyle/>
                    <a:p>
                      <a:r>
                        <a:rPr lang="en-US" b="1" dirty="0" smtClean="0"/>
                        <a:t>                  Faculty</a:t>
                      </a:r>
                      <a:endParaRPr lang="en-US" b="1" dirty="0"/>
                    </a:p>
                  </a:txBody>
                  <a:tcPr/>
                </a:tc>
                <a:tc>
                  <a:txBody>
                    <a:bodyPr/>
                    <a:lstStyle/>
                    <a:p>
                      <a:r>
                        <a:rPr lang="en-US" b="1" dirty="0" smtClean="0"/>
                        <a:t>      View</a:t>
                      </a:r>
                      <a:r>
                        <a:rPr lang="en-US" b="1" baseline="0" dirty="0" smtClean="0"/>
                        <a:t> </a:t>
                      </a:r>
                      <a:r>
                        <a:rPr lang="en-US" b="1" dirty="0" smtClean="0"/>
                        <a:t>News </a:t>
                      </a:r>
                      <a:r>
                        <a:rPr lang="en-US" b="1" dirty="0" smtClean="0"/>
                        <a:t>and Articles</a:t>
                      </a:r>
                      <a:endParaRPr lang="en-US" b="1" dirty="0"/>
                    </a:p>
                  </a:txBody>
                  <a:tcPr/>
                </a:tc>
                <a:tc>
                  <a:txBody>
                    <a:bodyPr/>
                    <a:lstStyle/>
                    <a:p>
                      <a:r>
                        <a:rPr lang="en-US" b="1" dirty="0" smtClean="0"/>
                        <a:t>View all News and</a:t>
                      </a:r>
                      <a:r>
                        <a:rPr lang="en-US" b="1" baseline="0" dirty="0" smtClean="0"/>
                        <a:t> Articles</a:t>
                      </a:r>
                      <a:endParaRPr lang="en-US"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19944680"/>
              </p:ext>
            </p:extLst>
          </p:nvPr>
        </p:nvGraphicFramePr>
        <p:xfrm>
          <a:off x="0" y="6858000"/>
          <a:ext cx="12192000" cy="370840"/>
        </p:xfrm>
        <a:graphic>
          <a:graphicData uri="http://schemas.openxmlformats.org/drawingml/2006/table">
            <a:tbl>
              <a:tblPr firstRow="1" bandRow="1">
                <a:tableStyleId>{073A0DAA-6AF3-43AB-8588-CEC1D06C72B9}</a:tableStyleId>
              </a:tblPr>
              <a:tblGrid>
                <a:gridCol w="1927274"/>
                <a:gridCol w="2855741"/>
                <a:gridCol w="3671668"/>
                <a:gridCol w="3737317"/>
              </a:tblGrid>
              <a:tr h="370840">
                <a:tc>
                  <a:txBody>
                    <a:bodyPr/>
                    <a:lstStyle/>
                    <a:p>
                      <a:r>
                        <a:rPr lang="en-US" dirty="0" smtClean="0">
                          <a:solidFill>
                            <a:schemeClr val="tx1"/>
                          </a:solidFill>
                        </a:rPr>
                        <a:t>           12</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                 Faculty</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     Add</a:t>
                      </a:r>
                      <a:r>
                        <a:rPr lang="en-US" baseline="0" dirty="0" smtClean="0">
                          <a:solidFill>
                            <a:schemeClr val="tx1"/>
                          </a:solidFill>
                        </a:rPr>
                        <a:t> News </a:t>
                      </a:r>
                      <a:r>
                        <a:rPr lang="en-US" baseline="0" dirty="0" smtClean="0">
                          <a:solidFill>
                            <a:schemeClr val="tx1"/>
                          </a:solidFill>
                        </a:rPr>
                        <a:t>and Articles</a:t>
                      </a:r>
                      <a:endParaRPr lang="en-US" b="1" dirty="0">
                        <a:solidFill>
                          <a:schemeClr val="tx1"/>
                        </a:solidFill>
                      </a:endParaRPr>
                    </a:p>
                  </a:txBody>
                  <a:tcPr>
                    <a:solidFill>
                      <a:schemeClr val="bg2">
                        <a:lumMod val="75000"/>
                      </a:schemeClr>
                    </a:solidFill>
                  </a:tcPr>
                </a:tc>
                <a:tc>
                  <a:txBody>
                    <a:bodyPr/>
                    <a:lstStyle/>
                    <a:p>
                      <a:r>
                        <a:rPr lang="en-US" dirty="0" smtClean="0">
                          <a:solidFill>
                            <a:schemeClr val="tx1"/>
                          </a:solidFill>
                        </a:rPr>
                        <a:t>Post News</a:t>
                      </a:r>
                      <a:r>
                        <a:rPr lang="en-US" baseline="0" dirty="0" smtClean="0">
                          <a:solidFill>
                            <a:schemeClr val="tx1"/>
                          </a:solidFill>
                        </a:rPr>
                        <a:t> and Articles</a:t>
                      </a:r>
                      <a:endParaRPr lang="en-US" b="1" dirty="0">
                        <a:solidFill>
                          <a:schemeClr val="tx1"/>
                        </a:solidFill>
                      </a:endParaRPr>
                    </a:p>
                  </a:txBody>
                  <a:tcPr>
                    <a:solidFill>
                      <a:schemeClr val="bg2">
                        <a:lumMod val="75000"/>
                      </a:schemeClr>
                    </a:solidFill>
                  </a:tcPr>
                </a:tc>
              </a:tr>
            </a:tbl>
          </a:graphicData>
        </a:graphic>
      </p:graphicFrame>
    </p:spTree>
    <p:extLst>
      <p:ext uri="{BB962C8B-B14F-4D97-AF65-F5344CB8AC3E}">
        <p14:creationId xmlns:p14="http://schemas.microsoft.com/office/powerpoint/2010/main" val="305922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latin typeface="Bookman Old Style" panose="02050604050505020204" pitchFamily="18" charset="0"/>
              </a:rPr>
              <a:t>               PROJECT PLAN</a:t>
            </a:r>
            <a:endParaRPr lang="en-US" sz="4050" dirty="0">
              <a:latin typeface="Bookman Old Style" panose="02050604050505020204" pitchFamily="18" charset="0"/>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0181965"/>
              </p:ext>
            </p:extLst>
          </p:nvPr>
        </p:nvGraphicFramePr>
        <p:xfrm>
          <a:off x="309488" y="1589649"/>
          <a:ext cx="11507376" cy="4406360"/>
        </p:xfrm>
        <a:graphic>
          <a:graphicData uri="http://schemas.openxmlformats.org/drawingml/2006/table">
            <a:tbl>
              <a:tblPr firstRow="1" bandRow="1">
                <a:tableStyleId>{073A0DAA-6AF3-43AB-8588-CEC1D06C72B9}</a:tableStyleId>
              </a:tblPr>
              <a:tblGrid>
                <a:gridCol w="1917896"/>
                <a:gridCol w="1917896"/>
                <a:gridCol w="1917896"/>
                <a:gridCol w="1917896"/>
                <a:gridCol w="1917896"/>
                <a:gridCol w="1917896"/>
              </a:tblGrid>
              <a:tr h="629480">
                <a:tc>
                  <a:txBody>
                    <a:bodyPr/>
                    <a:lstStyle/>
                    <a:p>
                      <a:r>
                        <a:rPr lang="en-US" sz="2000" dirty="0" smtClean="0"/>
                        <a:t>USER STORY ID</a:t>
                      </a:r>
                      <a:endParaRPr lang="en-US" sz="2000" dirty="0">
                        <a:solidFill>
                          <a:schemeClr val="tx1"/>
                        </a:solidFill>
                      </a:endParaRPr>
                    </a:p>
                  </a:txBody>
                  <a:tcPr/>
                </a:tc>
                <a:tc>
                  <a:txBody>
                    <a:bodyPr/>
                    <a:lstStyle/>
                    <a:p>
                      <a:r>
                        <a:rPr lang="en-US" sz="2000" dirty="0" smtClean="0"/>
                        <a:t>SPRINT</a:t>
                      </a:r>
                      <a:endParaRPr lang="en-US" sz="2000" dirty="0">
                        <a:solidFill>
                          <a:schemeClr val="tx1"/>
                        </a:solidFill>
                      </a:endParaRPr>
                    </a:p>
                  </a:txBody>
                  <a:tcPr/>
                </a:tc>
                <a:tc>
                  <a:txBody>
                    <a:bodyPr/>
                    <a:lstStyle/>
                    <a:p>
                      <a:r>
                        <a:rPr lang="en-US" sz="2000" dirty="0" smtClean="0"/>
                        <a:t>START DATE</a:t>
                      </a:r>
                      <a:endParaRPr lang="en-US" sz="2000" dirty="0">
                        <a:solidFill>
                          <a:schemeClr val="tx1"/>
                        </a:solidFill>
                      </a:endParaRPr>
                    </a:p>
                  </a:txBody>
                  <a:tcPr/>
                </a:tc>
                <a:tc>
                  <a:txBody>
                    <a:bodyPr/>
                    <a:lstStyle/>
                    <a:p>
                      <a:r>
                        <a:rPr lang="en-US" sz="2000" dirty="0" smtClean="0"/>
                        <a:t>END DATE</a:t>
                      </a:r>
                      <a:endParaRPr lang="en-US" sz="2000" dirty="0">
                        <a:solidFill>
                          <a:schemeClr val="tx1"/>
                        </a:solidFill>
                      </a:endParaRPr>
                    </a:p>
                  </a:txBody>
                  <a:tcPr/>
                </a:tc>
                <a:tc>
                  <a:txBody>
                    <a:bodyPr/>
                    <a:lstStyle/>
                    <a:p>
                      <a:r>
                        <a:rPr lang="en-US" sz="2000" dirty="0" smtClean="0"/>
                        <a:t>DAY</a:t>
                      </a:r>
                      <a:endParaRPr lang="en-US" sz="2000" dirty="0">
                        <a:solidFill>
                          <a:schemeClr val="tx1"/>
                        </a:solidFill>
                      </a:endParaRPr>
                    </a:p>
                  </a:txBody>
                  <a:tcPr/>
                </a:tc>
                <a:tc>
                  <a:txBody>
                    <a:bodyPr/>
                    <a:lstStyle/>
                    <a:p>
                      <a:r>
                        <a:rPr lang="en-US" sz="2000" dirty="0" smtClean="0"/>
                        <a:t>STATUS</a:t>
                      </a:r>
                      <a:endParaRPr lang="en-US" sz="2000" dirty="0">
                        <a:solidFill>
                          <a:schemeClr val="tx1"/>
                        </a:solidFill>
                      </a:endParaRPr>
                    </a:p>
                  </a:txBody>
                  <a:tcPr/>
                </a:tc>
              </a:tr>
              <a:tr h="629480">
                <a:tc>
                  <a:txBody>
                    <a:bodyPr/>
                    <a:lstStyle/>
                    <a:p>
                      <a:r>
                        <a:rPr lang="en-US" b="1" dirty="0" smtClean="0"/>
                        <a:t>1</a:t>
                      </a:r>
                      <a:endParaRPr lang="en-US" b="1" dirty="0"/>
                    </a:p>
                  </a:txBody>
                  <a:tcPr/>
                </a:tc>
                <a:tc rowSpan="2">
                  <a:txBody>
                    <a:bodyPr/>
                    <a:lstStyle/>
                    <a:p>
                      <a:r>
                        <a:rPr lang="en-US" b="1" dirty="0" smtClean="0"/>
                        <a:t>        </a:t>
                      </a:r>
                    </a:p>
                    <a:p>
                      <a:r>
                        <a:rPr lang="en-US" b="1" baseline="0" dirty="0" smtClean="0"/>
                        <a:t>            </a:t>
                      </a:r>
                      <a:endParaRPr lang="en-US" b="1" baseline="0" dirty="0" smtClean="0"/>
                    </a:p>
                    <a:p>
                      <a:r>
                        <a:rPr lang="en-US" b="1" baseline="0" dirty="0" smtClean="0"/>
                        <a:t>          </a:t>
                      </a:r>
                      <a:r>
                        <a:rPr lang="en-US" b="1" dirty="0" smtClean="0"/>
                        <a:t>Sprint </a:t>
                      </a:r>
                      <a:r>
                        <a:rPr lang="en-US" b="1" dirty="0" smtClean="0"/>
                        <a:t>1</a:t>
                      </a:r>
                      <a:endParaRPr lang="en-US" b="1" dirty="0"/>
                    </a:p>
                  </a:txBody>
                  <a:tcPr/>
                </a:tc>
                <a:tc>
                  <a:txBody>
                    <a:bodyPr/>
                    <a:lstStyle/>
                    <a:p>
                      <a:pPr marL="346710" marR="334645" algn="ctr">
                        <a:spcBef>
                          <a:spcPts val="160"/>
                        </a:spcBef>
                        <a:spcAft>
                          <a:spcPts val="0"/>
                        </a:spcAft>
                      </a:pPr>
                      <a:r>
                        <a:rPr lang="en-IN" sz="1400" b="1" dirty="0" smtClean="0">
                          <a:effectLst/>
                          <a:latin typeface="Times New Roman"/>
                          <a:ea typeface="Carlito"/>
                          <a:cs typeface="Carlito"/>
                        </a:rPr>
                        <a:t>16/08/2022</a:t>
                      </a:r>
                      <a:endParaRPr lang="en-IN" sz="1400" b="1" dirty="0">
                        <a:effectLst/>
                        <a:latin typeface="Carlito"/>
                      </a:endParaRPr>
                    </a:p>
                  </a:txBody>
                  <a:tcPr marL="51640" marR="51640" marT="25820" marB="25820"/>
                </a:tc>
                <a:tc>
                  <a:txBody>
                    <a:bodyPr/>
                    <a:lstStyle/>
                    <a:p>
                      <a:pPr marL="0" marR="368300" algn="ctr">
                        <a:spcBef>
                          <a:spcPts val="160"/>
                        </a:spcBef>
                        <a:spcAft>
                          <a:spcPts val="0"/>
                        </a:spcAft>
                      </a:pPr>
                      <a:r>
                        <a:rPr lang="en-IN" sz="1400" b="1" dirty="0" smtClean="0">
                          <a:effectLst/>
                          <a:latin typeface="Times New Roman"/>
                          <a:ea typeface="Carlito"/>
                          <a:cs typeface="Carlito"/>
                        </a:rPr>
                        <a:t>25/08/2022</a:t>
                      </a:r>
                      <a:endParaRPr lang="en-IN" sz="1400" b="1" dirty="0">
                        <a:effectLst/>
                        <a:latin typeface="Carlito"/>
                      </a:endParaRPr>
                    </a:p>
                  </a:txBody>
                  <a:tcPr marL="51640" marR="51640" marT="25820" marB="25820"/>
                </a:tc>
                <a:tc>
                  <a:txBody>
                    <a:bodyPr/>
                    <a:lstStyle/>
                    <a:p>
                      <a:pPr marL="12065" marR="0" algn="ctr">
                        <a:spcBef>
                          <a:spcPts val="160"/>
                        </a:spcBef>
                        <a:spcAft>
                          <a:spcPts val="0"/>
                        </a:spcAft>
                      </a:pPr>
                      <a:r>
                        <a:rPr lang="en-IN" sz="1400" b="1" dirty="0" smtClean="0">
                          <a:effectLst/>
                          <a:latin typeface="Times New Roman"/>
                        </a:rPr>
                        <a:t>10</a:t>
                      </a:r>
                      <a:endParaRPr lang="en-IN" sz="1400" b="1" dirty="0">
                        <a:effectLst/>
                        <a:latin typeface="Carlito"/>
                      </a:endParaRPr>
                    </a:p>
                  </a:txBody>
                  <a:tcPr marL="51640" marR="51640" marT="25820" marB="25820"/>
                </a:tc>
                <a:tc>
                  <a:txBody>
                    <a:bodyPr/>
                    <a:lstStyle/>
                    <a:p>
                      <a:pPr marL="180975" marR="168910" algn="ctr">
                        <a:spcBef>
                          <a:spcPts val="160"/>
                        </a:spcBef>
                        <a:spcAft>
                          <a:spcPts val="0"/>
                        </a:spcAft>
                      </a:pPr>
                      <a:r>
                        <a:rPr lang="en-IN" sz="1400" b="1" dirty="0" smtClean="0">
                          <a:effectLst/>
                          <a:latin typeface="Times New Roman"/>
                          <a:ea typeface="Carlito"/>
                          <a:cs typeface="Carlito"/>
                        </a:rPr>
                        <a:t>In Progress</a:t>
                      </a:r>
                      <a:endParaRPr lang="en-IN" sz="1400" b="1" dirty="0">
                        <a:effectLst/>
                        <a:latin typeface="Carlito"/>
                      </a:endParaRPr>
                    </a:p>
                  </a:txBody>
                  <a:tcPr marL="51640" marR="51640" marT="25820" marB="25820"/>
                </a:tc>
              </a:tr>
              <a:tr h="629480">
                <a:tc>
                  <a:txBody>
                    <a:bodyPr/>
                    <a:lstStyle/>
                    <a:p>
                      <a:r>
                        <a:rPr lang="en-US" b="1" dirty="0" smtClean="0"/>
                        <a:t>2</a:t>
                      </a:r>
                      <a:endParaRPr lang="en-US" b="1" dirty="0"/>
                    </a:p>
                  </a:txBody>
                  <a:tcPr/>
                </a:tc>
                <a:tc vMerge="1">
                  <a:txBody>
                    <a:bodyPr/>
                    <a:lstStyle/>
                    <a:p>
                      <a:endParaRPr lang="en-US" dirty="0"/>
                    </a:p>
                  </a:txBody>
                  <a:tcPr/>
                </a:tc>
                <a:tc>
                  <a:txBody>
                    <a:bodyPr/>
                    <a:lstStyle/>
                    <a:p>
                      <a:pPr marL="346710" marR="334645" algn="ctr">
                        <a:spcBef>
                          <a:spcPts val="320"/>
                        </a:spcBef>
                        <a:spcAft>
                          <a:spcPts val="0"/>
                        </a:spcAft>
                      </a:pPr>
                      <a:r>
                        <a:rPr lang="en-IN" sz="1400" b="1" dirty="0" smtClean="0">
                          <a:effectLst/>
                          <a:latin typeface="Times New Roman"/>
                          <a:ea typeface="Carlito"/>
                          <a:cs typeface="Carlito"/>
                        </a:rPr>
                        <a:t>26/08/2022</a:t>
                      </a:r>
                      <a:endParaRPr lang="en-IN" sz="1400" b="1" dirty="0">
                        <a:effectLst/>
                        <a:latin typeface="Carlito"/>
                      </a:endParaRPr>
                    </a:p>
                  </a:txBody>
                  <a:tcPr marL="51640" marR="51640" marT="25820" marB="25820"/>
                </a:tc>
                <a:tc>
                  <a:txBody>
                    <a:bodyPr/>
                    <a:lstStyle/>
                    <a:p>
                      <a:pPr marL="0" marR="368300" algn="ctr">
                        <a:spcBef>
                          <a:spcPts val="320"/>
                        </a:spcBef>
                        <a:spcAft>
                          <a:spcPts val="0"/>
                        </a:spcAft>
                      </a:pPr>
                      <a:r>
                        <a:rPr lang="en-IN" sz="1400" b="1" dirty="0" smtClean="0">
                          <a:effectLst/>
                          <a:latin typeface="Times New Roman"/>
                          <a:ea typeface="Carlito"/>
                          <a:cs typeface="Carlito"/>
                        </a:rPr>
                        <a:t>02/09/2022</a:t>
                      </a:r>
                      <a:endParaRPr lang="en-IN" sz="1400" b="1" dirty="0">
                        <a:effectLst/>
                        <a:latin typeface="Carlito"/>
                      </a:endParaRPr>
                    </a:p>
                  </a:txBody>
                  <a:tcPr marL="51640" marR="51640" marT="25820" marB="25820"/>
                </a:tc>
                <a:tc>
                  <a:txBody>
                    <a:bodyPr/>
                    <a:lstStyle/>
                    <a:p>
                      <a:pPr marL="12065" marR="0" algn="ctr">
                        <a:spcBef>
                          <a:spcPts val="320"/>
                        </a:spcBef>
                        <a:spcAft>
                          <a:spcPts val="0"/>
                        </a:spcAft>
                      </a:pPr>
                      <a:r>
                        <a:rPr lang="en-IN" sz="1400" b="1" dirty="0" smtClean="0">
                          <a:effectLst/>
                          <a:latin typeface="Carlito"/>
                        </a:rPr>
                        <a:t>8</a:t>
                      </a:r>
                      <a:endParaRPr lang="en-IN" sz="1400" b="1" dirty="0">
                        <a:effectLst/>
                        <a:latin typeface="Carlito"/>
                      </a:endParaRPr>
                    </a:p>
                  </a:txBody>
                  <a:tcPr marL="51640" marR="51640" marT="25820" marB="25820"/>
                </a:tc>
                <a:tc>
                  <a:txBody>
                    <a:bodyPr/>
                    <a:lstStyle/>
                    <a:p>
                      <a:pPr marL="180975" marR="168910" algn="ctr">
                        <a:spcBef>
                          <a:spcPts val="320"/>
                        </a:spcBef>
                        <a:spcAft>
                          <a:spcPts val="0"/>
                        </a:spcAft>
                      </a:pPr>
                      <a:r>
                        <a:rPr lang="en-IN" sz="1400" b="1" dirty="0" smtClean="0">
                          <a:effectLst/>
                          <a:latin typeface="Times New Roman"/>
                          <a:ea typeface="Carlito"/>
                          <a:cs typeface="Carlito"/>
                        </a:rPr>
                        <a:t>In Progress</a:t>
                      </a:r>
                      <a:endParaRPr lang="en-IN" sz="1400" b="1" dirty="0">
                        <a:effectLst/>
                        <a:latin typeface="Carlito"/>
                      </a:endParaRPr>
                    </a:p>
                  </a:txBody>
                  <a:tcPr marL="51640" marR="51640" marT="25820" marB="25820"/>
                </a:tc>
              </a:tr>
              <a:tr h="629480">
                <a:tc>
                  <a:txBody>
                    <a:bodyPr/>
                    <a:lstStyle/>
                    <a:p>
                      <a:r>
                        <a:rPr lang="en-US" b="1" dirty="0" smtClean="0"/>
                        <a:t>3</a:t>
                      </a:r>
                      <a:endParaRPr lang="en-US" b="1" dirty="0"/>
                    </a:p>
                  </a:txBody>
                  <a:tcPr/>
                </a:tc>
                <a:tc rowSpan="2">
                  <a:txBody>
                    <a:bodyPr/>
                    <a:lstStyle/>
                    <a:p>
                      <a:r>
                        <a:rPr lang="en-US" b="1" dirty="0" smtClean="0"/>
                        <a:t>            </a:t>
                      </a:r>
                      <a:endParaRPr lang="en-US" b="1" dirty="0" smtClean="0"/>
                    </a:p>
                    <a:p>
                      <a:r>
                        <a:rPr lang="en-US" b="1" dirty="0" smtClean="0"/>
                        <a:t>        </a:t>
                      </a:r>
                    </a:p>
                    <a:p>
                      <a:r>
                        <a:rPr lang="en-US" b="1" dirty="0" smtClean="0"/>
                        <a:t>         Sprint </a:t>
                      </a:r>
                      <a:r>
                        <a:rPr lang="en-US" b="1" dirty="0" smtClean="0"/>
                        <a:t>2</a:t>
                      </a:r>
                      <a:endParaRPr lang="en-US" b="1" dirty="0"/>
                    </a:p>
                  </a:txBody>
                  <a:tcPr/>
                </a:tc>
                <a:tc>
                  <a:txBody>
                    <a:bodyPr/>
                    <a:lstStyle/>
                    <a:p>
                      <a:pPr marL="346710" marR="334645" algn="ctr">
                        <a:spcBef>
                          <a:spcPts val="165"/>
                        </a:spcBef>
                        <a:spcAft>
                          <a:spcPts val="0"/>
                        </a:spcAft>
                      </a:pPr>
                      <a:r>
                        <a:rPr lang="en-IN" sz="1400" b="1" dirty="0" smtClean="0">
                          <a:effectLst/>
                          <a:latin typeface="Times New Roman"/>
                          <a:ea typeface="Carlito"/>
                          <a:cs typeface="Carlito"/>
                        </a:rPr>
                        <a:t>03/09/2022</a:t>
                      </a:r>
                      <a:endParaRPr lang="en-IN" sz="1400" b="1" dirty="0">
                        <a:effectLst/>
                        <a:latin typeface="Carlito"/>
                      </a:endParaRPr>
                    </a:p>
                  </a:txBody>
                  <a:tcPr marL="51640" marR="51640" marT="25820" marB="25820"/>
                </a:tc>
                <a:tc>
                  <a:txBody>
                    <a:bodyPr/>
                    <a:lstStyle/>
                    <a:p>
                      <a:pPr marL="0" marR="368300" algn="ctr">
                        <a:spcBef>
                          <a:spcPts val="165"/>
                        </a:spcBef>
                        <a:spcAft>
                          <a:spcPts val="0"/>
                        </a:spcAft>
                      </a:pPr>
                      <a:r>
                        <a:rPr lang="en-IN" sz="1400" b="1" dirty="0" smtClean="0">
                          <a:effectLst/>
                          <a:latin typeface="Times New Roman"/>
                          <a:ea typeface="Carlito"/>
                          <a:cs typeface="Carlito"/>
                        </a:rPr>
                        <a:t>12/09/2022</a:t>
                      </a:r>
                      <a:endParaRPr lang="en-IN" sz="1400" b="1" dirty="0">
                        <a:effectLst/>
                        <a:latin typeface="Carlito"/>
                      </a:endParaRPr>
                    </a:p>
                  </a:txBody>
                  <a:tcPr marL="51640" marR="51640" marT="25820" marB="25820"/>
                </a:tc>
                <a:tc>
                  <a:txBody>
                    <a:bodyPr/>
                    <a:lstStyle/>
                    <a:p>
                      <a:pPr marL="12065" marR="0" algn="ctr">
                        <a:spcBef>
                          <a:spcPts val="320"/>
                        </a:spcBef>
                        <a:spcAft>
                          <a:spcPts val="0"/>
                        </a:spcAft>
                      </a:pPr>
                      <a:r>
                        <a:rPr lang="en-IN" sz="1400" b="1" dirty="0" smtClean="0">
                          <a:effectLst/>
                          <a:latin typeface="Times New Roman"/>
                        </a:rPr>
                        <a:t>10</a:t>
                      </a:r>
                      <a:endParaRPr lang="en-IN" sz="1400" b="1" dirty="0">
                        <a:effectLst/>
                        <a:latin typeface="Carlito"/>
                      </a:endParaRPr>
                    </a:p>
                  </a:txBody>
                  <a:tcPr marL="51640" marR="51640" marT="25820" marB="25820"/>
                </a:tc>
                <a:tc>
                  <a:txBody>
                    <a:bodyPr/>
                    <a:lstStyle/>
                    <a:p>
                      <a:pPr marL="180975" marR="168275" algn="ctr">
                        <a:spcBef>
                          <a:spcPts val="165"/>
                        </a:spcBef>
                        <a:spcAft>
                          <a:spcPts val="0"/>
                        </a:spcAft>
                      </a:pPr>
                      <a:r>
                        <a:rPr lang="en-IN" sz="1400" b="1" dirty="0" smtClean="0">
                          <a:effectLst/>
                          <a:latin typeface="Times New Roman"/>
                          <a:ea typeface="Carlito"/>
                          <a:cs typeface="Carlito"/>
                        </a:rPr>
                        <a:t>Planned</a:t>
                      </a:r>
                      <a:r>
                        <a:rPr lang="en-IN" sz="1400" b="1" baseline="0" dirty="0" smtClean="0">
                          <a:effectLst/>
                          <a:latin typeface="Times New Roman"/>
                          <a:ea typeface="Carlito"/>
                          <a:cs typeface="Carlito"/>
                        </a:rPr>
                        <a:t> </a:t>
                      </a:r>
                      <a:endParaRPr lang="en-IN" sz="1400" b="1" dirty="0">
                        <a:effectLst/>
                        <a:latin typeface="Carlito"/>
                      </a:endParaRPr>
                    </a:p>
                  </a:txBody>
                  <a:tcPr marL="51640" marR="51640" marT="25820" marB="25820"/>
                </a:tc>
              </a:tr>
              <a:tr h="629480">
                <a:tc>
                  <a:txBody>
                    <a:bodyPr/>
                    <a:lstStyle/>
                    <a:p>
                      <a:r>
                        <a:rPr lang="en-US" b="1" dirty="0" smtClean="0"/>
                        <a:t>4</a:t>
                      </a:r>
                      <a:endParaRPr lang="en-US" b="1" dirty="0"/>
                    </a:p>
                  </a:txBody>
                  <a:tcPr/>
                </a:tc>
                <a:tc vMerge="1">
                  <a:txBody>
                    <a:bodyPr/>
                    <a:lstStyle/>
                    <a:p>
                      <a:endParaRPr lang="en-US" dirty="0"/>
                    </a:p>
                  </a:txBody>
                  <a:tcPr/>
                </a:tc>
                <a:tc>
                  <a:txBody>
                    <a:bodyPr/>
                    <a:lstStyle/>
                    <a:p>
                      <a:pPr marL="346710" marR="334645" algn="ctr">
                        <a:spcBef>
                          <a:spcPts val="165"/>
                        </a:spcBef>
                        <a:spcAft>
                          <a:spcPts val="0"/>
                        </a:spcAft>
                      </a:pPr>
                      <a:r>
                        <a:rPr lang="en-IN" sz="1400" b="1" dirty="0" smtClean="0">
                          <a:effectLst/>
                          <a:latin typeface="Times New Roman"/>
                          <a:ea typeface="Carlito"/>
                          <a:cs typeface="Carlito"/>
                        </a:rPr>
                        <a:t>13/09/2022</a:t>
                      </a:r>
                      <a:endParaRPr lang="en-IN" sz="1400" b="1" dirty="0">
                        <a:effectLst/>
                        <a:latin typeface="Carlito"/>
                      </a:endParaRPr>
                    </a:p>
                  </a:txBody>
                  <a:tcPr marL="51640" marR="51640" marT="25820" marB="25820"/>
                </a:tc>
                <a:tc>
                  <a:txBody>
                    <a:bodyPr/>
                    <a:lstStyle/>
                    <a:p>
                      <a:pPr marL="0" marR="368300" algn="ctr">
                        <a:spcBef>
                          <a:spcPts val="165"/>
                        </a:spcBef>
                        <a:spcAft>
                          <a:spcPts val="0"/>
                        </a:spcAft>
                      </a:pPr>
                      <a:r>
                        <a:rPr lang="en-IN" sz="1400" b="1" dirty="0" smtClean="0">
                          <a:effectLst/>
                          <a:latin typeface="Times New Roman"/>
                          <a:ea typeface="Carlito"/>
                          <a:cs typeface="Carlito"/>
                        </a:rPr>
                        <a:t>12/10/2022</a:t>
                      </a:r>
                      <a:endParaRPr lang="en-IN" sz="1400" b="1" dirty="0">
                        <a:effectLst/>
                        <a:latin typeface="Carlito"/>
                      </a:endParaRPr>
                    </a:p>
                  </a:txBody>
                  <a:tcPr marL="51640" marR="51640" marT="25820" marB="25820"/>
                </a:tc>
                <a:tc>
                  <a:txBody>
                    <a:bodyPr/>
                    <a:lstStyle/>
                    <a:p>
                      <a:pPr marL="12065" marR="0" algn="ctr">
                        <a:spcBef>
                          <a:spcPts val="320"/>
                        </a:spcBef>
                        <a:spcAft>
                          <a:spcPts val="0"/>
                        </a:spcAft>
                      </a:pPr>
                      <a:r>
                        <a:rPr lang="en-IN" sz="1400" b="1" dirty="0" smtClean="0">
                          <a:effectLst/>
                          <a:latin typeface="Times New Roman"/>
                        </a:rPr>
                        <a:t>30</a:t>
                      </a:r>
                      <a:endParaRPr lang="en-IN" sz="1400" b="1" dirty="0">
                        <a:effectLst/>
                        <a:latin typeface="Carlito"/>
                      </a:endParaRPr>
                    </a:p>
                  </a:txBody>
                  <a:tcPr marL="51640" marR="51640" marT="25820" marB="25820"/>
                </a:tc>
                <a:tc>
                  <a:txBody>
                    <a:bodyPr/>
                    <a:lstStyle/>
                    <a:p>
                      <a:pPr marL="180975" marR="168275" algn="ctr">
                        <a:spcBef>
                          <a:spcPts val="165"/>
                        </a:spcBef>
                        <a:spcAft>
                          <a:spcPts val="0"/>
                        </a:spcAft>
                      </a:pPr>
                      <a:r>
                        <a:rPr lang="en-IN" sz="1400" b="1">
                          <a:effectLst/>
                          <a:latin typeface="Times New Roman"/>
                          <a:ea typeface="Carlito"/>
                          <a:cs typeface="Carlito"/>
                        </a:rPr>
                        <a:t>Planned</a:t>
                      </a:r>
                      <a:endParaRPr lang="en-IN" sz="1400" b="1">
                        <a:effectLst/>
                        <a:latin typeface="Carlito"/>
                      </a:endParaRPr>
                    </a:p>
                  </a:txBody>
                  <a:tcPr marL="51640" marR="51640" marT="25820" marB="25820"/>
                </a:tc>
              </a:tr>
              <a:tr h="629480">
                <a:tc>
                  <a:txBody>
                    <a:bodyPr/>
                    <a:lstStyle/>
                    <a:p>
                      <a:r>
                        <a:rPr lang="en-US" b="1" dirty="0" smtClean="0"/>
                        <a:t>5</a:t>
                      </a:r>
                      <a:endParaRPr lang="en-US" b="1" dirty="0"/>
                    </a:p>
                  </a:txBody>
                  <a:tcPr/>
                </a:tc>
                <a:tc rowSpan="2">
                  <a:txBody>
                    <a:bodyPr/>
                    <a:lstStyle/>
                    <a:p>
                      <a:r>
                        <a:rPr lang="en-US" b="1" dirty="0" smtClean="0"/>
                        <a:t>            </a:t>
                      </a:r>
                      <a:endParaRPr lang="en-US" b="1" dirty="0" smtClean="0"/>
                    </a:p>
                    <a:p>
                      <a:endParaRPr lang="en-US" b="1" dirty="0" smtClean="0"/>
                    </a:p>
                    <a:p>
                      <a:r>
                        <a:rPr lang="en-US" b="1" dirty="0" smtClean="0"/>
                        <a:t>         Sprint </a:t>
                      </a:r>
                      <a:r>
                        <a:rPr lang="en-US" b="1" dirty="0" smtClean="0"/>
                        <a:t>3</a:t>
                      </a:r>
                      <a:endParaRPr lang="en-US" b="1" dirty="0"/>
                    </a:p>
                  </a:txBody>
                  <a:tcPr/>
                </a:tc>
                <a:tc>
                  <a:txBody>
                    <a:bodyPr/>
                    <a:lstStyle/>
                    <a:p>
                      <a:pPr marL="346710" marR="334645" algn="ctr">
                        <a:spcBef>
                          <a:spcPts val="165"/>
                        </a:spcBef>
                        <a:spcAft>
                          <a:spcPts val="0"/>
                        </a:spcAft>
                      </a:pPr>
                      <a:r>
                        <a:rPr lang="en-IN" sz="1400" b="1" dirty="0" smtClean="0">
                          <a:effectLst/>
                          <a:latin typeface="Times New Roman"/>
                          <a:ea typeface="Carlito"/>
                          <a:cs typeface="Carlito"/>
                        </a:rPr>
                        <a:t>13/10/2022</a:t>
                      </a:r>
                      <a:endParaRPr lang="en-IN" sz="1400" b="1" dirty="0">
                        <a:effectLst/>
                        <a:latin typeface="Carlito"/>
                      </a:endParaRPr>
                    </a:p>
                  </a:txBody>
                  <a:tcPr marL="51640" marR="51640" marT="25820" marB="25820"/>
                </a:tc>
                <a:tc>
                  <a:txBody>
                    <a:bodyPr/>
                    <a:lstStyle/>
                    <a:p>
                      <a:pPr marL="0" marR="368300" algn="ctr">
                        <a:spcBef>
                          <a:spcPts val="165"/>
                        </a:spcBef>
                        <a:spcAft>
                          <a:spcPts val="0"/>
                        </a:spcAft>
                      </a:pPr>
                      <a:r>
                        <a:rPr lang="en-IN" sz="1400" b="1" dirty="0" smtClean="0">
                          <a:effectLst/>
                          <a:latin typeface="Times New Roman"/>
                          <a:ea typeface="Carlito"/>
                          <a:cs typeface="Carlito"/>
                        </a:rPr>
                        <a:t>30/10/2022</a:t>
                      </a:r>
                      <a:endParaRPr lang="en-IN" sz="1400" b="1" dirty="0">
                        <a:effectLst/>
                        <a:latin typeface="Carlito"/>
                      </a:endParaRPr>
                    </a:p>
                  </a:txBody>
                  <a:tcPr marL="51640" marR="51640" marT="25820" marB="25820"/>
                </a:tc>
                <a:tc>
                  <a:txBody>
                    <a:bodyPr/>
                    <a:lstStyle/>
                    <a:p>
                      <a:pPr marL="12065" marR="0" algn="ctr">
                        <a:spcBef>
                          <a:spcPts val="320"/>
                        </a:spcBef>
                        <a:spcAft>
                          <a:spcPts val="0"/>
                        </a:spcAft>
                      </a:pPr>
                      <a:r>
                        <a:rPr lang="en-IN" sz="1400" b="1" dirty="0" smtClean="0">
                          <a:effectLst/>
                          <a:latin typeface="Times New Roman"/>
                        </a:rPr>
                        <a:t>19</a:t>
                      </a:r>
                      <a:endParaRPr lang="en-IN" sz="1400" b="1" dirty="0">
                        <a:effectLst/>
                        <a:latin typeface="Carlito"/>
                      </a:endParaRPr>
                    </a:p>
                  </a:txBody>
                  <a:tcPr marL="51640" marR="51640" marT="25820" marB="25820"/>
                </a:tc>
                <a:tc>
                  <a:txBody>
                    <a:bodyPr/>
                    <a:lstStyle/>
                    <a:p>
                      <a:pPr marL="180975" marR="168275" algn="ctr">
                        <a:spcBef>
                          <a:spcPts val="165"/>
                        </a:spcBef>
                        <a:spcAft>
                          <a:spcPts val="0"/>
                        </a:spcAft>
                      </a:pPr>
                      <a:r>
                        <a:rPr lang="en-IN" sz="1400" b="1" dirty="0">
                          <a:effectLst/>
                          <a:latin typeface="Times New Roman"/>
                          <a:ea typeface="Carlito"/>
                          <a:cs typeface="Carlito"/>
                        </a:rPr>
                        <a:t>Planned</a:t>
                      </a:r>
                      <a:endParaRPr lang="en-IN" sz="1400" b="1" dirty="0">
                        <a:effectLst/>
                        <a:latin typeface="Carlito"/>
                      </a:endParaRPr>
                    </a:p>
                  </a:txBody>
                  <a:tcPr marL="51640" marR="51640" marT="25820" marB="25820"/>
                </a:tc>
              </a:tr>
              <a:tr h="629480">
                <a:tc>
                  <a:txBody>
                    <a:bodyPr/>
                    <a:lstStyle/>
                    <a:p>
                      <a:r>
                        <a:rPr lang="en-US" b="1" dirty="0" smtClean="0"/>
                        <a:t>6</a:t>
                      </a:r>
                      <a:endParaRPr lang="en-US" b="1" dirty="0"/>
                    </a:p>
                  </a:txBody>
                  <a:tcPr/>
                </a:tc>
                <a:tc vMerge="1">
                  <a:txBody>
                    <a:bodyPr/>
                    <a:lstStyle/>
                    <a:p>
                      <a:endParaRPr lang="en-US" dirty="0"/>
                    </a:p>
                  </a:txBody>
                  <a:tcPr/>
                </a:tc>
                <a:tc>
                  <a:txBody>
                    <a:bodyPr/>
                    <a:lstStyle/>
                    <a:p>
                      <a:pPr marL="346710" marR="334645" algn="ctr">
                        <a:spcBef>
                          <a:spcPts val="165"/>
                        </a:spcBef>
                        <a:spcAft>
                          <a:spcPts val="0"/>
                        </a:spcAft>
                      </a:pPr>
                      <a:r>
                        <a:rPr lang="en-IN" sz="1400" b="1" dirty="0" smtClean="0">
                          <a:effectLst/>
                          <a:latin typeface="Times New Roman"/>
                          <a:ea typeface="Carlito"/>
                          <a:cs typeface="Carlito"/>
                        </a:rPr>
                        <a:t>31/10/2022</a:t>
                      </a:r>
                      <a:endParaRPr lang="en-IN" sz="1400" b="1" dirty="0">
                        <a:effectLst/>
                        <a:latin typeface="Carlito"/>
                      </a:endParaRPr>
                    </a:p>
                  </a:txBody>
                  <a:tcPr marL="51640" marR="51640" marT="25820" marB="25820"/>
                </a:tc>
                <a:tc>
                  <a:txBody>
                    <a:bodyPr/>
                    <a:lstStyle/>
                    <a:p>
                      <a:pPr marL="0" marR="368300" algn="ctr">
                        <a:spcBef>
                          <a:spcPts val="165"/>
                        </a:spcBef>
                        <a:spcAft>
                          <a:spcPts val="0"/>
                        </a:spcAft>
                      </a:pPr>
                      <a:r>
                        <a:rPr lang="en-IN" sz="1400" b="1" dirty="0" smtClean="0">
                          <a:effectLst/>
                          <a:latin typeface="Times New Roman"/>
                          <a:ea typeface="Carlito"/>
                          <a:cs typeface="Carlito"/>
                        </a:rPr>
                        <a:t>18/11/2022</a:t>
                      </a:r>
                      <a:endParaRPr lang="en-IN" sz="1400" b="1" dirty="0">
                        <a:effectLst/>
                        <a:latin typeface="Carlito"/>
                      </a:endParaRPr>
                    </a:p>
                  </a:txBody>
                  <a:tcPr marL="51640" marR="51640" marT="25820" marB="25820"/>
                </a:tc>
                <a:tc>
                  <a:txBody>
                    <a:bodyPr/>
                    <a:lstStyle/>
                    <a:p>
                      <a:pPr marL="12065" marR="0" algn="ctr">
                        <a:lnSpc>
                          <a:spcPts val="1575"/>
                        </a:lnSpc>
                        <a:spcBef>
                          <a:spcPts val="0"/>
                        </a:spcBef>
                        <a:spcAft>
                          <a:spcPts val="0"/>
                        </a:spcAft>
                      </a:pPr>
                      <a:r>
                        <a:rPr lang="en-IN" sz="1400" b="1" dirty="0" smtClean="0">
                          <a:effectLst/>
                          <a:latin typeface="Times New Roman"/>
                        </a:rPr>
                        <a:t>19</a:t>
                      </a:r>
                      <a:endParaRPr lang="en-IN" sz="1400" b="1" dirty="0">
                        <a:effectLst/>
                        <a:latin typeface="Carlito"/>
                      </a:endParaRPr>
                    </a:p>
                  </a:txBody>
                  <a:tcPr marL="51640" marR="51640" marT="25820" marB="25820"/>
                </a:tc>
                <a:tc>
                  <a:txBody>
                    <a:bodyPr/>
                    <a:lstStyle/>
                    <a:p>
                      <a:pPr marL="180975" marR="168275" algn="ctr">
                        <a:spcBef>
                          <a:spcPts val="165"/>
                        </a:spcBef>
                        <a:spcAft>
                          <a:spcPts val="0"/>
                        </a:spcAft>
                      </a:pPr>
                      <a:r>
                        <a:rPr lang="en-IN" sz="1400" b="1" dirty="0">
                          <a:effectLst/>
                          <a:latin typeface="Times New Roman"/>
                          <a:ea typeface="Carlito"/>
                          <a:cs typeface="Carlito"/>
                        </a:rPr>
                        <a:t>Planned</a:t>
                      </a:r>
                      <a:endParaRPr lang="en-IN" sz="1400" b="1" dirty="0">
                        <a:effectLst/>
                        <a:latin typeface="Carlito"/>
                      </a:endParaRPr>
                    </a:p>
                  </a:txBody>
                  <a:tcPr marL="51640" marR="51640" marT="25820" marB="25820"/>
                </a:tc>
              </a:tr>
            </a:tbl>
          </a:graphicData>
        </a:graphic>
      </p:graphicFrame>
    </p:spTree>
    <p:extLst>
      <p:ext uri="{BB962C8B-B14F-4D97-AF65-F5344CB8AC3E}">
        <p14:creationId xmlns:p14="http://schemas.microsoft.com/office/powerpoint/2010/main" val="4026723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TotalTime>
  <Words>879</Words>
  <Application>Microsoft Office PowerPoint</Application>
  <PresentationFormat>Widescreen</PresentationFormat>
  <Paragraphs>387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Calibri Light</vt:lpstr>
      <vt:lpstr>Carlito</vt:lpstr>
      <vt:lpstr>Times New Roman</vt:lpstr>
      <vt:lpstr>Wingdings</vt:lpstr>
      <vt:lpstr>Office Theme</vt:lpstr>
      <vt:lpstr>COLLEGE SOCIAL NETWORKING SYSTEM</vt:lpstr>
      <vt:lpstr>                     CONTENTS</vt:lpstr>
      <vt:lpstr>               INTRODUCTION</vt:lpstr>
      <vt:lpstr>PowerPoint Presentation</vt:lpstr>
      <vt:lpstr>                 MODULES</vt:lpstr>
      <vt:lpstr>PowerPoint Presentation</vt:lpstr>
      <vt:lpstr>          PRODUCT BACKLOG</vt:lpstr>
      <vt:lpstr>                   USER STORIES</vt:lpstr>
      <vt:lpstr>               PROJECT PLAN</vt:lpstr>
      <vt:lpstr>              SPRINT PLAN</vt:lpstr>
      <vt:lpstr>                  SPRINT PLAN</vt:lpstr>
      <vt:lpstr>      DEVELOPING ENVIRONMENT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SOCIAL NETWORKING SYSTEM</dc:title>
  <dc:creator>Neethu Krishna</dc:creator>
  <cp:lastModifiedBy>Neethu Krishna</cp:lastModifiedBy>
  <cp:revision>52</cp:revision>
  <dcterms:created xsi:type="dcterms:W3CDTF">2022-09-10T14:58:02Z</dcterms:created>
  <dcterms:modified xsi:type="dcterms:W3CDTF">2022-09-13T18:02:06Z</dcterms:modified>
</cp:coreProperties>
</file>