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55" r:id="rId5"/>
    <p:sldId id="360" r:id="rId6"/>
    <p:sldId id="356" r:id="rId7"/>
    <p:sldId id="357" r:id="rId8"/>
    <p:sldId id="359" r:id="rId9"/>
    <p:sldId id="358" r:id="rId10"/>
    <p:sldId id="363" r:id="rId11"/>
    <p:sldId id="362" r:id="rId12"/>
    <p:sldId id="366" r:id="rId13"/>
    <p:sldId id="365" r:id="rId14"/>
    <p:sldId id="364" r:id="rId15"/>
    <p:sldId id="3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64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18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BF7D2-0EE8-8797-BAB7-E20D9B9CD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8F0B2-0C35-5FAA-72F4-C224558AB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891E7-AE5C-DF36-52ED-EBF7B6597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18718-2D50-7394-6B86-5498240B9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1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D063F-8B21-9219-7BA6-3B5812C4E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9FEC98-C369-FCCB-209C-7A3DEB434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03A8C-A845-E689-0984-827B10CD2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A9BEF-1E67-0633-CDF9-2C80024440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0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767B-4F0B-6915-3218-8059FE8C6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AB5B9-174F-96B8-51D5-9668BA04D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4C6617-06FC-39CC-B40F-258361397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85F24-4156-9C62-27DC-80332E8E1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41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694D5-8B5C-9D43-2C54-E2DFAB29A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DA37B3-A282-A884-5AAF-482856B6C8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8FE3F-E857-00E2-137A-91A788DAE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DBCD1-57E8-EC5B-BFE0-63E62FF3F1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2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2AA8E-0260-E0BF-AF46-E7B7051A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EEC890-5673-4FB6-A1DD-B6896A8FC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B2B5A6-73C4-EC17-BB59-5A6484100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BA9C6-EFAE-38C1-0CE0-B9095FD26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2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3DC26-B65C-255A-17B3-921BE885A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A56B9E-BE04-2DAB-6C14-C1820C031C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BB3C0-A80F-B563-54F6-3AD258B70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C038-28D4-FE94-9DD1-92CB0D61B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9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AD55B-10BC-D883-8D0F-4F30F70BD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0D9C7-819E-E803-CA1E-1A285847CE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B90BF6-C172-8467-38B7-E9E1D55DD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068E4-450E-1DAD-86CD-C7A9C7C5C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5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6EF44-218A-6CBA-19E3-950E42363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A48390-0891-78E9-6972-9A4D54876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81B8F-3A97-95AA-DCDB-AAD338DE6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3E195-6D93-0BFA-826C-BE1D91140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22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D0E84-AE67-32BB-E192-753A54974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599C21-EF31-3136-24E0-D72A7BE167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E6AEF6-1A13-0F31-642D-EE46709A8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464D7-E044-378E-AA82-EBB926DAA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4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619A8-DC43-2FC1-8C1A-EFB2A6AA6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B2553-9E9C-66C8-668F-7EEEF701A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173EBC-2222-4482-D682-526FE2407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05C35-1EF7-ABA8-55AD-A53CD9C154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2D9778-0805-9A22-DAF1-E1CE2BF954F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1499" y="425303"/>
            <a:ext cx="1178423" cy="115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prstGeom prst="rect">
            <a:avLst/>
          </a:prstGeo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prstGeom prst="rect">
            <a:avLst/>
          </a:prstGeo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prstGeom prst="rect">
            <a:avLst/>
          </a:prstGeo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prstGeom prst="rect">
            <a:avLst/>
          </a:prstGeo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prstGeom prst="rect">
            <a:avLst/>
          </a:prstGeo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prstGeom prst="rect">
            <a:avLst/>
          </a:prstGeo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2D9778-0805-9A22-DAF1-E1CE2BF954F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1499" y="425303"/>
            <a:ext cx="1178423" cy="1153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BAA8E9-F6F6-5F2A-3FA0-ED688EDF7445}"/>
              </a:ext>
            </a:extLst>
          </p:cNvPr>
          <p:cNvSpPr txBox="1"/>
          <p:nvPr userDrawn="1"/>
        </p:nvSpPr>
        <p:spPr>
          <a:xfrm>
            <a:off x="704352" y="2887154"/>
            <a:ext cx="2863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Provide the list of markets in which customer "</a:t>
            </a:r>
            <a:r>
              <a:rPr lang="en-US" dirty="0" err="1"/>
              <a:t>Atliq</a:t>
            </a:r>
            <a:r>
              <a:rPr lang="en-US" dirty="0"/>
              <a:t> Exclusive" operates its business in the APAC region.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96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prstGeom prst="rect">
            <a:avLst/>
          </a:prstGeo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prstGeom prst="rect">
            <a:avLst/>
          </a:prstGeo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prstGeom prst="rect">
            <a:avLst/>
          </a:prstGeo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prstGeom prst="rect">
            <a:avLst/>
          </a:prstGeo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prstGeom prst="rect">
            <a:avLst/>
          </a:prstGeo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prstGeom prst="rect">
            <a:avLst/>
          </a:prstGeo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68" r:id="rId3"/>
    <p:sldLayoutId id="2147483669" r:id="rId4"/>
    <p:sldLayoutId id="2147483684" r:id="rId5"/>
    <p:sldLayoutId id="2147483672" r:id="rId6"/>
    <p:sldLayoutId id="2147483687" r:id="rId7"/>
    <p:sldLayoutId id="2147483671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85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FAA242-0478-7B41-473C-CA6C18BEB163}"/>
              </a:ext>
            </a:extLst>
          </p:cNvPr>
          <p:cNvSpPr txBox="1"/>
          <p:nvPr/>
        </p:nvSpPr>
        <p:spPr>
          <a:xfrm>
            <a:off x="828783" y="2455241"/>
            <a:ext cx="11363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F9E0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Goods Ad_Hoc Insights</a:t>
            </a:r>
            <a:endParaRPr lang="en-IN" sz="4800" b="1" dirty="0">
              <a:solidFill>
                <a:srgbClr val="F9E0B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B9877-9A43-A0CB-6AA2-664845113FAE}"/>
              </a:ext>
            </a:extLst>
          </p:cNvPr>
          <p:cNvSpPr txBox="1"/>
          <p:nvPr/>
        </p:nvSpPr>
        <p:spPr>
          <a:xfrm>
            <a:off x="6510391" y="3105834"/>
            <a:ext cx="4194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dirty="0">
                <a:solidFill>
                  <a:srgbClr val="F9E0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Neethu Santhosh Kumar</a:t>
            </a:r>
          </a:p>
        </p:txBody>
      </p:sp>
    </p:spTree>
    <p:extLst>
      <p:ext uri="{BB962C8B-B14F-4D97-AF65-F5344CB8AC3E}">
        <p14:creationId xmlns:p14="http://schemas.microsoft.com/office/powerpoint/2010/main" val="366365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2D2F4-A696-8CAA-E434-AFED4CB9D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DA7EDB-EC4B-4050-911D-75E02B119780}"/>
              </a:ext>
            </a:extLst>
          </p:cNvPr>
          <p:cNvSpPr txBox="1"/>
          <p:nvPr/>
        </p:nvSpPr>
        <p:spPr>
          <a:xfrm>
            <a:off x="408396" y="529992"/>
            <a:ext cx="11334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9. Which channel helped to bring more gross sales in the fiscal year 2021 and the percentage of contribution? The final output contains these fields, channel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gross_sales_mln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percentage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EC9FE-0C0D-D2E0-1C95-552A8F84C4D5}"/>
              </a:ext>
            </a:extLst>
          </p:cNvPr>
          <p:cNvSpPr txBox="1"/>
          <p:nvPr/>
        </p:nvSpPr>
        <p:spPr>
          <a:xfrm>
            <a:off x="757719" y="1065029"/>
            <a:ext cx="609771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channel_sales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c.channel,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Round(sum(sold_quantity*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gross_price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)/1000000,2) as gross_sales_mln from dim_customer c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fact_sales_monthly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fs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on c.customer_code=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fs.customer_code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fact_gross_price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gp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fs.product_code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gp.product_code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and year(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fs.date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gp.fiscal_year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year(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fs.date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)=2021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channel),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sales as(select sum(gross_sales_mln) as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total_sales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channel_sales)</a:t>
            </a: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cs.channel,concat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(cs.gross_sales_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mln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,'M') as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gross_sales_mln,concat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(round((gross_sales_mln *100.0)/ ts.total_sales,2), '%') as percentage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channel_sales as cs cross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sales as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cs.gross_sales_mln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desc;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D7358B-5167-DEEE-30DA-9CF7ACB79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572" y="1932408"/>
            <a:ext cx="3893904" cy="34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3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E56A1-DE90-CA61-3550-86F4A3458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902B72-A20D-DDBE-61BE-2E5DABC73375}"/>
              </a:ext>
            </a:extLst>
          </p:cNvPr>
          <p:cNvSpPr txBox="1"/>
          <p:nvPr/>
        </p:nvSpPr>
        <p:spPr>
          <a:xfrm>
            <a:off x="398123" y="365606"/>
            <a:ext cx="115815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10. Get the Top 3 products in each division that have a high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fiscal_year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2021? The final output contains these fields, division product_code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4FC034-9948-35C2-217B-458082579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09" y="2757754"/>
            <a:ext cx="5137080" cy="1543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923A2D-0AC0-BF12-0380-27241AF66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805" y="4833190"/>
            <a:ext cx="5778784" cy="1485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6130F1-91E1-C4F6-7EFF-9C485005F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804" y="888826"/>
            <a:ext cx="5778783" cy="15812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1FA1B0-A87A-7F81-C8B0-D2EE5D9E6803}"/>
              </a:ext>
            </a:extLst>
          </p:cNvPr>
          <p:cNvSpPr txBox="1"/>
          <p:nvPr/>
        </p:nvSpPr>
        <p:spPr>
          <a:xfrm>
            <a:off x="763435" y="1020134"/>
            <a:ext cx="51943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sales_quantity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p.product_code,p.division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p.product,round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(sum(sold_quantity*gross_price),2) as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fact_gross_price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fact_sales_monthly fs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fp.product_code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fs.product_code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dim_product p on 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fs.product_code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p.product_code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fs.fiscal_year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='2021’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p.product_code,p.division,p.product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  ),</a:t>
            </a:r>
          </a:p>
          <a:p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sales_rank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*,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dense_rank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() over( </a:t>
            </a:r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by 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division </a:t>
            </a:r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desc )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rank_order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sales_quantity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sales_rank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rank_order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&lt;= 3;</a:t>
            </a:r>
          </a:p>
        </p:txBody>
      </p:sp>
    </p:spTree>
    <p:extLst>
      <p:ext uri="{BB962C8B-B14F-4D97-AF65-F5344CB8AC3E}">
        <p14:creationId xmlns:p14="http://schemas.microsoft.com/office/powerpoint/2010/main" val="619676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96800-2290-BE32-05A1-6BB139FA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03541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28E34-539F-8DF6-F7CD-13EBC5D85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164518-1011-5A1F-46E3-ECCB6B30F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856" y="917589"/>
            <a:ext cx="7931650" cy="55140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07B23-66DE-C0B4-7035-C2ECC06E00D6}"/>
              </a:ext>
            </a:extLst>
          </p:cNvPr>
          <p:cNvSpPr txBox="1"/>
          <p:nvPr/>
        </p:nvSpPr>
        <p:spPr>
          <a:xfrm>
            <a:off x="418671" y="426378"/>
            <a:ext cx="10954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1.Provide the list of markets in which customer "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Exclusive" operates its business in the APAC region.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66010-CEF0-B8A0-074C-6680C1FAEC60}"/>
              </a:ext>
            </a:extLst>
          </p:cNvPr>
          <p:cNvSpPr txBox="1"/>
          <p:nvPr/>
        </p:nvSpPr>
        <p:spPr>
          <a:xfrm>
            <a:off x="654976" y="2070318"/>
            <a:ext cx="36293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IN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distinct market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dim_customer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customer = '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Exclusive’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region = 'APAC’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 by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market;</a:t>
            </a:r>
          </a:p>
        </p:txBody>
      </p:sp>
      <p:pic>
        <p:nvPicPr>
          <p:cNvPr id="10" name="Graphic 9" descr="Arrow Rotate right">
            <a:extLst>
              <a:ext uri="{FF2B5EF4-FFF2-40B4-BE49-F238E27FC236}">
                <a16:creationId xmlns:a16="http://schemas.microsoft.com/office/drawing/2014/main" id="{869C53FA-EFAA-6B5A-30EC-03F532CE7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0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C4B24-E606-3429-FD58-4D1B23EB5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514F4-44EA-681A-989A-44564277BA02}"/>
              </a:ext>
            </a:extLst>
          </p:cNvPr>
          <p:cNvSpPr txBox="1"/>
          <p:nvPr/>
        </p:nvSpPr>
        <p:spPr>
          <a:xfrm>
            <a:off x="408398" y="396428"/>
            <a:ext cx="11550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2. What is the percentage of unique product increase in 2021 vs. 2020? The final output contains these fields, unique_products_2020 unique_products_2021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percentage_chg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099E0-DF3F-EE8F-A812-A4933840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949" y="2816551"/>
            <a:ext cx="4724905" cy="15070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CF9CBF-E487-D15F-146C-F1036A9F98F8}"/>
              </a:ext>
            </a:extLst>
          </p:cNvPr>
          <p:cNvSpPr txBox="1"/>
          <p:nvPr/>
        </p:nvSpPr>
        <p:spPr>
          <a:xfrm>
            <a:off x="6922214" y="3051424"/>
            <a:ext cx="13690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unique_products_2020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16CF0-EE31-82A2-63C8-F732BFAFD6C3}"/>
              </a:ext>
            </a:extLst>
          </p:cNvPr>
          <p:cNvSpPr txBox="1"/>
          <p:nvPr/>
        </p:nvSpPr>
        <p:spPr>
          <a:xfrm>
            <a:off x="8483886" y="3036350"/>
            <a:ext cx="261391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unique_products_2021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2B47C-AC1E-4A9C-8982-AC6432EE28B4}"/>
              </a:ext>
            </a:extLst>
          </p:cNvPr>
          <p:cNvSpPr txBox="1"/>
          <p:nvPr/>
        </p:nvSpPr>
        <p:spPr>
          <a:xfrm>
            <a:off x="10045558" y="3036350"/>
            <a:ext cx="26139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change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7147E-BB25-2420-BD7F-AA605B3BCDD7}"/>
              </a:ext>
            </a:extLst>
          </p:cNvPr>
          <p:cNvSpPr txBox="1"/>
          <p:nvPr/>
        </p:nvSpPr>
        <p:spPr>
          <a:xfrm>
            <a:off x="541787" y="1064056"/>
            <a:ext cx="968853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unique_products_2020 as  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     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count(distinct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product_code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)  as unique_products_2020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fact_gross_price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fiscal_year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=2020   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unique_products_2021 as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count(distinct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product_code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)  as unique_products_2021 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fact_gross_price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fiscal_year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=2021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)   </a:t>
            </a: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up20.unique_products_2020,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up21.unique_products_2021 ,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Round(((unique_products_2021- unique_products_2020)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*100)/unique_products_2020,2)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percentage_chg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unique_products_2020 up20,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unique_products_2021 up21</a:t>
            </a:r>
            <a:r>
              <a:rPr lang="en-IN" sz="16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5126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9BA27-9633-E172-9D76-F3DB2C5BB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2D97E7-3ADD-6197-E60C-5A176B7EABF4}"/>
              </a:ext>
            </a:extLst>
          </p:cNvPr>
          <p:cNvSpPr txBox="1"/>
          <p:nvPr/>
        </p:nvSpPr>
        <p:spPr>
          <a:xfrm>
            <a:off x="421240" y="427251"/>
            <a:ext cx="11548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3. Provide a report with all the unique product counts for each segment and sort them in descending order of product counts. The final output contains 2 fields, segment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product_count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9964C-254F-536D-D7A0-6F7F9EE6D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10" y="2034284"/>
            <a:ext cx="6910128" cy="32158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A276D0-8689-3CBE-8164-62306C0F2925}"/>
              </a:ext>
            </a:extLst>
          </p:cNvPr>
          <p:cNvSpPr txBox="1"/>
          <p:nvPr/>
        </p:nvSpPr>
        <p:spPr>
          <a:xfrm>
            <a:off x="5609690" y="1607905"/>
            <a:ext cx="32389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Unique Product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0BAE5-631A-5B25-F044-51FE198FA2F5}"/>
              </a:ext>
            </a:extLst>
          </p:cNvPr>
          <p:cNvSpPr txBox="1"/>
          <p:nvPr/>
        </p:nvSpPr>
        <p:spPr>
          <a:xfrm>
            <a:off x="9697093" y="1607904"/>
            <a:ext cx="32389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010C7-6A09-9D83-3B50-C7A119375723}"/>
              </a:ext>
            </a:extLst>
          </p:cNvPr>
          <p:cNvSpPr txBox="1"/>
          <p:nvPr/>
        </p:nvSpPr>
        <p:spPr>
          <a:xfrm>
            <a:off x="781790" y="2034284"/>
            <a:ext cx="388267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dirty="0">
                <a:solidFill>
                  <a:srgbClr val="92D050"/>
                </a:solidFill>
              </a:rPr>
              <a:t>Select</a:t>
            </a:r>
            <a:r>
              <a:rPr lang="en-IN" sz="1600" dirty="0"/>
              <a:t> </a:t>
            </a:r>
            <a:r>
              <a:rPr lang="en-IN" sz="1600" b="1" dirty="0"/>
              <a:t>segment, </a:t>
            </a:r>
          </a:p>
          <a:p>
            <a:pPr algn="just"/>
            <a:endParaRPr lang="en-IN" sz="1600" b="1" dirty="0"/>
          </a:p>
          <a:p>
            <a:pPr algn="just"/>
            <a:r>
              <a:rPr lang="en-IN" sz="1600" b="1" dirty="0"/>
              <a:t>count(distinct </a:t>
            </a:r>
            <a:r>
              <a:rPr lang="en-IN" sz="1600" b="1" dirty="0" err="1"/>
              <a:t>product_code</a:t>
            </a:r>
            <a:r>
              <a:rPr lang="en-IN" sz="1600" b="1" dirty="0"/>
              <a:t>) </a:t>
            </a:r>
          </a:p>
          <a:p>
            <a:pPr algn="just"/>
            <a:r>
              <a:rPr lang="en-IN" sz="1600" b="1" dirty="0"/>
              <a:t> </a:t>
            </a:r>
          </a:p>
          <a:p>
            <a:pPr algn="just"/>
            <a:r>
              <a:rPr lang="en-IN" sz="1600" b="1" dirty="0"/>
              <a:t>as </a:t>
            </a:r>
            <a:r>
              <a:rPr lang="en-IN" sz="1600" b="1" dirty="0" err="1"/>
              <a:t>product_count</a:t>
            </a:r>
            <a:r>
              <a:rPr lang="en-IN" sz="1600" b="1" dirty="0"/>
              <a:t> </a:t>
            </a:r>
          </a:p>
          <a:p>
            <a:pPr algn="just"/>
            <a:endParaRPr lang="en-IN" sz="1600" b="1" dirty="0"/>
          </a:p>
          <a:p>
            <a:pPr algn="just"/>
            <a:r>
              <a:rPr lang="en-IN" sz="1600" b="1" dirty="0">
                <a:solidFill>
                  <a:srgbClr val="92D050"/>
                </a:solidFill>
              </a:rPr>
              <a:t>from</a:t>
            </a:r>
            <a:r>
              <a:rPr lang="en-IN" sz="1600" b="1" dirty="0"/>
              <a:t> </a:t>
            </a:r>
            <a:r>
              <a:rPr lang="en-IN" sz="1600" b="1" dirty="0" err="1"/>
              <a:t>dim_product</a:t>
            </a:r>
            <a:r>
              <a:rPr lang="en-IN" sz="1600" b="1" dirty="0"/>
              <a:t> </a:t>
            </a:r>
          </a:p>
          <a:p>
            <a:pPr algn="just"/>
            <a:endParaRPr lang="en-IN" sz="1600" b="1" dirty="0"/>
          </a:p>
          <a:p>
            <a:pPr algn="just"/>
            <a:r>
              <a:rPr lang="en-IN" sz="1600" b="1" dirty="0">
                <a:solidFill>
                  <a:srgbClr val="92D050"/>
                </a:solidFill>
              </a:rPr>
              <a:t>group by </a:t>
            </a:r>
            <a:r>
              <a:rPr lang="en-IN" sz="1600" b="1" dirty="0"/>
              <a:t>segment </a:t>
            </a:r>
          </a:p>
          <a:p>
            <a:pPr algn="just"/>
            <a:endParaRPr lang="en-IN" sz="1600" b="1" dirty="0"/>
          </a:p>
          <a:p>
            <a:pPr algn="just"/>
            <a:r>
              <a:rPr lang="en-IN" sz="1600" b="1" dirty="0">
                <a:solidFill>
                  <a:srgbClr val="92D050"/>
                </a:solidFill>
              </a:rPr>
              <a:t>order by </a:t>
            </a:r>
            <a:r>
              <a:rPr lang="en-IN" sz="1600" b="1" dirty="0" err="1"/>
              <a:t>product_count</a:t>
            </a:r>
            <a:r>
              <a:rPr lang="en-IN" sz="1600" b="1" dirty="0"/>
              <a:t> desc; </a:t>
            </a:r>
          </a:p>
        </p:txBody>
      </p:sp>
    </p:spTree>
    <p:extLst>
      <p:ext uri="{BB962C8B-B14F-4D97-AF65-F5344CB8AC3E}">
        <p14:creationId xmlns:p14="http://schemas.microsoft.com/office/powerpoint/2010/main" val="241059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532B-7B39-AFED-B9A8-0D236C64B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7025DB-EC4D-5781-FC97-BFE21851093E}"/>
              </a:ext>
            </a:extLst>
          </p:cNvPr>
          <p:cNvSpPr txBox="1"/>
          <p:nvPr/>
        </p:nvSpPr>
        <p:spPr>
          <a:xfrm>
            <a:off x="380144" y="468348"/>
            <a:ext cx="11709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4. Follow-up: Which segment had the most increase in unique products in 2021 vs 2020? The final output contains these fields,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segment, product_count_2020 ,product_count_2021 difference 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3FB4E-3EAF-7824-DC66-1FD4A6CA7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625" y="1756880"/>
            <a:ext cx="5907639" cy="3893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4BCD54-54D2-C1DA-1EFD-8A0EFD3FAB93}"/>
              </a:ext>
            </a:extLst>
          </p:cNvPr>
          <p:cNvSpPr txBox="1"/>
          <p:nvPr/>
        </p:nvSpPr>
        <p:spPr>
          <a:xfrm>
            <a:off x="489736" y="1207213"/>
            <a:ext cx="52329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sf as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p.product_code,p.segment,f.fiscal_year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dim_product as p 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fact_sales_monthly as f on p.product_code=f.product_code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segment,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count(distinct case when fiscal_year ='2020' then product_code end)as product_count_2020,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count(distinct case when fiscal_year ='2021' then product_code end)as product_count_2021,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count(distinct case when fiscal_year = '2021' then product_code end) - count(distinct case when fiscal_year = '2020' then product_code end)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as difference from sf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segment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difference desc;</a:t>
            </a:r>
          </a:p>
        </p:txBody>
      </p:sp>
    </p:spTree>
    <p:extLst>
      <p:ext uri="{BB962C8B-B14F-4D97-AF65-F5344CB8AC3E}">
        <p14:creationId xmlns:p14="http://schemas.microsoft.com/office/powerpoint/2010/main" val="400094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B74CB-2AAF-F246-6706-4A27E7386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2B6169-84C6-A2A7-7EAF-5E27793E9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334" y="2609636"/>
            <a:ext cx="6061753" cy="3061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85A026-0D12-EBE0-C696-BEF710947391}"/>
              </a:ext>
            </a:extLst>
          </p:cNvPr>
          <p:cNvSpPr txBox="1"/>
          <p:nvPr/>
        </p:nvSpPr>
        <p:spPr>
          <a:xfrm>
            <a:off x="5782919" y="1962363"/>
            <a:ext cx="5658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Products having </a:t>
            </a:r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manufacturing cost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080F1-A395-BC47-BC9C-81F5946F2F2D}"/>
              </a:ext>
            </a:extLst>
          </p:cNvPr>
          <p:cNvSpPr txBox="1"/>
          <p:nvPr/>
        </p:nvSpPr>
        <p:spPr>
          <a:xfrm>
            <a:off x="413107" y="525235"/>
            <a:ext cx="11365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5. Get the products that have the highest and lowest manufacturing costs. The final output should contain these fields, product_code product manufacturing_cost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69BC9-3DD9-041F-0DF3-2317A3ABE4BE}"/>
              </a:ext>
            </a:extLst>
          </p:cNvPr>
          <p:cNvSpPr txBox="1"/>
          <p:nvPr/>
        </p:nvSpPr>
        <p:spPr>
          <a:xfrm>
            <a:off x="509708" y="1720840"/>
            <a:ext cx="52732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m.product_code,p.product,m.manufacturing_cost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fact_manufacturing_cost as m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dim_product as p on m.product_code=p.product_code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m.manufacturing_cost=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min(manufacturing_cost) from fact_manufacturing_cost) or  m.manufacturing_cost=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max(manufacturing_cost)from fact_manufacturing_cost)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manufacturing_cost desc;</a:t>
            </a:r>
          </a:p>
        </p:txBody>
      </p:sp>
    </p:spTree>
    <p:extLst>
      <p:ext uri="{BB962C8B-B14F-4D97-AF65-F5344CB8AC3E}">
        <p14:creationId xmlns:p14="http://schemas.microsoft.com/office/powerpoint/2010/main" val="134801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1D948-9D2B-1F3C-A5A3-5CF338AF1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2538F-C419-4634-D5CC-47E49FE87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51" y="883578"/>
            <a:ext cx="6187882" cy="5280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4BF30F-9F81-915E-8C44-85E29C0997C5}"/>
              </a:ext>
            </a:extLst>
          </p:cNvPr>
          <p:cNvSpPr txBox="1"/>
          <p:nvPr/>
        </p:nvSpPr>
        <p:spPr>
          <a:xfrm>
            <a:off x="458912" y="1240486"/>
            <a:ext cx="536653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with piv as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f.fiscal_year,f.pre_invoice_discount_pct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f.customer_code,c.customer,c.market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fact_pre_invoice_deductions f join dim_customer c on f.customer_code=c.customer_code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fiscal_year='2021' and market='India’ ),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avg1 as 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customer_code,customer,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round(avg(pre_invoice_discount_pct),2) as average_discount_percentage 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piv 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customer_code,customer )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select  customer_code,customer,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average_discount_percentage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avg1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 average_discount_percentage desc limit 5;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93FF0-56DC-FC3D-ECAF-6CD59A0FC7F7}"/>
              </a:ext>
            </a:extLst>
          </p:cNvPr>
          <p:cNvSpPr txBox="1"/>
          <p:nvPr/>
        </p:nvSpPr>
        <p:spPr>
          <a:xfrm>
            <a:off x="458912" y="563795"/>
            <a:ext cx="112741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6. Generate a report which contains the top 5 customers who received an average high pre_invoice_discount_pct for the fiscal year 2021 and in the Indian market. The final output contains these fields, customer_code customer average_discount_percentage 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8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6CC8-5FE5-A9A5-2841-929DCE413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FE8845-28BD-40CF-332A-419F31C8A019}"/>
              </a:ext>
            </a:extLst>
          </p:cNvPr>
          <p:cNvSpPr txBox="1"/>
          <p:nvPr/>
        </p:nvSpPr>
        <p:spPr>
          <a:xfrm>
            <a:off x="946121" y="1786876"/>
            <a:ext cx="475004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date_format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f.date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, '%M (%Y)' ) as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Month,f.fiscal_year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as year, round(sum(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gross_price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sold_quantity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),2) as  `Gross sales Amount`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fact_sales_monthly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f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dim_customer  c on f.customer_code=c.customer_code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fact_gross_price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p on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f.product_code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p.product_code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and 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f.fiscal_year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p.fiscal_year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c.customer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Exclusive"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f.fiscal_year,Month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f.fiscal_year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57E277-34FD-6290-3D2A-C3EDD8AF2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835" y="1777915"/>
            <a:ext cx="4750044" cy="33021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BC0071-3EB4-50BE-587C-AF3CF32FE3C4}"/>
              </a:ext>
            </a:extLst>
          </p:cNvPr>
          <p:cNvSpPr txBox="1"/>
          <p:nvPr/>
        </p:nvSpPr>
        <p:spPr>
          <a:xfrm>
            <a:off x="431514" y="476944"/>
            <a:ext cx="116200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7.Get the complete report of the Gross sales amount for the customer “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Exclusive” for each month. This analysis helps to get an idea of low and high-performing months and take strategic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decisions.The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final report contains these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columns:Month,Year,Gross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 sales Amount</a:t>
            </a:r>
          </a:p>
        </p:txBody>
      </p:sp>
    </p:spTree>
    <p:extLst>
      <p:ext uri="{BB962C8B-B14F-4D97-AF65-F5344CB8AC3E}">
        <p14:creationId xmlns:p14="http://schemas.microsoft.com/office/powerpoint/2010/main" val="145104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8C333-6227-0884-328F-5850B88C5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244FA-AE68-FD3E-912F-9BC80FA86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084" y="2183004"/>
            <a:ext cx="4650769" cy="4330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6EFFDC-9141-A104-C3D1-71363F4EA1B8}"/>
              </a:ext>
            </a:extLst>
          </p:cNvPr>
          <p:cNvSpPr txBox="1"/>
          <p:nvPr/>
        </p:nvSpPr>
        <p:spPr>
          <a:xfrm>
            <a:off x="562082" y="1905506"/>
            <a:ext cx="37719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get_quarter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f.date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Quarter,round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(sum(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sold_quantity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), 2) as `total sold quantity`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fact_sales_monthly f 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dim_customer c on f.customer_code = c.customer_code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fact_gross_price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p on f.product_code = p.product_code and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f.fiscal_year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p.fiscal_year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f.fiscal_year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='2020’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QUARTER</a:t>
            </a:r>
          </a:p>
          <a:p>
            <a:r>
              <a:rPr lang="en-IN" sz="1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Quarter;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03470-B92A-A9A7-2957-720C80A1C66E}"/>
              </a:ext>
            </a:extLst>
          </p:cNvPr>
          <p:cNvSpPr txBox="1"/>
          <p:nvPr/>
        </p:nvSpPr>
        <p:spPr>
          <a:xfrm>
            <a:off x="562082" y="499779"/>
            <a:ext cx="11252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8. In which quarter of 2020, got the maximum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? The final output contains these fields sorted by the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Quarter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E787E-7534-8F9C-DC13-39D057D39FC3}"/>
              </a:ext>
            </a:extLst>
          </p:cNvPr>
          <p:cNvSpPr txBox="1"/>
          <p:nvPr/>
        </p:nvSpPr>
        <p:spPr>
          <a:xfrm>
            <a:off x="4116942" y="1594682"/>
            <a:ext cx="9000161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CREATE DEFINER=`</a:t>
            </a:r>
            <a:r>
              <a:rPr lang="en-I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root`@`localhost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` FUNCTION `</a:t>
            </a:r>
            <a:r>
              <a:rPr lang="en-IN" sz="1200" b="1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get_quarter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calendar_date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 date ) 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returns varchar(2) CHARSET utf8mb4    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DECLARE 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I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tinyint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DECLARE </a:t>
            </a:r>
            <a:r>
              <a:rPr lang="en-I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qtr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 VARCHAR(2);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SET m= month(</a:t>
            </a:r>
            <a:r>
              <a:rPr lang="en-I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calendar_date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CASE WHEN m IN(8,9,10)THEN S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en-I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qtr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="Q1";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WHEN m IN(11,12,1)THEN SET </a:t>
            </a:r>
            <a:r>
              <a:rPr lang="en-I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qtr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="Q2";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WHEN m IN(1,3,4)THEN SET </a:t>
            </a:r>
            <a:r>
              <a:rPr lang="en-I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qtr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="Q3";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ELSE SET </a:t>
            </a:r>
            <a:r>
              <a:rPr lang="en-I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qtr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="Q4";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END CASE;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I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qtr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04010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9F0C84-2C14-4FB8-88C2-9577181F2C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ACCF44-01D5-4C40-9EAC-D3C3683409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72B3831-C4F2-498C-8E5F-F8D6F9054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Liquid void presentation</Template>
  <TotalTime>644</TotalTime>
  <Words>1645</Words>
  <Application>Microsoft Office PowerPoint</Application>
  <PresentationFormat>Widescreen</PresentationFormat>
  <Paragraphs>173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Century Gothic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krishnan</dc:creator>
  <cp:lastModifiedBy>vijay krishnan</cp:lastModifiedBy>
  <cp:revision>16</cp:revision>
  <dcterms:created xsi:type="dcterms:W3CDTF">2025-05-22T11:50:46Z</dcterms:created>
  <dcterms:modified xsi:type="dcterms:W3CDTF">2025-05-29T07:58:18Z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