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2.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3.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7"/>
  </p:notesMasterIdLst>
  <p:sldIdLst>
    <p:sldId id="256" r:id="rId2"/>
    <p:sldId id="257" r:id="rId3"/>
    <p:sldId id="285" r:id="rId4"/>
    <p:sldId id="258" r:id="rId5"/>
    <p:sldId id="259" r:id="rId6"/>
    <p:sldId id="260" r:id="rId7"/>
    <p:sldId id="264" r:id="rId8"/>
    <p:sldId id="265" r:id="rId9"/>
    <p:sldId id="275" r:id="rId10"/>
    <p:sldId id="267" r:id="rId11"/>
    <p:sldId id="268" r:id="rId12"/>
    <p:sldId id="269" r:id="rId13"/>
    <p:sldId id="270" r:id="rId14"/>
    <p:sldId id="271" r:id="rId15"/>
    <p:sldId id="272" r:id="rId16"/>
    <p:sldId id="273" r:id="rId17"/>
    <p:sldId id="284" r:id="rId18"/>
    <p:sldId id="274" r:id="rId19"/>
    <p:sldId id="280" r:id="rId20"/>
    <p:sldId id="281" r:id="rId21"/>
    <p:sldId id="282" r:id="rId22"/>
    <p:sldId id="279" r:id="rId23"/>
    <p:sldId id="277" r:id="rId24"/>
    <p:sldId id="283" r:id="rId25"/>
    <p:sldId id="28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9"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1598" autoAdjust="0"/>
  </p:normalViewPr>
  <p:slideViewPr>
    <p:cSldViewPr snapToGrid="0">
      <p:cViewPr varScale="1">
        <p:scale>
          <a:sx n="69" d="100"/>
          <a:sy n="69" d="100"/>
        </p:scale>
        <p:origin x="28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Number of Additions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Sheet1!$A$2:$A$3</c:f>
              <c:strCache>
                <c:ptCount val="2"/>
                <c:pt idx="0">
                  <c:v>TV Show</c:v>
                </c:pt>
                <c:pt idx="1">
                  <c:v>Movie</c:v>
                </c:pt>
              </c:strCache>
            </c:strRef>
          </c:cat>
          <c:val>
            <c:numRef>
              <c:f>Sheet1!$B$2:$B$3</c:f>
              <c:numCache>
                <c:formatCode>General</c:formatCode>
                <c:ptCount val="2"/>
                <c:pt idx="0">
                  <c:v>2410</c:v>
                </c:pt>
                <c:pt idx="1">
                  <c:v>5377</c:v>
                </c:pt>
              </c:numCache>
            </c:numRef>
          </c:val>
        </c:ser>
        <c:dLbls>
          <c:dLblPos val="ctr"/>
          <c:showLegendKey val="0"/>
          <c:showVal val="1"/>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906249999999997E-2"/>
          <c:y val="1.6710936472014243E-2"/>
          <c:w val="0.94509374999999995"/>
          <c:h val="0.76893579177314275"/>
        </c:manualLayout>
      </c:layout>
      <c:barChart>
        <c:barDir val="col"/>
        <c:grouping val="clustered"/>
        <c:varyColors val="0"/>
        <c:ser>
          <c:idx val="0"/>
          <c:order val="0"/>
          <c:tx>
            <c:strRef>
              <c:f>Sheet1!$B$1</c:f>
              <c:strCache>
                <c:ptCount val="1"/>
                <c:pt idx="0">
                  <c:v>Movie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G</c:v>
                </c:pt>
                <c:pt idx="1">
                  <c:v>NC-17</c:v>
                </c:pt>
                <c:pt idx="2">
                  <c:v>NR</c:v>
                </c:pt>
                <c:pt idx="3">
                  <c:v>PG</c:v>
                </c:pt>
                <c:pt idx="4">
                  <c:v>PG-13</c:v>
                </c:pt>
                <c:pt idx="5">
                  <c:v>R</c:v>
                </c:pt>
                <c:pt idx="6">
                  <c:v>TV-14</c:v>
                </c:pt>
                <c:pt idx="7">
                  <c:v>TV-G</c:v>
                </c:pt>
                <c:pt idx="8">
                  <c:v>TV-MA</c:v>
                </c:pt>
                <c:pt idx="9">
                  <c:v>TV-PG</c:v>
                </c:pt>
                <c:pt idx="10">
                  <c:v>TV-Y</c:v>
                </c:pt>
                <c:pt idx="11">
                  <c:v>TV-Y7</c:v>
                </c:pt>
                <c:pt idx="12">
                  <c:v>TV-Y7-FV</c:v>
                </c:pt>
                <c:pt idx="13">
                  <c:v>UR</c:v>
                </c:pt>
              </c:strCache>
            </c:strRef>
          </c:cat>
          <c:val>
            <c:numRef>
              <c:f>Sheet1!$B$2:$B$15</c:f>
              <c:numCache>
                <c:formatCode>General</c:formatCode>
                <c:ptCount val="14"/>
                <c:pt idx="0">
                  <c:v>39</c:v>
                </c:pt>
                <c:pt idx="1">
                  <c:v>3</c:v>
                </c:pt>
                <c:pt idx="2">
                  <c:v>79</c:v>
                </c:pt>
                <c:pt idx="3">
                  <c:v>247</c:v>
                </c:pt>
                <c:pt idx="4">
                  <c:v>386</c:v>
                </c:pt>
                <c:pt idx="5">
                  <c:v>663</c:v>
                </c:pt>
                <c:pt idx="6">
                  <c:v>1272</c:v>
                </c:pt>
                <c:pt idx="7">
                  <c:v>111</c:v>
                </c:pt>
                <c:pt idx="8">
                  <c:v>1845</c:v>
                </c:pt>
                <c:pt idx="9">
                  <c:v>505</c:v>
                </c:pt>
                <c:pt idx="10">
                  <c:v>117</c:v>
                </c:pt>
                <c:pt idx="11">
                  <c:v>95</c:v>
                </c:pt>
                <c:pt idx="12">
                  <c:v>5</c:v>
                </c:pt>
                <c:pt idx="13">
                  <c:v>5</c:v>
                </c:pt>
              </c:numCache>
            </c:numRef>
          </c:val>
        </c:ser>
        <c:ser>
          <c:idx val="1"/>
          <c:order val="1"/>
          <c:tx>
            <c:strRef>
              <c:f>Sheet1!$C$1</c:f>
              <c:strCache>
                <c:ptCount val="1"/>
                <c:pt idx="0">
                  <c:v>TV Show </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G</c:v>
                </c:pt>
                <c:pt idx="1">
                  <c:v>NC-17</c:v>
                </c:pt>
                <c:pt idx="2">
                  <c:v>NR</c:v>
                </c:pt>
                <c:pt idx="3">
                  <c:v>PG</c:v>
                </c:pt>
                <c:pt idx="4">
                  <c:v>PG-13</c:v>
                </c:pt>
                <c:pt idx="5">
                  <c:v>R</c:v>
                </c:pt>
                <c:pt idx="6">
                  <c:v>TV-14</c:v>
                </c:pt>
                <c:pt idx="7">
                  <c:v>TV-G</c:v>
                </c:pt>
                <c:pt idx="8">
                  <c:v>TV-MA</c:v>
                </c:pt>
                <c:pt idx="9">
                  <c:v>TV-PG</c:v>
                </c:pt>
                <c:pt idx="10">
                  <c:v>TV-Y</c:v>
                </c:pt>
                <c:pt idx="11">
                  <c:v>TV-Y7</c:v>
                </c:pt>
                <c:pt idx="12">
                  <c:v>TV-Y7-FV</c:v>
                </c:pt>
                <c:pt idx="13">
                  <c:v>UR</c:v>
                </c:pt>
              </c:strCache>
            </c:strRef>
          </c:cat>
          <c:val>
            <c:numRef>
              <c:f>Sheet1!$C$2:$C$15</c:f>
              <c:numCache>
                <c:formatCode>General</c:formatCode>
                <c:ptCount val="14"/>
                <c:pt idx="0">
                  <c:v>0</c:v>
                </c:pt>
                <c:pt idx="1">
                  <c:v>0</c:v>
                </c:pt>
                <c:pt idx="2">
                  <c:v>5</c:v>
                </c:pt>
                <c:pt idx="3">
                  <c:v>0</c:v>
                </c:pt>
                <c:pt idx="4">
                  <c:v>0</c:v>
                </c:pt>
                <c:pt idx="5">
                  <c:v>2</c:v>
                </c:pt>
                <c:pt idx="6">
                  <c:v>659</c:v>
                </c:pt>
                <c:pt idx="7">
                  <c:v>83</c:v>
                </c:pt>
                <c:pt idx="8">
                  <c:v>1018</c:v>
                </c:pt>
                <c:pt idx="9">
                  <c:v>301</c:v>
                </c:pt>
                <c:pt idx="10">
                  <c:v>163</c:v>
                </c:pt>
                <c:pt idx="11">
                  <c:v>176</c:v>
                </c:pt>
                <c:pt idx="12">
                  <c:v>1</c:v>
                </c:pt>
                <c:pt idx="13">
                  <c:v>0</c:v>
                </c:pt>
              </c:numCache>
            </c:numRef>
          </c:val>
        </c:ser>
        <c:dLbls>
          <c:dLblPos val="outEnd"/>
          <c:showLegendKey val="0"/>
          <c:showVal val="1"/>
          <c:showCatName val="0"/>
          <c:showSerName val="0"/>
          <c:showPercent val="0"/>
          <c:showBubbleSize val="0"/>
        </c:dLbls>
        <c:gapWidth val="219"/>
        <c:overlap val="-27"/>
        <c:axId val="1108225856"/>
        <c:axId val="1108217152"/>
      </c:barChart>
      <c:catAx>
        <c:axId val="1108225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8217152"/>
        <c:crosses val="autoZero"/>
        <c:auto val="1"/>
        <c:lblAlgn val="ctr"/>
        <c:lblOffset val="100"/>
        <c:noMultiLvlLbl val="0"/>
      </c:catAx>
      <c:valAx>
        <c:axId val="1108217152"/>
        <c:scaling>
          <c:orientation val="minMax"/>
        </c:scaling>
        <c:delete val="1"/>
        <c:axPos val="l"/>
        <c:numFmt formatCode="General" sourceLinked="1"/>
        <c:majorTickMark val="none"/>
        <c:minorTickMark val="none"/>
        <c:tickLblPos val="nextTo"/>
        <c:crossAx val="11082258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Number of Movies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1-10</c:v>
                </c:pt>
                <c:pt idx="1">
                  <c:v>11-20</c:v>
                </c:pt>
                <c:pt idx="2">
                  <c:v>21-30</c:v>
                </c:pt>
                <c:pt idx="3">
                  <c:v>31-40</c:v>
                </c:pt>
                <c:pt idx="4">
                  <c:v>41-50</c:v>
                </c:pt>
                <c:pt idx="5">
                  <c:v>51-60</c:v>
                </c:pt>
                <c:pt idx="6">
                  <c:v>61-70</c:v>
                </c:pt>
                <c:pt idx="7">
                  <c:v>71-80</c:v>
                </c:pt>
              </c:strCache>
            </c:strRef>
          </c:cat>
          <c:val>
            <c:numRef>
              <c:f>Sheet1!$B$2:$B$9</c:f>
              <c:numCache>
                <c:formatCode>General</c:formatCode>
                <c:ptCount val="8"/>
                <c:pt idx="0">
                  <c:v>1025</c:v>
                </c:pt>
                <c:pt idx="1">
                  <c:v>510</c:v>
                </c:pt>
                <c:pt idx="2">
                  <c:v>190</c:v>
                </c:pt>
                <c:pt idx="3">
                  <c:v>91</c:v>
                </c:pt>
                <c:pt idx="4">
                  <c:v>53</c:v>
                </c:pt>
                <c:pt idx="5">
                  <c:v>22</c:v>
                </c:pt>
                <c:pt idx="6">
                  <c:v>11</c:v>
                </c:pt>
                <c:pt idx="7">
                  <c:v>12</c:v>
                </c:pt>
              </c:numCache>
            </c:numRef>
          </c:val>
        </c:ser>
        <c:dLbls>
          <c:dLblPos val="outEnd"/>
          <c:showLegendKey val="0"/>
          <c:showVal val="1"/>
          <c:showCatName val="0"/>
          <c:showSerName val="0"/>
          <c:showPercent val="0"/>
          <c:showBubbleSize val="0"/>
        </c:dLbls>
        <c:gapWidth val="182"/>
        <c:axId val="1108226400"/>
        <c:axId val="888358288"/>
      </c:barChart>
      <c:catAx>
        <c:axId val="1108226400"/>
        <c:scaling>
          <c:orientation val="minMax"/>
        </c:scaling>
        <c:delete val="0"/>
        <c:axPos val="b"/>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330" b="0" i="0" u="none" strike="noStrike" kern="1200" baseline="0">
                    <a:solidFill>
                      <a:prstClr val="white">
                        <a:lumMod val="65000"/>
                        <a:lumOff val="35000"/>
                      </a:prstClr>
                    </a:solidFill>
                    <a:latin typeface="+mn-lt"/>
                    <a:ea typeface="+mn-ea"/>
                    <a:cs typeface="+mn-cs"/>
                  </a:defRPr>
                </a:pPr>
                <a:r>
                  <a:rPr lang="en-US" sz="1800" dirty="0" smtClean="0">
                    <a:effectLst/>
                  </a:rPr>
                  <a:t>No.</a:t>
                </a:r>
                <a:r>
                  <a:rPr lang="en-US" sz="1800" baseline="0" dirty="0" smtClean="0">
                    <a:effectLst/>
                  </a:rPr>
                  <a:t> of years in excess of the Avg time taken</a:t>
                </a:r>
                <a:endParaRPr lang="en-IN" dirty="0" smtClean="0">
                  <a:effectLst/>
                </a:endParaRPr>
              </a:p>
              <a:p>
                <a:pPr marL="0" marR="0" indent="0" algn="ctr" defTabSz="914400" rtl="0" eaLnBrk="1" fontAlgn="auto" latinLnBrk="0" hangingPunct="1">
                  <a:lnSpc>
                    <a:spcPct val="100000"/>
                  </a:lnSpc>
                  <a:spcBef>
                    <a:spcPts val="0"/>
                  </a:spcBef>
                  <a:spcAft>
                    <a:spcPts val="0"/>
                  </a:spcAft>
                  <a:buClrTx/>
                  <a:buSzTx/>
                  <a:buFontTx/>
                  <a:buNone/>
                  <a:tabLst/>
                  <a:defRPr>
                    <a:solidFill>
                      <a:prstClr val="white">
                        <a:lumMod val="65000"/>
                        <a:lumOff val="35000"/>
                      </a:prstClr>
                    </a:solidFill>
                  </a:defRPr>
                </a:pPr>
                <a:endParaRPr lang="en-IN" dirty="0"/>
              </a:p>
            </c:rich>
          </c:tx>
          <c:layout>
            <c:manualLayout>
              <c:xMode val="edge"/>
              <c:yMode val="edge"/>
              <c:x val="0.27514280719223766"/>
              <c:y val="0.82192323257841238"/>
            </c:manualLayout>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330" b="0" i="0" u="none" strike="noStrike" kern="1200" baseline="0">
                  <a:solidFill>
                    <a:prstClr val="white">
                      <a:lumMod val="65000"/>
                      <a:lumOff val="35000"/>
                    </a:prst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88358288"/>
        <c:crosses val="autoZero"/>
        <c:auto val="1"/>
        <c:lblAlgn val="ctr"/>
        <c:lblOffset val="100"/>
        <c:noMultiLvlLbl val="0"/>
      </c:catAx>
      <c:valAx>
        <c:axId val="888358288"/>
        <c:scaling>
          <c:orientation val="minMax"/>
        </c:scaling>
        <c:delete val="1"/>
        <c:axPos val="l"/>
        <c:numFmt formatCode="General" sourceLinked="1"/>
        <c:majorTickMark val="none"/>
        <c:minorTickMark val="none"/>
        <c:tickLblPos val="nextTo"/>
        <c:crossAx val="110822640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1.7395626242544732E-2"/>
          <c:y val="6.273497426491513E-2"/>
          <c:w val="0.97266401590457252"/>
          <c:h val="0.69177368588914101"/>
        </c:manualLayout>
      </c:layout>
      <c:barChart>
        <c:barDir val="col"/>
        <c:grouping val="clustered"/>
        <c:varyColors val="0"/>
        <c:ser>
          <c:idx val="0"/>
          <c:order val="0"/>
          <c:tx>
            <c:strRef>
              <c:f>Sheet1!$B$1</c:f>
              <c:strCache>
                <c:ptCount val="1"/>
                <c:pt idx="0">
                  <c:v>Number of TV Shows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1-10</c:v>
                </c:pt>
                <c:pt idx="1">
                  <c:v>11-20</c:v>
                </c:pt>
                <c:pt idx="2">
                  <c:v>21-30</c:v>
                </c:pt>
                <c:pt idx="3">
                  <c:v>31-40</c:v>
                </c:pt>
                <c:pt idx="4">
                  <c:v>41-50</c:v>
                </c:pt>
                <c:pt idx="5">
                  <c:v>51-60</c:v>
                </c:pt>
                <c:pt idx="6">
                  <c:v>71-80</c:v>
                </c:pt>
                <c:pt idx="7">
                  <c:v>91-100</c:v>
                </c:pt>
              </c:strCache>
            </c:strRef>
          </c:cat>
          <c:val>
            <c:numRef>
              <c:f>Sheet1!$B$2:$B$9</c:f>
              <c:numCache>
                <c:formatCode>General</c:formatCode>
                <c:ptCount val="8"/>
                <c:pt idx="0">
                  <c:v>664</c:v>
                </c:pt>
                <c:pt idx="1">
                  <c:v>82</c:v>
                </c:pt>
                <c:pt idx="2">
                  <c:v>22</c:v>
                </c:pt>
                <c:pt idx="3">
                  <c:v>5</c:v>
                </c:pt>
                <c:pt idx="4">
                  <c:v>5</c:v>
                </c:pt>
                <c:pt idx="5">
                  <c:v>1</c:v>
                </c:pt>
                <c:pt idx="6">
                  <c:v>1</c:v>
                </c:pt>
                <c:pt idx="7">
                  <c:v>1</c:v>
                </c:pt>
              </c:numCache>
            </c:numRef>
          </c:val>
        </c:ser>
        <c:dLbls>
          <c:showLegendKey val="0"/>
          <c:showVal val="0"/>
          <c:showCatName val="0"/>
          <c:showSerName val="0"/>
          <c:showPercent val="0"/>
          <c:showBubbleSize val="0"/>
        </c:dLbls>
        <c:gapWidth val="182"/>
        <c:axId val="1202458464"/>
        <c:axId val="1202456832"/>
      </c:barChart>
      <c:catAx>
        <c:axId val="1202458464"/>
        <c:scaling>
          <c:orientation val="minMax"/>
        </c:scaling>
        <c:delete val="0"/>
        <c:axPos val="b"/>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330" b="0" i="0" u="none" strike="noStrike" kern="1200" baseline="0">
                    <a:solidFill>
                      <a:prstClr val="white">
                        <a:lumMod val="65000"/>
                        <a:lumOff val="35000"/>
                      </a:prstClr>
                    </a:solidFill>
                    <a:latin typeface="+mn-lt"/>
                    <a:ea typeface="+mn-ea"/>
                    <a:cs typeface="+mn-cs"/>
                  </a:defRPr>
                </a:pPr>
                <a:r>
                  <a:rPr lang="en-US" sz="1800" b="0" i="0" baseline="0" dirty="0" smtClean="0">
                    <a:effectLst/>
                  </a:rPr>
                  <a:t>No. of years in excess of the Avg time taken</a:t>
                </a:r>
                <a:endParaRPr lang="en-IN" dirty="0" smtClean="0">
                  <a:effectLst/>
                </a:endParaRPr>
              </a:p>
              <a:p>
                <a:pPr marL="0" marR="0" indent="0" algn="ctr" defTabSz="914400" rtl="0" eaLnBrk="1" fontAlgn="auto" latinLnBrk="0" hangingPunct="1">
                  <a:lnSpc>
                    <a:spcPct val="100000"/>
                  </a:lnSpc>
                  <a:spcBef>
                    <a:spcPts val="0"/>
                  </a:spcBef>
                  <a:spcAft>
                    <a:spcPts val="0"/>
                  </a:spcAft>
                  <a:buClrTx/>
                  <a:buSzTx/>
                  <a:buFontTx/>
                  <a:buNone/>
                  <a:tabLst/>
                  <a:defRPr>
                    <a:solidFill>
                      <a:prstClr val="white">
                        <a:lumMod val="65000"/>
                        <a:lumOff val="35000"/>
                      </a:prstClr>
                    </a:solidFill>
                  </a:defRPr>
                </a:pPr>
                <a:endParaRPr lang="en-IN" dirty="0"/>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330" b="0" i="0" u="none" strike="noStrike" kern="1200" baseline="0">
                  <a:solidFill>
                    <a:prstClr val="white">
                      <a:lumMod val="65000"/>
                      <a:lumOff val="35000"/>
                    </a:prst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02456832"/>
        <c:crosses val="autoZero"/>
        <c:auto val="1"/>
        <c:lblAlgn val="ctr"/>
        <c:lblOffset val="100"/>
        <c:noMultiLvlLbl val="0"/>
      </c:catAx>
      <c:valAx>
        <c:axId val="1202456832"/>
        <c:scaling>
          <c:orientation val="minMax"/>
        </c:scaling>
        <c:delete val="1"/>
        <c:axPos val="l"/>
        <c:numFmt formatCode="General" sourceLinked="1"/>
        <c:majorTickMark val="none"/>
        <c:minorTickMark val="none"/>
        <c:tickLblPos val="nextTo"/>
        <c:crossAx val="12024584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806669827699346"/>
          <c:y val="0.1167552574976732"/>
          <c:w val="0.76192689679325787"/>
          <c:h val="0.70899632684996883"/>
        </c:manualLayout>
      </c:layout>
      <c:lineChart>
        <c:grouping val="stacked"/>
        <c:varyColors val="0"/>
        <c:ser>
          <c:idx val="0"/>
          <c:order val="0"/>
          <c:tx>
            <c:strRef>
              <c:f>Sheet1!$B$1</c:f>
              <c:strCache>
                <c:ptCount val="1"/>
                <c:pt idx="0">
                  <c:v>Number of movies added </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2013</c:v>
                </c:pt>
                <c:pt idx="1">
                  <c:v>2014</c:v>
                </c:pt>
                <c:pt idx="2">
                  <c:v>2015</c:v>
                </c:pt>
                <c:pt idx="3">
                  <c:v>2016</c:v>
                </c:pt>
                <c:pt idx="4">
                  <c:v>2017</c:v>
                </c:pt>
                <c:pt idx="5">
                  <c:v>2018</c:v>
                </c:pt>
                <c:pt idx="6">
                  <c:v>2019</c:v>
                </c:pt>
              </c:numCache>
            </c:numRef>
          </c:cat>
          <c:val>
            <c:numRef>
              <c:f>Sheet1!$B$2:$B$8</c:f>
              <c:numCache>
                <c:formatCode>General</c:formatCode>
                <c:ptCount val="7"/>
                <c:pt idx="0">
                  <c:v>6</c:v>
                </c:pt>
                <c:pt idx="1">
                  <c:v>19</c:v>
                </c:pt>
                <c:pt idx="2">
                  <c:v>58</c:v>
                </c:pt>
                <c:pt idx="3">
                  <c:v>258</c:v>
                </c:pt>
                <c:pt idx="4">
                  <c:v>864</c:v>
                </c:pt>
                <c:pt idx="5">
                  <c:v>1255</c:v>
                </c:pt>
                <c:pt idx="6">
                  <c:v>1497</c:v>
                </c:pt>
              </c:numCache>
            </c:numRef>
          </c:val>
          <c:smooth val="0"/>
        </c:ser>
        <c:ser>
          <c:idx val="1"/>
          <c:order val="1"/>
          <c:tx>
            <c:strRef>
              <c:f>Sheet1!$C$1</c:f>
              <c:strCache>
                <c:ptCount val="1"/>
                <c:pt idx="0">
                  <c:v>Number of TV shows added </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2013</c:v>
                </c:pt>
                <c:pt idx="1">
                  <c:v>2014</c:v>
                </c:pt>
                <c:pt idx="2">
                  <c:v>2015</c:v>
                </c:pt>
                <c:pt idx="3">
                  <c:v>2016</c:v>
                </c:pt>
                <c:pt idx="4">
                  <c:v>2017</c:v>
                </c:pt>
                <c:pt idx="5">
                  <c:v>2018</c:v>
                </c:pt>
                <c:pt idx="6">
                  <c:v>2019</c:v>
                </c:pt>
              </c:numCache>
            </c:numRef>
          </c:cat>
          <c:val>
            <c:numRef>
              <c:f>Sheet1!$C$2:$C$8</c:f>
              <c:numCache>
                <c:formatCode>General</c:formatCode>
                <c:ptCount val="7"/>
                <c:pt idx="0">
                  <c:v>5</c:v>
                </c:pt>
                <c:pt idx="1">
                  <c:v>6</c:v>
                </c:pt>
                <c:pt idx="2">
                  <c:v>30</c:v>
                </c:pt>
                <c:pt idx="3">
                  <c:v>185</c:v>
                </c:pt>
                <c:pt idx="4">
                  <c:v>361</c:v>
                </c:pt>
                <c:pt idx="5">
                  <c:v>430</c:v>
                </c:pt>
                <c:pt idx="6">
                  <c:v>656</c:v>
                </c:pt>
              </c:numCache>
            </c:numRef>
          </c:val>
          <c:smooth val="0"/>
        </c:ser>
        <c:dLbls>
          <c:dLblPos val="t"/>
          <c:showLegendKey val="0"/>
          <c:showVal val="1"/>
          <c:showCatName val="0"/>
          <c:showSerName val="0"/>
          <c:showPercent val="0"/>
          <c:showBubbleSize val="0"/>
        </c:dLbls>
        <c:marker val="1"/>
        <c:smooth val="0"/>
        <c:axId val="1202454112"/>
        <c:axId val="1202459552"/>
      </c:lineChart>
      <c:lineChart>
        <c:grouping val="stacked"/>
        <c:varyColors val="0"/>
        <c:ser>
          <c:idx val="2"/>
          <c:order val="2"/>
          <c:tx>
            <c:strRef>
              <c:f>Sheet1!$D$1</c:f>
              <c:strCache>
                <c:ptCount val="1"/>
                <c:pt idx="0">
                  <c:v>Increase In Avg No of Subscribers (in millions)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2013</c:v>
                </c:pt>
                <c:pt idx="1">
                  <c:v>2014</c:v>
                </c:pt>
                <c:pt idx="2">
                  <c:v>2015</c:v>
                </c:pt>
                <c:pt idx="3">
                  <c:v>2016</c:v>
                </c:pt>
                <c:pt idx="4">
                  <c:v>2017</c:v>
                </c:pt>
                <c:pt idx="5">
                  <c:v>2018</c:v>
                </c:pt>
                <c:pt idx="6">
                  <c:v>2019</c:v>
                </c:pt>
              </c:numCache>
            </c:numRef>
          </c:cat>
          <c:val>
            <c:numRef>
              <c:f>Sheet1!$D$2:$D$8</c:f>
              <c:numCache>
                <c:formatCode>General</c:formatCode>
                <c:ptCount val="7"/>
                <c:pt idx="0">
                  <c:v>10.5</c:v>
                </c:pt>
                <c:pt idx="1">
                  <c:v>12.5</c:v>
                </c:pt>
                <c:pt idx="2">
                  <c:v>15</c:v>
                </c:pt>
                <c:pt idx="3">
                  <c:v>17.75</c:v>
                </c:pt>
                <c:pt idx="4">
                  <c:v>19.5</c:v>
                </c:pt>
                <c:pt idx="5">
                  <c:v>26</c:v>
                </c:pt>
                <c:pt idx="6">
                  <c:v>28.5</c:v>
                </c:pt>
              </c:numCache>
            </c:numRef>
          </c:val>
          <c:smooth val="0"/>
        </c:ser>
        <c:dLbls>
          <c:showLegendKey val="0"/>
          <c:showVal val="0"/>
          <c:showCatName val="0"/>
          <c:showSerName val="0"/>
          <c:showPercent val="0"/>
          <c:showBubbleSize val="0"/>
        </c:dLbls>
        <c:marker val="1"/>
        <c:smooth val="0"/>
        <c:axId val="1202455744"/>
        <c:axId val="1202463904"/>
      </c:lineChart>
      <c:catAx>
        <c:axId val="120245411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Year</a:t>
                </a:r>
                <a:endParaRPr lang="en-IN" dirty="0"/>
              </a:p>
            </c:rich>
          </c:tx>
          <c:layout>
            <c:manualLayout>
              <c:xMode val="edge"/>
              <c:yMode val="edge"/>
              <c:x val="0.4964944708127863"/>
              <c:y val="0.88987561065453946"/>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02459552"/>
        <c:crosses val="autoZero"/>
        <c:auto val="1"/>
        <c:lblAlgn val="ctr"/>
        <c:lblOffset val="100"/>
        <c:noMultiLvlLbl val="1"/>
      </c:catAx>
      <c:valAx>
        <c:axId val="1202459552"/>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Number</a:t>
                </a:r>
                <a:r>
                  <a:rPr lang="en-US" baseline="0" dirty="0" smtClean="0"/>
                  <a:t> of movies/TV shows added</a:t>
                </a:r>
                <a:endParaRPr lang="en-IN" dirty="0"/>
              </a:p>
            </c:rich>
          </c:tx>
          <c:layout>
            <c:manualLayout>
              <c:xMode val="edge"/>
              <c:yMode val="edge"/>
              <c:x val="3.7124829960448094E-2"/>
              <c:y val="0.198732044687147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02454112"/>
        <c:crosses val="autoZero"/>
        <c:crossBetween val="between"/>
      </c:valAx>
      <c:valAx>
        <c:axId val="1202463904"/>
        <c:scaling>
          <c:orientation val="minMax"/>
        </c:scaling>
        <c:delete val="0"/>
        <c:axPos val="r"/>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Increase</a:t>
                </a:r>
                <a:r>
                  <a:rPr lang="en-US" baseline="0" dirty="0" smtClean="0"/>
                  <a:t> in the avg. no. of subscribers  (in millions)</a:t>
                </a:r>
              </a:p>
              <a:p>
                <a:pPr>
                  <a:defRPr/>
                </a:pPr>
                <a:endParaRPr lang="en-IN" dirty="0"/>
              </a:p>
            </c:rich>
          </c:tx>
          <c:layout>
            <c:manualLayout>
              <c:xMode val="edge"/>
              <c:yMode val="edge"/>
              <c:x val="0.93661358715182796"/>
              <c:y val="9.1777176547415157E-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02455744"/>
        <c:crosses val="max"/>
        <c:crossBetween val="between"/>
      </c:valAx>
      <c:catAx>
        <c:axId val="1202455744"/>
        <c:scaling>
          <c:orientation val="minMax"/>
        </c:scaling>
        <c:delete val="1"/>
        <c:axPos val="b"/>
        <c:numFmt formatCode="General" sourceLinked="1"/>
        <c:majorTickMark val="out"/>
        <c:minorTickMark val="none"/>
        <c:tickLblPos val="nextTo"/>
        <c:crossAx val="1202463904"/>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Number</a:t>
            </a:r>
            <a:r>
              <a:rPr lang="en-US" baseline="0" dirty="0" smtClean="0"/>
              <a:t> of TV shows added on Netflix</a:t>
            </a:r>
            <a:endParaRPr lang="en-IN"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6">
                  <a:shade val="76000"/>
                </a:schemeClr>
              </a:solidFill>
              <a:ln w="19050">
                <a:solidFill>
                  <a:schemeClr val="lt1"/>
                </a:solidFill>
              </a:ln>
              <a:effectLst/>
            </c:spPr>
          </c:dPt>
          <c:dPt>
            <c:idx val="1"/>
            <c:bubble3D val="0"/>
            <c:explosion val="1"/>
            <c:spPr>
              <a:solidFill>
                <a:schemeClr val="accent6">
                  <a:tint val="77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Sheet1!$A$2:$A$3</c:f>
              <c:strCache>
                <c:ptCount val="2"/>
                <c:pt idx="0">
                  <c:v>Number of TV shows for which time between date of release and date of addition on Netflix was greater than the average</c:v>
                </c:pt>
                <c:pt idx="1">
                  <c:v>Number of TV shows for which time between date of release and date of addition on Netflix was equal to or less than the average</c:v>
                </c:pt>
              </c:strCache>
            </c:strRef>
          </c:cat>
          <c:val>
            <c:numRef>
              <c:f>Sheet1!$B$2:$B$3</c:f>
              <c:numCache>
                <c:formatCode>General</c:formatCode>
                <c:ptCount val="2"/>
                <c:pt idx="0">
                  <c:v>781</c:v>
                </c:pt>
                <c:pt idx="1">
                  <c:v>1629</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59863981123028465"/>
          <c:y val="0.16580153328916197"/>
          <c:w val="0.38447993910035844"/>
          <c:h val="0.74890458822654793"/>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Number</a:t>
            </a:r>
            <a:r>
              <a:rPr lang="en-US" baseline="0" dirty="0" smtClean="0"/>
              <a:t> of movies added on Netflix</a:t>
            </a:r>
            <a:endParaRPr lang="en-IN"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3">
                  <a:shade val="76000"/>
                </a:schemeClr>
              </a:solidFill>
              <a:ln w="19050">
                <a:solidFill>
                  <a:schemeClr val="lt1"/>
                </a:solidFill>
              </a:ln>
              <a:effectLst/>
            </c:spPr>
          </c:dPt>
          <c:dPt>
            <c:idx val="1"/>
            <c:bubble3D val="0"/>
            <c:explosion val="1"/>
            <c:spPr>
              <a:solidFill>
                <a:schemeClr val="accent3">
                  <a:tint val="77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Sheet1!$A$2:$A$3</c:f>
              <c:strCache>
                <c:ptCount val="2"/>
                <c:pt idx="0">
                  <c:v>Number of movies for which time between date of release and date of addition on Netflix was greater than the average</c:v>
                </c:pt>
                <c:pt idx="1">
                  <c:v>Number of movies for which time between date of release and date of addition on Netflix was equal to or less than the average</c:v>
                </c:pt>
              </c:strCache>
            </c:strRef>
          </c:cat>
          <c:val>
            <c:numRef>
              <c:f>Sheet1!$B$2:$B$3</c:f>
              <c:numCache>
                <c:formatCode>General</c:formatCode>
                <c:ptCount val="2"/>
                <c:pt idx="0">
                  <c:v>1914</c:v>
                </c:pt>
                <c:pt idx="1">
                  <c:v>3463</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5883381261636098"/>
          <c:y val="9.9421396166286397E-2"/>
          <c:w val="0.32428601723657463"/>
          <c:h val="0.8300496120955839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Amount</a:t>
            </a:r>
            <a:r>
              <a:rPr lang="en-US" baseline="0" dirty="0" smtClean="0"/>
              <a:t> of content added &amp; increase in the avg. number of subscribers</a:t>
            </a:r>
            <a:endParaRPr lang="en-IN" dirty="0"/>
          </a:p>
        </c:rich>
      </c:tx>
      <c:layout>
        <c:manualLayout>
          <c:xMode val="edge"/>
          <c:yMode val="edge"/>
          <c:x val="0.15227929036921364"/>
          <c:y val="1.3352635162379952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5835089962679"/>
          <c:y val="0.15009000910006323"/>
          <c:w val="0.74842183130877638"/>
          <c:h val="0.66256852583172376"/>
        </c:manualLayout>
      </c:layout>
      <c:lineChart>
        <c:grouping val="stacked"/>
        <c:varyColors val="0"/>
        <c:ser>
          <c:idx val="0"/>
          <c:order val="0"/>
          <c:tx>
            <c:strRef>
              <c:f>Sheet1!$B$1</c:f>
              <c:strCache>
                <c:ptCount val="1"/>
                <c:pt idx="0">
                  <c:v>Total number of shows and movies added</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2013</c:v>
                </c:pt>
                <c:pt idx="1">
                  <c:v>2014</c:v>
                </c:pt>
                <c:pt idx="2">
                  <c:v>2015</c:v>
                </c:pt>
                <c:pt idx="3">
                  <c:v>2016</c:v>
                </c:pt>
                <c:pt idx="4">
                  <c:v>2017</c:v>
                </c:pt>
                <c:pt idx="5">
                  <c:v>2018</c:v>
                </c:pt>
                <c:pt idx="6">
                  <c:v>2019</c:v>
                </c:pt>
              </c:numCache>
            </c:numRef>
          </c:cat>
          <c:val>
            <c:numRef>
              <c:f>Sheet1!$B$2:$B$8</c:f>
              <c:numCache>
                <c:formatCode>General</c:formatCode>
                <c:ptCount val="7"/>
                <c:pt idx="0">
                  <c:v>11</c:v>
                </c:pt>
                <c:pt idx="1">
                  <c:v>25</c:v>
                </c:pt>
                <c:pt idx="2">
                  <c:v>88</c:v>
                </c:pt>
                <c:pt idx="3">
                  <c:v>443</c:v>
                </c:pt>
                <c:pt idx="4">
                  <c:v>1225</c:v>
                </c:pt>
                <c:pt idx="5">
                  <c:v>1685</c:v>
                </c:pt>
                <c:pt idx="6">
                  <c:v>2153</c:v>
                </c:pt>
              </c:numCache>
            </c:numRef>
          </c:val>
          <c:smooth val="0"/>
        </c:ser>
        <c:dLbls>
          <c:showLegendKey val="0"/>
          <c:showVal val="1"/>
          <c:showCatName val="0"/>
          <c:showSerName val="0"/>
          <c:showPercent val="0"/>
          <c:showBubbleSize val="0"/>
        </c:dLbls>
        <c:marker val="1"/>
        <c:smooth val="0"/>
        <c:axId val="1202461728"/>
        <c:axId val="1202466624"/>
      </c:lineChart>
      <c:lineChart>
        <c:grouping val="stacked"/>
        <c:varyColors val="0"/>
        <c:ser>
          <c:idx val="1"/>
          <c:order val="1"/>
          <c:tx>
            <c:strRef>
              <c:f>Sheet1!$C$1</c:f>
              <c:strCache>
                <c:ptCount val="1"/>
                <c:pt idx="0">
                  <c:v>Increase In Avg No of Subscribers (in millions)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2013</c:v>
                </c:pt>
                <c:pt idx="1">
                  <c:v>2014</c:v>
                </c:pt>
                <c:pt idx="2">
                  <c:v>2015</c:v>
                </c:pt>
                <c:pt idx="3">
                  <c:v>2016</c:v>
                </c:pt>
                <c:pt idx="4">
                  <c:v>2017</c:v>
                </c:pt>
                <c:pt idx="5">
                  <c:v>2018</c:v>
                </c:pt>
                <c:pt idx="6">
                  <c:v>2019</c:v>
                </c:pt>
              </c:numCache>
            </c:numRef>
          </c:cat>
          <c:val>
            <c:numRef>
              <c:f>Sheet1!$C$2:$C$8</c:f>
              <c:numCache>
                <c:formatCode>General</c:formatCode>
                <c:ptCount val="7"/>
                <c:pt idx="0">
                  <c:v>10.5</c:v>
                </c:pt>
                <c:pt idx="1">
                  <c:v>12.5</c:v>
                </c:pt>
                <c:pt idx="2">
                  <c:v>15</c:v>
                </c:pt>
                <c:pt idx="3">
                  <c:v>17.75</c:v>
                </c:pt>
                <c:pt idx="4">
                  <c:v>19.5</c:v>
                </c:pt>
                <c:pt idx="5">
                  <c:v>26</c:v>
                </c:pt>
                <c:pt idx="6">
                  <c:v>28.5</c:v>
                </c:pt>
              </c:numCache>
            </c:numRef>
          </c:val>
          <c:smooth val="0"/>
        </c:ser>
        <c:dLbls>
          <c:showLegendKey val="0"/>
          <c:showVal val="1"/>
          <c:showCatName val="0"/>
          <c:showSerName val="0"/>
          <c:showPercent val="0"/>
          <c:showBubbleSize val="0"/>
        </c:dLbls>
        <c:marker val="1"/>
        <c:smooth val="0"/>
        <c:axId val="1202451936"/>
        <c:axId val="1202467168"/>
      </c:lineChart>
      <c:catAx>
        <c:axId val="120246172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Year</a:t>
                </a:r>
                <a:endParaRPr lang="en-IN" dirty="0"/>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02466624"/>
        <c:crosses val="autoZero"/>
        <c:auto val="1"/>
        <c:lblAlgn val="ctr"/>
        <c:lblOffset val="100"/>
        <c:noMultiLvlLbl val="0"/>
      </c:catAx>
      <c:valAx>
        <c:axId val="1202466624"/>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No.</a:t>
                </a:r>
                <a:r>
                  <a:rPr lang="en-US" baseline="0" dirty="0" smtClean="0"/>
                  <a:t> of TV shows and movies added</a:t>
                </a:r>
                <a:endParaRPr lang="en-IN" dirty="0"/>
              </a:p>
            </c:rich>
          </c:tx>
          <c:layout>
            <c:manualLayout>
              <c:xMode val="edge"/>
              <c:yMode val="edge"/>
              <c:x val="1.652196915465946E-2"/>
              <c:y val="0.150052551212644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02461728"/>
        <c:crosses val="autoZero"/>
        <c:crossBetween val="between"/>
      </c:valAx>
      <c:valAx>
        <c:axId val="1202467168"/>
        <c:scaling>
          <c:orientation val="minMax"/>
        </c:scaling>
        <c:delete val="0"/>
        <c:axPos val="r"/>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Increase</a:t>
                </a:r>
                <a:r>
                  <a:rPr lang="en-US" baseline="0" dirty="0" smtClean="0"/>
                  <a:t> in the avg. no. of subscribers </a:t>
                </a:r>
                <a:endParaRPr lang="en-US" baseline="0" dirty="0" smtClean="0"/>
              </a:p>
              <a:p>
                <a:pPr>
                  <a:defRPr/>
                </a:pPr>
                <a:r>
                  <a:rPr lang="en-US" baseline="0" dirty="0" smtClean="0"/>
                  <a:t>(</a:t>
                </a:r>
                <a:r>
                  <a:rPr lang="en-US" baseline="0" dirty="0" smtClean="0"/>
                  <a:t>in millions)</a:t>
                </a:r>
                <a:endParaRPr lang="en-IN" dirty="0"/>
              </a:p>
            </c:rich>
          </c:tx>
          <c:layout>
            <c:manualLayout>
              <c:xMode val="edge"/>
              <c:yMode val="edge"/>
              <c:x val="0.92362004867321379"/>
              <c:y val="7.822639106475146E-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02451936"/>
        <c:crosses val="max"/>
        <c:crossBetween val="between"/>
      </c:valAx>
      <c:catAx>
        <c:axId val="1202451936"/>
        <c:scaling>
          <c:orientation val="minMax"/>
        </c:scaling>
        <c:delete val="1"/>
        <c:axPos val="b"/>
        <c:numFmt formatCode="General" sourceLinked="1"/>
        <c:majorTickMark val="out"/>
        <c:minorTickMark val="none"/>
        <c:tickLblPos val="nextTo"/>
        <c:crossAx val="1202467168"/>
        <c:crosses val="autoZero"/>
        <c:auto val="1"/>
        <c:lblAlgn val="ctr"/>
        <c:lblOffset val="100"/>
        <c:noMultiLvlLbl val="0"/>
      </c:catAx>
      <c:spPr>
        <a:noFill/>
        <a:ln>
          <a:noFill/>
        </a:ln>
        <a:effectLst/>
      </c:spPr>
    </c:plotArea>
    <c:legend>
      <c:legendPos val="b"/>
      <c:layout>
        <c:manualLayout>
          <c:xMode val="edge"/>
          <c:yMode val="edge"/>
          <c:x val="0"/>
          <c:y val="0.90928948755377703"/>
          <c:w val="1"/>
          <c:h val="9.005255805669006E-2"/>
        </c:manualLayout>
      </c:layout>
      <c:overlay val="0"/>
      <c:spPr>
        <a:noFill/>
        <a:ln>
          <a:noFill/>
        </a:ln>
        <a:effectLst/>
      </c:spPr>
      <c:txPr>
        <a:bodyPr rot="0" spcFirstLastPara="1" vertOverflow="ellipsis" vert="horz" wrap="square" anchor="ctr" anchorCtr="1"/>
        <a:lstStyle/>
        <a:p>
          <a:pPr>
            <a:defRPr sz="115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6">
  <a:schemeClr val="accent3"/>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9">
  <a:schemeClr val="accent6"/>
</cs:colorStyle>
</file>

<file path=ppt/charts/colors7.xml><?xml version="1.0" encoding="utf-8"?>
<cs:colorStyle xmlns:cs="http://schemas.microsoft.com/office/drawing/2012/chartStyle" xmlns:a="http://schemas.openxmlformats.org/drawingml/2006/main" meth="withinLinear" id="16">
  <a:schemeClr val="accent3"/>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1D306A-7493-48D6-AF59-0BC92C630B3C}" type="doc">
      <dgm:prSet loTypeId="urn:microsoft.com/office/officeart/2005/8/layout/process1" loCatId="process" qsTypeId="urn:microsoft.com/office/officeart/2005/8/quickstyle/simple1" qsCatId="simple" csTypeId="urn:microsoft.com/office/officeart/2005/8/colors/accent1_2" csCatId="accent1" phldr="1"/>
      <dgm:spPr/>
    </dgm:pt>
    <dgm:pt modelId="{9A2FF9CA-B0CF-47F3-95DE-063BFD4B8119}">
      <dgm:prSet phldrT="[Text]" custT="1"/>
      <dgm:spPr/>
      <dgm:t>
        <a:bodyPr/>
        <a:lstStyle/>
        <a:p>
          <a:r>
            <a:rPr lang="en-US" sz="1600" dirty="0" smtClean="0"/>
            <a:t>Defining the objective</a:t>
          </a:r>
          <a:endParaRPr lang="en-IN" sz="1600" dirty="0"/>
        </a:p>
      </dgm:t>
    </dgm:pt>
    <dgm:pt modelId="{DF261CFA-67F4-459C-9308-619F4C5C0A4C}" type="parTrans" cxnId="{7FE52824-40BB-43AA-9610-CD5F23737E4F}">
      <dgm:prSet/>
      <dgm:spPr/>
      <dgm:t>
        <a:bodyPr/>
        <a:lstStyle/>
        <a:p>
          <a:endParaRPr lang="en-IN" sz="1200"/>
        </a:p>
      </dgm:t>
    </dgm:pt>
    <dgm:pt modelId="{19BC78D0-F1D7-4229-A919-3022A4D2AEDE}" type="sibTrans" cxnId="{7FE52824-40BB-43AA-9610-CD5F23737E4F}">
      <dgm:prSet custT="1"/>
      <dgm:spPr/>
      <dgm:t>
        <a:bodyPr/>
        <a:lstStyle/>
        <a:p>
          <a:endParaRPr lang="en-IN" sz="1200"/>
        </a:p>
      </dgm:t>
    </dgm:pt>
    <dgm:pt modelId="{AF59C1BB-7478-46B0-824A-3F571E5C0817}">
      <dgm:prSet phldrT="[Text]" custT="1"/>
      <dgm:spPr/>
      <dgm:t>
        <a:bodyPr/>
        <a:lstStyle/>
        <a:p>
          <a:r>
            <a:rPr lang="en-US" sz="1600" dirty="0" smtClean="0"/>
            <a:t>Identifying</a:t>
          </a:r>
        </a:p>
        <a:p>
          <a:r>
            <a:rPr lang="en-US" sz="1600" dirty="0" smtClean="0"/>
            <a:t> key business questions</a:t>
          </a:r>
          <a:endParaRPr lang="en-IN" sz="1600" dirty="0"/>
        </a:p>
      </dgm:t>
    </dgm:pt>
    <dgm:pt modelId="{F116BD5C-55ED-44EC-9B48-9CA2D849DDE2}" type="parTrans" cxnId="{00C0E63D-0FFB-416B-8032-2BA10BCFA2F4}">
      <dgm:prSet/>
      <dgm:spPr/>
      <dgm:t>
        <a:bodyPr/>
        <a:lstStyle/>
        <a:p>
          <a:endParaRPr lang="en-IN" sz="1200"/>
        </a:p>
      </dgm:t>
    </dgm:pt>
    <dgm:pt modelId="{793188EC-8C1D-409D-AA98-5C907FFC2099}" type="sibTrans" cxnId="{00C0E63D-0FFB-416B-8032-2BA10BCFA2F4}">
      <dgm:prSet custT="1"/>
      <dgm:spPr/>
      <dgm:t>
        <a:bodyPr/>
        <a:lstStyle/>
        <a:p>
          <a:endParaRPr lang="en-IN" sz="1200"/>
        </a:p>
      </dgm:t>
    </dgm:pt>
    <dgm:pt modelId="{1B8B92FC-0135-4959-91C0-179750748509}">
      <dgm:prSet phldrT="[Text]" custT="1"/>
      <dgm:spPr/>
      <dgm:t>
        <a:bodyPr/>
        <a:lstStyle/>
        <a:p>
          <a:r>
            <a:rPr lang="en-US" sz="1600" dirty="0" smtClean="0"/>
            <a:t>Answering key business questions identified</a:t>
          </a:r>
          <a:endParaRPr lang="en-IN" sz="1600" dirty="0"/>
        </a:p>
      </dgm:t>
    </dgm:pt>
    <dgm:pt modelId="{313E06AB-A10E-456B-A662-C7DF7CCCC3CD}" type="parTrans" cxnId="{663DCAD5-6B46-475F-95EB-DE51C4E5BFF1}">
      <dgm:prSet/>
      <dgm:spPr/>
      <dgm:t>
        <a:bodyPr/>
        <a:lstStyle/>
        <a:p>
          <a:endParaRPr lang="en-IN" sz="1200"/>
        </a:p>
      </dgm:t>
    </dgm:pt>
    <dgm:pt modelId="{AE65160A-7340-4EF0-B17B-FBD6D4E4C04D}" type="sibTrans" cxnId="{663DCAD5-6B46-475F-95EB-DE51C4E5BFF1}">
      <dgm:prSet custT="1"/>
      <dgm:spPr/>
      <dgm:t>
        <a:bodyPr/>
        <a:lstStyle/>
        <a:p>
          <a:endParaRPr lang="en-IN" sz="1200"/>
        </a:p>
      </dgm:t>
    </dgm:pt>
    <dgm:pt modelId="{A2CF126E-E4F5-4AEF-B268-A4F670C114F6}">
      <dgm:prSet phldrT="[Text]" custT="1"/>
      <dgm:spPr/>
      <dgm:t>
        <a:bodyPr/>
        <a:lstStyle/>
        <a:p>
          <a:r>
            <a:rPr lang="en-US" sz="1600" dirty="0" smtClean="0"/>
            <a:t>Analysis &amp; visual representation of answers to key business questions </a:t>
          </a:r>
          <a:endParaRPr lang="en-IN" sz="1600" dirty="0"/>
        </a:p>
      </dgm:t>
    </dgm:pt>
    <dgm:pt modelId="{A6BDE5D1-E902-44AB-858D-27DA0409E75C}" type="parTrans" cxnId="{CF976263-66F8-46E5-BEA3-CED74F314E9A}">
      <dgm:prSet/>
      <dgm:spPr/>
      <dgm:t>
        <a:bodyPr/>
        <a:lstStyle/>
        <a:p>
          <a:endParaRPr lang="en-IN" sz="1200"/>
        </a:p>
      </dgm:t>
    </dgm:pt>
    <dgm:pt modelId="{339CE1E6-9098-4C8E-A999-9CEAA01594B0}" type="sibTrans" cxnId="{CF976263-66F8-46E5-BEA3-CED74F314E9A}">
      <dgm:prSet custT="1"/>
      <dgm:spPr/>
      <dgm:t>
        <a:bodyPr/>
        <a:lstStyle/>
        <a:p>
          <a:endParaRPr lang="en-IN" sz="1200"/>
        </a:p>
      </dgm:t>
    </dgm:pt>
    <dgm:pt modelId="{CAD43C43-785E-4737-B83F-52C5FA7DBF1B}">
      <dgm:prSet phldrT="[Text]" custT="1"/>
      <dgm:spPr/>
      <dgm:t>
        <a:bodyPr/>
        <a:lstStyle/>
        <a:p>
          <a:r>
            <a:rPr lang="en-US" sz="2800" dirty="0" smtClean="0"/>
            <a:t>Business</a:t>
          </a:r>
          <a:r>
            <a:rPr lang="en-US" sz="2800" baseline="0" dirty="0" smtClean="0"/>
            <a:t> </a:t>
          </a:r>
        </a:p>
        <a:p>
          <a:r>
            <a:rPr lang="en-US" sz="2800" baseline="0" dirty="0" smtClean="0"/>
            <a:t>Insights </a:t>
          </a:r>
          <a:endParaRPr lang="en-IN" sz="2800" dirty="0"/>
        </a:p>
      </dgm:t>
    </dgm:pt>
    <dgm:pt modelId="{1BADC405-5A35-4CF3-94AD-F726B760870C}" type="parTrans" cxnId="{E6EED37C-DC99-4B20-8D13-511F5907D94B}">
      <dgm:prSet/>
      <dgm:spPr/>
      <dgm:t>
        <a:bodyPr/>
        <a:lstStyle/>
        <a:p>
          <a:endParaRPr lang="en-IN" sz="1200"/>
        </a:p>
      </dgm:t>
    </dgm:pt>
    <dgm:pt modelId="{41BC80FF-AF7B-4A97-8C47-DAB24C9AF43D}" type="sibTrans" cxnId="{E6EED37C-DC99-4B20-8D13-511F5907D94B}">
      <dgm:prSet/>
      <dgm:spPr/>
      <dgm:t>
        <a:bodyPr/>
        <a:lstStyle/>
        <a:p>
          <a:endParaRPr lang="en-IN" sz="1200"/>
        </a:p>
      </dgm:t>
    </dgm:pt>
    <dgm:pt modelId="{37A869F2-E7AD-4A1E-B43B-CADE531D9DE1}" type="pres">
      <dgm:prSet presAssocID="{D41D306A-7493-48D6-AF59-0BC92C630B3C}" presName="Name0" presStyleCnt="0">
        <dgm:presLayoutVars>
          <dgm:dir/>
          <dgm:resizeHandles val="exact"/>
        </dgm:presLayoutVars>
      </dgm:prSet>
      <dgm:spPr/>
    </dgm:pt>
    <dgm:pt modelId="{0FDB2AC1-FDD6-429A-9712-769DDDD36E95}" type="pres">
      <dgm:prSet presAssocID="{9A2FF9CA-B0CF-47F3-95DE-063BFD4B8119}" presName="node" presStyleLbl="node1" presStyleIdx="0" presStyleCnt="5" custScaleX="143866" custScaleY="175906">
        <dgm:presLayoutVars>
          <dgm:bulletEnabled val="1"/>
        </dgm:presLayoutVars>
      </dgm:prSet>
      <dgm:spPr/>
      <dgm:t>
        <a:bodyPr/>
        <a:lstStyle/>
        <a:p>
          <a:endParaRPr lang="en-IN"/>
        </a:p>
      </dgm:t>
    </dgm:pt>
    <dgm:pt modelId="{72ADC132-91F5-4A9B-A190-1A90BDE8BF94}" type="pres">
      <dgm:prSet presAssocID="{19BC78D0-F1D7-4229-A919-3022A4D2AEDE}" presName="sibTrans" presStyleLbl="sibTrans2D1" presStyleIdx="0" presStyleCnt="4"/>
      <dgm:spPr/>
      <dgm:t>
        <a:bodyPr/>
        <a:lstStyle/>
        <a:p>
          <a:endParaRPr lang="en-IN"/>
        </a:p>
      </dgm:t>
    </dgm:pt>
    <dgm:pt modelId="{1168619C-D262-47B0-8C34-B9BA33D94432}" type="pres">
      <dgm:prSet presAssocID="{19BC78D0-F1D7-4229-A919-3022A4D2AEDE}" presName="connectorText" presStyleLbl="sibTrans2D1" presStyleIdx="0" presStyleCnt="4"/>
      <dgm:spPr/>
      <dgm:t>
        <a:bodyPr/>
        <a:lstStyle/>
        <a:p>
          <a:endParaRPr lang="en-IN"/>
        </a:p>
      </dgm:t>
    </dgm:pt>
    <dgm:pt modelId="{DC9FAFDD-27F3-484C-897D-1CE9D3E57B6E}" type="pres">
      <dgm:prSet presAssocID="{AF59C1BB-7478-46B0-824A-3F571E5C0817}" presName="node" presStyleLbl="node1" presStyleIdx="1" presStyleCnt="5" custScaleX="147226" custScaleY="175807">
        <dgm:presLayoutVars>
          <dgm:bulletEnabled val="1"/>
        </dgm:presLayoutVars>
      </dgm:prSet>
      <dgm:spPr/>
      <dgm:t>
        <a:bodyPr/>
        <a:lstStyle/>
        <a:p>
          <a:endParaRPr lang="en-IN"/>
        </a:p>
      </dgm:t>
    </dgm:pt>
    <dgm:pt modelId="{BF3B944A-C74C-40A5-A8EB-4BFA81AD272D}" type="pres">
      <dgm:prSet presAssocID="{793188EC-8C1D-409D-AA98-5C907FFC2099}" presName="sibTrans" presStyleLbl="sibTrans2D1" presStyleIdx="1" presStyleCnt="4"/>
      <dgm:spPr/>
      <dgm:t>
        <a:bodyPr/>
        <a:lstStyle/>
        <a:p>
          <a:endParaRPr lang="en-IN"/>
        </a:p>
      </dgm:t>
    </dgm:pt>
    <dgm:pt modelId="{C04F76A6-8188-4059-8584-2DE7D75113F2}" type="pres">
      <dgm:prSet presAssocID="{793188EC-8C1D-409D-AA98-5C907FFC2099}" presName="connectorText" presStyleLbl="sibTrans2D1" presStyleIdx="1" presStyleCnt="4"/>
      <dgm:spPr/>
      <dgm:t>
        <a:bodyPr/>
        <a:lstStyle/>
        <a:p>
          <a:endParaRPr lang="en-IN"/>
        </a:p>
      </dgm:t>
    </dgm:pt>
    <dgm:pt modelId="{315F8034-2C14-4987-9F67-A4A80DCC897B}" type="pres">
      <dgm:prSet presAssocID="{1B8B92FC-0135-4959-91C0-179750748509}" presName="node" presStyleLbl="node1" presStyleIdx="2" presStyleCnt="5" custScaleX="150094" custScaleY="175873">
        <dgm:presLayoutVars>
          <dgm:bulletEnabled val="1"/>
        </dgm:presLayoutVars>
      </dgm:prSet>
      <dgm:spPr/>
      <dgm:t>
        <a:bodyPr/>
        <a:lstStyle/>
        <a:p>
          <a:endParaRPr lang="en-IN"/>
        </a:p>
      </dgm:t>
    </dgm:pt>
    <dgm:pt modelId="{52B3B91D-D7C0-4478-8D24-53EEF03BC23C}" type="pres">
      <dgm:prSet presAssocID="{AE65160A-7340-4EF0-B17B-FBD6D4E4C04D}" presName="sibTrans" presStyleLbl="sibTrans2D1" presStyleIdx="2" presStyleCnt="4"/>
      <dgm:spPr/>
      <dgm:t>
        <a:bodyPr/>
        <a:lstStyle/>
        <a:p>
          <a:endParaRPr lang="en-IN"/>
        </a:p>
      </dgm:t>
    </dgm:pt>
    <dgm:pt modelId="{08C8A16D-C376-444F-9F2B-60153033E8BE}" type="pres">
      <dgm:prSet presAssocID="{AE65160A-7340-4EF0-B17B-FBD6D4E4C04D}" presName="connectorText" presStyleLbl="sibTrans2D1" presStyleIdx="2" presStyleCnt="4"/>
      <dgm:spPr/>
      <dgm:t>
        <a:bodyPr/>
        <a:lstStyle/>
        <a:p>
          <a:endParaRPr lang="en-IN"/>
        </a:p>
      </dgm:t>
    </dgm:pt>
    <dgm:pt modelId="{C7E709A2-F392-4AF9-BD50-3C1767A89B46}" type="pres">
      <dgm:prSet presAssocID="{A2CF126E-E4F5-4AEF-B268-A4F670C114F6}" presName="node" presStyleLbl="node1" presStyleIdx="3" presStyleCnt="5" custScaleX="152236" custScaleY="175832">
        <dgm:presLayoutVars>
          <dgm:bulletEnabled val="1"/>
        </dgm:presLayoutVars>
      </dgm:prSet>
      <dgm:spPr/>
      <dgm:t>
        <a:bodyPr/>
        <a:lstStyle/>
        <a:p>
          <a:endParaRPr lang="en-IN"/>
        </a:p>
      </dgm:t>
    </dgm:pt>
    <dgm:pt modelId="{8AEB7B76-C06C-4355-8CBB-9E9C1DB26194}" type="pres">
      <dgm:prSet presAssocID="{339CE1E6-9098-4C8E-A999-9CEAA01594B0}" presName="sibTrans" presStyleLbl="sibTrans2D1" presStyleIdx="3" presStyleCnt="4"/>
      <dgm:spPr/>
      <dgm:t>
        <a:bodyPr/>
        <a:lstStyle/>
        <a:p>
          <a:endParaRPr lang="en-IN"/>
        </a:p>
      </dgm:t>
    </dgm:pt>
    <dgm:pt modelId="{419D2E48-4942-46E8-8449-7936247CD8FD}" type="pres">
      <dgm:prSet presAssocID="{339CE1E6-9098-4C8E-A999-9CEAA01594B0}" presName="connectorText" presStyleLbl="sibTrans2D1" presStyleIdx="3" presStyleCnt="4"/>
      <dgm:spPr/>
      <dgm:t>
        <a:bodyPr/>
        <a:lstStyle/>
        <a:p>
          <a:endParaRPr lang="en-IN"/>
        </a:p>
      </dgm:t>
    </dgm:pt>
    <dgm:pt modelId="{5F9EC5DA-AAC3-40EC-868B-93DD43F4891F}" type="pres">
      <dgm:prSet presAssocID="{CAD43C43-785E-4737-B83F-52C5FA7DBF1B}" presName="node" presStyleLbl="node1" presStyleIdx="4" presStyleCnt="5" custScaleX="153584" custScaleY="171397" custLinFactNeighborX="1667">
        <dgm:presLayoutVars>
          <dgm:bulletEnabled val="1"/>
        </dgm:presLayoutVars>
      </dgm:prSet>
      <dgm:spPr/>
      <dgm:t>
        <a:bodyPr/>
        <a:lstStyle/>
        <a:p>
          <a:endParaRPr lang="en-IN"/>
        </a:p>
      </dgm:t>
    </dgm:pt>
  </dgm:ptLst>
  <dgm:cxnLst>
    <dgm:cxn modelId="{3143D6A5-9EF8-4297-B92D-F5AFE56FEC61}" type="presOf" srcId="{19BC78D0-F1D7-4229-A919-3022A4D2AEDE}" destId="{1168619C-D262-47B0-8C34-B9BA33D94432}" srcOrd="1" destOrd="0" presId="urn:microsoft.com/office/officeart/2005/8/layout/process1"/>
    <dgm:cxn modelId="{B039884C-933B-4D3F-8220-D5672AA5CF9E}" type="presOf" srcId="{793188EC-8C1D-409D-AA98-5C907FFC2099}" destId="{C04F76A6-8188-4059-8584-2DE7D75113F2}" srcOrd="1" destOrd="0" presId="urn:microsoft.com/office/officeart/2005/8/layout/process1"/>
    <dgm:cxn modelId="{B2F0D2F0-C12B-47FA-91FF-4AB4D4F38C1E}" type="presOf" srcId="{D41D306A-7493-48D6-AF59-0BC92C630B3C}" destId="{37A869F2-E7AD-4A1E-B43B-CADE531D9DE1}" srcOrd="0" destOrd="0" presId="urn:microsoft.com/office/officeart/2005/8/layout/process1"/>
    <dgm:cxn modelId="{A0355552-0BE6-4119-B064-A73195BD0528}" type="presOf" srcId="{19BC78D0-F1D7-4229-A919-3022A4D2AEDE}" destId="{72ADC132-91F5-4A9B-A190-1A90BDE8BF94}" srcOrd="0" destOrd="0" presId="urn:microsoft.com/office/officeart/2005/8/layout/process1"/>
    <dgm:cxn modelId="{91F9FE76-FB78-4283-90B0-A0828BF3F42E}" type="presOf" srcId="{CAD43C43-785E-4737-B83F-52C5FA7DBF1B}" destId="{5F9EC5DA-AAC3-40EC-868B-93DD43F4891F}" srcOrd="0" destOrd="0" presId="urn:microsoft.com/office/officeart/2005/8/layout/process1"/>
    <dgm:cxn modelId="{4F79762E-ECCC-4A80-BE63-78077F537A4B}" type="presOf" srcId="{AE65160A-7340-4EF0-B17B-FBD6D4E4C04D}" destId="{08C8A16D-C376-444F-9F2B-60153033E8BE}" srcOrd="1" destOrd="0" presId="urn:microsoft.com/office/officeart/2005/8/layout/process1"/>
    <dgm:cxn modelId="{69EE5848-4FA0-4E2F-9DD2-771467606252}" type="presOf" srcId="{1B8B92FC-0135-4959-91C0-179750748509}" destId="{315F8034-2C14-4987-9F67-A4A80DCC897B}" srcOrd="0" destOrd="0" presId="urn:microsoft.com/office/officeart/2005/8/layout/process1"/>
    <dgm:cxn modelId="{634BA05B-997A-418F-A823-60E20672D6DE}" type="presOf" srcId="{9A2FF9CA-B0CF-47F3-95DE-063BFD4B8119}" destId="{0FDB2AC1-FDD6-429A-9712-769DDDD36E95}" srcOrd="0" destOrd="0" presId="urn:microsoft.com/office/officeart/2005/8/layout/process1"/>
    <dgm:cxn modelId="{7756AD13-9E82-464B-AA8F-4C51F961DAD8}" type="presOf" srcId="{339CE1E6-9098-4C8E-A999-9CEAA01594B0}" destId="{419D2E48-4942-46E8-8449-7936247CD8FD}" srcOrd="1" destOrd="0" presId="urn:microsoft.com/office/officeart/2005/8/layout/process1"/>
    <dgm:cxn modelId="{663DCAD5-6B46-475F-95EB-DE51C4E5BFF1}" srcId="{D41D306A-7493-48D6-AF59-0BC92C630B3C}" destId="{1B8B92FC-0135-4959-91C0-179750748509}" srcOrd="2" destOrd="0" parTransId="{313E06AB-A10E-456B-A662-C7DF7CCCC3CD}" sibTransId="{AE65160A-7340-4EF0-B17B-FBD6D4E4C04D}"/>
    <dgm:cxn modelId="{CF976263-66F8-46E5-BEA3-CED74F314E9A}" srcId="{D41D306A-7493-48D6-AF59-0BC92C630B3C}" destId="{A2CF126E-E4F5-4AEF-B268-A4F670C114F6}" srcOrd="3" destOrd="0" parTransId="{A6BDE5D1-E902-44AB-858D-27DA0409E75C}" sibTransId="{339CE1E6-9098-4C8E-A999-9CEAA01594B0}"/>
    <dgm:cxn modelId="{1827621F-7F44-4321-B461-1F6A9A0FC535}" type="presOf" srcId="{AF59C1BB-7478-46B0-824A-3F571E5C0817}" destId="{DC9FAFDD-27F3-484C-897D-1CE9D3E57B6E}" srcOrd="0" destOrd="0" presId="urn:microsoft.com/office/officeart/2005/8/layout/process1"/>
    <dgm:cxn modelId="{475C8990-6D45-45C1-8BC4-42E6A8D21926}" type="presOf" srcId="{339CE1E6-9098-4C8E-A999-9CEAA01594B0}" destId="{8AEB7B76-C06C-4355-8CBB-9E9C1DB26194}" srcOrd="0" destOrd="0" presId="urn:microsoft.com/office/officeart/2005/8/layout/process1"/>
    <dgm:cxn modelId="{E6EED37C-DC99-4B20-8D13-511F5907D94B}" srcId="{D41D306A-7493-48D6-AF59-0BC92C630B3C}" destId="{CAD43C43-785E-4737-B83F-52C5FA7DBF1B}" srcOrd="4" destOrd="0" parTransId="{1BADC405-5A35-4CF3-94AD-F726B760870C}" sibTransId="{41BC80FF-AF7B-4A97-8C47-DAB24C9AF43D}"/>
    <dgm:cxn modelId="{99A8CED1-81D9-4A92-A763-E0DCAE31F667}" type="presOf" srcId="{793188EC-8C1D-409D-AA98-5C907FFC2099}" destId="{BF3B944A-C74C-40A5-A8EB-4BFA81AD272D}" srcOrd="0" destOrd="0" presId="urn:microsoft.com/office/officeart/2005/8/layout/process1"/>
    <dgm:cxn modelId="{B7585765-D173-43BF-910E-2021FFF2ACB2}" type="presOf" srcId="{A2CF126E-E4F5-4AEF-B268-A4F670C114F6}" destId="{C7E709A2-F392-4AF9-BD50-3C1767A89B46}" srcOrd="0" destOrd="0" presId="urn:microsoft.com/office/officeart/2005/8/layout/process1"/>
    <dgm:cxn modelId="{00C0E63D-0FFB-416B-8032-2BA10BCFA2F4}" srcId="{D41D306A-7493-48D6-AF59-0BC92C630B3C}" destId="{AF59C1BB-7478-46B0-824A-3F571E5C0817}" srcOrd="1" destOrd="0" parTransId="{F116BD5C-55ED-44EC-9B48-9CA2D849DDE2}" sibTransId="{793188EC-8C1D-409D-AA98-5C907FFC2099}"/>
    <dgm:cxn modelId="{943D22AF-922A-40A1-8C1E-783ED0F89CC6}" type="presOf" srcId="{AE65160A-7340-4EF0-B17B-FBD6D4E4C04D}" destId="{52B3B91D-D7C0-4478-8D24-53EEF03BC23C}" srcOrd="0" destOrd="0" presId="urn:microsoft.com/office/officeart/2005/8/layout/process1"/>
    <dgm:cxn modelId="{7FE52824-40BB-43AA-9610-CD5F23737E4F}" srcId="{D41D306A-7493-48D6-AF59-0BC92C630B3C}" destId="{9A2FF9CA-B0CF-47F3-95DE-063BFD4B8119}" srcOrd="0" destOrd="0" parTransId="{DF261CFA-67F4-459C-9308-619F4C5C0A4C}" sibTransId="{19BC78D0-F1D7-4229-A919-3022A4D2AEDE}"/>
    <dgm:cxn modelId="{6A4BA194-94A3-4073-8680-6C19655F20CA}" type="presParOf" srcId="{37A869F2-E7AD-4A1E-B43B-CADE531D9DE1}" destId="{0FDB2AC1-FDD6-429A-9712-769DDDD36E95}" srcOrd="0" destOrd="0" presId="urn:microsoft.com/office/officeart/2005/8/layout/process1"/>
    <dgm:cxn modelId="{A06C9319-C33F-4183-9888-8F5283B246A6}" type="presParOf" srcId="{37A869F2-E7AD-4A1E-B43B-CADE531D9DE1}" destId="{72ADC132-91F5-4A9B-A190-1A90BDE8BF94}" srcOrd="1" destOrd="0" presId="urn:microsoft.com/office/officeart/2005/8/layout/process1"/>
    <dgm:cxn modelId="{1CB22D2C-8A45-4285-8E8A-615A2FED1091}" type="presParOf" srcId="{72ADC132-91F5-4A9B-A190-1A90BDE8BF94}" destId="{1168619C-D262-47B0-8C34-B9BA33D94432}" srcOrd="0" destOrd="0" presId="urn:microsoft.com/office/officeart/2005/8/layout/process1"/>
    <dgm:cxn modelId="{8B307C0D-4DEB-4559-B8F0-ADB25B3B7AF1}" type="presParOf" srcId="{37A869F2-E7AD-4A1E-B43B-CADE531D9DE1}" destId="{DC9FAFDD-27F3-484C-897D-1CE9D3E57B6E}" srcOrd="2" destOrd="0" presId="urn:microsoft.com/office/officeart/2005/8/layout/process1"/>
    <dgm:cxn modelId="{0B4BA8A8-353B-4C85-A059-2A04D6FDB396}" type="presParOf" srcId="{37A869F2-E7AD-4A1E-B43B-CADE531D9DE1}" destId="{BF3B944A-C74C-40A5-A8EB-4BFA81AD272D}" srcOrd="3" destOrd="0" presId="urn:microsoft.com/office/officeart/2005/8/layout/process1"/>
    <dgm:cxn modelId="{F911114E-98D6-4CD1-985A-E111487911BA}" type="presParOf" srcId="{BF3B944A-C74C-40A5-A8EB-4BFA81AD272D}" destId="{C04F76A6-8188-4059-8584-2DE7D75113F2}" srcOrd="0" destOrd="0" presId="urn:microsoft.com/office/officeart/2005/8/layout/process1"/>
    <dgm:cxn modelId="{2246A27C-8793-4878-A118-5F6750A8D968}" type="presParOf" srcId="{37A869F2-E7AD-4A1E-B43B-CADE531D9DE1}" destId="{315F8034-2C14-4987-9F67-A4A80DCC897B}" srcOrd="4" destOrd="0" presId="urn:microsoft.com/office/officeart/2005/8/layout/process1"/>
    <dgm:cxn modelId="{3944CD1B-8C29-42DF-B63D-8D8CAE75F62A}" type="presParOf" srcId="{37A869F2-E7AD-4A1E-B43B-CADE531D9DE1}" destId="{52B3B91D-D7C0-4478-8D24-53EEF03BC23C}" srcOrd="5" destOrd="0" presId="urn:microsoft.com/office/officeart/2005/8/layout/process1"/>
    <dgm:cxn modelId="{8C241F18-9387-42D0-B872-6BC35C183797}" type="presParOf" srcId="{52B3B91D-D7C0-4478-8D24-53EEF03BC23C}" destId="{08C8A16D-C376-444F-9F2B-60153033E8BE}" srcOrd="0" destOrd="0" presId="urn:microsoft.com/office/officeart/2005/8/layout/process1"/>
    <dgm:cxn modelId="{BAD8F352-E875-41DA-9E08-D63E96BC7754}" type="presParOf" srcId="{37A869F2-E7AD-4A1E-B43B-CADE531D9DE1}" destId="{C7E709A2-F392-4AF9-BD50-3C1767A89B46}" srcOrd="6" destOrd="0" presId="urn:microsoft.com/office/officeart/2005/8/layout/process1"/>
    <dgm:cxn modelId="{B6DAFFC2-975D-4D4C-BC7E-98E91D9EB6BC}" type="presParOf" srcId="{37A869F2-E7AD-4A1E-B43B-CADE531D9DE1}" destId="{8AEB7B76-C06C-4355-8CBB-9E9C1DB26194}" srcOrd="7" destOrd="0" presId="urn:microsoft.com/office/officeart/2005/8/layout/process1"/>
    <dgm:cxn modelId="{3FC46372-F84B-4479-BEB9-FEC4C0CADAC9}" type="presParOf" srcId="{8AEB7B76-C06C-4355-8CBB-9E9C1DB26194}" destId="{419D2E48-4942-46E8-8449-7936247CD8FD}" srcOrd="0" destOrd="0" presId="urn:microsoft.com/office/officeart/2005/8/layout/process1"/>
    <dgm:cxn modelId="{6F25A51B-45E1-412B-8A14-2D4C736008B3}" type="presParOf" srcId="{37A869F2-E7AD-4A1E-B43B-CADE531D9DE1}" destId="{5F9EC5DA-AAC3-40EC-868B-93DD43F4891F}"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0EE1EB-068B-481A-B0C3-463792D5AAC1}"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IN"/>
        </a:p>
      </dgm:t>
    </dgm:pt>
    <dgm:pt modelId="{C2B2F69C-7878-4BB9-A73E-48475A1B4C34}">
      <dgm:prSet phldrT="[Text]"/>
      <dgm:spPr/>
      <dgm:t>
        <a:bodyPr/>
        <a:lstStyle/>
        <a:p>
          <a:r>
            <a:rPr lang="en-US" dirty="0" smtClean="0"/>
            <a:t>Netflix Titles</a:t>
          </a:r>
          <a:endParaRPr lang="en-IN" dirty="0"/>
        </a:p>
      </dgm:t>
    </dgm:pt>
    <dgm:pt modelId="{857B89FB-99BA-46C7-8477-A33AD4788DCA}" type="parTrans" cxnId="{0374B19C-F546-40C7-A546-B91BFA1DE0FE}">
      <dgm:prSet/>
      <dgm:spPr/>
      <dgm:t>
        <a:bodyPr/>
        <a:lstStyle/>
        <a:p>
          <a:endParaRPr lang="en-IN"/>
        </a:p>
      </dgm:t>
    </dgm:pt>
    <dgm:pt modelId="{412B6622-5F45-47C0-B1D0-43CF0813B9DA}" type="sibTrans" cxnId="{0374B19C-F546-40C7-A546-B91BFA1DE0FE}">
      <dgm:prSet/>
      <dgm:spPr/>
      <dgm:t>
        <a:bodyPr/>
        <a:lstStyle/>
        <a:p>
          <a:endParaRPr lang="en-IN"/>
        </a:p>
      </dgm:t>
    </dgm:pt>
    <dgm:pt modelId="{4293D3FA-BFEE-47D8-8149-6BDD725F6AF9}">
      <dgm:prSet phldrT="[Text]"/>
      <dgm:spPr/>
      <dgm:t>
        <a:bodyPr/>
        <a:lstStyle/>
        <a:p>
          <a:r>
            <a:rPr lang="en-US" dirty="0" smtClean="0">
              <a:latin typeface="Calibri Light" panose="020F0302020204030204" pitchFamily="34" charset="0"/>
              <a:cs typeface="Calibri Light" panose="020F0302020204030204" pitchFamily="34" charset="0"/>
            </a:rPr>
            <a:t>This table provides information on the different titles added on Netflix. It consists of 12 attributes/columns such as Show ID, Type, Director, Cast, Date Added, Release Year &amp; Description.</a:t>
          </a:r>
          <a:endParaRPr lang="en-IN" dirty="0"/>
        </a:p>
      </dgm:t>
    </dgm:pt>
    <dgm:pt modelId="{F6A9CB7A-AE63-4F6F-8E26-29FAC02EE399}" type="parTrans" cxnId="{2B6D9B07-0997-4396-A1DD-7E1E8C3151F4}">
      <dgm:prSet/>
      <dgm:spPr/>
      <dgm:t>
        <a:bodyPr/>
        <a:lstStyle/>
        <a:p>
          <a:endParaRPr lang="en-IN"/>
        </a:p>
      </dgm:t>
    </dgm:pt>
    <dgm:pt modelId="{48EA7D38-7847-4171-BB10-EB26EE3917CA}" type="sibTrans" cxnId="{2B6D9B07-0997-4396-A1DD-7E1E8C3151F4}">
      <dgm:prSet/>
      <dgm:spPr/>
      <dgm:t>
        <a:bodyPr/>
        <a:lstStyle/>
        <a:p>
          <a:endParaRPr lang="en-IN"/>
        </a:p>
      </dgm:t>
    </dgm:pt>
    <dgm:pt modelId="{8D4B8809-F3D2-4C63-BAC0-EDC3BA3C09CA}">
      <dgm:prSet phldrT="[Text]"/>
      <dgm:spPr/>
      <dgm:t>
        <a:bodyPr/>
        <a:lstStyle/>
        <a:p>
          <a:r>
            <a:rPr lang="en-US" dirty="0" smtClean="0"/>
            <a:t>Subscribers Data</a:t>
          </a:r>
          <a:endParaRPr lang="en-IN" dirty="0"/>
        </a:p>
      </dgm:t>
    </dgm:pt>
    <dgm:pt modelId="{AA2841F8-51A0-4D9D-8842-5832FEDB1640}" type="sibTrans" cxnId="{0CE24310-A2DA-4D72-A588-E205EA291102}">
      <dgm:prSet/>
      <dgm:spPr/>
      <dgm:t>
        <a:bodyPr/>
        <a:lstStyle/>
        <a:p>
          <a:endParaRPr lang="en-IN"/>
        </a:p>
      </dgm:t>
    </dgm:pt>
    <dgm:pt modelId="{0AFC21D2-F330-4754-BECC-A4598B8910DA}" type="parTrans" cxnId="{0CE24310-A2DA-4D72-A588-E205EA291102}">
      <dgm:prSet/>
      <dgm:spPr/>
      <dgm:t>
        <a:bodyPr/>
        <a:lstStyle/>
        <a:p>
          <a:endParaRPr lang="en-IN"/>
        </a:p>
      </dgm:t>
    </dgm:pt>
    <dgm:pt modelId="{450CE21F-3362-4841-8098-76B75779D5E5}">
      <dgm:prSet phldrT="[Text]"/>
      <dgm:spPr/>
      <dgm:t>
        <a:bodyPr/>
        <a:lstStyle/>
        <a:p>
          <a:r>
            <a:rPr lang="en-US" dirty="0" smtClean="0">
              <a:latin typeface="Calibri Light" panose="020F0302020204030204" pitchFamily="34" charset="0"/>
              <a:cs typeface="Calibri Light" panose="020F0302020204030204" pitchFamily="34" charset="0"/>
            </a:rPr>
            <a:t>This table provides information on the viewership statistics of the Netflix Content. It consists of 11 attributes/columns  such as Title, Type, Viewership(70%), Viewership (2 mins) &amp; Source.</a:t>
          </a:r>
          <a:endParaRPr lang="en-IN" dirty="0"/>
        </a:p>
      </dgm:t>
    </dgm:pt>
    <dgm:pt modelId="{F5A20C60-4ECD-4285-B9C7-9FE567FD7890}" type="sibTrans" cxnId="{14324ACE-49EB-438E-BC68-91801524CB4D}">
      <dgm:prSet/>
      <dgm:spPr/>
      <dgm:t>
        <a:bodyPr/>
        <a:lstStyle/>
        <a:p>
          <a:endParaRPr lang="en-IN"/>
        </a:p>
      </dgm:t>
    </dgm:pt>
    <dgm:pt modelId="{823DBC9A-64E1-4169-A3F5-728E9C7DF38F}" type="parTrans" cxnId="{14324ACE-49EB-438E-BC68-91801524CB4D}">
      <dgm:prSet/>
      <dgm:spPr/>
      <dgm:t>
        <a:bodyPr/>
        <a:lstStyle/>
        <a:p>
          <a:endParaRPr lang="en-IN"/>
        </a:p>
      </dgm:t>
    </dgm:pt>
    <dgm:pt modelId="{6E5D1065-4447-496C-AB9B-3D8BD20D869A}">
      <dgm:prSet phldrT="[Text]"/>
      <dgm:spPr/>
      <dgm:t>
        <a:bodyPr/>
        <a:lstStyle/>
        <a:p>
          <a:r>
            <a:rPr lang="en-US" dirty="0" smtClean="0"/>
            <a:t>Netflix Viewership Statistics </a:t>
          </a:r>
          <a:endParaRPr lang="en-IN" dirty="0"/>
        </a:p>
      </dgm:t>
    </dgm:pt>
    <dgm:pt modelId="{981F60A7-DD26-4AE8-B0EB-40759B53EE6A}" type="sibTrans" cxnId="{E2E674FE-3608-4A9C-B121-4C2DAFD331D1}">
      <dgm:prSet/>
      <dgm:spPr/>
      <dgm:t>
        <a:bodyPr/>
        <a:lstStyle/>
        <a:p>
          <a:endParaRPr lang="en-IN"/>
        </a:p>
      </dgm:t>
    </dgm:pt>
    <dgm:pt modelId="{578DC50D-3704-4163-9E4A-3B2A7445B125}" type="parTrans" cxnId="{E2E674FE-3608-4A9C-B121-4C2DAFD331D1}">
      <dgm:prSet/>
      <dgm:spPr/>
      <dgm:t>
        <a:bodyPr/>
        <a:lstStyle/>
        <a:p>
          <a:endParaRPr lang="en-IN"/>
        </a:p>
      </dgm:t>
    </dgm:pt>
    <dgm:pt modelId="{EF19067C-2F3C-426B-9877-2D490C62D845}">
      <dgm:prSet/>
      <dgm:spPr/>
      <dgm:t>
        <a:bodyPr/>
        <a:lstStyle/>
        <a:p>
          <a:r>
            <a:rPr lang="en-US" smtClean="0">
              <a:latin typeface="Calibri Light" panose="020F0302020204030204" pitchFamily="34" charset="0"/>
              <a:cs typeface="Calibri Light" panose="020F0302020204030204" pitchFamily="34" charset="0"/>
            </a:rPr>
            <a:t>This table provides information on the number of Netflix subscribers in a particular quarter. It consists of the following 4 attributes/columns  namely Quarter, Start, End &amp; Subscribers Millions.</a:t>
          </a:r>
          <a:endParaRPr lang="en-US" dirty="0" smtClean="0">
            <a:latin typeface="Calibri Light" panose="020F0302020204030204" pitchFamily="34" charset="0"/>
            <a:cs typeface="Calibri Light" panose="020F0302020204030204" pitchFamily="34" charset="0"/>
          </a:endParaRPr>
        </a:p>
      </dgm:t>
    </dgm:pt>
    <dgm:pt modelId="{F0A24CD4-7A0E-45E2-99E3-4AB02F2C5721}" type="parTrans" cxnId="{B746D5E2-E00C-462E-A4AA-D01E6987D4A8}">
      <dgm:prSet/>
      <dgm:spPr/>
      <dgm:t>
        <a:bodyPr/>
        <a:lstStyle/>
        <a:p>
          <a:endParaRPr lang="en-IN"/>
        </a:p>
      </dgm:t>
    </dgm:pt>
    <dgm:pt modelId="{968A85F9-6DD5-4A6C-9965-3DE39779929A}" type="sibTrans" cxnId="{B746D5E2-E00C-462E-A4AA-D01E6987D4A8}">
      <dgm:prSet/>
      <dgm:spPr/>
      <dgm:t>
        <a:bodyPr/>
        <a:lstStyle/>
        <a:p>
          <a:endParaRPr lang="en-IN"/>
        </a:p>
      </dgm:t>
    </dgm:pt>
    <dgm:pt modelId="{658B6D0D-B3D9-40BF-A6AD-6101D9A93E4B}" type="pres">
      <dgm:prSet presAssocID="{7D0EE1EB-068B-481A-B0C3-463792D5AAC1}" presName="diagram" presStyleCnt="0">
        <dgm:presLayoutVars>
          <dgm:chPref val="1"/>
          <dgm:dir/>
          <dgm:animOne val="branch"/>
          <dgm:animLvl val="lvl"/>
          <dgm:resizeHandles/>
        </dgm:presLayoutVars>
      </dgm:prSet>
      <dgm:spPr/>
      <dgm:t>
        <a:bodyPr/>
        <a:lstStyle/>
        <a:p>
          <a:endParaRPr lang="en-IN"/>
        </a:p>
      </dgm:t>
    </dgm:pt>
    <dgm:pt modelId="{0D660BB7-C619-4B7E-A154-EAA7FF807B2E}" type="pres">
      <dgm:prSet presAssocID="{C2B2F69C-7878-4BB9-A73E-48475A1B4C34}" presName="root" presStyleCnt="0"/>
      <dgm:spPr/>
    </dgm:pt>
    <dgm:pt modelId="{51D69255-A70D-422B-8CA0-71A50FC017A7}" type="pres">
      <dgm:prSet presAssocID="{C2B2F69C-7878-4BB9-A73E-48475A1B4C34}" presName="rootComposite" presStyleCnt="0"/>
      <dgm:spPr/>
    </dgm:pt>
    <dgm:pt modelId="{5538E751-FBF8-470A-AA6B-1901395CB951}" type="pres">
      <dgm:prSet presAssocID="{C2B2F69C-7878-4BB9-A73E-48475A1B4C34}" presName="rootText" presStyleLbl="node1" presStyleIdx="0" presStyleCnt="3"/>
      <dgm:spPr/>
      <dgm:t>
        <a:bodyPr/>
        <a:lstStyle/>
        <a:p>
          <a:endParaRPr lang="en-IN"/>
        </a:p>
      </dgm:t>
    </dgm:pt>
    <dgm:pt modelId="{4A018660-C042-478A-9A4A-FC83DBCF08CC}" type="pres">
      <dgm:prSet presAssocID="{C2B2F69C-7878-4BB9-A73E-48475A1B4C34}" presName="rootConnector" presStyleLbl="node1" presStyleIdx="0" presStyleCnt="3"/>
      <dgm:spPr/>
      <dgm:t>
        <a:bodyPr/>
        <a:lstStyle/>
        <a:p>
          <a:endParaRPr lang="en-IN"/>
        </a:p>
      </dgm:t>
    </dgm:pt>
    <dgm:pt modelId="{F3D5F755-ECDD-4424-8296-D1536420B7CB}" type="pres">
      <dgm:prSet presAssocID="{C2B2F69C-7878-4BB9-A73E-48475A1B4C34}" presName="childShape" presStyleCnt="0"/>
      <dgm:spPr/>
    </dgm:pt>
    <dgm:pt modelId="{90B37F97-9915-455F-9B5E-108DC29A74C2}" type="pres">
      <dgm:prSet presAssocID="{F6A9CB7A-AE63-4F6F-8E26-29FAC02EE399}" presName="Name13" presStyleLbl="parChTrans1D2" presStyleIdx="0" presStyleCnt="3"/>
      <dgm:spPr/>
      <dgm:t>
        <a:bodyPr/>
        <a:lstStyle/>
        <a:p>
          <a:endParaRPr lang="en-IN"/>
        </a:p>
      </dgm:t>
    </dgm:pt>
    <dgm:pt modelId="{1256F766-3F94-4AA9-A1E6-26F0EB297FB2}" type="pres">
      <dgm:prSet presAssocID="{4293D3FA-BFEE-47D8-8149-6BDD725F6AF9}" presName="childText" presStyleLbl="bgAcc1" presStyleIdx="0" presStyleCnt="3">
        <dgm:presLayoutVars>
          <dgm:bulletEnabled val="1"/>
        </dgm:presLayoutVars>
      </dgm:prSet>
      <dgm:spPr/>
      <dgm:t>
        <a:bodyPr/>
        <a:lstStyle/>
        <a:p>
          <a:endParaRPr lang="en-IN"/>
        </a:p>
      </dgm:t>
    </dgm:pt>
    <dgm:pt modelId="{08F3CCD9-734F-48AD-B96C-01155FFF29C1}" type="pres">
      <dgm:prSet presAssocID="{8D4B8809-F3D2-4C63-BAC0-EDC3BA3C09CA}" presName="root" presStyleCnt="0"/>
      <dgm:spPr/>
    </dgm:pt>
    <dgm:pt modelId="{3E70E848-A23E-486B-A789-B24210B12341}" type="pres">
      <dgm:prSet presAssocID="{8D4B8809-F3D2-4C63-BAC0-EDC3BA3C09CA}" presName="rootComposite" presStyleCnt="0"/>
      <dgm:spPr/>
    </dgm:pt>
    <dgm:pt modelId="{3A7D7CF6-0A8D-42F9-885F-F9294E4F7B95}" type="pres">
      <dgm:prSet presAssocID="{8D4B8809-F3D2-4C63-BAC0-EDC3BA3C09CA}" presName="rootText" presStyleLbl="node1" presStyleIdx="1" presStyleCnt="3"/>
      <dgm:spPr/>
      <dgm:t>
        <a:bodyPr/>
        <a:lstStyle/>
        <a:p>
          <a:endParaRPr lang="en-IN"/>
        </a:p>
      </dgm:t>
    </dgm:pt>
    <dgm:pt modelId="{6A858ECD-B97F-4D0E-950B-183D33B1359C}" type="pres">
      <dgm:prSet presAssocID="{8D4B8809-F3D2-4C63-BAC0-EDC3BA3C09CA}" presName="rootConnector" presStyleLbl="node1" presStyleIdx="1" presStyleCnt="3"/>
      <dgm:spPr/>
      <dgm:t>
        <a:bodyPr/>
        <a:lstStyle/>
        <a:p>
          <a:endParaRPr lang="en-IN"/>
        </a:p>
      </dgm:t>
    </dgm:pt>
    <dgm:pt modelId="{6DB40165-1F24-4554-A147-F70BE4732659}" type="pres">
      <dgm:prSet presAssocID="{8D4B8809-F3D2-4C63-BAC0-EDC3BA3C09CA}" presName="childShape" presStyleCnt="0"/>
      <dgm:spPr/>
    </dgm:pt>
    <dgm:pt modelId="{E877E285-1CB5-4BB1-8A16-7FFA0E306621}" type="pres">
      <dgm:prSet presAssocID="{F0A24CD4-7A0E-45E2-99E3-4AB02F2C5721}" presName="Name13" presStyleLbl="parChTrans1D2" presStyleIdx="1" presStyleCnt="3"/>
      <dgm:spPr/>
      <dgm:t>
        <a:bodyPr/>
        <a:lstStyle/>
        <a:p>
          <a:endParaRPr lang="en-IN"/>
        </a:p>
      </dgm:t>
    </dgm:pt>
    <dgm:pt modelId="{AEB37C93-1C2C-4D2E-80B8-B36BA7154018}" type="pres">
      <dgm:prSet presAssocID="{EF19067C-2F3C-426B-9877-2D490C62D845}" presName="childText" presStyleLbl="bgAcc1" presStyleIdx="1" presStyleCnt="3">
        <dgm:presLayoutVars>
          <dgm:bulletEnabled val="1"/>
        </dgm:presLayoutVars>
      </dgm:prSet>
      <dgm:spPr/>
      <dgm:t>
        <a:bodyPr/>
        <a:lstStyle/>
        <a:p>
          <a:endParaRPr lang="en-IN"/>
        </a:p>
      </dgm:t>
    </dgm:pt>
    <dgm:pt modelId="{5A1B4C25-8E46-4A07-9CA8-7C439FF5C80B}" type="pres">
      <dgm:prSet presAssocID="{6E5D1065-4447-496C-AB9B-3D8BD20D869A}" presName="root" presStyleCnt="0"/>
      <dgm:spPr/>
    </dgm:pt>
    <dgm:pt modelId="{0E6D8448-D567-4C98-89E9-5D1722C27D59}" type="pres">
      <dgm:prSet presAssocID="{6E5D1065-4447-496C-AB9B-3D8BD20D869A}" presName="rootComposite" presStyleCnt="0"/>
      <dgm:spPr/>
    </dgm:pt>
    <dgm:pt modelId="{EF64A4B6-0EC4-4472-A074-9CB3A721ED74}" type="pres">
      <dgm:prSet presAssocID="{6E5D1065-4447-496C-AB9B-3D8BD20D869A}" presName="rootText" presStyleLbl="node1" presStyleIdx="2" presStyleCnt="3"/>
      <dgm:spPr/>
      <dgm:t>
        <a:bodyPr/>
        <a:lstStyle/>
        <a:p>
          <a:endParaRPr lang="en-IN"/>
        </a:p>
      </dgm:t>
    </dgm:pt>
    <dgm:pt modelId="{9C4F54C5-F285-4B79-8004-4FCE535CF2ED}" type="pres">
      <dgm:prSet presAssocID="{6E5D1065-4447-496C-AB9B-3D8BD20D869A}" presName="rootConnector" presStyleLbl="node1" presStyleIdx="2" presStyleCnt="3"/>
      <dgm:spPr/>
      <dgm:t>
        <a:bodyPr/>
        <a:lstStyle/>
        <a:p>
          <a:endParaRPr lang="en-IN"/>
        </a:p>
      </dgm:t>
    </dgm:pt>
    <dgm:pt modelId="{16A76FA7-49D4-40E8-8B92-B9B256C20E02}" type="pres">
      <dgm:prSet presAssocID="{6E5D1065-4447-496C-AB9B-3D8BD20D869A}" presName="childShape" presStyleCnt="0"/>
      <dgm:spPr/>
    </dgm:pt>
    <dgm:pt modelId="{242E6327-E42C-4D2B-85C2-D9697871807C}" type="pres">
      <dgm:prSet presAssocID="{823DBC9A-64E1-4169-A3F5-728E9C7DF38F}" presName="Name13" presStyleLbl="parChTrans1D2" presStyleIdx="2" presStyleCnt="3"/>
      <dgm:spPr/>
      <dgm:t>
        <a:bodyPr/>
        <a:lstStyle/>
        <a:p>
          <a:endParaRPr lang="en-IN"/>
        </a:p>
      </dgm:t>
    </dgm:pt>
    <dgm:pt modelId="{5F38B543-91AC-4B8E-A3D7-3B37749584FC}" type="pres">
      <dgm:prSet presAssocID="{450CE21F-3362-4841-8098-76B75779D5E5}" presName="childText" presStyleLbl="bgAcc1" presStyleIdx="2" presStyleCnt="3">
        <dgm:presLayoutVars>
          <dgm:bulletEnabled val="1"/>
        </dgm:presLayoutVars>
      </dgm:prSet>
      <dgm:spPr/>
      <dgm:t>
        <a:bodyPr/>
        <a:lstStyle/>
        <a:p>
          <a:endParaRPr lang="en-IN"/>
        </a:p>
      </dgm:t>
    </dgm:pt>
  </dgm:ptLst>
  <dgm:cxnLst>
    <dgm:cxn modelId="{E2E674FE-3608-4A9C-B121-4C2DAFD331D1}" srcId="{7D0EE1EB-068B-481A-B0C3-463792D5AAC1}" destId="{6E5D1065-4447-496C-AB9B-3D8BD20D869A}" srcOrd="2" destOrd="0" parTransId="{578DC50D-3704-4163-9E4A-3B2A7445B125}" sibTransId="{981F60A7-DD26-4AE8-B0EB-40759B53EE6A}"/>
    <dgm:cxn modelId="{0374B19C-F546-40C7-A546-B91BFA1DE0FE}" srcId="{7D0EE1EB-068B-481A-B0C3-463792D5AAC1}" destId="{C2B2F69C-7878-4BB9-A73E-48475A1B4C34}" srcOrd="0" destOrd="0" parTransId="{857B89FB-99BA-46C7-8477-A33AD4788DCA}" sibTransId="{412B6622-5F45-47C0-B1D0-43CF0813B9DA}"/>
    <dgm:cxn modelId="{4EDF0229-B45D-4E74-9360-D83F67BAA800}" type="presOf" srcId="{8D4B8809-F3D2-4C63-BAC0-EDC3BA3C09CA}" destId="{6A858ECD-B97F-4D0E-950B-183D33B1359C}" srcOrd="1" destOrd="0" presId="urn:microsoft.com/office/officeart/2005/8/layout/hierarchy3"/>
    <dgm:cxn modelId="{14324ACE-49EB-438E-BC68-91801524CB4D}" srcId="{6E5D1065-4447-496C-AB9B-3D8BD20D869A}" destId="{450CE21F-3362-4841-8098-76B75779D5E5}" srcOrd="0" destOrd="0" parTransId="{823DBC9A-64E1-4169-A3F5-728E9C7DF38F}" sibTransId="{F5A20C60-4ECD-4285-B9C7-9FE567FD7890}"/>
    <dgm:cxn modelId="{9A360187-3E41-4041-A961-406870DF9C6F}" type="presOf" srcId="{C2B2F69C-7878-4BB9-A73E-48475A1B4C34}" destId="{5538E751-FBF8-470A-AA6B-1901395CB951}" srcOrd="0" destOrd="0" presId="urn:microsoft.com/office/officeart/2005/8/layout/hierarchy3"/>
    <dgm:cxn modelId="{D0C06F11-FF9E-4775-BCD1-8CF8CDCA29A3}" type="presOf" srcId="{F0A24CD4-7A0E-45E2-99E3-4AB02F2C5721}" destId="{E877E285-1CB5-4BB1-8A16-7FFA0E306621}" srcOrd="0" destOrd="0" presId="urn:microsoft.com/office/officeart/2005/8/layout/hierarchy3"/>
    <dgm:cxn modelId="{4A0E7C8F-0CF6-4CDF-99AD-66E28F1FA94E}" type="presOf" srcId="{EF19067C-2F3C-426B-9877-2D490C62D845}" destId="{AEB37C93-1C2C-4D2E-80B8-B36BA7154018}" srcOrd="0" destOrd="0" presId="urn:microsoft.com/office/officeart/2005/8/layout/hierarchy3"/>
    <dgm:cxn modelId="{2AFCBE37-FAF5-4340-B7BD-C3D5A4C12FFD}" type="presOf" srcId="{7D0EE1EB-068B-481A-B0C3-463792D5AAC1}" destId="{658B6D0D-B3D9-40BF-A6AD-6101D9A93E4B}" srcOrd="0" destOrd="0" presId="urn:microsoft.com/office/officeart/2005/8/layout/hierarchy3"/>
    <dgm:cxn modelId="{14D48741-86AF-47CE-803B-7D0DA65938B8}" type="presOf" srcId="{F6A9CB7A-AE63-4F6F-8E26-29FAC02EE399}" destId="{90B37F97-9915-455F-9B5E-108DC29A74C2}" srcOrd="0" destOrd="0" presId="urn:microsoft.com/office/officeart/2005/8/layout/hierarchy3"/>
    <dgm:cxn modelId="{0EF8FBBC-5809-43E7-AA6C-481F929F3692}" type="presOf" srcId="{823DBC9A-64E1-4169-A3F5-728E9C7DF38F}" destId="{242E6327-E42C-4D2B-85C2-D9697871807C}" srcOrd="0" destOrd="0" presId="urn:microsoft.com/office/officeart/2005/8/layout/hierarchy3"/>
    <dgm:cxn modelId="{B746D5E2-E00C-462E-A4AA-D01E6987D4A8}" srcId="{8D4B8809-F3D2-4C63-BAC0-EDC3BA3C09CA}" destId="{EF19067C-2F3C-426B-9877-2D490C62D845}" srcOrd="0" destOrd="0" parTransId="{F0A24CD4-7A0E-45E2-99E3-4AB02F2C5721}" sibTransId="{968A85F9-6DD5-4A6C-9965-3DE39779929A}"/>
    <dgm:cxn modelId="{F3F73735-7F07-4164-90FD-B95F5E431B22}" type="presOf" srcId="{6E5D1065-4447-496C-AB9B-3D8BD20D869A}" destId="{EF64A4B6-0EC4-4472-A074-9CB3A721ED74}" srcOrd="0" destOrd="0" presId="urn:microsoft.com/office/officeart/2005/8/layout/hierarchy3"/>
    <dgm:cxn modelId="{AC99C760-F931-4A61-9580-ADF22D27CE86}" type="presOf" srcId="{C2B2F69C-7878-4BB9-A73E-48475A1B4C34}" destId="{4A018660-C042-478A-9A4A-FC83DBCF08CC}" srcOrd="1" destOrd="0" presId="urn:microsoft.com/office/officeart/2005/8/layout/hierarchy3"/>
    <dgm:cxn modelId="{591542D7-74C2-4B88-9D4F-5B59906D9C47}" type="presOf" srcId="{4293D3FA-BFEE-47D8-8149-6BDD725F6AF9}" destId="{1256F766-3F94-4AA9-A1E6-26F0EB297FB2}" srcOrd="0" destOrd="0" presId="urn:microsoft.com/office/officeart/2005/8/layout/hierarchy3"/>
    <dgm:cxn modelId="{2B6D9B07-0997-4396-A1DD-7E1E8C3151F4}" srcId="{C2B2F69C-7878-4BB9-A73E-48475A1B4C34}" destId="{4293D3FA-BFEE-47D8-8149-6BDD725F6AF9}" srcOrd="0" destOrd="0" parTransId="{F6A9CB7A-AE63-4F6F-8E26-29FAC02EE399}" sibTransId="{48EA7D38-7847-4171-BB10-EB26EE3917CA}"/>
    <dgm:cxn modelId="{EE715B8C-8A36-4FE6-B933-6C361AF0C308}" type="presOf" srcId="{450CE21F-3362-4841-8098-76B75779D5E5}" destId="{5F38B543-91AC-4B8E-A3D7-3B37749584FC}" srcOrd="0" destOrd="0" presId="urn:microsoft.com/office/officeart/2005/8/layout/hierarchy3"/>
    <dgm:cxn modelId="{0CE24310-A2DA-4D72-A588-E205EA291102}" srcId="{7D0EE1EB-068B-481A-B0C3-463792D5AAC1}" destId="{8D4B8809-F3D2-4C63-BAC0-EDC3BA3C09CA}" srcOrd="1" destOrd="0" parTransId="{0AFC21D2-F330-4754-BECC-A4598B8910DA}" sibTransId="{AA2841F8-51A0-4D9D-8842-5832FEDB1640}"/>
    <dgm:cxn modelId="{3A0ACAEC-7271-4C32-871E-44F6FE15202D}" type="presOf" srcId="{6E5D1065-4447-496C-AB9B-3D8BD20D869A}" destId="{9C4F54C5-F285-4B79-8004-4FCE535CF2ED}" srcOrd="1" destOrd="0" presId="urn:microsoft.com/office/officeart/2005/8/layout/hierarchy3"/>
    <dgm:cxn modelId="{668602B2-3B9C-4CBF-9003-B66DF849A6C9}" type="presOf" srcId="{8D4B8809-F3D2-4C63-BAC0-EDC3BA3C09CA}" destId="{3A7D7CF6-0A8D-42F9-885F-F9294E4F7B95}" srcOrd="0" destOrd="0" presId="urn:microsoft.com/office/officeart/2005/8/layout/hierarchy3"/>
    <dgm:cxn modelId="{85215FEA-A3F7-44D1-93AB-E495EB198231}" type="presParOf" srcId="{658B6D0D-B3D9-40BF-A6AD-6101D9A93E4B}" destId="{0D660BB7-C619-4B7E-A154-EAA7FF807B2E}" srcOrd="0" destOrd="0" presId="urn:microsoft.com/office/officeart/2005/8/layout/hierarchy3"/>
    <dgm:cxn modelId="{79304862-F9C6-4A05-82EA-D21BFA5788A9}" type="presParOf" srcId="{0D660BB7-C619-4B7E-A154-EAA7FF807B2E}" destId="{51D69255-A70D-422B-8CA0-71A50FC017A7}" srcOrd="0" destOrd="0" presId="urn:microsoft.com/office/officeart/2005/8/layout/hierarchy3"/>
    <dgm:cxn modelId="{1FB6A50C-8DF0-44D3-9139-7F848CCC7BA2}" type="presParOf" srcId="{51D69255-A70D-422B-8CA0-71A50FC017A7}" destId="{5538E751-FBF8-470A-AA6B-1901395CB951}" srcOrd="0" destOrd="0" presId="urn:microsoft.com/office/officeart/2005/8/layout/hierarchy3"/>
    <dgm:cxn modelId="{175E6564-9FE2-4812-A5D9-CEA3AADB4BAD}" type="presParOf" srcId="{51D69255-A70D-422B-8CA0-71A50FC017A7}" destId="{4A018660-C042-478A-9A4A-FC83DBCF08CC}" srcOrd="1" destOrd="0" presId="urn:microsoft.com/office/officeart/2005/8/layout/hierarchy3"/>
    <dgm:cxn modelId="{325821AB-9595-4705-80F7-90CEC8F73AD7}" type="presParOf" srcId="{0D660BB7-C619-4B7E-A154-EAA7FF807B2E}" destId="{F3D5F755-ECDD-4424-8296-D1536420B7CB}" srcOrd="1" destOrd="0" presId="urn:microsoft.com/office/officeart/2005/8/layout/hierarchy3"/>
    <dgm:cxn modelId="{895D5257-CD01-4F81-8EA0-FCC5FA0E2FB5}" type="presParOf" srcId="{F3D5F755-ECDD-4424-8296-D1536420B7CB}" destId="{90B37F97-9915-455F-9B5E-108DC29A74C2}" srcOrd="0" destOrd="0" presId="urn:microsoft.com/office/officeart/2005/8/layout/hierarchy3"/>
    <dgm:cxn modelId="{772B3D55-4AF9-4501-9E34-55E8203007AE}" type="presParOf" srcId="{F3D5F755-ECDD-4424-8296-D1536420B7CB}" destId="{1256F766-3F94-4AA9-A1E6-26F0EB297FB2}" srcOrd="1" destOrd="0" presId="urn:microsoft.com/office/officeart/2005/8/layout/hierarchy3"/>
    <dgm:cxn modelId="{47554145-5EFE-4981-8F57-945242293AFA}" type="presParOf" srcId="{658B6D0D-B3D9-40BF-A6AD-6101D9A93E4B}" destId="{08F3CCD9-734F-48AD-B96C-01155FFF29C1}" srcOrd="1" destOrd="0" presId="urn:microsoft.com/office/officeart/2005/8/layout/hierarchy3"/>
    <dgm:cxn modelId="{E91F93F3-058F-4303-AC67-4BDE53AD021D}" type="presParOf" srcId="{08F3CCD9-734F-48AD-B96C-01155FFF29C1}" destId="{3E70E848-A23E-486B-A789-B24210B12341}" srcOrd="0" destOrd="0" presId="urn:microsoft.com/office/officeart/2005/8/layout/hierarchy3"/>
    <dgm:cxn modelId="{F71612D6-76DB-467B-9605-E9D5412AE241}" type="presParOf" srcId="{3E70E848-A23E-486B-A789-B24210B12341}" destId="{3A7D7CF6-0A8D-42F9-885F-F9294E4F7B95}" srcOrd="0" destOrd="0" presId="urn:microsoft.com/office/officeart/2005/8/layout/hierarchy3"/>
    <dgm:cxn modelId="{4229ADF0-EA29-4D41-937A-A5DA051735DA}" type="presParOf" srcId="{3E70E848-A23E-486B-A789-B24210B12341}" destId="{6A858ECD-B97F-4D0E-950B-183D33B1359C}" srcOrd="1" destOrd="0" presId="urn:microsoft.com/office/officeart/2005/8/layout/hierarchy3"/>
    <dgm:cxn modelId="{B054E503-89A6-4FBE-9113-F66926CE7D4C}" type="presParOf" srcId="{08F3CCD9-734F-48AD-B96C-01155FFF29C1}" destId="{6DB40165-1F24-4554-A147-F70BE4732659}" srcOrd="1" destOrd="0" presId="urn:microsoft.com/office/officeart/2005/8/layout/hierarchy3"/>
    <dgm:cxn modelId="{EAD46EAB-145E-435E-88A1-850B2B679E85}" type="presParOf" srcId="{6DB40165-1F24-4554-A147-F70BE4732659}" destId="{E877E285-1CB5-4BB1-8A16-7FFA0E306621}" srcOrd="0" destOrd="0" presId="urn:microsoft.com/office/officeart/2005/8/layout/hierarchy3"/>
    <dgm:cxn modelId="{E3FABED5-067B-497D-AED3-108D1B17E51A}" type="presParOf" srcId="{6DB40165-1F24-4554-A147-F70BE4732659}" destId="{AEB37C93-1C2C-4D2E-80B8-B36BA7154018}" srcOrd="1" destOrd="0" presId="urn:microsoft.com/office/officeart/2005/8/layout/hierarchy3"/>
    <dgm:cxn modelId="{913B7754-C800-4BFD-AEA0-C9B8254ACDC2}" type="presParOf" srcId="{658B6D0D-B3D9-40BF-A6AD-6101D9A93E4B}" destId="{5A1B4C25-8E46-4A07-9CA8-7C439FF5C80B}" srcOrd="2" destOrd="0" presId="urn:microsoft.com/office/officeart/2005/8/layout/hierarchy3"/>
    <dgm:cxn modelId="{E66FFA84-68D9-4897-9CD1-6F435E8A981D}" type="presParOf" srcId="{5A1B4C25-8E46-4A07-9CA8-7C439FF5C80B}" destId="{0E6D8448-D567-4C98-89E9-5D1722C27D59}" srcOrd="0" destOrd="0" presId="urn:microsoft.com/office/officeart/2005/8/layout/hierarchy3"/>
    <dgm:cxn modelId="{6FEEF415-EDE4-45BB-A2E7-644FAE03BA4E}" type="presParOf" srcId="{0E6D8448-D567-4C98-89E9-5D1722C27D59}" destId="{EF64A4B6-0EC4-4472-A074-9CB3A721ED74}" srcOrd="0" destOrd="0" presId="urn:microsoft.com/office/officeart/2005/8/layout/hierarchy3"/>
    <dgm:cxn modelId="{9C2CFD8D-88CD-4028-93E6-B1B1570C3F93}" type="presParOf" srcId="{0E6D8448-D567-4C98-89E9-5D1722C27D59}" destId="{9C4F54C5-F285-4B79-8004-4FCE535CF2ED}" srcOrd="1" destOrd="0" presId="urn:microsoft.com/office/officeart/2005/8/layout/hierarchy3"/>
    <dgm:cxn modelId="{B161991E-64CC-4796-BC9C-5DB4528E2783}" type="presParOf" srcId="{5A1B4C25-8E46-4A07-9CA8-7C439FF5C80B}" destId="{16A76FA7-49D4-40E8-8B92-B9B256C20E02}" srcOrd="1" destOrd="0" presId="urn:microsoft.com/office/officeart/2005/8/layout/hierarchy3"/>
    <dgm:cxn modelId="{55C5AEC5-D567-40E6-8398-27D2E07476E7}" type="presParOf" srcId="{16A76FA7-49D4-40E8-8B92-B9B256C20E02}" destId="{242E6327-E42C-4D2B-85C2-D9697871807C}" srcOrd="0" destOrd="0" presId="urn:microsoft.com/office/officeart/2005/8/layout/hierarchy3"/>
    <dgm:cxn modelId="{C3DACE4A-6927-4B23-91C1-525807F9EA16}" type="presParOf" srcId="{16A76FA7-49D4-40E8-8B92-B9B256C20E02}" destId="{5F38B543-91AC-4B8E-A3D7-3B37749584FC}"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5B87FF-AE02-44C4-9EF6-215CE080E6A6}" type="datetimeFigureOut">
              <a:rPr lang="en-IN" smtClean="0"/>
              <a:t>18-10-2021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FCDA8-5B57-4959-B2C6-45ABC05F493B}" type="slidenum">
              <a:rPr lang="en-IN" smtClean="0"/>
              <a:t>‹#›</a:t>
            </a:fld>
            <a:endParaRPr lang="en-IN"/>
          </a:p>
        </p:txBody>
      </p:sp>
    </p:spTree>
    <p:extLst>
      <p:ext uri="{BB962C8B-B14F-4D97-AF65-F5344CB8AC3E}">
        <p14:creationId xmlns:p14="http://schemas.microsoft.com/office/powerpoint/2010/main" val="1729775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53FCDA8-5B57-4959-B2C6-45ABC05F493B}" type="slidenum">
              <a:rPr lang="en-IN" smtClean="0"/>
              <a:t>1</a:t>
            </a:fld>
            <a:endParaRPr lang="en-IN"/>
          </a:p>
        </p:txBody>
      </p:sp>
    </p:spTree>
    <p:extLst>
      <p:ext uri="{BB962C8B-B14F-4D97-AF65-F5344CB8AC3E}">
        <p14:creationId xmlns:p14="http://schemas.microsoft.com/office/powerpoint/2010/main" val="2291208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53FCDA8-5B57-4959-B2C6-45ABC05F493B}" type="slidenum">
              <a:rPr lang="en-IN" smtClean="0"/>
              <a:t>12</a:t>
            </a:fld>
            <a:endParaRPr lang="en-IN"/>
          </a:p>
        </p:txBody>
      </p:sp>
    </p:spTree>
    <p:extLst>
      <p:ext uri="{BB962C8B-B14F-4D97-AF65-F5344CB8AC3E}">
        <p14:creationId xmlns:p14="http://schemas.microsoft.com/office/powerpoint/2010/main" val="2471221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53FCDA8-5B57-4959-B2C6-45ABC05F493B}" type="slidenum">
              <a:rPr lang="en-IN" smtClean="0"/>
              <a:t>16</a:t>
            </a:fld>
            <a:endParaRPr lang="en-IN"/>
          </a:p>
        </p:txBody>
      </p:sp>
    </p:spTree>
    <p:extLst>
      <p:ext uri="{BB962C8B-B14F-4D97-AF65-F5344CB8AC3E}">
        <p14:creationId xmlns:p14="http://schemas.microsoft.com/office/powerpoint/2010/main" val="56216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53FCDA8-5B57-4959-B2C6-45ABC05F493B}" type="slidenum">
              <a:rPr lang="en-IN" smtClean="0"/>
              <a:t>18</a:t>
            </a:fld>
            <a:endParaRPr lang="en-IN"/>
          </a:p>
        </p:txBody>
      </p:sp>
    </p:spTree>
    <p:extLst>
      <p:ext uri="{BB962C8B-B14F-4D97-AF65-F5344CB8AC3E}">
        <p14:creationId xmlns:p14="http://schemas.microsoft.com/office/powerpoint/2010/main" val="4130949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53FCDA8-5B57-4959-B2C6-45ABC05F493B}" type="slidenum">
              <a:rPr lang="en-IN" smtClean="0"/>
              <a:t>22</a:t>
            </a:fld>
            <a:endParaRPr lang="en-IN"/>
          </a:p>
        </p:txBody>
      </p:sp>
    </p:spTree>
    <p:extLst>
      <p:ext uri="{BB962C8B-B14F-4D97-AF65-F5344CB8AC3E}">
        <p14:creationId xmlns:p14="http://schemas.microsoft.com/office/powerpoint/2010/main" val="225854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53FCDA8-5B57-4959-B2C6-45ABC05F493B}" type="slidenum">
              <a:rPr lang="en-IN" smtClean="0"/>
              <a:t>2</a:t>
            </a:fld>
            <a:endParaRPr lang="en-IN"/>
          </a:p>
        </p:txBody>
      </p:sp>
    </p:spTree>
    <p:extLst>
      <p:ext uri="{BB962C8B-B14F-4D97-AF65-F5344CB8AC3E}">
        <p14:creationId xmlns:p14="http://schemas.microsoft.com/office/powerpoint/2010/main" val="2795866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53FCDA8-5B57-4959-B2C6-45ABC05F493B}" type="slidenum">
              <a:rPr lang="en-IN" smtClean="0"/>
              <a:t>3</a:t>
            </a:fld>
            <a:endParaRPr lang="en-IN"/>
          </a:p>
        </p:txBody>
      </p:sp>
    </p:spTree>
    <p:extLst>
      <p:ext uri="{BB962C8B-B14F-4D97-AF65-F5344CB8AC3E}">
        <p14:creationId xmlns:p14="http://schemas.microsoft.com/office/powerpoint/2010/main" val="3434353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53FCDA8-5B57-4959-B2C6-45ABC05F493B}" type="slidenum">
              <a:rPr lang="en-IN" smtClean="0"/>
              <a:t>4</a:t>
            </a:fld>
            <a:endParaRPr lang="en-IN"/>
          </a:p>
        </p:txBody>
      </p:sp>
    </p:spTree>
    <p:extLst>
      <p:ext uri="{BB962C8B-B14F-4D97-AF65-F5344CB8AC3E}">
        <p14:creationId xmlns:p14="http://schemas.microsoft.com/office/powerpoint/2010/main" val="1653675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53FCDA8-5B57-4959-B2C6-45ABC05F493B}" type="slidenum">
              <a:rPr lang="en-IN" smtClean="0"/>
              <a:t>5</a:t>
            </a:fld>
            <a:endParaRPr lang="en-IN"/>
          </a:p>
        </p:txBody>
      </p:sp>
    </p:spTree>
    <p:extLst>
      <p:ext uri="{BB962C8B-B14F-4D97-AF65-F5344CB8AC3E}">
        <p14:creationId xmlns:p14="http://schemas.microsoft.com/office/powerpoint/2010/main" val="66018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53FCDA8-5B57-4959-B2C6-45ABC05F493B}" type="slidenum">
              <a:rPr lang="en-IN" smtClean="0"/>
              <a:t>6</a:t>
            </a:fld>
            <a:endParaRPr lang="en-IN"/>
          </a:p>
        </p:txBody>
      </p:sp>
    </p:spTree>
    <p:extLst>
      <p:ext uri="{BB962C8B-B14F-4D97-AF65-F5344CB8AC3E}">
        <p14:creationId xmlns:p14="http://schemas.microsoft.com/office/powerpoint/2010/main" val="595324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53FCDA8-5B57-4959-B2C6-45ABC05F493B}" type="slidenum">
              <a:rPr lang="en-IN" smtClean="0"/>
              <a:t>7</a:t>
            </a:fld>
            <a:endParaRPr lang="en-IN"/>
          </a:p>
        </p:txBody>
      </p:sp>
    </p:spTree>
    <p:extLst>
      <p:ext uri="{BB962C8B-B14F-4D97-AF65-F5344CB8AC3E}">
        <p14:creationId xmlns:p14="http://schemas.microsoft.com/office/powerpoint/2010/main" val="2644369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53FCDA8-5B57-4959-B2C6-45ABC05F493B}" type="slidenum">
              <a:rPr lang="en-IN" smtClean="0"/>
              <a:t>8</a:t>
            </a:fld>
            <a:endParaRPr lang="en-IN"/>
          </a:p>
        </p:txBody>
      </p:sp>
    </p:spTree>
    <p:extLst>
      <p:ext uri="{BB962C8B-B14F-4D97-AF65-F5344CB8AC3E}">
        <p14:creationId xmlns:p14="http://schemas.microsoft.com/office/powerpoint/2010/main" val="879818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53FCDA8-5B57-4959-B2C6-45ABC05F493B}" type="slidenum">
              <a:rPr lang="en-IN" smtClean="0"/>
              <a:t>10</a:t>
            </a:fld>
            <a:endParaRPr lang="en-IN"/>
          </a:p>
        </p:txBody>
      </p:sp>
    </p:spTree>
    <p:extLst>
      <p:ext uri="{BB962C8B-B14F-4D97-AF65-F5344CB8AC3E}">
        <p14:creationId xmlns:p14="http://schemas.microsoft.com/office/powerpoint/2010/main" val="580067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E2F3054-2560-497C-891B-24611C435D71}" type="datetime1">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BD21A8-47EF-4D6B-BD48-A296E2EFE4AB}" type="slidenum">
              <a:rPr lang="en-IN" smtClean="0"/>
              <a:t>‹#›</a:t>
            </a:fld>
            <a:endParaRPr lang="en-IN"/>
          </a:p>
        </p:txBody>
      </p:sp>
    </p:spTree>
    <p:extLst>
      <p:ext uri="{BB962C8B-B14F-4D97-AF65-F5344CB8AC3E}">
        <p14:creationId xmlns:p14="http://schemas.microsoft.com/office/powerpoint/2010/main" val="2120166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B34C03-928B-41E7-96CE-7C1A00FEA314}" type="datetime1">
              <a:rPr lang="en-IN" smtClean="0"/>
              <a:t>18-10-2021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BD21A8-47EF-4D6B-BD48-A296E2EFE4AB}" type="slidenum">
              <a:rPr lang="en-IN" smtClean="0"/>
              <a:t>‹#›</a:t>
            </a:fld>
            <a:endParaRPr lang="en-IN"/>
          </a:p>
        </p:txBody>
      </p:sp>
    </p:spTree>
    <p:extLst>
      <p:ext uri="{BB962C8B-B14F-4D97-AF65-F5344CB8AC3E}">
        <p14:creationId xmlns:p14="http://schemas.microsoft.com/office/powerpoint/2010/main" val="1808040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5F2B55-ADA3-4834-8010-5F1CCD3A0E00}" type="datetime1">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BD21A8-47EF-4D6B-BD48-A296E2EFE4AB}" type="slidenum">
              <a:rPr lang="en-IN" smtClean="0"/>
              <a:t>‹#›</a:t>
            </a:fld>
            <a:endParaRPr lang="en-IN"/>
          </a:p>
        </p:txBody>
      </p:sp>
    </p:spTree>
    <p:extLst>
      <p:ext uri="{BB962C8B-B14F-4D97-AF65-F5344CB8AC3E}">
        <p14:creationId xmlns:p14="http://schemas.microsoft.com/office/powerpoint/2010/main" val="39563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DC704C-1B8D-4A44-AA39-98A12FA60A0C}" type="datetime1">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BD21A8-47EF-4D6B-BD48-A296E2EFE4A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93756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848DEC-E643-45A0-8F80-6349A6D533E1}" type="datetime1">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BD21A8-47EF-4D6B-BD48-A296E2EFE4AB}" type="slidenum">
              <a:rPr lang="en-IN" smtClean="0"/>
              <a:t>‹#›</a:t>
            </a:fld>
            <a:endParaRPr lang="en-IN"/>
          </a:p>
        </p:txBody>
      </p:sp>
    </p:spTree>
    <p:extLst>
      <p:ext uri="{BB962C8B-B14F-4D97-AF65-F5344CB8AC3E}">
        <p14:creationId xmlns:p14="http://schemas.microsoft.com/office/powerpoint/2010/main" val="1749259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FDD0F09-68CD-49C0-8549-13A11FC9BD7B}" type="datetime1">
              <a:rPr lang="en-IN" smtClean="0"/>
              <a:t>18-10-2021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BD21A8-47EF-4D6B-BD48-A296E2EFE4AB}" type="slidenum">
              <a:rPr lang="en-IN" smtClean="0"/>
              <a:t>‹#›</a:t>
            </a:fld>
            <a:endParaRPr lang="en-IN"/>
          </a:p>
        </p:txBody>
      </p:sp>
    </p:spTree>
    <p:extLst>
      <p:ext uri="{BB962C8B-B14F-4D97-AF65-F5344CB8AC3E}">
        <p14:creationId xmlns:p14="http://schemas.microsoft.com/office/powerpoint/2010/main" val="2298009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1B4DA69-3CCC-460B-BA59-470E74DF1186}" type="datetime1">
              <a:rPr lang="en-IN" smtClean="0"/>
              <a:t>18-10-2021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BD21A8-47EF-4D6B-BD48-A296E2EFE4AB}" type="slidenum">
              <a:rPr lang="en-IN" smtClean="0"/>
              <a:t>‹#›</a:t>
            </a:fld>
            <a:endParaRPr lang="en-IN"/>
          </a:p>
        </p:txBody>
      </p:sp>
    </p:spTree>
    <p:extLst>
      <p:ext uri="{BB962C8B-B14F-4D97-AF65-F5344CB8AC3E}">
        <p14:creationId xmlns:p14="http://schemas.microsoft.com/office/powerpoint/2010/main" val="26951948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2FE1D6-F875-4784-A928-107E00F403EA}" type="datetime1">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BD21A8-47EF-4D6B-BD48-A296E2EFE4AB}" type="slidenum">
              <a:rPr lang="en-IN" smtClean="0"/>
              <a:t>‹#›</a:t>
            </a:fld>
            <a:endParaRPr lang="en-IN"/>
          </a:p>
        </p:txBody>
      </p:sp>
    </p:spTree>
    <p:extLst>
      <p:ext uri="{BB962C8B-B14F-4D97-AF65-F5344CB8AC3E}">
        <p14:creationId xmlns:p14="http://schemas.microsoft.com/office/powerpoint/2010/main" val="825269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F6BF6C-36C5-4AE7-AAFB-7E8ABC130125}" type="datetime1">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BD21A8-47EF-4D6B-BD48-A296E2EFE4AB}" type="slidenum">
              <a:rPr lang="en-IN" smtClean="0"/>
              <a:t>‹#›</a:t>
            </a:fld>
            <a:endParaRPr lang="en-IN"/>
          </a:p>
        </p:txBody>
      </p:sp>
    </p:spTree>
    <p:extLst>
      <p:ext uri="{BB962C8B-B14F-4D97-AF65-F5344CB8AC3E}">
        <p14:creationId xmlns:p14="http://schemas.microsoft.com/office/powerpoint/2010/main" val="3142101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D6B23C5-F31B-4F5B-A378-1B2D6F61A9BC}" type="datetime1">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BD21A8-47EF-4D6B-BD48-A296E2EFE4AB}" type="slidenum">
              <a:rPr lang="en-IN" smtClean="0"/>
              <a:t>‹#›</a:t>
            </a:fld>
            <a:endParaRPr lang="en-IN"/>
          </a:p>
        </p:txBody>
      </p:sp>
    </p:spTree>
    <p:extLst>
      <p:ext uri="{BB962C8B-B14F-4D97-AF65-F5344CB8AC3E}">
        <p14:creationId xmlns:p14="http://schemas.microsoft.com/office/powerpoint/2010/main" val="162891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21953-F51B-4610-BA0D-6E78A2711E54}" type="datetime1">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BD21A8-47EF-4D6B-BD48-A296E2EFE4AB}" type="slidenum">
              <a:rPr lang="en-IN" smtClean="0"/>
              <a:t>‹#›</a:t>
            </a:fld>
            <a:endParaRPr lang="en-IN"/>
          </a:p>
        </p:txBody>
      </p:sp>
    </p:spTree>
    <p:extLst>
      <p:ext uri="{BB962C8B-B14F-4D97-AF65-F5344CB8AC3E}">
        <p14:creationId xmlns:p14="http://schemas.microsoft.com/office/powerpoint/2010/main" val="3031417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308506-A91A-4E8E-8607-045B05D2FA52}" type="datetime1">
              <a:rPr lang="en-IN" smtClean="0"/>
              <a:t>18-10-2021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BD21A8-47EF-4D6B-BD48-A296E2EFE4AB}" type="slidenum">
              <a:rPr lang="en-IN" smtClean="0"/>
              <a:t>‹#›</a:t>
            </a:fld>
            <a:endParaRPr lang="en-IN"/>
          </a:p>
        </p:txBody>
      </p:sp>
    </p:spTree>
    <p:extLst>
      <p:ext uri="{BB962C8B-B14F-4D97-AF65-F5344CB8AC3E}">
        <p14:creationId xmlns:p14="http://schemas.microsoft.com/office/powerpoint/2010/main" val="2886351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1635948-B0E0-4CEF-9C2C-63A47C198FC8}" type="datetime1">
              <a:rPr lang="en-IN" smtClean="0"/>
              <a:t>18-10-2021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BD21A8-47EF-4D6B-BD48-A296E2EFE4AB}" type="slidenum">
              <a:rPr lang="en-IN" smtClean="0"/>
              <a:t>‹#›</a:t>
            </a:fld>
            <a:endParaRPr lang="en-IN"/>
          </a:p>
        </p:txBody>
      </p:sp>
    </p:spTree>
    <p:extLst>
      <p:ext uri="{BB962C8B-B14F-4D97-AF65-F5344CB8AC3E}">
        <p14:creationId xmlns:p14="http://schemas.microsoft.com/office/powerpoint/2010/main" val="3933277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B5A4CEB-F2B8-4244-835C-19588AE21788}" type="datetime1">
              <a:rPr lang="en-IN" smtClean="0"/>
              <a:t>18-10-2021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DBD21A8-47EF-4D6B-BD48-A296E2EFE4AB}" type="slidenum">
              <a:rPr lang="en-IN" smtClean="0"/>
              <a:t>‹#›</a:t>
            </a:fld>
            <a:endParaRPr lang="en-IN"/>
          </a:p>
        </p:txBody>
      </p:sp>
    </p:spTree>
    <p:extLst>
      <p:ext uri="{BB962C8B-B14F-4D97-AF65-F5344CB8AC3E}">
        <p14:creationId xmlns:p14="http://schemas.microsoft.com/office/powerpoint/2010/main" val="601735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05A5B1F-8E1C-40F8-AFC2-970C51DB510C}" type="datetime1">
              <a:rPr lang="en-IN" smtClean="0"/>
              <a:t>18-10-2021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DBD21A8-47EF-4D6B-BD48-A296E2EFE4AB}" type="slidenum">
              <a:rPr lang="en-IN" smtClean="0"/>
              <a:t>‹#›</a:t>
            </a:fld>
            <a:endParaRPr lang="en-IN"/>
          </a:p>
        </p:txBody>
      </p:sp>
    </p:spTree>
    <p:extLst>
      <p:ext uri="{BB962C8B-B14F-4D97-AF65-F5344CB8AC3E}">
        <p14:creationId xmlns:p14="http://schemas.microsoft.com/office/powerpoint/2010/main" val="40087320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78101867-14AA-4F1B-9DCF-9192738BA1F4}" type="datetime1">
              <a:rPr lang="en-IN" smtClean="0"/>
              <a:t>18-10-2021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DBD21A8-47EF-4D6B-BD48-A296E2EFE4AB}" type="slidenum">
              <a:rPr lang="en-IN" smtClean="0"/>
              <a:t>‹#›</a:t>
            </a:fld>
            <a:endParaRPr lang="en-IN"/>
          </a:p>
        </p:txBody>
      </p:sp>
    </p:spTree>
    <p:extLst>
      <p:ext uri="{BB962C8B-B14F-4D97-AF65-F5344CB8AC3E}">
        <p14:creationId xmlns:p14="http://schemas.microsoft.com/office/powerpoint/2010/main" val="2497374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E14319-4A82-4A25-9EBC-A1ACAC3D13CF}" type="datetime1">
              <a:rPr lang="en-IN" smtClean="0"/>
              <a:t>18-10-2021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BD21A8-47EF-4D6B-BD48-A296E2EFE4AB}" type="slidenum">
              <a:rPr lang="en-IN" smtClean="0"/>
              <a:t>‹#›</a:t>
            </a:fld>
            <a:endParaRPr lang="en-IN"/>
          </a:p>
        </p:txBody>
      </p:sp>
    </p:spTree>
    <p:extLst>
      <p:ext uri="{BB962C8B-B14F-4D97-AF65-F5344CB8AC3E}">
        <p14:creationId xmlns:p14="http://schemas.microsoft.com/office/powerpoint/2010/main" val="2678677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9E59A70-CA43-4D39-9A12-9B7655B760A7}" type="datetime1">
              <a:rPr lang="en-IN" smtClean="0"/>
              <a:t>18-10-2021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DBD21A8-47EF-4D6B-BD48-A296E2EFE4AB}" type="slidenum">
              <a:rPr lang="en-IN" smtClean="0"/>
              <a:t>‹#›</a:t>
            </a:fld>
            <a:endParaRPr lang="en-IN"/>
          </a:p>
        </p:txBody>
      </p:sp>
    </p:spTree>
    <p:extLst>
      <p:ext uri="{BB962C8B-B14F-4D97-AF65-F5344CB8AC3E}">
        <p14:creationId xmlns:p14="http://schemas.microsoft.com/office/powerpoint/2010/main" val="138530162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3224" y="1306734"/>
            <a:ext cx="8158003" cy="4616648"/>
          </a:xfrm>
          <a:prstGeom prst="rect">
            <a:avLst/>
          </a:prstGeom>
          <a:noFill/>
        </p:spPr>
        <p:txBody>
          <a:bodyPr wrap="none" lIns="91440" tIns="45720" rIns="91440" bIns="45720">
            <a:spAutoFit/>
          </a:bodyPr>
          <a:lstStyle/>
          <a:p>
            <a:pPr algn="ctr"/>
            <a:r>
              <a:rPr lang="en-US" sz="6000" dirty="0" smtClean="0">
                <a:ln w="0"/>
                <a:effectLst>
                  <a:outerShdw blurRad="38100" dist="19050" dir="2700000" algn="tl" rotWithShape="0">
                    <a:schemeClr val="dk1">
                      <a:alpha val="40000"/>
                    </a:schemeClr>
                  </a:outerShdw>
                </a:effectLst>
              </a:rPr>
              <a:t>Research Project</a:t>
            </a:r>
          </a:p>
          <a:p>
            <a:pPr algn="ctr"/>
            <a:endParaRPr lang="en-US" sz="5400" dirty="0" smtClean="0">
              <a:ln w="0"/>
              <a:effectLst>
                <a:outerShdw blurRad="38100" dist="19050" dir="2700000" algn="tl" rotWithShape="0">
                  <a:schemeClr val="dk1">
                    <a:alpha val="40000"/>
                  </a:schemeClr>
                </a:outerShdw>
              </a:effectLst>
            </a:endParaRPr>
          </a:p>
          <a:p>
            <a:pPr algn="ctr"/>
            <a:r>
              <a:rPr lang="en-US" sz="4800" dirty="0" smtClean="0">
                <a:ln w="0"/>
                <a:effectLst>
                  <a:outerShdw blurRad="38100" dist="19050" dir="2700000" algn="tl" rotWithShape="0">
                    <a:schemeClr val="dk1">
                      <a:alpha val="40000"/>
                    </a:schemeClr>
                  </a:outerShdw>
                </a:effectLst>
              </a:rPr>
              <a:t>Analysis of Netflix Data Set </a:t>
            </a:r>
          </a:p>
          <a:p>
            <a:pPr algn="ctr"/>
            <a:r>
              <a:rPr lang="en-US" sz="4800" dirty="0" smtClean="0">
                <a:ln w="0"/>
                <a:effectLst>
                  <a:outerShdw blurRad="38100" dist="19050" dir="2700000" algn="tl" rotWithShape="0">
                    <a:schemeClr val="dk1">
                      <a:alpha val="40000"/>
                    </a:schemeClr>
                  </a:outerShdw>
                </a:effectLst>
              </a:rPr>
              <a:t>Using MySQL</a:t>
            </a:r>
          </a:p>
          <a:p>
            <a:pPr algn="ctr"/>
            <a:endParaRPr lang="en-US" sz="4800" dirty="0">
              <a:ln w="0"/>
              <a:effectLst>
                <a:outerShdw blurRad="38100" dist="19050" dir="2700000" algn="tl" rotWithShape="0">
                  <a:schemeClr val="dk1">
                    <a:alpha val="40000"/>
                  </a:schemeClr>
                </a:outerShdw>
              </a:effectLst>
            </a:endParaRPr>
          </a:p>
          <a:p>
            <a:pPr algn="ctr"/>
            <a:r>
              <a:rPr lang="en-US" sz="3200" i="1" dirty="0" smtClean="0">
                <a:ln w="0"/>
                <a:effectLst>
                  <a:outerShdw blurRad="38100" dist="19050" dir="2700000" algn="tl" rotWithShape="0">
                    <a:schemeClr val="dk1">
                      <a:alpha val="40000"/>
                    </a:schemeClr>
                  </a:outerShdw>
                </a:effectLst>
              </a:rPr>
              <a:t>By Neeti Oberoi</a:t>
            </a:r>
            <a:endParaRPr lang="en-US" sz="3200" i="1" dirty="0">
              <a:ln w="0"/>
              <a:effectLst>
                <a:outerShdw blurRad="38100" dist="19050" dir="2700000" algn="tl" rotWithShape="0">
                  <a:schemeClr val="dk1">
                    <a:alpha val="40000"/>
                  </a:schemeClr>
                </a:outerShdw>
              </a:effectLst>
            </a:endParaRPr>
          </a:p>
        </p:txBody>
      </p:sp>
      <p:sp>
        <p:nvSpPr>
          <p:cNvPr id="9" name="Slide Number Placeholder 8"/>
          <p:cNvSpPr>
            <a:spLocks noGrp="1"/>
          </p:cNvSpPr>
          <p:nvPr>
            <p:ph type="sldNum" sz="quarter" idx="12"/>
          </p:nvPr>
        </p:nvSpPr>
        <p:spPr/>
        <p:txBody>
          <a:bodyPr/>
          <a:lstStyle/>
          <a:p>
            <a:fld id="{9DBD21A8-47EF-4D6B-BD48-A296E2EFE4AB}" type="slidenum">
              <a:rPr lang="en-IN" smtClean="0"/>
              <a:t>1</a:t>
            </a:fld>
            <a:endParaRPr lang="en-IN"/>
          </a:p>
        </p:txBody>
      </p:sp>
    </p:spTree>
    <p:extLst>
      <p:ext uri="{BB962C8B-B14F-4D97-AF65-F5344CB8AC3E}">
        <p14:creationId xmlns:p14="http://schemas.microsoft.com/office/powerpoint/2010/main" val="32819310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4775" y="679572"/>
            <a:ext cx="5961219" cy="430887"/>
          </a:xfrm>
          <a:prstGeom prst="rect">
            <a:avLst/>
          </a:prstGeom>
          <a:noFill/>
        </p:spPr>
        <p:txBody>
          <a:bodyPr wrap="square" rtlCol="0">
            <a:spAutoFit/>
          </a:bodyPr>
          <a:lstStyle/>
          <a:p>
            <a:r>
              <a:rPr lang="en-US" sz="2200" dirty="0" smtClean="0"/>
              <a:t>1. Type of </a:t>
            </a:r>
            <a:r>
              <a:rPr lang="en-US" sz="2200" dirty="0"/>
              <a:t>c</a:t>
            </a:r>
            <a:r>
              <a:rPr lang="en-US" sz="2200" dirty="0" smtClean="0"/>
              <a:t>ontent added on Netflix</a:t>
            </a:r>
            <a:endParaRPr lang="en-IN" sz="2200" dirty="0"/>
          </a:p>
        </p:txBody>
      </p:sp>
      <p:graphicFrame>
        <p:nvGraphicFramePr>
          <p:cNvPr id="8" name="Chart 7"/>
          <p:cNvGraphicFramePr/>
          <p:nvPr>
            <p:extLst>
              <p:ext uri="{D42A27DB-BD31-4B8C-83A1-F6EECF244321}">
                <p14:modId xmlns:p14="http://schemas.microsoft.com/office/powerpoint/2010/main" val="3612386801"/>
              </p:ext>
            </p:extLst>
          </p:nvPr>
        </p:nvGraphicFramePr>
        <p:xfrm>
          <a:off x="2757861" y="1777986"/>
          <a:ext cx="7305040" cy="4099818"/>
        </p:xfrm>
        <a:graphic>
          <a:graphicData uri="http://schemas.openxmlformats.org/drawingml/2006/chart">
            <c:chart xmlns:c="http://schemas.openxmlformats.org/drawingml/2006/chart" xmlns:r="http://schemas.openxmlformats.org/officeDocument/2006/relationships" r:id="rId3"/>
          </a:graphicData>
        </a:graphic>
      </p:graphicFrame>
      <p:sp>
        <p:nvSpPr>
          <p:cNvPr id="10" name="Slide Number Placeholder 9"/>
          <p:cNvSpPr>
            <a:spLocks noGrp="1"/>
          </p:cNvSpPr>
          <p:nvPr>
            <p:ph type="sldNum" sz="quarter" idx="12"/>
          </p:nvPr>
        </p:nvSpPr>
        <p:spPr/>
        <p:txBody>
          <a:bodyPr/>
          <a:lstStyle/>
          <a:p>
            <a:fld id="{9DBD21A8-47EF-4D6B-BD48-A296E2EFE4AB}" type="slidenum">
              <a:rPr lang="en-IN" smtClean="0"/>
              <a:t>10</a:t>
            </a:fld>
            <a:endParaRPr lang="en-IN"/>
          </a:p>
        </p:txBody>
      </p:sp>
    </p:spTree>
    <p:extLst>
      <p:ext uri="{BB962C8B-B14F-4D97-AF65-F5344CB8AC3E}">
        <p14:creationId xmlns:p14="http://schemas.microsoft.com/office/powerpoint/2010/main" val="884712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11"/>
          <p:cNvGraphicFramePr/>
          <p:nvPr>
            <p:extLst>
              <p:ext uri="{D42A27DB-BD31-4B8C-83A1-F6EECF244321}">
                <p14:modId xmlns:p14="http://schemas.microsoft.com/office/powerpoint/2010/main" val="2476806022"/>
              </p:ext>
            </p:extLst>
          </p:nvPr>
        </p:nvGraphicFramePr>
        <p:xfrm>
          <a:off x="775504" y="1412112"/>
          <a:ext cx="10415235" cy="486136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13456" y="847972"/>
            <a:ext cx="9167149" cy="430887"/>
          </a:xfrm>
          <a:prstGeom prst="rect">
            <a:avLst/>
          </a:prstGeom>
          <a:noFill/>
        </p:spPr>
        <p:txBody>
          <a:bodyPr wrap="square" rtlCol="0">
            <a:spAutoFit/>
          </a:bodyPr>
          <a:lstStyle/>
          <a:p>
            <a:r>
              <a:rPr lang="en-US" sz="2200" dirty="0" smtClean="0"/>
              <a:t>2. Rating - wise number of TV Shows and Movies added on Netflix</a:t>
            </a:r>
            <a:endParaRPr lang="en-IN" sz="2200" dirty="0"/>
          </a:p>
        </p:txBody>
      </p:sp>
      <p:sp>
        <p:nvSpPr>
          <p:cNvPr id="16" name="Slide Number Placeholder 15"/>
          <p:cNvSpPr>
            <a:spLocks noGrp="1"/>
          </p:cNvSpPr>
          <p:nvPr>
            <p:ph type="sldNum" sz="quarter" idx="12"/>
          </p:nvPr>
        </p:nvSpPr>
        <p:spPr/>
        <p:txBody>
          <a:bodyPr/>
          <a:lstStyle/>
          <a:p>
            <a:fld id="{9DBD21A8-47EF-4D6B-BD48-A296E2EFE4AB}" type="slidenum">
              <a:rPr lang="en-IN" smtClean="0"/>
              <a:t>11</a:t>
            </a:fld>
            <a:endParaRPr lang="en-IN"/>
          </a:p>
        </p:txBody>
      </p:sp>
    </p:spTree>
    <p:extLst>
      <p:ext uri="{BB962C8B-B14F-4D97-AF65-F5344CB8AC3E}">
        <p14:creationId xmlns:p14="http://schemas.microsoft.com/office/powerpoint/2010/main" val="16842595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640577" y="506865"/>
            <a:ext cx="9711963" cy="769441"/>
          </a:xfrm>
          <a:prstGeom prst="rect">
            <a:avLst/>
          </a:prstGeom>
          <a:noFill/>
        </p:spPr>
        <p:txBody>
          <a:bodyPr wrap="square" rtlCol="0">
            <a:spAutoFit/>
          </a:bodyPr>
          <a:lstStyle/>
          <a:p>
            <a:r>
              <a:rPr lang="en-US" sz="2200" dirty="0" smtClean="0"/>
              <a:t>3. Number of </a:t>
            </a:r>
            <a:r>
              <a:rPr lang="en-US" sz="2200" dirty="0" smtClean="0"/>
              <a:t>Movies</a:t>
            </a:r>
            <a:r>
              <a:rPr lang="en-US" sz="2200" dirty="0" smtClean="0"/>
              <a:t> </a:t>
            </a:r>
            <a:r>
              <a:rPr lang="en-US" sz="2200" dirty="0" smtClean="0"/>
              <a:t>for which the time taken in addition on Netflix post </a:t>
            </a:r>
            <a:r>
              <a:rPr lang="en-US" sz="2200" dirty="0" smtClean="0"/>
              <a:t>their theatrical release was </a:t>
            </a:r>
            <a:r>
              <a:rPr lang="en-US" sz="2200" dirty="0" smtClean="0"/>
              <a:t>greater than the average</a:t>
            </a:r>
            <a:endParaRPr lang="en-IN" sz="2200" dirty="0"/>
          </a:p>
        </p:txBody>
      </p:sp>
      <p:sp>
        <p:nvSpPr>
          <p:cNvPr id="23" name="TextBox 22"/>
          <p:cNvSpPr txBox="1"/>
          <p:nvPr/>
        </p:nvSpPr>
        <p:spPr>
          <a:xfrm>
            <a:off x="1099037" y="4812939"/>
            <a:ext cx="10218466" cy="1877437"/>
          </a:xfrm>
          <a:prstGeom prst="rect">
            <a:avLst/>
          </a:prstGeom>
          <a:noFill/>
        </p:spPr>
        <p:txBody>
          <a:bodyPr wrap="square" rtlCol="0">
            <a:spAutoFit/>
          </a:bodyPr>
          <a:lstStyle/>
          <a:p>
            <a:r>
              <a:rPr lang="en-US" sz="1400" dirty="0" smtClean="0"/>
              <a:t>NOTE:</a:t>
            </a:r>
          </a:p>
          <a:p>
            <a:r>
              <a:rPr lang="en-US" sz="1400" i="1" dirty="0" smtClean="0"/>
              <a:t>1. The Average Time taken  for a TV show to be added on Netflix post it’s release is </a:t>
            </a:r>
            <a:r>
              <a:rPr lang="en-US" sz="1400" i="1" dirty="0" smtClean="0"/>
              <a:t>3.48 </a:t>
            </a:r>
            <a:r>
              <a:rPr lang="en-US" sz="1400" i="1" dirty="0" smtClean="0"/>
              <a:t>years which is a separate insight queried </a:t>
            </a:r>
            <a:r>
              <a:rPr lang="en-US" sz="1400" i="1" dirty="0" smtClean="0"/>
              <a:t>before</a:t>
            </a:r>
            <a:endParaRPr lang="en-US" sz="1400" i="1" dirty="0" smtClean="0"/>
          </a:p>
          <a:p>
            <a:r>
              <a:rPr lang="en-US" sz="1400" i="1" dirty="0" smtClean="0"/>
              <a:t>2. The above table was formulated after exporting the result table from MySQL to Excel and creating a summary pivot table of that data set</a:t>
            </a:r>
            <a:endParaRPr lang="en-US" sz="1400" i="1" dirty="0"/>
          </a:p>
          <a:p>
            <a:r>
              <a:rPr lang="en-US" sz="1400" i="1" dirty="0" smtClean="0"/>
              <a:t>3. While running the query the cases in which </a:t>
            </a:r>
            <a:r>
              <a:rPr lang="en-US" sz="1400" i="1" dirty="0" smtClean="0"/>
              <a:t>movies</a:t>
            </a:r>
            <a:r>
              <a:rPr lang="en-US" sz="1400" i="1" dirty="0" smtClean="0"/>
              <a:t> </a:t>
            </a:r>
            <a:r>
              <a:rPr lang="en-US" sz="1400" i="1" dirty="0" smtClean="0"/>
              <a:t>released on Netflix prior to </a:t>
            </a:r>
            <a:r>
              <a:rPr lang="en-US" sz="1400" i="1" dirty="0" smtClean="0"/>
              <a:t>their </a:t>
            </a:r>
            <a:r>
              <a:rPr lang="en-US" sz="1400" i="1" dirty="0" smtClean="0"/>
              <a:t>actual </a:t>
            </a:r>
            <a:r>
              <a:rPr lang="en-US" sz="1400" i="1" dirty="0" smtClean="0"/>
              <a:t>release and when </a:t>
            </a:r>
            <a:r>
              <a:rPr lang="en-US" sz="1400" i="1" dirty="0" smtClean="0"/>
              <a:t>movies</a:t>
            </a:r>
            <a:r>
              <a:rPr lang="en-US" sz="1400" i="1" dirty="0" smtClean="0"/>
              <a:t> </a:t>
            </a:r>
            <a:r>
              <a:rPr lang="en-US" sz="1400" i="1" dirty="0" smtClean="0"/>
              <a:t>released prior to 1997 (inception of Netflix) have been </a:t>
            </a:r>
            <a:r>
              <a:rPr lang="en-US" sz="1400" i="1" dirty="0" smtClean="0"/>
              <a:t>ignored </a:t>
            </a:r>
            <a:r>
              <a:rPr lang="en-US" sz="1400" i="1" dirty="0" smtClean="0"/>
              <a:t>to get results closest to actual</a:t>
            </a:r>
          </a:p>
          <a:p>
            <a:endParaRPr lang="en-IN" i="1" dirty="0"/>
          </a:p>
        </p:txBody>
      </p:sp>
      <p:sp>
        <p:nvSpPr>
          <p:cNvPr id="29" name="Slide Number Placeholder 28"/>
          <p:cNvSpPr>
            <a:spLocks noGrp="1"/>
          </p:cNvSpPr>
          <p:nvPr>
            <p:ph type="sldNum" sz="quarter" idx="12"/>
          </p:nvPr>
        </p:nvSpPr>
        <p:spPr/>
        <p:txBody>
          <a:bodyPr/>
          <a:lstStyle/>
          <a:p>
            <a:fld id="{9DBD21A8-47EF-4D6B-BD48-A296E2EFE4AB}" type="slidenum">
              <a:rPr lang="en-IN" smtClean="0"/>
              <a:t>12</a:t>
            </a:fld>
            <a:endParaRPr lang="en-IN"/>
          </a:p>
        </p:txBody>
      </p:sp>
      <p:graphicFrame>
        <p:nvGraphicFramePr>
          <p:cNvPr id="4" name="Table 3"/>
          <p:cNvGraphicFramePr>
            <a:graphicFrameLocks noGrp="1"/>
          </p:cNvGraphicFramePr>
          <p:nvPr>
            <p:extLst>
              <p:ext uri="{D42A27DB-BD31-4B8C-83A1-F6EECF244321}">
                <p14:modId xmlns:p14="http://schemas.microsoft.com/office/powerpoint/2010/main" val="1846954790"/>
              </p:ext>
            </p:extLst>
          </p:nvPr>
        </p:nvGraphicFramePr>
        <p:xfrm>
          <a:off x="3119055" y="1683436"/>
          <a:ext cx="5672405" cy="3138045"/>
        </p:xfrm>
        <a:graphic>
          <a:graphicData uri="http://schemas.openxmlformats.org/drawingml/2006/table">
            <a:tbl>
              <a:tblPr>
                <a:tableStyleId>{BC89EF96-8CEA-46FF-86C4-4CE0E7609802}</a:tableStyleId>
              </a:tblPr>
              <a:tblGrid>
                <a:gridCol w="3068256"/>
                <a:gridCol w="2604149"/>
              </a:tblGrid>
              <a:tr h="600585">
                <a:tc>
                  <a:txBody>
                    <a:bodyPr/>
                    <a:lstStyle/>
                    <a:p>
                      <a:pPr algn="ctr" fontAlgn="ctr"/>
                      <a:r>
                        <a:rPr lang="en-US" sz="1800" u="none" strike="noStrike" dirty="0">
                          <a:solidFill>
                            <a:schemeClr val="tx1"/>
                          </a:solidFill>
                          <a:effectLst/>
                        </a:rPr>
                        <a:t>Number of years in excess of the </a:t>
                      </a:r>
                      <a:r>
                        <a:rPr lang="en-US" sz="1800" u="none" strike="noStrike" dirty="0" smtClean="0">
                          <a:solidFill>
                            <a:schemeClr val="tx1"/>
                          </a:solidFill>
                          <a:effectLst/>
                        </a:rPr>
                        <a:t>avg. </a:t>
                      </a:r>
                      <a:r>
                        <a:rPr lang="en-US" sz="1800" u="none" strike="noStrike" dirty="0">
                          <a:solidFill>
                            <a:schemeClr val="tx1"/>
                          </a:solidFill>
                          <a:effectLst/>
                        </a:rPr>
                        <a:t>time taken </a:t>
                      </a:r>
                      <a:endParaRPr lang="en-US" sz="1800" b="0" i="0" u="none" strike="noStrike" dirty="0">
                        <a:solidFill>
                          <a:schemeClr val="tx1"/>
                        </a:solidFill>
                        <a:effectLst/>
                        <a:latin typeface="Calibri" panose="020F0502020204030204" pitchFamily="34" charset="0"/>
                      </a:endParaRPr>
                    </a:p>
                  </a:txBody>
                  <a:tcPr marL="7620" marR="7620" marT="7620" marB="0" anchor="ctr">
                    <a:solidFill>
                      <a:schemeClr val="accent1"/>
                    </a:solidFill>
                  </a:tcPr>
                </a:tc>
                <a:tc>
                  <a:txBody>
                    <a:bodyPr/>
                    <a:lstStyle/>
                    <a:p>
                      <a:pPr algn="ctr" fontAlgn="ctr"/>
                      <a:r>
                        <a:rPr lang="en-IN" sz="1800" u="none" strike="noStrike" dirty="0">
                          <a:solidFill>
                            <a:schemeClr val="tx1"/>
                          </a:solidFill>
                          <a:effectLst/>
                        </a:rPr>
                        <a:t>Number of </a:t>
                      </a:r>
                      <a:r>
                        <a:rPr lang="en-IN" sz="1800" u="none" strike="noStrike" dirty="0" smtClean="0">
                          <a:solidFill>
                            <a:schemeClr val="tx1"/>
                          </a:solidFill>
                          <a:effectLst/>
                        </a:rPr>
                        <a:t>Movies </a:t>
                      </a:r>
                      <a:endParaRPr lang="en-IN" sz="1800" b="0" i="0" u="none" strike="noStrike" dirty="0">
                        <a:solidFill>
                          <a:schemeClr val="tx1"/>
                        </a:solidFill>
                        <a:effectLst/>
                        <a:latin typeface="Calibri" panose="020F0502020204030204" pitchFamily="34" charset="0"/>
                      </a:endParaRPr>
                    </a:p>
                  </a:txBody>
                  <a:tcPr marL="7620" marR="7620" marT="7620" marB="0" anchor="ctr">
                    <a:solidFill>
                      <a:schemeClr val="accent1"/>
                    </a:solidFill>
                  </a:tcPr>
                </a:tc>
              </a:tr>
              <a:tr h="270685">
                <a:tc>
                  <a:txBody>
                    <a:bodyPr/>
                    <a:lstStyle/>
                    <a:p>
                      <a:pPr algn="ctr" fontAlgn="ctr"/>
                      <a:r>
                        <a:rPr lang="en-IN" sz="1800" u="none" strike="noStrike" dirty="0">
                          <a:solidFill>
                            <a:schemeClr val="tx1"/>
                          </a:solidFill>
                          <a:effectLst/>
                        </a:rPr>
                        <a:t>1-10</a:t>
                      </a:r>
                      <a:endParaRPr lang="en-IN" sz="1800" b="0" i="0" u="none" strike="noStrike" dirty="0">
                        <a:solidFill>
                          <a:schemeClr val="tx1"/>
                        </a:solidFill>
                        <a:effectLst/>
                        <a:latin typeface="Calibri" panose="020F0502020204030204" pitchFamily="34" charset="0"/>
                      </a:endParaRPr>
                    </a:p>
                  </a:txBody>
                  <a:tcPr marL="7620" marR="7620" marT="7620" marB="0" anchor="ctr"/>
                </a:tc>
                <a:tc>
                  <a:txBody>
                    <a:bodyPr/>
                    <a:lstStyle/>
                    <a:p>
                      <a:pPr algn="ctr" fontAlgn="ctr"/>
                      <a:r>
                        <a:rPr lang="en-IN" sz="1800" u="none" strike="noStrike" dirty="0">
                          <a:solidFill>
                            <a:schemeClr val="tx1"/>
                          </a:solidFill>
                          <a:effectLst/>
                        </a:rPr>
                        <a:t>1025</a:t>
                      </a:r>
                      <a:endParaRPr lang="en-IN" sz="1800" b="0" i="0" u="none" strike="noStrike" dirty="0">
                        <a:solidFill>
                          <a:schemeClr val="tx1"/>
                        </a:solidFill>
                        <a:effectLst/>
                        <a:latin typeface="Calibri" panose="020F0502020204030204" pitchFamily="34" charset="0"/>
                      </a:endParaRPr>
                    </a:p>
                  </a:txBody>
                  <a:tcPr marL="7620" marR="7620" marT="7620" marB="0" anchor="ctr"/>
                </a:tc>
              </a:tr>
              <a:tr h="270685">
                <a:tc>
                  <a:txBody>
                    <a:bodyPr/>
                    <a:lstStyle/>
                    <a:p>
                      <a:pPr algn="ctr" fontAlgn="ctr"/>
                      <a:r>
                        <a:rPr lang="en-IN" sz="1800" u="none" strike="noStrike" dirty="0">
                          <a:solidFill>
                            <a:schemeClr val="tx1"/>
                          </a:solidFill>
                          <a:effectLst/>
                        </a:rPr>
                        <a:t>11-20</a:t>
                      </a:r>
                      <a:endParaRPr lang="en-IN" sz="1800" b="0" i="0" u="none" strike="noStrike" dirty="0">
                        <a:solidFill>
                          <a:schemeClr val="tx1"/>
                        </a:solidFill>
                        <a:effectLst/>
                        <a:latin typeface="Calibri" panose="020F0502020204030204" pitchFamily="34" charset="0"/>
                      </a:endParaRPr>
                    </a:p>
                  </a:txBody>
                  <a:tcPr marL="7620" marR="7620" marT="7620" marB="0" anchor="ctr"/>
                </a:tc>
                <a:tc>
                  <a:txBody>
                    <a:bodyPr/>
                    <a:lstStyle/>
                    <a:p>
                      <a:pPr algn="ctr" fontAlgn="ctr"/>
                      <a:r>
                        <a:rPr lang="en-IN" sz="1800" u="none" strike="noStrike" dirty="0">
                          <a:solidFill>
                            <a:schemeClr val="tx1"/>
                          </a:solidFill>
                          <a:effectLst/>
                        </a:rPr>
                        <a:t>510</a:t>
                      </a:r>
                      <a:endParaRPr lang="en-IN" sz="1800" b="0" i="0" u="none" strike="noStrike" dirty="0">
                        <a:solidFill>
                          <a:schemeClr val="tx1"/>
                        </a:solidFill>
                        <a:effectLst/>
                        <a:latin typeface="Calibri" panose="020F0502020204030204" pitchFamily="34" charset="0"/>
                      </a:endParaRPr>
                    </a:p>
                  </a:txBody>
                  <a:tcPr marL="7620" marR="7620" marT="7620" marB="0" anchor="ctr"/>
                </a:tc>
              </a:tr>
              <a:tr h="270685">
                <a:tc>
                  <a:txBody>
                    <a:bodyPr/>
                    <a:lstStyle/>
                    <a:p>
                      <a:pPr algn="ctr" fontAlgn="ctr"/>
                      <a:r>
                        <a:rPr lang="en-IN" sz="1800" u="none" strike="noStrike" dirty="0">
                          <a:solidFill>
                            <a:schemeClr val="tx1"/>
                          </a:solidFill>
                          <a:effectLst/>
                        </a:rPr>
                        <a:t>21-30</a:t>
                      </a:r>
                      <a:endParaRPr lang="en-IN" sz="1800" b="0" i="0" u="none" strike="noStrike" dirty="0">
                        <a:solidFill>
                          <a:schemeClr val="tx1"/>
                        </a:solidFill>
                        <a:effectLst/>
                        <a:latin typeface="Calibri" panose="020F0502020204030204" pitchFamily="34" charset="0"/>
                      </a:endParaRPr>
                    </a:p>
                  </a:txBody>
                  <a:tcPr marL="7620" marR="7620" marT="7620" marB="0" anchor="ctr"/>
                </a:tc>
                <a:tc>
                  <a:txBody>
                    <a:bodyPr/>
                    <a:lstStyle/>
                    <a:p>
                      <a:pPr algn="ctr" fontAlgn="ctr"/>
                      <a:r>
                        <a:rPr lang="en-IN" sz="1800" u="none" strike="noStrike" dirty="0">
                          <a:solidFill>
                            <a:schemeClr val="tx1"/>
                          </a:solidFill>
                          <a:effectLst/>
                        </a:rPr>
                        <a:t>190</a:t>
                      </a:r>
                      <a:endParaRPr lang="en-IN" sz="1800" b="0" i="0" u="none" strike="noStrike" dirty="0">
                        <a:solidFill>
                          <a:schemeClr val="tx1"/>
                        </a:solidFill>
                        <a:effectLst/>
                        <a:latin typeface="Calibri" panose="020F0502020204030204" pitchFamily="34" charset="0"/>
                      </a:endParaRPr>
                    </a:p>
                  </a:txBody>
                  <a:tcPr marL="7620" marR="7620" marT="7620" marB="0" anchor="ctr"/>
                </a:tc>
              </a:tr>
              <a:tr h="270685">
                <a:tc>
                  <a:txBody>
                    <a:bodyPr/>
                    <a:lstStyle/>
                    <a:p>
                      <a:pPr algn="ctr" fontAlgn="ctr"/>
                      <a:r>
                        <a:rPr lang="en-IN" sz="1800" u="none" strike="noStrike" dirty="0">
                          <a:solidFill>
                            <a:schemeClr val="tx1"/>
                          </a:solidFill>
                          <a:effectLst/>
                        </a:rPr>
                        <a:t>31-40</a:t>
                      </a:r>
                      <a:endParaRPr lang="en-IN" sz="1800" b="0" i="0" u="none" strike="noStrike" dirty="0">
                        <a:solidFill>
                          <a:schemeClr val="tx1"/>
                        </a:solidFill>
                        <a:effectLst/>
                        <a:latin typeface="Calibri" panose="020F0502020204030204" pitchFamily="34" charset="0"/>
                      </a:endParaRPr>
                    </a:p>
                  </a:txBody>
                  <a:tcPr marL="7620" marR="7620" marT="7620" marB="0" anchor="ctr"/>
                </a:tc>
                <a:tc>
                  <a:txBody>
                    <a:bodyPr/>
                    <a:lstStyle/>
                    <a:p>
                      <a:pPr algn="ctr" fontAlgn="ctr"/>
                      <a:r>
                        <a:rPr lang="en-IN" sz="1800" u="none" strike="noStrike" dirty="0">
                          <a:solidFill>
                            <a:schemeClr val="tx1"/>
                          </a:solidFill>
                          <a:effectLst/>
                        </a:rPr>
                        <a:t>91</a:t>
                      </a:r>
                      <a:endParaRPr lang="en-IN" sz="1800" b="0" i="0" u="none" strike="noStrike" dirty="0">
                        <a:solidFill>
                          <a:schemeClr val="tx1"/>
                        </a:solidFill>
                        <a:effectLst/>
                        <a:latin typeface="Calibri" panose="020F0502020204030204" pitchFamily="34" charset="0"/>
                      </a:endParaRPr>
                    </a:p>
                  </a:txBody>
                  <a:tcPr marL="7620" marR="7620" marT="7620" marB="0" anchor="ctr"/>
                </a:tc>
              </a:tr>
              <a:tr h="270685">
                <a:tc>
                  <a:txBody>
                    <a:bodyPr/>
                    <a:lstStyle/>
                    <a:p>
                      <a:pPr algn="ctr" fontAlgn="ctr"/>
                      <a:r>
                        <a:rPr lang="en-IN" sz="1800" u="none" strike="noStrike" dirty="0">
                          <a:solidFill>
                            <a:schemeClr val="tx1"/>
                          </a:solidFill>
                          <a:effectLst/>
                        </a:rPr>
                        <a:t>41-50</a:t>
                      </a:r>
                      <a:endParaRPr lang="en-IN" sz="1800" b="0" i="0" u="none" strike="noStrike" dirty="0">
                        <a:solidFill>
                          <a:schemeClr val="tx1"/>
                        </a:solidFill>
                        <a:effectLst/>
                        <a:latin typeface="Calibri" panose="020F0502020204030204" pitchFamily="34" charset="0"/>
                      </a:endParaRPr>
                    </a:p>
                  </a:txBody>
                  <a:tcPr marL="7620" marR="7620" marT="7620" marB="0" anchor="ctr"/>
                </a:tc>
                <a:tc>
                  <a:txBody>
                    <a:bodyPr/>
                    <a:lstStyle/>
                    <a:p>
                      <a:pPr algn="ctr" fontAlgn="ctr"/>
                      <a:r>
                        <a:rPr lang="en-IN" sz="1800" u="none" strike="noStrike" dirty="0">
                          <a:solidFill>
                            <a:schemeClr val="tx1"/>
                          </a:solidFill>
                          <a:effectLst/>
                        </a:rPr>
                        <a:t>53</a:t>
                      </a:r>
                      <a:endParaRPr lang="en-IN" sz="1800" b="0" i="0" u="none" strike="noStrike" dirty="0">
                        <a:solidFill>
                          <a:schemeClr val="tx1"/>
                        </a:solidFill>
                        <a:effectLst/>
                        <a:latin typeface="Calibri" panose="020F0502020204030204" pitchFamily="34" charset="0"/>
                      </a:endParaRPr>
                    </a:p>
                  </a:txBody>
                  <a:tcPr marL="7620" marR="7620" marT="7620" marB="0" anchor="ctr"/>
                </a:tc>
              </a:tr>
              <a:tr h="270685">
                <a:tc>
                  <a:txBody>
                    <a:bodyPr/>
                    <a:lstStyle/>
                    <a:p>
                      <a:pPr algn="ctr" fontAlgn="ctr"/>
                      <a:r>
                        <a:rPr lang="en-IN" sz="1800" u="none" strike="noStrike" dirty="0">
                          <a:solidFill>
                            <a:schemeClr val="tx1"/>
                          </a:solidFill>
                          <a:effectLst/>
                        </a:rPr>
                        <a:t>51-60</a:t>
                      </a:r>
                      <a:endParaRPr lang="en-IN" sz="1800" b="0" i="0" u="none" strike="noStrike" dirty="0">
                        <a:solidFill>
                          <a:schemeClr val="tx1"/>
                        </a:solidFill>
                        <a:effectLst/>
                        <a:latin typeface="Calibri" panose="020F0502020204030204" pitchFamily="34" charset="0"/>
                      </a:endParaRPr>
                    </a:p>
                  </a:txBody>
                  <a:tcPr marL="7620" marR="7620" marT="7620" marB="0" anchor="ctr"/>
                </a:tc>
                <a:tc>
                  <a:txBody>
                    <a:bodyPr/>
                    <a:lstStyle/>
                    <a:p>
                      <a:pPr algn="ctr" fontAlgn="ctr"/>
                      <a:r>
                        <a:rPr lang="en-IN" sz="1800" u="none" strike="noStrike" dirty="0">
                          <a:solidFill>
                            <a:schemeClr val="tx1"/>
                          </a:solidFill>
                          <a:effectLst/>
                        </a:rPr>
                        <a:t>22</a:t>
                      </a:r>
                      <a:endParaRPr lang="en-IN" sz="1800" b="0" i="0" u="none" strike="noStrike" dirty="0">
                        <a:solidFill>
                          <a:schemeClr val="tx1"/>
                        </a:solidFill>
                        <a:effectLst/>
                        <a:latin typeface="Calibri" panose="020F0502020204030204" pitchFamily="34" charset="0"/>
                      </a:endParaRPr>
                    </a:p>
                  </a:txBody>
                  <a:tcPr marL="7620" marR="7620" marT="7620" marB="0" anchor="ctr"/>
                </a:tc>
              </a:tr>
              <a:tr h="270685">
                <a:tc>
                  <a:txBody>
                    <a:bodyPr/>
                    <a:lstStyle/>
                    <a:p>
                      <a:pPr algn="ctr" fontAlgn="ctr"/>
                      <a:r>
                        <a:rPr lang="en-IN" sz="1800" u="none" strike="noStrike" dirty="0">
                          <a:solidFill>
                            <a:schemeClr val="tx1"/>
                          </a:solidFill>
                          <a:effectLst/>
                        </a:rPr>
                        <a:t>61-70</a:t>
                      </a:r>
                      <a:endParaRPr lang="en-IN" sz="1800" b="0" i="0" u="none" strike="noStrike" dirty="0">
                        <a:solidFill>
                          <a:schemeClr val="tx1"/>
                        </a:solidFill>
                        <a:effectLst/>
                        <a:latin typeface="Calibri" panose="020F0502020204030204" pitchFamily="34" charset="0"/>
                      </a:endParaRPr>
                    </a:p>
                  </a:txBody>
                  <a:tcPr marL="7620" marR="7620" marT="7620" marB="0" anchor="ctr"/>
                </a:tc>
                <a:tc>
                  <a:txBody>
                    <a:bodyPr/>
                    <a:lstStyle/>
                    <a:p>
                      <a:pPr algn="ctr" fontAlgn="ctr"/>
                      <a:r>
                        <a:rPr lang="en-IN" sz="1800" u="none" strike="noStrike" dirty="0">
                          <a:solidFill>
                            <a:schemeClr val="tx1"/>
                          </a:solidFill>
                          <a:effectLst/>
                        </a:rPr>
                        <a:t>11</a:t>
                      </a:r>
                      <a:endParaRPr lang="en-IN" sz="1800" b="0" i="0" u="none" strike="noStrike" dirty="0">
                        <a:solidFill>
                          <a:schemeClr val="tx1"/>
                        </a:solidFill>
                        <a:effectLst/>
                        <a:latin typeface="Calibri" panose="020F0502020204030204" pitchFamily="34" charset="0"/>
                      </a:endParaRPr>
                    </a:p>
                  </a:txBody>
                  <a:tcPr marL="7620" marR="7620" marT="7620" marB="0" anchor="ctr"/>
                </a:tc>
              </a:tr>
              <a:tr h="270685">
                <a:tc>
                  <a:txBody>
                    <a:bodyPr/>
                    <a:lstStyle/>
                    <a:p>
                      <a:pPr algn="ctr" fontAlgn="ctr"/>
                      <a:r>
                        <a:rPr lang="en-IN" sz="1800" u="none" strike="noStrike" dirty="0">
                          <a:solidFill>
                            <a:schemeClr val="tx1"/>
                          </a:solidFill>
                          <a:effectLst/>
                        </a:rPr>
                        <a:t>71-80</a:t>
                      </a:r>
                      <a:endParaRPr lang="en-IN" sz="1800" b="0" i="0" u="none" strike="noStrike" dirty="0">
                        <a:solidFill>
                          <a:schemeClr val="tx1"/>
                        </a:solidFill>
                        <a:effectLst/>
                        <a:latin typeface="Calibri" panose="020F0502020204030204" pitchFamily="34" charset="0"/>
                      </a:endParaRPr>
                    </a:p>
                  </a:txBody>
                  <a:tcPr marL="7620" marR="7620" marT="7620" marB="0" anchor="ctr"/>
                </a:tc>
                <a:tc>
                  <a:txBody>
                    <a:bodyPr/>
                    <a:lstStyle/>
                    <a:p>
                      <a:pPr algn="ctr" fontAlgn="ctr"/>
                      <a:r>
                        <a:rPr lang="en-IN" sz="1800" u="none" strike="noStrike" dirty="0">
                          <a:solidFill>
                            <a:schemeClr val="tx1"/>
                          </a:solidFill>
                          <a:effectLst/>
                        </a:rPr>
                        <a:t>12</a:t>
                      </a:r>
                      <a:endParaRPr lang="en-IN" sz="1800" b="0" i="0" u="none" strike="noStrike" dirty="0">
                        <a:solidFill>
                          <a:schemeClr val="tx1"/>
                        </a:solidFill>
                        <a:effectLst/>
                        <a:latin typeface="Calibri" panose="020F0502020204030204" pitchFamily="34" charset="0"/>
                      </a:endParaRPr>
                    </a:p>
                  </a:txBody>
                  <a:tcPr marL="7620" marR="7620" marT="7620" marB="0" anchor="ctr"/>
                </a:tc>
              </a:tr>
              <a:tr h="270685">
                <a:tc>
                  <a:txBody>
                    <a:bodyPr/>
                    <a:lstStyle/>
                    <a:p>
                      <a:pPr algn="ctr" fontAlgn="ctr"/>
                      <a:r>
                        <a:rPr lang="en-IN" sz="1800" u="none" strike="noStrike">
                          <a:effectLst/>
                        </a:rPr>
                        <a:t>Grand Total</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dirty="0">
                          <a:effectLst/>
                        </a:rPr>
                        <a:t>1914</a:t>
                      </a:r>
                      <a:endParaRPr lang="en-IN" sz="1800" b="0" i="0" u="none" strike="noStrike" dirty="0">
                        <a:solidFill>
                          <a:srgbClr val="000000"/>
                        </a:solidFill>
                        <a:effectLst/>
                        <a:latin typeface="Calibri" panose="020F0502020204030204" pitchFamily="34" charset="0"/>
                      </a:endParaRPr>
                    </a:p>
                  </a:txBody>
                  <a:tcPr marL="7620" marR="7620" marT="7620" marB="0" anchor="ctr"/>
                </a:tc>
              </a:tr>
            </a:tbl>
          </a:graphicData>
        </a:graphic>
      </p:graphicFrame>
    </p:spTree>
    <p:extLst>
      <p:ext uri="{BB962C8B-B14F-4D97-AF65-F5344CB8AC3E}">
        <p14:creationId xmlns:p14="http://schemas.microsoft.com/office/powerpoint/2010/main" val="4164200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2791762440"/>
              </p:ext>
            </p:extLst>
          </p:nvPr>
        </p:nvGraphicFramePr>
        <p:xfrm>
          <a:off x="666060" y="1516285"/>
          <a:ext cx="10524680" cy="4813396"/>
        </p:xfrm>
        <a:graphic>
          <a:graphicData uri="http://schemas.openxmlformats.org/drawingml/2006/chart">
            <c:chart xmlns:c="http://schemas.openxmlformats.org/drawingml/2006/chart" xmlns:r="http://schemas.openxmlformats.org/officeDocument/2006/relationships" r:id="rId2"/>
          </a:graphicData>
        </a:graphic>
      </p:graphicFrame>
      <p:sp>
        <p:nvSpPr>
          <p:cNvPr id="6" name="Slide Number Placeholder 5"/>
          <p:cNvSpPr>
            <a:spLocks noGrp="1"/>
          </p:cNvSpPr>
          <p:nvPr>
            <p:ph type="sldNum" sz="quarter" idx="12"/>
          </p:nvPr>
        </p:nvSpPr>
        <p:spPr/>
        <p:txBody>
          <a:bodyPr/>
          <a:lstStyle/>
          <a:p>
            <a:fld id="{9DBD21A8-47EF-4D6B-BD48-A296E2EFE4AB}" type="slidenum">
              <a:rPr lang="en-IN" smtClean="0"/>
              <a:t>13</a:t>
            </a:fld>
            <a:endParaRPr lang="en-IN"/>
          </a:p>
        </p:txBody>
      </p:sp>
      <p:sp>
        <p:nvSpPr>
          <p:cNvPr id="5" name="TextBox 4"/>
          <p:cNvSpPr txBox="1"/>
          <p:nvPr/>
        </p:nvSpPr>
        <p:spPr>
          <a:xfrm>
            <a:off x="772779" y="678695"/>
            <a:ext cx="9711963" cy="769441"/>
          </a:xfrm>
          <a:prstGeom prst="rect">
            <a:avLst/>
          </a:prstGeom>
          <a:noFill/>
        </p:spPr>
        <p:txBody>
          <a:bodyPr wrap="square" rtlCol="0">
            <a:spAutoFit/>
          </a:bodyPr>
          <a:lstStyle/>
          <a:p>
            <a:r>
              <a:rPr lang="en-US" sz="2200" dirty="0" smtClean="0"/>
              <a:t>3. Number of </a:t>
            </a:r>
            <a:r>
              <a:rPr lang="en-US" sz="2200" dirty="0" smtClean="0"/>
              <a:t>Movies</a:t>
            </a:r>
            <a:r>
              <a:rPr lang="en-US" sz="2200" dirty="0" smtClean="0"/>
              <a:t> </a:t>
            </a:r>
            <a:r>
              <a:rPr lang="en-US" sz="2200" dirty="0" smtClean="0"/>
              <a:t>for which the time taken in addition on Netflix post </a:t>
            </a:r>
            <a:r>
              <a:rPr lang="en-US" sz="2200" dirty="0" smtClean="0"/>
              <a:t>their theatrical release was </a:t>
            </a:r>
            <a:r>
              <a:rPr lang="en-US" sz="2200" dirty="0" smtClean="0"/>
              <a:t>greater than the average</a:t>
            </a:r>
            <a:endParaRPr lang="en-IN" sz="2200" dirty="0"/>
          </a:p>
        </p:txBody>
      </p:sp>
    </p:spTree>
    <p:extLst>
      <p:ext uri="{BB962C8B-B14F-4D97-AF65-F5344CB8AC3E}">
        <p14:creationId xmlns:p14="http://schemas.microsoft.com/office/powerpoint/2010/main" val="35776215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p>
            <a:fld id="{9DBD21A8-47EF-4D6B-BD48-A296E2EFE4AB}" type="slidenum">
              <a:rPr lang="en-IN" smtClean="0"/>
              <a:t>14</a:t>
            </a:fld>
            <a:endParaRPr lang="en-IN"/>
          </a:p>
        </p:txBody>
      </p:sp>
      <p:sp>
        <p:nvSpPr>
          <p:cNvPr id="13" name="TextBox 12"/>
          <p:cNvSpPr txBox="1"/>
          <p:nvPr/>
        </p:nvSpPr>
        <p:spPr>
          <a:xfrm>
            <a:off x="1077859" y="4867003"/>
            <a:ext cx="10218466" cy="1877437"/>
          </a:xfrm>
          <a:prstGeom prst="rect">
            <a:avLst/>
          </a:prstGeom>
          <a:noFill/>
        </p:spPr>
        <p:txBody>
          <a:bodyPr wrap="square" rtlCol="0">
            <a:spAutoFit/>
          </a:bodyPr>
          <a:lstStyle/>
          <a:p>
            <a:r>
              <a:rPr lang="en-US" sz="1400" dirty="0" smtClean="0"/>
              <a:t>NOTE:</a:t>
            </a:r>
          </a:p>
          <a:p>
            <a:r>
              <a:rPr lang="en-US" sz="1400" i="1" dirty="0" smtClean="0"/>
              <a:t>1. The Average Time taken  for a </a:t>
            </a:r>
            <a:r>
              <a:rPr lang="en-US" sz="1400" i="1" dirty="0" smtClean="0"/>
              <a:t>TV Show</a:t>
            </a:r>
            <a:r>
              <a:rPr lang="en-US" sz="1400" i="1" dirty="0" smtClean="0"/>
              <a:t> </a:t>
            </a:r>
            <a:r>
              <a:rPr lang="en-US" sz="1400" i="1" dirty="0" smtClean="0"/>
              <a:t>to be added on Netflix post it’s release is </a:t>
            </a:r>
            <a:r>
              <a:rPr lang="en-US" sz="1400" i="1" dirty="0" smtClean="0"/>
              <a:t>1.87</a:t>
            </a:r>
            <a:r>
              <a:rPr lang="en-US" sz="1400" i="1" dirty="0" smtClean="0"/>
              <a:t> </a:t>
            </a:r>
            <a:r>
              <a:rPr lang="en-US" sz="1400" i="1" dirty="0" smtClean="0"/>
              <a:t>years which is a separate insight queried before</a:t>
            </a:r>
          </a:p>
          <a:p>
            <a:r>
              <a:rPr lang="en-US" sz="1400" i="1" dirty="0" smtClean="0"/>
              <a:t>2. The above table was formulated after exporting the result table from MySQL to Excel and creating a summary pivot table of that data set</a:t>
            </a:r>
            <a:endParaRPr lang="en-US" sz="1400" i="1" dirty="0"/>
          </a:p>
          <a:p>
            <a:r>
              <a:rPr lang="en-US" sz="1400" i="1" dirty="0" smtClean="0"/>
              <a:t>3. While running the query the cases in which TV show released on Netflix prior to </a:t>
            </a:r>
            <a:r>
              <a:rPr lang="en-US" sz="1400" i="1" dirty="0" smtClean="0"/>
              <a:t>their</a:t>
            </a:r>
            <a:r>
              <a:rPr lang="en-US" sz="1400" i="1" dirty="0" smtClean="0"/>
              <a:t> </a:t>
            </a:r>
            <a:r>
              <a:rPr lang="en-US" sz="1400" i="1" dirty="0" smtClean="0"/>
              <a:t>actual release and when TV shows released prior to 1997 (inception of Netflix) have been ignored to get results closest to actual</a:t>
            </a:r>
          </a:p>
          <a:p>
            <a:endParaRPr lang="en-IN" i="1" dirty="0"/>
          </a:p>
        </p:txBody>
      </p:sp>
      <p:graphicFrame>
        <p:nvGraphicFramePr>
          <p:cNvPr id="2" name="Table 1"/>
          <p:cNvGraphicFramePr>
            <a:graphicFrameLocks noGrp="1"/>
          </p:cNvGraphicFramePr>
          <p:nvPr>
            <p:extLst>
              <p:ext uri="{D42A27DB-BD31-4B8C-83A1-F6EECF244321}">
                <p14:modId xmlns:p14="http://schemas.microsoft.com/office/powerpoint/2010/main" val="461875798"/>
              </p:ext>
            </p:extLst>
          </p:nvPr>
        </p:nvGraphicFramePr>
        <p:xfrm>
          <a:off x="3124257" y="1537333"/>
          <a:ext cx="6140927" cy="3329670"/>
        </p:xfrm>
        <a:graphic>
          <a:graphicData uri="http://schemas.openxmlformats.org/drawingml/2006/table">
            <a:tbl>
              <a:tblPr>
                <a:tableStyleId>{8799B23B-EC83-4686-B30A-512413B5E67A}</a:tableStyleId>
              </a:tblPr>
              <a:tblGrid>
                <a:gridCol w="3573998"/>
                <a:gridCol w="2566929"/>
              </a:tblGrid>
              <a:tr h="792210">
                <a:tc>
                  <a:txBody>
                    <a:bodyPr/>
                    <a:lstStyle/>
                    <a:p>
                      <a:pPr algn="ctr" fontAlgn="ctr"/>
                      <a:r>
                        <a:rPr lang="en-US" sz="1800" u="none" strike="noStrike" dirty="0">
                          <a:effectLst/>
                        </a:rPr>
                        <a:t>Number of years in excess of the </a:t>
                      </a:r>
                      <a:r>
                        <a:rPr lang="en-US" sz="1800" u="none" strike="noStrike" dirty="0" smtClean="0">
                          <a:effectLst/>
                        </a:rPr>
                        <a:t>avg. </a:t>
                      </a:r>
                      <a:r>
                        <a:rPr lang="en-US" sz="1800" u="none" strike="noStrike" dirty="0">
                          <a:effectLst/>
                        </a:rPr>
                        <a:t>time taken </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FFC000"/>
                    </a:solidFill>
                  </a:tcPr>
                </a:tc>
                <a:tc>
                  <a:txBody>
                    <a:bodyPr/>
                    <a:lstStyle/>
                    <a:p>
                      <a:pPr algn="ctr" fontAlgn="ctr"/>
                      <a:r>
                        <a:rPr lang="en-IN" sz="1800" u="none" strike="noStrike" dirty="0">
                          <a:effectLst/>
                        </a:rPr>
                        <a:t>Number of TV Shows</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FFC000"/>
                    </a:solidFill>
                  </a:tcPr>
                </a:tc>
              </a:tr>
              <a:tr h="264070">
                <a:tc>
                  <a:txBody>
                    <a:bodyPr/>
                    <a:lstStyle/>
                    <a:p>
                      <a:pPr algn="ctr" fontAlgn="ctr"/>
                      <a:r>
                        <a:rPr lang="en-IN" sz="1800" u="none" strike="noStrike">
                          <a:effectLst/>
                        </a:rPr>
                        <a:t>1-10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dirty="0">
                          <a:effectLst/>
                        </a:rPr>
                        <a:t>664</a:t>
                      </a:r>
                      <a:endParaRPr lang="en-IN" sz="1800" b="0" i="0" u="none" strike="noStrike" dirty="0">
                        <a:solidFill>
                          <a:srgbClr val="000000"/>
                        </a:solidFill>
                        <a:effectLst/>
                        <a:latin typeface="Calibri" panose="020F0502020204030204" pitchFamily="34" charset="0"/>
                      </a:endParaRPr>
                    </a:p>
                  </a:txBody>
                  <a:tcPr marL="7620" marR="7620" marT="7620" marB="0" anchor="ctr"/>
                </a:tc>
              </a:tr>
              <a:tr h="264070">
                <a:tc>
                  <a:txBody>
                    <a:bodyPr/>
                    <a:lstStyle/>
                    <a:p>
                      <a:pPr algn="ctr" fontAlgn="ctr"/>
                      <a:r>
                        <a:rPr lang="en-IN" sz="1800" u="none" strike="noStrike">
                          <a:effectLst/>
                        </a:rPr>
                        <a:t>11-20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82</a:t>
                      </a:r>
                      <a:endParaRPr lang="en-IN" sz="1800" b="0" i="0" u="none" strike="noStrike">
                        <a:solidFill>
                          <a:srgbClr val="000000"/>
                        </a:solidFill>
                        <a:effectLst/>
                        <a:latin typeface="Calibri" panose="020F0502020204030204" pitchFamily="34" charset="0"/>
                      </a:endParaRPr>
                    </a:p>
                  </a:txBody>
                  <a:tcPr marL="7620" marR="7620" marT="7620" marB="0" anchor="ctr"/>
                </a:tc>
              </a:tr>
              <a:tr h="264070">
                <a:tc>
                  <a:txBody>
                    <a:bodyPr/>
                    <a:lstStyle/>
                    <a:p>
                      <a:pPr algn="ctr" fontAlgn="ctr"/>
                      <a:r>
                        <a:rPr lang="en-IN" sz="1800" u="none" strike="noStrike">
                          <a:effectLst/>
                        </a:rPr>
                        <a:t>21-30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22</a:t>
                      </a:r>
                      <a:endParaRPr lang="en-IN" sz="1800" b="0" i="0" u="none" strike="noStrike">
                        <a:solidFill>
                          <a:srgbClr val="000000"/>
                        </a:solidFill>
                        <a:effectLst/>
                        <a:latin typeface="Calibri" panose="020F0502020204030204" pitchFamily="34" charset="0"/>
                      </a:endParaRPr>
                    </a:p>
                  </a:txBody>
                  <a:tcPr marL="7620" marR="7620" marT="7620" marB="0" anchor="ctr"/>
                </a:tc>
              </a:tr>
              <a:tr h="264070">
                <a:tc>
                  <a:txBody>
                    <a:bodyPr/>
                    <a:lstStyle/>
                    <a:p>
                      <a:pPr algn="ctr" fontAlgn="ctr"/>
                      <a:r>
                        <a:rPr lang="en-IN" sz="1800" u="none" strike="noStrike">
                          <a:effectLst/>
                        </a:rPr>
                        <a:t>31-40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5</a:t>
                      </a:r>
                      <a:endParaRPr lang="en-IN" sz="1800" b="0" i="0" u="none" strike="noStrike">
                        <a:solidFill>
                          <a:srgbClr val="000000"/>
                        </a:solidFill>
                        <a:effectLst/>
                        <a:latin typeface="Calibri" panose="020F0502020204030204" pitchFamily="34" charset="0"/>
                      </a:endParaRPr>
                    </a:p>
                  </a:txBody>
                  <a:tcPr marL="7620" marR="7620" marT="7620" marB="0" anchor="ctr"/>
                </a:tc>
              </a:tr>
              <a:tr h="264070">
                <a:tc>
                  <a:txBody>
                    <a:bodyPr/>
                    <a:lstStyle/>
                    <a:p>
                      <a:pPr algn="ctr" fontAlgn="ctr"/>
                      <a:r>
                        <a:rPr lang="en-IN" sz="1800" u="none" strike="noStrike">
                          <a:effectLst/>
                        </a:rPr>
                        <a:t>41-50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5</a:t>
                      </a:r>
                      <a:endParaRPr lang="en-IN" sz="1800" b="0" i="0" u="none" strike="noStrike">
                        <a:solidFill>
                          <a:srgbClr val="000000"/>
                        </a:solidFill>
                        <a:effectLst/>
                        <a:latin typeface="Calibri" panose="020F0502020204030204" pitchFamily="34" charset="0"/>
                      </a:endParaRPr>
                    </a:p>
                  </a:txBody>
                  <a:tcPr marL="7620" marR="7620" marT="7620" marB="0" anchor="ctr"/>
                </a:tc>
              </a:tr>
              <a:tr h="264070">
                <a:tc>
                  <a:txBody>
                    <a:bodyPr/>
                    <a:lstStyle/>
                    <a:p>
                      <a:pPr algn="ctr" fontAlgn="ctr"/>
                      <a:r>
                        <a:rPr lang="en-IN" sz="1800" u="none" strike="noStrike">
                          <a:effectLst/>
                        </a:rPr>
                        <a:t>51-60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1</a:t>
                      </a:r>
                      <a:endParaRPr lang="en-IN" sz="1800" b="0" i="0" u="none" strike="noStrike">
                        <a:solidFill>
                          <a:srgbClr val="000000"/>
                        </a:solidFill>
                        <a:effectLst/>
                        <a:latin typeface="Calibri" panose="020F0502020204030204" pitchFamily="34" charset="0"/>
                      </a:endParaRPr>
                    </a:p>
                  </a:txBody>
                  <a:tcPr marL="7620" marR="7620" marT="7620" marB="0" anchor="ctr"/>
                </a:tc>
              </a:tr>
              <a:tr h="264070">
                <a:tc>
                  <a:txBody>
                    <a:bodyPr/>
                    <a:lstStyle/>
                    <a:p>
                      <a:pPr algn="ctr" fontAlgn="ctr"/>
                      <a:r>
                        <a:rPr lang="en-IN" sz="1800" u="none" strike="noStrike">
                          <a:effectLst/>
                        </a:rPr>
                        <a:t>71-80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dirty="0">
                          <a:effectLst/>
                        </a:rPr>
                        <a:t>1</a:t>
                      </a:r>
                      <a:endParaRPr lang="en-IN" sz="1800" b="0" i="0" u="none" strike="noStrike" dirty="0">
                        <a:solidFill>
                          <a:srgbClr val="000000"/>
                        </a:solidFill>
                        <a:effectLst/>
                        <a:latin typeface="Calibri" panose="020F0502020204030204" pitchFamily="34" charset="0"/>
                      </a:endParaRPr>
                    </a:p>
                  </a:txBody>
                  <a:tcPr marL="7620" marR="7620" marT="7620" marB="0" anchor="ctr"/>
                </a:tc>
              </a:tr>
              <a:tr h="264070">
                <a:tc>
                  <a:txBody>
                    <a:bodyPr/>
                    <a:lstStyle/>
                    <a:p>
                      <a:pPr algn="ctr" fontAlgn="ctr"/>
                      <a:r>
                        <a:rPr lang="en-IN" sz="1800" u="none" strike="noStrike">
                          <a:effectLst/>
                        </a:rPr>
                        <a:t>91-100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1</a:t>
                      </a:r>
                      <a:endParaRPr lang="en-IN" sz="1800" b="0" i="0" u="none" strike="noStrike">
                        <a:solidFill>
                          <a:srgbClr val="000000"/>
                        </a:solidFill>
                        <a:effectLst/>
                        <a:latin typeface="Calibri" panose="020F0502020204030204" pitchFamily="34" charset="0"/>
                      </a:endParaRPr>
                    </a:p>
                  </a:txBody>
                  <a:tcPr marL="7620" marR="7620" marT="7620" marB="0" anchor="ctr"/>
                </a:tc>
              </a:tr>
              <a:tr h="264070">
                <a:tc>
                  <a:txBody>
                    <a:bodyPr/>
                    <a:lstStyle/>
                    <a:p>
                      <a:pPr algn="ctr" fontAlgn="ctr"/>
                      <a:r>
                        <a:rPr lang="en-IN" sz="1800" u="none" strike="noStrike">
                          <a:effectLst/>
                        </a:rPr>
                        <a:t>Grand Total</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dirty="0">
                          <a:effectLst/>
                        </a:rPr>
                        <a:t>781</a:t>
                      </a:r>
                      <a:endParaRPr lang="en-IN" sz="1800" b="0" i="0" u="none" strike="noStrike" dirty="0">
                        <a:solidFill>
                          <a:srgbClr val="000000"/>
                        </a:solidFill>
                        <a:effectLst/>
                        <a:latin typeface="Calibri" panose="020F0502020204030204" pitchFamily="34" charset="0"/>
                      </a:endParaRPr>
                    </a:p>
                  </a:txBody>
                  <a:tcPr marL="7620" marR="7620" marT="7620" marB="0" anchor="ctr"/>
                </a:tc>
              </a:tr>
            </a:tbl>
          </a:graphicData>
        </a:graphic>
      </p:graphicFrame>
      <p:sp>
        <p:nvSpPr>
          <p:cNvPr id="7" name="TextBox 6"/>
          <p:cNvSpPr txBox="1"/>
          <p:nvPr/>
        </p:nvSpPr>
        <p:spPr>
          <a:xfrm>
            <a:off x="899232" y="509418"/>
            <a:ext cx="9335438" cy="1107996"/>
          </a:xfrm>
          <a:prstGeom prst="rect">
            <a:avLst/>
          </a:prstGeom>
          <a:noFill/>
        </p:spPr>
        <p:txBody>
          <a:bodyPr wrap="square" rtlCol="0">
            <a:spAutoFit/>
          </a:bodyPr>
          <a:lstStyle/>
          <a:p>
            <a:r>
              <a:rPr lang="en-US" sz="2200" dirty="0"/>
              <a:t>4</a:t>
            </a:r>
            <a:r>
              <a:rPr lang="en-US" sz="2200" dirty="0" smtClean="0"/>
              <a:t>. Number of </a:t>
            </a:r>
            <a:r>
              <a:rPr lang="en-US" sz="2200" dirty="0" smtClean="0"/>
              <a:t>TV Shows</a:t>
            </a:r>
            <a:r>
              <a:rPr lang="en-US" sz="2200" dirty="0" smtClean="0"/>
              <a:t> </a:t>
            </a:r>
            <a:r>
              <a:rPr lang="en-US" sz="2200" dirty="0" smtClean="0"/>
              <a:t>for which the time taken in addition on Netflix </a:t>
            </a:r>
            <a:r>
              <a:rPr lang="en-US" sz="2200" dirty="0" smtClean="0"/>
              <a:t>post their release on broadcast networks was </a:t>
            </a:r>
            <a:r>
              <a:rPr lang="en-US" sz="2200" dirty="0" smtClean="0"/>
              <a:t>greater than the average</a:t>
            </a:r>
            <a:endParaRPr lang="en-IN" sz="2200" dirty="0"/>
          </a:p>
        </p:txBody>
      </p:sp>
    </p:spTree>
    <p:extLst>
      <p:ext uri="{BB962C8B-B14F-4D97-AF65-F5344CB8AC3E}">
        <p14:creationId xmlns:p14="http://schemas.microsoft.com/office/powerpoint/2010/main" val="7399212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3493799417"/>
              </p:ext>
            </p:extLst>
          </p:nvPr>
        </p:nvGraphicFramePr>
        <p:xfrm>
          <a:off x="904240" y="1531345"/>
          <a:ext cx="10220960" cy="4656095"/>
        </p:xfrm>
        <a:graphic>
          <a:graphicData uri="http://schemas.openxmlformats.org/drawingml/2006/chart">
            <c:chart xmlns:c="http://schemas.openxmlformats.org/drawingml/2006/chart" xmlns:r="http://schemas.openxmlformats.org/officeDocument/2006/relationships" r:id="rId2"/>
          </a:graphicData>
        </a:graphic>
      </p:graphicFrame>
      <p:sp>
        <p:nvSpPr>
          <p:cNvPr id="6" name="Slide Number Placeholder 5"/>
          <p:cNvSpPr>
            <a:spLocks noGrp="1"/>
          </p:cNvSpPr>
          <p:nvPr>
            <p:ph type="sldNum" sz="quarter" idx="12"/>
          </p:nvPr>
        </p:nvSpPr>
        <p:spPr/>
        <p:txBody>
          <a:bodyPr/>
          <a:lstStyle/>
          <a:p>
            <a:fld id="{9DBD21A8-47EF-4D6B-BD48-A296E2EFE4AB}" type="slidenum">
              <a:rPr lang="en-IN" smtClean="0"/>
              <a:t>15</a:t>
            </a:fld>
            <a:endParaRPr lang="en-IN"/>
          </a:p>
        </p:txBody>
      </p:sp>
      <p:sp>
        <p:nvSpPr>
          <p:cNvPr id="5" name="TextBox 4"/>
          <p:cNvSpPr txBox="1"/>
          <p:nvPr/>
        </p:nvSpPr>
        <p:spPr>
          <a:xfrm>
            <a:off x="1017102" y="509418"/>
            <a:ext cx="9335438" cy="1107996"/>
          </a:xfrm>
          <a:prstGeom prst="rect">
            <a:avLst/>
          </a:prstGeom>
          <a:noFill/>
        </p:spPr>
        <p:txBody>
          <a:bodyPr wrap="square" rtlCol="0">
            <a:spAutoFit/>
          </a:bodyPr>
          <a:lstStyle/>
          <a:p>
            <a:r>
              <a:rPr lang="en-US" sz="2200" dirty="0"/>
              <a:t>4</a:t>
            </a:r>
            <a:r>
              <a:rPr lang="en-US" sz="2200" dirty="0" smtClean="0"/>
              <a:t>. Number of </a:t>
            </a:r>
            <a:r>
              <a:rPr lang="en-US" sz="2200" dirty="0" smtClean="0"/>
              <a:t>TV Shows</a:t>
            </a:r>
            <a:r>
              <a:rPr lang="en-US" sz="2200" dirty="0" smtClean="0"/>
              <a:t> </a:t>
            </a:r>
            <a:r>
              <a:rPr lang="en-US" sz="2200" dirty="0" smtClean="0"/>
              <a:t>for which the time taken in addition on Netflix </a:t>
            </a:r>
            <a:r>
              <a:rPr lang="en-US" sz="2200" dirty="0" smtClean="0"/>
              <a:t>post their release on broadcast networks was </a:t>
            </a:r>
            <a:r>
              <a:rPr lang="en-US" sz="2200" dirty="0" smtClean="0"/>
              <a:t>greater than the average</a:t>
            </a:r>
            <a:endParaRPr lang="en-IN" sz="2200" dirty="0"/>
          </a:p>
        </p:txBody>
      </p:sp>
    </p:spTree>
    <p:extLst>
      <p:ext uri="{BB962C8B-B14F-4D97-AF65-F5344CB8AC3E}">
        <p14:creationId xmlns:p14="http://schemas.microsoft.com/office/powerpoint/2010/main" val="33929256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35804" y="477542"/>
            <a:ext cx="9463236" cy="769441"/>
          </a:xfrm>
          <a:prstGeom prst="rect">
            <a:avLst/>
          </a:prstGeom>
          <a:noFill/>
        </p:spPr>
        <p:txBody>
          <a:bodyPr wrap="square" rtlCol="0">
            <a:spAutoFit/>
          </a:bodyPr>
          <a:lstStyle/>
          <a:p>
            <a:r>
              <a:rPr lang="en-US" sz="2200" dirty="0"/>
              <a:t>5</a:t>
            </a:r>
            <a:r>
              <a:rPr lang="en-US" sz="2200" dirty="0" smtClean="0"/>
              <a:t>. Number of movies &amp; TV shows added and increase in the average number of subscribers on Netflix from 2013-2019</a:t>
            </a:r>
            <a:endParaRPr lang="en-IN" sz="2200" dirty="0"/>
          </a:p>
        </p:txBody>
      </p:sp>
      <p:sp>
        <p:nvSpPr>
          <p:cNvPr id="9" name="Slide Number Placeholder 8"/>
          <p:cNvSpPr>
            <a:spLocks noGrp="1"/>
          </p:cNvSpPr>
          <p:nvPr>
            <p:ph type="sldNum" sz="quarter" idx="12"/>
          </p:nvPr>
        </p:nvSpPr>
        <p:spPr/>
        <p:txBody>
          <a:bodyPr/>
          <a:lstStyle/>
          <a:p>
            <a:fld id="{9DBD21A8-47EF-4D6B-BD48-A296E2EFE4AB}" type="slidenum">
              <a:rPr lang="en-IN" smtClean="0"/>
              <a:t>16</a:t>
            </a:fld>
            <a:endParaRPr lang="en-IN"/>
          </a:p>
        </p:txBody>
      </p:sp>
      <p:graphicFrame>
        <p:nvGraphicFramePr>
          <p:cNvPr id="14" name="Chart 13"/>
          <p:cNvGraphicFramePr/>
          <p:nvPr>
            <p:extLst>
              <p:ext uri="{D42A27DB-BD31-4B8C-83A1-F6EECF244321}">
                <p14:modId xmlns:p14="http://schemas.microsoft.com/office/powerpoint/2010/main" val="889689398"/>
              </p:ext>
            </p:extLst>
          </p:nvPr>
        </p:nvGraphicFramePr>
        <p:xfrm>
          <a:off x="268802" y="1063416"/>
          <a:ext cx="10941572" cy="544845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691500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BD21A8-47EF-4D6B-BD48-A296E2EFE4AB}" type="slidenum">
              <a:rPr lang="en-IN" smtClean="0"/>
              <a:t>17</a:t>
            </a:fld>
            <a:endParaRPr lang="en-IN"/>
          </a:p>
        </p:txBody>
      </p:sp>
      <p:sp>
        <p:nvSpPr>
          <p:cNvPr id="3" name="Rectangle 2"/>
          <p:cNvSpPr/>
          <p:nvPr/>
        </p:nvSpPr>
        <p:spPr>
          <a:xfrm>
            <a:off x="1546359" y="2493282"/>
            <a:ext cx="9225280" cy="1107996"/>
          </a:xfrm>
          <a:prstGeom prst="rect">
            <a:avLst/>
          </a:prstGeom>
          <a:noFill/>
        </p:spPr>
        <p:txBody>
          <a:bodyPr wrap="square" lIns="91440" tIns="45720" rIns="91440" bIns="45720">
            <a:spAutoFit/>
          </a:bodyPr>
          <a:lstStyle/>
          <a:p>
            <a:pPr algn="ctr"/>
            <a:r>
              <a:rPr lang="en-US" sz="6600" dirty="0" smtClean="0">
                <a:ln w="0"/>
                <a:effectLst>
                  <a:outerShdw blurRad="38100" dist="19050" dir="2700000" algn="tl" rotWithShape="0">
                    <a:schemeClr val="dk1">
                      <a:alpha val="40000"/>
                    </a:schemeClr>
                  </a:outerShdw>
                </a:effectLst>
              </a:rPr>
              <a:t>Business Insights</a:t>
            </a:r>
            <a:endParaRPr lang="en-US" sz="6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882995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33964" y="601751"/>
            <a:ext cx="9477274"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Business Insights Gathered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Slide Number Placeholder 4"/>
          <p:cNvSpPr>
            <a:spLocks noGrp="1"/>
          </p:cNvSpPr>
          <p:nvPr>
            <p:ph type="sldNum" sz="quarter" idx="12"/>
          </p:nvPr>
        </p:nvSpPr>
        <p:spPr/>
        <p:txBody>
          <a:bodyPr/>
          <a:lstStyle/>
          <a:p>
            <a:fld id="{9DBD21A8-47EF-4D6B-BD48-A296E2EFE4AB}" type="slidenum">
              <a:rPr lang="en-IN" smtClean="0"/>
              <a:t>18</a:t>
            </a:fld>
            <a:endParaRPr lang="en-IN"/>
          </a:p>
        </p:txBody>
      </p:sp>
      <p:sp>
        <p:nvSpPr>
          <p:cNvPr id="11" name="Rectangle 10"/>
          <p:cNvSpPr/>
          <p:nvPr/>
        </p:nvSpPr>
        <p:spPr>
          <a:xfrm>
            <a:off x="821803" y="1726416"/>
            <a:ext cx="10232020" cy="3170099"/>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marL="630238"/>
            <a:endParaRPr lang="en-US" sz="2000" dirty="0">
              <a:solidFill>
                <a:schemeClr val="tx1"/>
              </a:solidFill>
              <a:latin typeface="Calibri Light" panose="020F0302020204030204" pitchFamily="34" charset="0"/>
              <a:cs typeface="Calibri Light" panose="020F0302020204030204" pitchFamily="34" charset="0"/>
            </a:endParaRPr>
          </a:p>
          <a:p>
            <a:pPr marL="3175" indent="-3175"/>
            <a:r>
              <a:rPr lang="en-US" sz="2000" dirty="0">
                <a:solidFill>
                  <a:schemeClr val="tx1"/>
                </a:solidFill>
                <a:latin typeface="Calibri Light" panose="020F0302020204030204" pitchFamily="34" charset="0"/>
                <a:cs typeface="Calibri Light" panose="020F0302020204030204" pitchFamily="34" charset="0"/>
              </a:rPr>
              <a:t>After performing the exploratory data </a:t>
            </a:r>
            <a:r>
              <a:rPr lang="en-US" sz="2000" dirty="0" smtClean="0">
                <a:solidFill>
                  <a:schemeClr val="tx1"/>
                </a:solidFill>
                <a:latin typeface="Calibri Light" panose="020F0302020204030204" pitchFamily="34" charset="0"/>
                <a:cs typeface="Calibri Light" panose="020F0302020204030204" pitchFamily="34" charset="0"/>
              </a:rPr>
              <a:t>analysis, two </a:t>
            </a:r>
            <a:r>
              <a:rPr lang="en-US" sz="2000" dirty="0">
                <a:solidFill>
                  <a:schemeClr val="tx1"/>
                </a:solidFill>
                <a:latin typeface="Calibri Light" panose="020F0302020204030204" pitchFamily="34" charset="0"/>
                <a:cs typeface="Calibri Light" panose="020F0302020204030204" pitchFamily="34" charset="0"/>
              </a:rPr>
              <a:t>key business insights we can gather from the data are:</a:t>
            </a:r>
          </a:p>
          <a:p>
            <a:pPr marL="450850" indent="-3175"/>
            <a:endParaRPr lang="en-US" sz="2000" u="sng" dirty="0" smtClean="0">
              <a:solidFill>
                <a:schemeClr val="tx1"/>
              </a:solidFill>
              <a:latin typeface="Calibri Light" panose="020F0302020204030204" pitchFamily="34" charset="0"/>
              <a:cs typeface="Calibri Light" panose="020F0302020204030204" pitchFamily="34" charset="0"/>
            </a:endParaRPr>
          </a:p>
          <a:p>
            <a:pPr marL="266700" indent="-266700">
              <a:buAutoNum type="arabicPeriod"/>
            </a:pPr>
            <a:r>
              <a:rPr lang="en-US" sz="2000" dirty="0" smtClean="0">
                <a:solidFill>
                  <a:schemeClr val="tx1"/>
                </a:solidFill>
                <a:latin typeface="Calibri Light" panose="020F0302020204030204" pitchFamily="34" charset="0"/>
                <a:cs typeface="Calibri Light" panose="020F0302020204030204" pitchFamily="34" charset="0"/>
              </a:rPr>
              <a:t>Opportunity </a:t>
            </a:r>
            <a:r>
              <a:rPr lang="en-US" sz="2000" dirty="0">
                <a:solidFill>
                  <a:schemeClr val="tx1"/>
                </a:solidFill>
                <a:latin typeface="Calibri Light" panose="020F0302020204030204" pitchFamily="34" charset="0"/>
                <a:cs typeface="Calibri Light" panose="020F0302020204030204" pitchFamily="34" charset="0"/>
              </a:rPr>
              <a:t>for Improvement in increasing the efficiency of the process of adding a TV Show/Movie on Netflix post its </a:t>
            </a:r>
            <a:r>
              <a:rPr lang="en-US" sz="2000" dirty="0" smtClean="0">
                <a:solidFill>
                  <a:schemeClr val="tx1"/>
                </a:solidFill>
                <a:latin typeface="Calibri Light" panose="020F0302020204030204" pitchFamily="34" charset="0"/>
                <a:cs typeface="Calibri Light" panose="020F0302020204030204" pitchFamily="34" charset="0"/>
              </a:rPr>
              <a:t>release </a:t>
            </a:r>
          </a:p>
          <a:p>
            <a:pPr marL="266700" indent="-266700">
              <a:buAutoNum type="arabicPeriod"/>
            </a:pPr>
            <a:endParaRPr lang="en-US" sz="2000" dirty="0">
              <a:solidFill>
                <a:schemeClr val="tx1"/>
              </a:solidFill>
              <a:latin typeface="Calibri Light" panose="020F0302020204030204" pitchFamily="34" charset="0"/>
              <a:cs typeface="Calibri Light" panose="020F0302020204030204" pitchFamily="34" charset="0"/>
            </a:endParaRPr>
          </a:p>
          <a:p>
            <a:pPr marL="266700" indent="-266700">
              <a:buAutoNum type="arabicPeriod"/>
            </a:pPr>
            <a:r>
              <a:rPr lang="en-US" sz="2000" dirty="0" smtClean="0">
                <a:solidFill>
                  <a:schemeClr val="tx1"/>
                </a:solidFill>
                <a:latin typeface="Calibri Light" panose="020F0302020204030204" pitchFamily="34" charset="0"/>
                <a:cs typeface="Calibri Light" panose="020F0302020204030204" pitchFamily="34" charset="0"/>
              </a:rPr>
              <a:t>Opportunity to increase retention of current subscribers as well as increase the number of Netflix subscribers by increasing the amount of content added</a:t>
            </a:r>
          </a:p>
          <a:p>
            <a:pPr marL="904875" indent="-457200">
              <a:buAutoNum type="arabicPeriod"/>
            </a:pPr>
            <a:endParaRPr lang="en-US" sz="2000" dirty="0">
              <a:solidFill>
                <a:schemeClr val="tx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7502637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BD21A8-47EF-4D6B-BD48-A296E2EFE4AB}" type="slidenum">
              <a:rPr lang="en-IN" smtClean="0"/>
              <a:t>19</a:t>
            </a:fld>
            <a:endParaRPr lang="en-IN"/>
          </a:p>
        </p:txBody>
      </p:sp>
      <p:sp>
        <p:nvSpPr>
          <p:cNvPr id="3" name="TextBox 2"/>
          <p:cNvSpPr txBox="1"/>
          <p:nvPr/>
        </p:nvSpPr>
        <p:spPr>
          <a:xfrm>
            <a:off x="251041" y="1393455"/>
            <a:ext cx="10814356" cy="1272143"/>
          </a:xfrm>
          <a:prstGeom prst="rect">
            <a:avLst/>
          </a:prstGeom>
          <a:noFill/>
        </p:spPr>
        <p:txBody>
          <a:bodyPr wrap="square" rtlCol="0">
            <a:spAutoFit/>
          </a:bodyPr>
          <a:lstStyle/>
          <a:p>
            <a:pPr marL="720725" indent="-273050">
              <a:lnSpc>
                <a:spcPts val="1600"/>
              </a:lnSpc>
            </a:pPr>
            <a:endParaRPr lang="en-US" dirty="0">
              <a:latin typeface="Calibri Light" panose="020F0302020204030204" pitchFamily="34" charset="0"/>
              <a:cs typeface="Calibri Light" panose="020F0302020204030204" pitchFamily="34" charset="0"/>
            </a:endParaRPr>
          </a:p>
          <a:p>
            <a:pPr marL="447675">
              <a:lnSpc>
                <a:spcPts val="1600"/>
              </a:lnSpc>
            </a:pPr>
            <a:r>
              <a:rPr lang="en-US" dirty="0" smtClean="0">
                <a:latin typeface="Calibri Light" panose="020F0302020204030204" pitchFamily="34" charset="0"/>
                <a:cs typeface="Calibri Light" panose="020F0302020204030204" pitchFamily="34" charset="0"/>
              </a:rPr>
              <a:t>Observation: </a:t>
            </a:r>
          </a:p>
          <a:p>
            <a:pPr marL="447675">
              <a:lnSpc>
                <a:spcPts val="1600"/>
              </a:lnSpc>
            </a:pPr>
            <a:endParaRPr lang="en-US" b="1" u="sng" dirty="0" smtClean="0">
              <a:latin typeface="Calibri Light" panose="020F0302020204030204" pitchFamily="34" charset="0"/>
              <a:cs typeface="Calibri Light" panose="020F0302020204030204" pitchFamily="34" charset="0"/>
            </a:endParaRPr>
          </a:p>
          <a:p>
            <a:pPr marL="630238" indent="-285750">
              <a:lnSpc>
                <a:spcPts val="2200"/>
              </a:lnSpc>
              <a:buFont typeface="Arial" panose="020B0604020202020204" pitchFamily="34" charset="0"/>
              <a:buChar char="•"/>
            </a:pPr>
            <a:r>
              <a:rPr lang="en-US" dirty="0" smtClean="0">
                <a:latin typeface="Calibri Light" panose="020F0302020204030204" pitchFamily="34" charset="0"/>
                <a:cs typeface="Calibri Light" panose="020F0302020204030204" pitchFamily="34" charset="0"/>
              </a:rPr>
              <a:t>For </a:t>
            </a:r>
            <a:r>
              <a:rPr lang="en-US" dirty="0" smtClean="0">
                <a:latin typeface="Calibri Light" panose="020F0302020204030204" pitchFamily="34" charset="0"/>
                <a:cs typeface="Calibri Light" panose="020F0302020204030204" pitchFamily="34" charset="0"/>
              </a:rPr>
              <a:t>781</a:t>
            </a:r>
            <a:r>
              <a:rPr lang="en-US" dirty="0" smtClean="0">
                <a:latin typeface="Calibri Light" panose="020F0302020204030204" pitchFamily="34" charset="0"/>
                <a:cs typeface="Calibri Light" panose="020F0302020204030204" pitchFamily="34" charset="0"/>
              </a:rPr>
              <a:t> (</a:t>
            </a:r>
            <a:r>
              <a:rPr lang="en-US" dirty="0" smtClean="0">
                <a:latin typeface="Calibri Light" panose="020F0302020204030204" pitchFamily="34" charset="0"/>
                <a:cs typeface="Calibri Light" panose="020F0302020204030204" pitchFamily="34" charset="0"/>
              </a:rPr>
              <a:t>32.4</a:t>
            </a:r>
            <a:r>
              <a:rPr lang="en-US" dirty="0" smtClean="0">
                <a:latin typeface="Calibri Light" panose="020F0302020204030204" pitchFamily="34" charset="0"/>
                <a:cs typeface="Calibri Light" panose="020F0302020204030204" pitchFamily="34" charset="0"/>
              </a:rPr>
              <a:t>%) </a:t>
            </a:r>
            <a:r>
              <a:rPr lang="en-US" dirty="0" smtClean="0">
                <a:latin typeface="Calibri Light" panose="020F0302020204030204" pitchFamily="34" charset="0"/>
                <a:cs typeface="Calibri Light" panose="020F0302020204030204" pitchFamily="34" charset="0"/>
              </a:rPr>
              <a:t>out </a:t>
            </a:r>
            <a:r>
              <a:rPr lang="en-US" dirty="0">
                <a:latin typeface="Calibri Light" panose="020F0302020204030204" pitchFamily="34" charset="0"/>
                <a:cs typeface="Calibri Light" panose="020F0302020204030204" pitchFamily="34" charset="0"/>
              </a:rPr>
              <a:t>of the </a:t>
            </a:r>
            <a:r>
              <a:rPr lang="en-US" dirty="0" smtClean="0">
                <a:latin typeface="Calibri Light" panose="020F0302020204030204" pitchFamily="34" charset="0"/>
                <a:cs typeface="Calibri Light" panose="020F0302020204030204" pitchFamily="34" charset="0"/>
              </a:rPr>
              <a:t>2410</a:t>
            </a:r>
            <a:r>
              <a:rPr lang="en-US" dirty="0" smtClean="0">
                <a:latin typeface="Calibri Light" panose="020F0302020204030204" pitchFamily="34" charset="0"/>
                <a:cs typeface="Calibri Light" panose="020F0302020204030204" pitchFamily="34" charset="0"/>
              </a:rPr>
              <a:t> </a:t>
            </a:r>
            <a:r>
              <a:rPr lang="en-US" dirty="0">
                <a:latin typeface="Calibri Light" panose="020F0302020204030204" pitchFamily="34" charset="0"/>
                <a:cs typeface="Calibri Light" panose="020F0302020204030204" pitchFamily="34" charset="0"/>
              </a:rPr>
              <a:t>TV Shows </a:t>
            </a:r>
            <a:r>
              <a:rPr lang="en-US" dirty="0" smtClean="0">
                <a:latin typeface="Calibri Light" panose="020F0302020204030204" pitchFamily="34" charset="0"/>
                <a:cs typeface="Calibri Light" panose="020F0302020204030204" pitchFamily="34" charset="0"/>
              </a:rPr>
              <a:t>added on Netflix the </a:t>
            </a:r>
            <a:r>
              <a:rPr lang="en-US" dirty="0">
                <a:latin typeface="Calibri Light" panose="020F0302020204030204" pitchFamily="34" charset="0"/>
                <a:cs typeface="Calibri Light" panose="020F0302020204030204" pitchFamily="34" charset="0"/>
              </a:rPr>
              <a:t>time between the date of release on broadcast networks and </a:t>
            </a:r>
            <a:r>
              <a:rPr lang="en-US" dirty="0" smtClean="0">
                <a:latin typeface="Calibri Light" panose="020F0302020204030204" pitchFamily="34" charset="0"/>
                <a:cs typeface="Calibri Light" panose="020F0302020204030204" pitchFamily="34" charset="0"/>
              </a:rPr>
              <a:t>the date </a:t>
            </a:r>
            <a:r>
              <a:rPr lang="en-US" dirty="0">
                <a:latin typeface="Calibri Light" panose="020F0302020204030204" pitchFamily="34" charset="0"/>
                <a:cs typeface="Calibri Light" panose="020F0302020204030204" pitchFamily="34" charset="0"/>
              </a:rPr>
              <a:t>of </a:t>
            </a:r>
            <a:r>
              <a:rPr lang="en-US" dirty="0" smtClean="0">
                <a:latin typeface="Calibri Light" panose="020F0302020204030204" pitchFamily="34" charset="0"/>
                <a:cs typeface="Calibri Light" panose="020F0302020204030204" pitchFamily="34" charset="0"/>
              </a:rPr>
              <a:t>addition on </a:t>
            </a:r>
            <a:r>
              <a:rPr lang="en-US" dirty="0">
                <a:latin typeface="Calibri Light" panose="020F0302020204030204" pitchFamily="34" charset="0"/>
                <a:cs typeface="Calibri Light" panose="020F0302020204030204" pitchFamily="34" charset="0"/>
              </a:rPr>
              <a:t>Netflix was greater than the average.  </a:t>
            </a:r>
          </a:p>
        </p:txBody>
      </p:sp>
      <p:graphicFrame>
        <p:nvGraphicFramePr>
          <p:cNvPr id="4" name="Chart 3"/>
          <p:cNvGraphicFramePr/>
          <p:nvPr>
            <p:extLst>
              <p:ext uri="{D42A27DB-BD31-4B8C-83A1-F6EECF244321}">
                <p14:modId xmlns:p14="http://schemas.microsoft.com/office/powerpoint/2010/main" val="3100500127"/>
              </p:ext>
            </p:extLst>
          </p:nvPr>
        </p:nvGraphicFramePr>
        <p:xfrm>
          <a:off x="1472302" y="3356657"/>
          <a:ext cx="8880238" cy="3252485"/>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455270" y="601751"/>
            <a:ext cx="9839653" cy="769441"/>
          </a:xfrm>
          <a:prstGeom prst="rect">
            <a:avLst/>
          </a:prstGeom>
        </p:spPr>
        <p:txBody>
          <a:bodyPr wrap="square">
            <a:spAutoFit/>
          </a:bodyPr>
          <a:lstStyle/>
          <a:p>
            <a:pPr marL="266700" indent="-266700">
              <a:buAutoNum type="arabicPeriod"/>
            </a:pPr>
            <a:r>
              <a:rPr lang="en-US" sz="2200" u="sng" dirty="0">
                <a:latin typeface="Calibri Light" panose="020F0302020204030204" pitchFamily="34" charset="0"/>
                <a:cs typeface="Calibri Light" panose="020F0302020204030204" pitchFamily="34" charset="0"/>
              </a:rPr>
              <a:t>Opportunity for Improvement in increasing the efficiency of the process of adding a TV Show/Movie on Netflix post its release</a:t>
            </a:r>
          </a:p>
        </p:txBody>
      </p:sp>
    </p:spTree>
    <p:extLst>
      <p:ext uri="{BB962C8B-B14F-4D97-AF65-F5344CB8AC3E}">
        <p14:creationId xmlns:p14="http://schemas.microsoft.com/office/powerpoint/2010/main" val="32310284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40522" y="396151"/>
            <a:ext cx="3231975"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Contents</a:t>
            </a:r>
            <a:endParaRPr lang="en-US" sz="54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7" name="Table 6"/>
          <p:cNvGraphicFramePr>
            <a:graphicFrameLocks noGrp="1"/>
          </p:cNvGraphicFramePr>
          <p:nvPr>
            <p:extLst>
              <p:ext uri="{D42A27DB-BD31-4B8C-83A1-F6EECF244321}">
                <p14:modId xmlns:p14="http://schemas.microsoft.com/office/powerpoint/2010/main" val="1534094147"/>
              </p:ext>
            </p:extLst>
          </p:nvPr>
        </p:nvGraphicFramePr>
        <p:xfrm>
          <a:off x="1059254" y="1634065"/>
          <a:ext cx="10094615" cy="3931920"/>
        </p:xfrm>
        <a:graphic>
          <a:graphicData uri="http://schemas.openxmlformats.org/drawingml/2006/table">
            <a:tbl>
              <a:tblPr firstRow="1" bandRow="1">
                <a:tableStyleId>{69012ECD-51FC-41F1-AA8D-1B2483CD663E}</a:tableStyleId>
              </a:tblPr>
              <a:tblGrid>
                <a:gridCol w="844202"/>
                <a:gridCol w="7320669"/>
                <a:gridCol w="1929744"/>
              </a:tblGrid>
              <a:tr h="0">
                <a:tc>
                  <a:txBody>
                    <a:bodyPr/>
                    <a:lstStyle/>
                    <a:p>
                      <a:r>
                        <a:rPr lang="en-US" dirty="0" smtClean="0"/>
                        <a:t>S. No.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Description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Slide Reference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Project Scope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r>
                        <a:rPr lang="en-US" dirty="0" smtClean="0"/>
                        <a: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Background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r>
                        <a:rPr lang="en-US" dirty="0" smtClean="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Objective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r>
                        <a:rPr lang="en-US" dirty="0" smtClean="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Dataset description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r>
                        <a:rPr lang="en-US"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MySQL</a:t>
                      </a:r>
                      <a:r>
                        <a:rPr lang="en-US" baseline="0" dirty="0" smtClean="0"/>
                        <a:t> statements/</a:t>
                      </a:r>
                      <a:r>
                        <a:rPr lang="en-US" dirty="0" smtClean="0"/>
                        <a:t>functions</a:t>
                      </a:r>
                      <a:r>
                        <a:rPr lang="en-US" baseline="0" dirty="0" smtClean="0"/>
                        <a:t> used </a:t>
                      </a:r>
                      <a:endParaRPr lang="en-IN"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r>
                        <a:rPr lang="en-US" dirty="0" smtClean="0"/>
                        <a:t>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Key</a:t>
                      </a:r>
                      <a:r>
                        <a:rPr lang="en-US" baseline="0" dirty="0" smtClean="0"/>
                        <a:t> business questions identified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r>
                        <a:rPr lang="en-US" dirty="0" smtClean="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Visual</a:t>
                      </a:r>
                      <a:r>
                        <a:rPr lang="en-US" baseline="0" dirty="0" smtClean="0"/>
                        <a:t> representation of key business questions identified and answered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r>
                        <a:rPr lang="en-US" dirty="0" smtClean="0"/>
                        <a:t>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Business</a:t>
                      </a:r>
                      <a:r>
                        <a:rPr lang="en-US" baseline="0" dirty="0" smtClean="0"/>
                        <a:t> Insights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r>
                        <a:rPr lang="en-US" dirty="0" smtClean="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Sources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Slide Number Placeholder 8"/>
          <p:cNvSpPr>
            <a:spLocks noGrp="1"/>
          </p:cNvSpPr>
          <p:nvPr>
            <p:ph type="sldNum" sz="quarter" idx="12"/>
          </p:nvPr>
        </p:nvSpPr>
        <p:spPr/>
        <p:txBody>
          <a:bodyPr/>
          <a:lstStyle/>
          <a:p>
            <a:fld id="{9DBD21A8-47EF-4D6B-BD48-A296E2EFE4AB}" type="slidenum">
              <a:rPr lang="en-IN" smtClean="0"/>
              <a:t>2</a:t>
            </a:fld>
            <a:endParaRPr lang="en-IN"/>
          </a:p>
        </p:txBody>
      </p:sp>
    </p:spTree>
    <p:extLst>
      <p:ext uri="{BB962C8B-B14F-4D97-AF65-F5344CB8AC3E}">
        <p14:creationId xmlns:p14="http://schemas.microsoft.com/office/powerpoint/2010/main" val="17675582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BD21A8-47EF-4D6B-BD48-A296E2EFE4AB}" type="slidenum">
              <a:rPr lang="en-IN" smtClean="0"/>
              <a:t>20</a:t>
            </a:fld>
            <a:endParaRPr lang="en-IN"/>
          </a:p>
        </p:txBody>
      </p:sp>
      <p:sp>
        <p:nvSpPr>
          <p:cNvPr id="3" name="Rectangle 2"/>
          <p:cNvSpPr/>
          <p:nvPr/>
        </p:nvSpPr>
        <p:spPr>
          <a:xfrm>
            <a:off x="455270" y="601751"/>
            <a:ext cx="9839653" cy="769441"/>
          </a:xfrm>
          <a:prstGeom prst="rect">
            <a:avLst/>
          </a:prstGeom>
        </p:spPr>
        <p:txBody>
          <a:bodyPr wrap="square">
            <a:spAutoFit/>
          </a:bodyPr>
          <a:lstStyle/>
          <a:p>
            <a:pPr marL="266700" indent="-266700">
              <a:buAutoNum type="arabicPeriod"/>
            </a:pPr>
            <a:r>
              <a:rPr lang="en-US" sz="2200" u="sng" dirty="0">
                <a:latin typeface="Calibri Light" panose="020F0302020204030204" pitchFamily="34" charset="0"/>
                <a:cs typeface="Calibri Light" panose="020F0302020204030204" pitchFamily="34" charset="0"/>
              </a:rPr>
              <a:t>Opportunity for Improvement in increasing the efficiency of the process of adding a TV Show/Movie on Netflix post its release</a:t>
            </a:r>
          </a:p>
        </p:txBody>
      </p:sp>
      <p:sp>
        <p:nvSpPr>
          <p:cNvPr id="4" name="TextBox 3"/>
          <p:cNvSpPr txBox="1"/>
          <p:nvPr/>
        </p:nvSpPr>
        <p:spPr>
          <a:xfrm>
            <a:off x="364808" y="1371192"/>
            <a:ext cx="10825931" cy="1477328"/>
          </a:xfrm>
          <a:prstGeom prst="rect">
            <a:avLst/>
          </a:prstGeom>
          <a:noFill/>
        </p:spPr>
        <p:txBody>
          <a:bodyPr wrap="square" rtlCol="0">
            <a:spAutoFit/>
          </a:bodyPr>
          <a:lstStyle/>
          <a:p>
            <a:pPr marL="720725" indent="-273050">
              <a:lnSpc>
                <a:spcPts val="1600"/>
              </a:lnSpc>
            </a:pPr>
            <a:endParaRPr lang="en-US" dirty="0">
              <a:latin typeface="Calibri Light" panose="020F0302020204030204" pitchFamily="34" charset="0"/>
              <a:cs typeface="Calibri Light" panose="020F0302020204030204" pitchFamily="34" charset="0"/>
            </a:endParaRPr>
          </a:p>
          <a:p>
            <a:pPr marL="447675">
              <a:lnSpc>
                <a:spcPts val="1600"/>
              </a:lnSpc>
            </a:pPr>
            <a:r>
              <a:rPr lang="en-US" dirty="0" smtClean="0">
                <a:latin typeface="Calibri Light" panose="020F0302020204030204" pitchFamily="34" charset="0"/>
                <a:cs typeface="Calibri Light" panose="020F0302020204030204" pitchFamily="34" charset="0"/>
              </a:rPr>
              <a:t>Observation: </a:t>
            </a:r>
          </a:p>
          <a:p>
            <a:pPr marL="630238" indent="-285750">
              <a:lnSpc>
                <a:spcPts val="1600"/>
              </a:lnSpc>
              <a:buFont typeface="Arial" panose="020B0604020202020204" pitchFamily="34" charset="0"/>
              <a:buChar char="•"/>
            </a:pPr>
            <a:endParaRPr lang="en-US" dirty="0" smtClean="0">
              <a:latin typeface="Calibri Light" panose="020F0302020204030204" pitchFamily="34" charset="0"/>
              <a:cs typeface="Calibri Light" panose="020F0302020204030204" pitchFamily="34" charset="0"/>
            </a:endParaRPr>
          </a:p>
          <a:p>
            <a:pPr marL="630238" indent="-285750">
              <a:lnSpc>
                <a:spcPts val="2200"/>
              </a:lnSpc>
              <a:buFont typeface="Arial" panose="020B0604020202020204" pitchFamily="34" charset="0"/>
              <a:buChar char="•"/>
            </a:pPr>
            <a:r>
              <a:rPr lang="en-US" dirty="0" smtClean="0">
                <a:latin typeface="Calibri Light" panose="020F0302020204030204" pitchFamily="34" charset="0"/>
                <a:cs typeface="Calibri Light" panose="020F0302020204030204" pitchFamily="34" charset="0"/>
              </a:rPr>
              <a:t>For </a:t>
            </a:r>
            <a:r>
              <a:rPr lang="en-US" dirty="0" smtClean="0">
                <a:latin typeface="Calibri Light" panose="020F0302020204030204" pitchFamily="34" charset="0"/>
                <a:cs typeface="Calibri Light" panose="020F0302020204030204" pitchFamily="34" charset="0"/>
              </a:rPr>
              <a:t>1914</a:t>
            </a:r>
            <a:r>
              <a:rPr lang="en-US" dirty="0" smtClean="0">
                <a:latin typeface="Calibri Light" panose="020F0302020204030204" pitchFamily="34" charset="0"/>
                <a:cs typeface="Calibri Light" panose="020F0302020204030204" pitchFamily="34" charset="0"/>
              </a:rPr>
              <a:t> </a:t>
            </a:r>
            <a:r>
              <a:rPr lang="en-US" dirty="0">
                <a:latin typeface="Calibri Light" panose="020F0302020204030204" pitchFamily="34" charset="0"/>
                <a:cs typeface="Calibri Light" panose="020F0302020204030204" pitchFamily="34" charset="0"/>
              </a:rPr>
              <a:t>(</a:t>
            </a:r>
            <a:r>
              <a:rPr lang="en-US" dirty="0" smtClean="0">
                <a:latin typeface="Calibri Light" panose="020F0302020204030204" pitchFamily="34" charset="0"/>
                <a:cs typeface="Calibri Light" panose="020F0302020204030204" pitchFamily="34" charset="0"/>
              </a:rPr>
              <a:t>35.6%) </a:t>
            </a:r>
            <a:r>
              <a:rPr lang="en-US" dirty="0">
                <a:latin typeface="Calibri Light" panose="020F0302020204030204" pitchFamily="34" charset="0"/>
                <a:cs typeface="Calibri Light" panose="020F0302020204030204" pitchFamily="34" charset="0"/>
              </a:rPr>
              <a:t>out of the </a:t>
            </a:r>
            <a:r>
              <a:rPr lang="en-US" dirty="0" smtClean="0">
                <a:latin typeface="Calibri Light" panose="020F0302020204030204" pitchFamily="34" charset="0"/>
                <a:cs typeface="Calibri Light" panose="020F0302020204030204" pitchFamily="34" charset="0"/>
              </a:rPr>
              <a:t>5377 </a:t>
            </a:r>
            <a:r>
              <a:rPr lang="en-US" dirty="0" smtClean="0">
                <a:latin typeface="Calibri Light" panose="020F0302020204030204" pitchFamily="34" charset="0"/>
                <a:cs typeface="Calibri Light" panose="020F0302020204030204" pitchFamily="34" charset="0"/>
              </a:rPr>
              <a:t>movies </a:t>
            </a:r>
            <a:r>
              <a:rPr lang="en-US" dirty="0">
                <a:latin typeface="Calibri Light" panose="020F0302020204030204" pitchFamily="34" charset="0"/>
                <a:cs typeface="Calibri Light" panose="020F0302020204030204" pitchFamily="34" charset="0"/>
              </a:rPr>
              <a:t>added on Netflix, the time between the date of release in Cinemas and the date of addition on Netflix was greater than the average. </a:t>
            </a:r>
            <a:endParaRPr lang="en-US" u="sng" dirty="0">
              <a:solidFill>
                <a:schemeClr val="accent1"/>
              </a:solidFill>
              <a:latin typeface="Calibri Light" panose="020F0302020204030204" pitchFamily="34" charset="0"/>
              <a:cs typeface="Calibri Light" panose="020F0302020204030204" pitchFamily="34" charset="0"/>
            </a:endParaRPr>
          </a:p>
          <a:p>
            <a:pPr marL="630238" indent="-285750">
              <a:lnSpc>
                <a:spcPts val="1600"/>
              </a:lnSpc>
              <a:buFont typeface="Arial" panose="020B0604020202020204" pitchFamily="34" charset="0"/>
              <a:buChar char="•"/>
            </a:pPr>
            <a:endParaRPr lang="en-US" dirty="0">
              <a:latin typeface="Calibri Light" panose="020F0302020204030204" pitchFamily="34" charset="0"/>
              <a:cs typeface="Calibri Light" panose="020F0302020204030204" pitchFamily="34" charset="0"/>
            </a:endParaRPr>
          </a:p>
        </p:txBody>
      </p:sp>
      <p:graphicFrame>
        <p:nvGraphicFramePr>
          <p:cNvPr id="5" name="Chart 4"/>
          <p:cNvGraphicFramePr/>
          <p:nvPr>
            <p:extLst>
              <p:ext uri="{D42A27DB-BD31-4B8C-83A1-F6EECF244321}">
                <p14:modId xmlns:p14="http://schemas.microsoft.com/office/powerpoint/2010/main" val="4179468805"/>
              </p:ext>
            </p:extLst>
          </p:nvPr>
        </p:nvGraphicFramePr>
        <p:xfrm>
          <a:off x="2511180" y="3007538"/>
          <a:ext cx="7327301" cy="353215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229441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BD21A8-47EF-4D6B-BD48-A296E2EFE4AB}" type="slidenum">
              <a:rPr lang="en-IN" smtClean="0"/>
              <a:t>21</a:t>
            </a:fld>
            <a:endParaRPr lang="en-IN"/>
          </a:p>
        </p:txBody>
      </p:sp>
      <p:sp>
        <p:nvSpPr>
          <p:cNvPr id="3" name="Rectangle 2"/>
          <p:cNvSpPr/>
          <p:nvPr/>
        </p:nvSpPr>
        <p:spPr>
          <a:xfrm>
            <a:off x="455270" y="601751"/>
            <a:ext cx="9839653" cy="769441"/>
          </a:xfrm>
          <a:prstGeom prst="rect">
            <a:avLst/>
          </a:prstGeom>
        </p:spPr>
        <p:txBody>
          <a:bodyPr wrap="square">
            <a:spAutoFit/>
          </a:bodyPr>
          <a:lstStyle/>
          <a:p>
            <a:pPr marL="266700" indent="-266700">
              <a:buAutoNum type="arabicPeriod"/>
            </a:pPr>
            <a:r>
              <a:rPr lang="en-US" sz="2200" u="sng" dirty="0">
                <a:latin typeface="Calibri Light" panose="020F0302020204030204" pitchFamily="34" charset="0"/>
                <a:cs typeface="Calibri Light" panose="020F0302020204030204" pitchFamily="34" charset="0"/>
              </a:rPr>
              <a:t>Opportunity for Improvement in increasing the efficiency of the process of adding a TV Show/Movie on Netflix post its release</a:t>
            </a:r>
          </a:p>
        </p:txBody>
      </p:sp>
      <p:sp>
        <p:nvSpPr>
          <p:cNvPr id="4" name="Rectangle 3"/>
          <p:cNvSpPr/>
          <p:nvPr/>
        </p:nvSpPr>
        <p:spPr>
          <a:xfrm>
            <a:off x="828987" y="1371192"/>
            <a:ext cx="9664860" cy="3016210"/>
          </a:xfrm>
          <a:prstGeom prst="rect">
            <a:avLst/>
          </a:prstGeom>
        </p:spPr>
        <p:txBody>
          <a:bodyPr wrap="square">
            <a:spAutoFit/>
          </a:bodyPr>
          <a:lstStyle/>
          <a:p>
            <a:pPr>
              <a:lnSpc>
                <a:spcPts val="3000"/>
              </a:lnSpc>
            </a:pPr>
            <a:r>
              <a:rPr lang="en-US" dirty="0" smtClean="0">
                <a:latin typeface="Calibri Light" panose="020F0302020204030204" pitchFamily="34" charset="0"/>
                <a:cs typeface="Calibri Light" panose="020F0302020204030204" pitchFamily="34" charset="0"/>
              </a:rPr>
              <a:t> </a:t>
            </a:r>
            <a:endParaRPr lang="en-US" dirty="0">
              <a:latin typeface="Calibri Light" panose="020F0302020204030204" pitchFamily="34" charset="0"/>
              <a:cs typeface="Calibri Light" panose="020F0302020204030204" pitchFamily="34" charset="0"/>
            </a:endParaRPr>
          </a:p>
          <a:p>
            <a:pPr>
              <a:lnSpc>
                <a:spcPts val="3000"/>
              </a:lnSpc>
            </a:pPr>
            <a:r>
              <a:rPr lang="en-US" sz="2000" dirty="0">
                <a:latin typeface="Calibri Light" panose="020F0302020204030204" pitchFamily="34" charset="0"/>
                <a:cs typeface="Calibri Light" panose="020F0302020204030204" pitchFamily="34" charset="0"/>
              </a:rPr>
              <a:t>Business Insight: </a:t>
            </a:r>
            <a:endParaRPr lang="en-US" sz="2000" dirty="0" smtClean="0">
              <a:latin typeface="Calibri Light" panose="020F0302020204030204" pitchFamily="34" charset="0"/>
              <a:cs typeface="Calibri Light" panose="020F0302020204030204" pitchFamily="34" charset="0"/>
            </a:endParaRPr>
          </a:p>
          <a:p>
            <a:pPr>
              <a:lnSpc>
                <a:spcPts val="3000"/>
              </a:lnSpc>
            </a:pPr>
            <a:endParaRPr lang="en-US" sz="2000" b="1" u="sng" dirty="0">
              <a:latin typeface="Calibri Light" panose="020F0302020204030204" pitchFamily="34" charset="0"/>
              <a:cs typeface="Calibri Light" panose="020F0302020204030204" pitchFamily="34" charset="0"/>
            </a:endParaRPr>
          </a:p>
          <a:p>
            <a:pPr>
              <a:lnSpc>
                <a:spcPts val="3000"/>
              </a:lnSpc>
            </a:pPr>
            <a:r>
              <a:rPr lang="en-US" sz="2000" dirty="0">
                <a:latin typeface="Calibri Light" panose="020F0302020204030204" pitchFamily="34" charset="0"/>
                <a:cs typeface="Calibri Light" panose="020F0302020204030204" pitchFamily="34" charset="0"/>
              </a:rPr>
              <a:t>Thus there is a scope of improvement in increasing the efficiency of the process of adding a particular movie/TV show on Netflix post it’s release so that the subscribers are able to view new and relevant content. </a:t>
            </a:r>
            <a:endParaRPr lang="en-US" sz="2000" dirty="0" smtClean="0">
              <a:latin typeface="Calibri Light" panose="020F0302020204030204" pitchFamily="34" charset="0"/>
              <a:cs typeface="Calibri Light" panose="020F0302020204030204" pitchFamily="34" charset="0"/>
            </a:endParaRPr>
          </a:p>
          <a:p>
            <a:pPr marL="173038">
              <a:lnSpc>
                <a:spcPts val="1600"/>
              </a:lnSpc>
            </a:pPr>
            <a:endParaRPr lang="en-US" dirty="0">
              <a:latin typeface="Calibri Light" panose="020F0302020204030204" pitchFamily="34" charset="0"/>
              <a:cs typeface="Calibri Light" panose="020F0302020204030204" pitchFamily="34" charset="0"/>
            </a:endParaRPr>
          </a:p>
          <a:p>
            <a:pPr marL="173038">
              <a:lnSpc>
                <a:spcPts val="1600"/>
              </a:lnSpc>
            </a:pPr>
            <a:endParaRPr lang="en-US" dirty="0">
              <a:latin typeface="Calibri Light" panose="020F0302020204030204" pitchFamily="34" charset="0"/>
              <a:cs typeface="Calibri Light" panose="020F0302020204030204" pitchFamily="34" charset="0"/>
            </a:endParaRPr>
          </a:p>
          <a:p>
            <a:pPr marL="173038">
              <a:lnSpc>
                <a:spcPts val="1600"/>
              </a:lnSpc>
            </a:pPr>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4294649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BD21A8-47EF-4D6B-BD48-A296E2EFE4AB}" type="slidenum">
              <a:rPr lang="en-IN" smtClean="0"/>
              <a:t>22</a:t>
            </a:fld>
            <a:endParaRPr lang="en-IN"/>
          </a:p>
        </p:txBody>
      </p:sp>
      <p:sp>
        <p:nvSpPr>
          <p:cNvPr id="6" name="Rectangle 5"/>
          <p:cNvSpPr/>
          <p:nvPr/>
        </p:nvSpPr>
        <p:spPr>
          <a:xfrm>
            <a:off x="507566" y="441763"/>
            <a:ext cx="10077691" cy="769441"/>
          </a:xfrm>
          <a:prstGeom prst="rect">
            <a:avLst/>
          </a:prstGeom>
        </p:spPr>
        <p:txBody>
          <a:bodyPr wrap="square">
            <a:spAutoFit/>
          </a:bodyPr>
          <a:lstStyle/>
          <a:p>
            <a:pPr marL="342900" indent="-342900">
              <a:buFont typeface="+mj-lt"/>
              <a:buAutoNum type="arabicPeriod" startAt="2"/>
            </a:pPr>
            <a:r>
              <a:rPr lang="en-US" sz="2200" u="sng" dirty="0" smtClean="0">
                <a:latin typeface="Calibri Light" panose="020F0302020204030204" pitchFamily="34" charset="0"/>
                <a:cs typeface="Calibri Light" panose="020F0302020204030204" pitchFamily="34" charset="0"/>
              </a:rPr>
              <a:t>Opportunity </a:t>
            </a:r>
            <a:r>
              <a:rPr lang="en-US" sz="2200" u="sng" dirty="0">
                <a:latin typeface="Calibri Light" panose="020F0302020204030204" pitchFamily="34" charset="0"/>
                <a:cs typeface="Calibri Light" panose="020F0302020204030204" pitchFamily="34" charset="0"/>
              </a:rPr>
              <a:t>to increase </a:t>
            </a:r>
            <a:r>
              <a:rPr lang="en-US" sz="2200" u="sng" dirty="0" smtClean="0">
                <a:latin typeface="Calibri Light" panose="020F0302020204030204" pitchFamily="34" charset="0"/>
                <a:cs typeface="Calibri Light" panose="020F0302020204030204" pitchFamily="34" charset="0"/>
              </a:rPr>
              <a:t>the retention </a:t>
            </a:r>
            <a:r>
              <a:rPr lang="en-US" sz="2200" u="sng" dirty="0">
                <a:latin typeface="Calibri Light" panose="020F0302020204030204" pitchFamily="34" charset="0"/>
                <a:cs typeface="Calibri Light" panose="020F0302020204030204" pitchFamily="34" charset="0"/>
              </a:rPr>
              <a:t>of current subscribers </a:t>
            </a:r>
            <a:r>
              <a:rPr lang="en-US" sz="2200" u="sng" dirty="0" smtClean="0">
                <a:latin typeface="Calibri Light" panose="020F0302020204030204" pitchFamily="34" charset="0"/>
                <a:cs typeface="Calibri Light" panose="020F0302020204030204" pitchFamily="34" charset="0"/>
              </a:rPr>
              <a:t>and </a:t>
            </a:r>
            <a:r>
              <a:rPr lang="en-US" sz="2200" u="sng" dirty="0">
                <a:latin typeface="Calibri Light" panose="020F0302020204030204" pitchFamily="34" charset="0"/>
                <a:cs typeface="Calibri Light" panose="020F0302020204030204" pitchFamily="34" charset="0"/>
              </a:rPr>
              <a:t>increase the number </a:t>
            </a:r>
            <a:r>
              <a:rPr lang="en-US" sz="2200" u="sng" dirty="0" smtClean="0">
                <a:latin typeface="Calibri Light" panose="020F0302020204030204" pitchFamily="34" charset="0"/>
                <a:cs typeface="Calibri Light" panose="020F0302020204030204" pitchFamily="34" charset="0"/>
              </a:rPr>
              <a:t>of </a:t>
            </a:r>
            <a:r>
              <a:rPr lang="en-US" sz="2200" u="sng" dirty="0">
                <a:latin typeface="Calibri Light" panose="020F0302020204030204" pitchFamily="34" charset="0"/>
                <a:cs typeface="Calibri Light" panose="020F0302020204030204" pitchFamily="34" charset="0"/>
              </a:rPr>
              <a:t>Netflix </a:t>
            </a:r>
            <a:r>
              <a:rPr lang="en-US" sz="2200" u="sng" dirty="0" smtClean="0">
                <a:latin typeface="Calibri Light" panose="020F0302020204030204" pitchFamily="34" charset="0"/>
                <a:cs typeface="Calibri Light" panose="020F0302020204030204" pitchFamily="34" charset="0"/>
              </a:rPr>
              <a:t>subscribers </a:t>
            </a:r>
            <a:r>
              <a:rPr lang="en-US" sz="2200" u="sng" dirty="0">
                <a:latin typeface="Calibri Light" panose="020F0302020204030204" pitchFamily="34" charset="0"/>
                <a:cs typeface="Calibri Light" panose="020F0302020204030204" pitchFamily="34" charset="0"/>
              </a:rPr>
              <a:t>by increasing the amount of content added</a:t>
            </a:r>
          </a:p>
        </p:txBody>
      </p:sp>
      <p:sp>
        <p:nvSpPr>
          <p:cNvPr id="8" name="Rectangle 7"/>
          <p:cNvSpPr/>
          <p:nvPr/>
        </p:nvSpPr>
        <p:spPr>
          <a:xfrm>
            <a:off x="287228" y="1449624"/>
            <a:ext cx="4429246" cy="5016758"/>
          </a:xfrm>
          <a:prstGeom prst="rect">
            <a:avLst/>
          </a:prstGeom>
        </p:spPr>
        <p:txBody>
          <a:bodyPr wrap="square">
            <a:spAutoFit/>
          </a:bodyPr>
          <a:lstStyle/>
          <a:p>
            <a:pPr marL="447675">
              <a:lnSpc>
                <a:spcPts val="1600"/>
              </a:lnSpc>
            </a:pPr>
            <a:r>
              <a:rPr lang="en-US" sz="1600" dirty="0">
                <a:latin typeface="Calibri Light" panose="020F0302020204030204" pitchFamily="34" charset="0"/>
                <a:cs typeface="Calibri Light" panose="020F0302020204030204" pitchFamily="34" charset="0"/>
              </a:rPr>
              <a:t>Observation: </a:t>
            </a:r>
          </a:p>
          <a:p>
            <a:pPr marL="630238" indent="-285750">
              <a:lnSpc>
                <a:spcPts val="1600"/>
              </a:lnSpc>
              <a:buFont typeface="Arial" panose="020B0604020202020204" pitchFamily="34" charset="0"/>
              <a:buChar char="•"/>
            </a:pPr>
            <a:endParaRPr lang="en-US" sz="1600" dirty="0">
              <a:latin typeface="Calibri Light" panose="020F0302020204030204" pitchFamily="34" charset="0"/>
              <a:cs typeface="Calibri Light" panose="020F0302020204030204" pitchFamily="34" charset="0"/>
            </a:endParaRPr>
          </a:p>
          <a:p>
            <a:pPr marL="630238" indent="-285750">
              <a:lnSpc>
                <a:spcPts val="2200"/>
              </a:lnSpc>
              <a:buFont typeface="Arial" panose="020B0604020202020204" pitchFamily="34" charset="0"/>
              <a:buChar char="•"/>
            </a:pPr>
            <a:r>
              <a:rPr lang="en-US" sz="1600" dirty="0">
                <a:latin typeface="Calibri Light" panose="020F0302020204030204" pitchFamily="34" charset="0"/>
                <a:cs typeface="Calibri Light" panose="020F0302020204030204" pitchFamily="34" charset="0"/>
              </a:rPr>
              <a:t>It is evident from the graph that </a:t>
            </a:r>
            <a:r>
              <a:rPr lang="en-US" sz="1600" dirty="0" smtClean="0">
                <a:latin typeface="Calibri Light" panose="020F0302020204030204" pitchFamily="34" charset="0"/>
                <a:cs typeface="Calibri Light" panose="020F0302020204030204" pitchFamily="34" charset="0"/>
              </a:rPr>
              <a:t>the </a:t>
            </a:r>
            <a:r>
              <a:rPr lang="en-US" sz="1600" dirty="0">
                <a:latin typeface="Calibri Light" panose="020F0302020204030204" pitchFamily="34" charset="0"/>
                <a:cs typeface="Calibri Light" panose="020F0302020204030204" pitchFamily="34" charset="0"/>
              </a:rPr>
              <a:t>increase in </a:t>
            </a:r>
            <a:r>
              <a:rPr lang="en-US" sz="1600" dirty="0" smtClean="0">
                <a:latin typeface="Calibri Light" panose="020F0302020204030204" pitchFamily="34" charset="0"/>
                <a:cs typeface="Calibri Light" panose="020F0302020204030204" pitchFamily="34" charset="0"/>
              </a:rPr>
              <a:t>average </a:t>
            </a:r>
            <a:r>
              <a:rPr lang="en-US" sz="1600" dirty="0">
                <a:latin typeface="Calibri Light" panose="020F0302020204030204" pitchFamily="34" charset="0"/>
                <a:cs typeface="Calibri Light" panose="020F0302020204030204" pitchFamily="34" charset="0"/>
              </a:rPr>
              <a:t>number of subscribers experienced a steady growth from 2013 to </a:t>
            </a:r>
            <a:r>
              <a:rPr lang="en-US" sz="1600" dirty="0" smtClean="0">
                <a:latin typeface="Calibri Light" panose="020F0302020204030204" pitchFamily="34" charset="0"/>
                <a:cs typeface="Calibri Light" panose="020F0302020204030204" pitchFamily="34" charset="0"/>
              </a:rPr>
              <a:t>2017.</a:t>
            </a:r>
          </a:p>
          <a:p>
            <a:pPr marL="344488">
              <a:lnSpc>
                <a:spcPts val="2200"/>
              </a:lnSpc>
            </a:pPr>
            <a:endParaRPr lang="en-US" sz="1600" dirty="0" smtClean="0">
              <a:latin typeface="Calibri Light" panose="020F0302020204030204" pitchFamily="34" charset="0"/>
              <a:cs typeface="Calibri Light" panose="020F0302020204030204" pitchFamily="34" charset="0"/>
            </a:endParaRPr>
          </a:p>
          <a:p>
            <a:pPr marL="630238" indent="-285750">
              <a:lnSpc>
                <a:spcPts val="2200"/>
              </a:lnSpc>
              <a:buFont typeface="Arial" panose="020B0604020202020204" pitchFamily="34" charset="0"/>
              <a:buChar char="•"/>
            </a:pPr>
            <a:r>
              <a:rPr lang="en-US" sz="1600" dirty="0">
                <a:latin typeface="Calibri Light" panose="020F0302020204030204" pitchFamily="34" charset="0"/>
                <a:cs typeface="Calibri Light" panose="020F0302020204030204" pitchFamily="34" charset="0"/>
              </a:rPr>
              <a:t>From 2017 to 2018 there was a sharp growth in increase in the average number of subscribers. This number increased from 19.5 million to 26 million </a:t>
            </a:r>
            <a:r>
              <a:rPr lang="en-US" sz="1600" dirty="0" smtClean="0">
                <a:latin typeface="Calibri Light" panose="020F0302020204030204" pitchFamily="34" charset="0"/>
                <a:cs typeface="Calibri Light" panose="020F0302020204030204" pitchFamily="34" charset="0"/>
              </a:rPr>
              <a:t>from 2017 to 2018 </a:t>
            </a:r>
            <a:r>
              <a:rPr lang="en-US" sz="1600" dirty="0">
                <a:latin typeface="Calibri Light" panose="020F0302020204030204" pitchFamily="34" charset="0"/>
                <a:cs typeface="Calibri Light" panose="020F0302020204030204" pitchFamily="34" charset="0"/>
              </a:rPr>
              <a:t>respectively. </a:t>
            </a:r>
            <a:endParaRPr lang="en-US" sz="1600" dirty="0" smtClean="0">
              <a:latin typeface="Calibri Light" panose="020F0302020204030204" pitchFamily="34" charset="0"/>
              <a:cs typeface="Calibri Light" panose="020F0302020204030204" pitchFamily="34" charset="0"/>
            </a:endParaRPr>
          </a:p>
          <a:p>
            <a:pPr marL="630238" indent="-285750">
              <a:lnSpc>
                <a:spcPts val="2200"/>
              </a:lnSpc>
              <a:buFont typeface="Arial" panose="020B0604020202020204" pitchFamily="34" charset="0"/>
              <a:buChar char="•"/>
            </a:pPr>
            <a:endParaRPr lang="en-US" sz="1600" dirty="0" smtClean="0">
              <a:latin typeface="Calibri Light" panose="020F0302020204030204" pitchFamily="34" charset="0"/>
              <a:cs typeface="Calibri Light" panose="020F0302020204030204" pitchFamily="34" charset="0"/>
            </a:endParaRPr>
          </a:p>
          <a:p>
            <a:pPr marL="630238" indent="-285750">
              <a:lnSpc>
                <a:spcPts val="2200"/>
              </a:lnSpc>
              <a:buFont typeface="Arial" panose="020B0604020202020204" pitchFamily="34" charset="0"/>
              <a:buChar char="•"/>
            </a:pPr>
            <a:r>
              <a:rPr lang="en-US" sz="1600" dirty="0" smtClean="0">
                <a:latin typeface="Calibri Light" panose="020F0302020204030204" pitchFamily="34" charset="0"/>
                <a:cs typeface="Calibri Light" panose="020F0302020204030204" pitchFamily="34" charset="0"/>
              </a:rPr>
              <a:t>This </a:t>
            </a:r>
            <a:r>
              <a:rPr lang="en-US" sz="1600" dirty="0">
                <a:latin typeface="Calibri Light" panose="020F0302020204030204" pitchFamily="34" charset="0"/>
                <a:cs typeface="Calibri Light" panose="020F0302020204030204" pitchFamily="34" charset="0"/>
              </a:rPr>
              <a:t>increase can be attributed to the sharp increase in the amount of content added on </a:t>
            </a:r>
            <a:r>
              <a:rPr lang="en-US" sz="1600" dirty="0" smtClean="0">
                <a:latin typeface="Calibri Light" panose="020F0302020204030204" pitchFamily="34" charset="0"/>
                <a:cs typeface="Calibri Light" panose="020F0302020204030204" pitchFamily="34" charset="0"/>
              </a:rPr>
              <a:t>Netflix </a:t>
            </a:r>
            <a:r>
              <a:rPr lang="en-US" sz="1600" dirty="0">
                <a:latin typeface="Calibri Light" panose="020F0302020204030204" pitchFamily="34" charset="0"/>
                <a:cs typeface="Calibri Light" panose="020F0302020204030204" pitchFamily="34" charset="0"/>
              </a:rPr>
              <a:t>from 2016 to </a:t>
            </a:r>
            <a:r>
              <a:rPr lang="en-US" sz="1600" dirty="0" smtClean="0">
                <a:latin typeface="Calibri Light" panose="020F0302020204030204" pitchFamily="34" charset="0"/>
                <a:cs typeface="Calibri Light" panose="020F0302020204030204" pitchFamily="34" charset="0"/>
              </a:rPr>
              <a:t>2017. This number grew </a:t>
            </a:r>
            <a:r>
              <a:rPr lang="en-US" sz="1600" dirty="0">
                <a:latin typeface="Calibri Light" panose="020F0302020204030204" pitchFamily="34" charset="0"/>
                <a:cs typeface="Calibri Light" panose="020F0302020204030204" pitchFamily="34" charset="0"/>
              </a:rPr>
              <a:t>from 443 to 1225 </a:t>
            </a:r>
            <a:r>
              <a:rPr lang="en-US" sz="1600" dirty="0" smtClean="0">
                <a:latin typeface="Calibri Light" panose="020F0302020204030204" pitchFamily="34" charset="0"/>
                <a:cs typeface="Calibri Light" panose="020F0302020204030204" pitchFamily="34" charset="0"/>
              </a:rPr>
              <a:t>from </a:t>
            </a:r>
            <a:r>
              <a:rPr lang="en-US" sz="1600" dirty="0">
                <a:latin typeface="Calibri Light" panose="020F0302020204030204" pitchFamily="34" charset="0"/>
                <a:cs typeface="Calibri Light" panose="020F0302020204030204" pitchFamily="34" charset="0"/>
              </a:rPr>
              <a:t>2016 </a:t>
            </a:r>
            <a:r>
              <a:rPr lang="en-US" sz="1600" dirty="0" smtClean="0">
                <a:latin typeface="Calibri Light" panose="020F0302020204030204" pitchFamily="34" charset="0"/>
                <a:cs typeface="Calibri Light" panose="020F0302020204030204" pitchFamily="34" charset="0"/>
              </a:rPr>
              <a:t>to </a:t>
            </a:r>
            <a:r>
              <a:rPr lang="en-US" sz="1600" dirty="0">
                <a:latin typeface="Calibri Light" panose="020F0302020204030204" pitchFamily="34" charset="0"/>
                <a:cs typeface="Calibri Light" panose="020F0302020204030204" pitchFamily="34" charset="0"/>
              </a:rPr>
              <a:t>2017 respectively </a:t>
            </a:r>
          </a:p>
        </p:txBody>
      </p:sp>
      <p:graphicFrame>
        <p:nvGraphicFramePr>
          <p:cNvPr id="10" name="Chart 9"/>
          <p:cNvGraphicFramePr/>
          <p:nvPr>
            <p:extLst>
              <p:ext uri="{D42A27DB-BD31-4B8C-83A1-F6EECF244321}">
                <p14:modId xmlns:p14="http://schemas.microsoft.com/office/powerpoint/2010/main" val="2595709339"/>
              </p:ext>
            </p:extLst>
          </p:nvPr>
        </p:nvGraphicFramePr>
        <p:xfrm>
          <a:off x="4914777" y="1688788"/>
          <a:ext cx="7060557" cy="477759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488862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BD21A8-47EF-4D6B-BD48-A296E2EFE4AB}" type="slidenum">
              <a:rPr lang="en-IN" smtClean="0"/>
              <a:t>23</a:t>
            </a:fld>
            <a:endParaRPr lang="en-IN"/>
          </a:p>
        </p:txBody>
      </p:sp>
      <p:sp>
        <p:nvSpPr>
          <p:cNvPr id="3" name="Rectangle 2"/>
          <p:cNvSpPr/>
          <p:nvPr/>
        </p:nvSpPr>
        <p:spPr>
          <a:xfrm>
            <a:off x="478420" y="679572"/>
            <a:ext cx="9874120" cy="769441"/>
          </a:xfrm>
          <a:prstGeom prst="rect">
            <a:avLst/>
          </a:prstGeom>
        </p:spPr>
        <p:txBody>
          <a:bodyPr wrap="square">
            <a:spAutoFit/>
          </a:bodyPr>
          <a:lstStyle/>
          <a:p>
            <a:pPr marL="342900" indent="-342900">
              <a:buFont typeface="+mj-lt"/>
              <a:buAutoNum type="arabicPeriod" startAt="2"/>
            </a:pPr>
            <a:r>
              <a:rPr lang="en-US" sz="2200" u="sng" dirty="0" smtClean="0">
                <a:latin typeface="Calibri Light" panose="020F0302020204030204" pitchFamily="34" charset="0"/>
                <a:cs typeface="Calibri Light" panose="020F0302020204030204" pitchFamily="34" charset="0"/>
              </a:rPr>
              <a:t>Opportunity </a:t>
            </a:r>
            <a:r>
              <a:rPr lang="en-US" sz="2200" u="sng" dirty="0">
                <a:latin typeface="Calibri Light" panose="020F0302020204030204" pitchFamily="34" charset="0"/>
                <a:cs typeface="Calibri Light" panose="020F0302020204030204" pitchFamily="34" charset="0"/>
              </a:rPr>
              <a:t>to increase retention of current subscribers </a:t>
            </a:r>
            <a:r>
              <a:rPr lang="en-US" sz="2200" u="sng" dirty="0" smtClean="0">
                <a:latin typeface="Calibri Light" panose="020F0302020204030204" pitchFamily="34" charset="0"/>
                <a:cs typeface="Calibri Light" panose="020F0302020204030204" pitchFamily="34" charset="0"/>
              </a:rPr>
              <a:t>and </a:t>
            </a:r>
            <a:r>
              <a:rPr lang="en-US" sz="2200" u="sng" dirty="0">
                <a:latin typeface="Calibri Light" panose="020F0302020204030204" pitchFamily="34" charset="0"/>
                <a:cs typeface="Calibri Light" panose="020F0302020204030204" pitchFamily="34" charset="0"/>
              </a:rPr>
              <a:t>increase the number of Netflix </a:t>
            </a:r>
            <a:r>
              <a:rPr lang="en-US" sz="2200" u="sng" dirty="0" smtClean="0">
                <a:latin typeface="Calibri Light" panose="020F0302020204030204" pitchFamily="34" charset="0"/>
                <a:cs typeface="Calibri Light" panose="020F0302020204030204" pitchFamily="34" charset="0"/>
              </a:rPr>
              <a:t>subscribers by </a:t>
            </a:r>
            <a:r>
              <a:rPr lang="en-US" sz="2200" u="sng" dirty="0">
                <a:latin typeface="Calibri Light" panose="020F0302020204030204" pitchFamily="34" charset="0"/>
                <a:cs typeface="Calibri Light" panose="020F0302020204030204" pitchFamily="34" charset="0"/>
              </a:rPr>
              <a:t>increasing the amount of content added</a:t>
            </a:r>
          </a:p>
        </p:txBody>
      </p:sp>
      <p:sp>
        <p:nvSpPr>
          <p:cNvPr id="4" name="Rectangle 3"/>
          <p:cNvSpPr/>
          <p:nvPr/>
        </p:nvSpPr>
        <p:spPr>
          <a:xfrm>
            <a:off x="903135" y="1744715"/>
            <a:ext cx="9537540" cy="2577372"/>
          </a:xfrm>
          <a:prstGeom prst="rect">
            <a:avLst/>
          </a:prstGeom>
        </p:spPr>
        <p:txBody>
          <a:bodyPr wrap="square">
            <a:spAutoFit/>
          </a:bodyPr>
          <a:lstStyle/>
          <a:p>
            <a:pPr>
              <a:lnSpc>
                <a:spcPts val="1600"/>
              </a:lnSpc>
            </a:pPr>
            <a:endParaRPr lang="en-US" sz="2000" dirty="0">
              <a:latin typeface="Calibri Light" panose="020F0302020204030204" pitchFamily="34" charset="0"/>
              <a:cs typeface="Calibri Light" panose="020F0302020204030204" pitchFamily="34" charset="0"/>
            </a:endParaRPr>
          </a:p>
          <a:p>
            <a:pPr>
              <a:lnSpc>
                <a:spcPts val="3000"/>
              </a:lnSpc>
            </a:pPr>
            <a:r>
              <a:rPr lang="en-US" sz="2000" dirty="0">
                <a:latin typeface="Calibri Light" panose="020F0302020204030204" pitchFamily="34" charset="0"/>
                <a:cs typeface="Calibri Light" panose="020F0302020204030204" pitchFamily="34" charset="0"/>
              </a:rPr>
              <a:t>Business Insight: </a:t>
            </a:r>
            <a:endParaRPr lang="en-US" sz="2000" dirty="0" smtClean="0">
              <a:latin typeface="Calibri Light" panose="020F0302020204030204" pitchFamily="34" charset="0"/>
              <a:cs typeface="Calibri Light" panose="020F0302020204030204" pitchFamily="34" charset="0"/>
            </a:endParaRPr>
          </a:p>
          <a:p>
            <a:pPr>
              <a:lnSpc>
                <a:spcPts val="3000"/>
              </a:lnSpc>
            </a:pPr>
            <a:endParaRPr lang="en-US" sz="2000" dirty="0" smtClean="0">
              <a:latin typeface="Calibri Light" panose="020F0302020204030204" pitchFamily="34" charset="0"/>
              <a:cs typeface="Calibri Light" panose="020F0302020204030204" pitchFamily="34" charset="0"/>
            </a:endParaRPr>
          </a:p>
          <a:p>
            <a:pPr>
              <a:lnSpc>
                <a:spcPts val="3000"/>
              </a:lnSpc>
            </a:pPr>
            <a:r>
              <a:rPr lang="en-US" sz="2000" dirty="0" smtClean="0">
                <a:latin typeface="Calibri Light" panose="020F0302020204030204" pitchFamily="34" charset="0"/>
                <a:cs typeface="Calibri Light" panose="020F0302020204030204" pitchFamily="34" charset="0"/>
              </a:rPr>
              <a:t>Thus </a:t>
            </a:r>
            <a:r>
              <a:rPr lang="en-US" sz="2000" dirty="0">
                <a:latin typeface="Calibri Light" panose="020F0302020204030204" pitchFamily="34" charset="0"/>
                <a:cs typeface="Calibri Light" panose="020F0302020204030204" pitchFamily="34" charset="0"/>
              </a:rPr>
              <a:t>the amount of content added on Netflix has a positive correlation with the number of subscribers and the company should continue to add a large number of TV shows and movies to not only offer a wide variety of content to its current subscribers but also increase the number of Netflix subscribers. </a:t>
            </a:r>
          </a:p>
        </p:txBody>
      </p:sp>
    </p:spTree>
    <p:extLst>
      <p:ext uri="{BB962C8B-B14F-4D97-AF65-F5344CB8AC3E}">
        <p14:creationId xmlns:p14="http://schemas.microsoft.com/office/powerpoint/2010/main" val="6656347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BD21A8-47EF-4D6B-BD48-A296E2EFE4AB}" type="slidenum">
              <a:rPr lang="en-IN" smtClean="0"/>
              <a:t>24</a:t>
            </a:fld>
            <a:endParaRPr lang="en-IN"/>
          </a:p>
        </p:txBody>
      </p:sp>
      <p:sp>
        <p:nvSpPr>
          <p:cNvPr id="3" name="Rectangle 2"/>
          <p:cNvSpPr/>
          <p:nvPr/>
        </p:nvSpPr>
        <p:spPr>
          <a:xfrm>
            <a:off x="652040" y="601751"/>
            <a:ext cx="3549570" cy="923330"/>
          </a:xfrm>
          <a:prstGeom prst="rect">
            <a:avLst/>
          </a:prstGeom>
        </p:spPr>
        <p:txBody>
          <a:bodyPr wrap="square">
            <a:spAutoFit/>
          </a:bodyPr>
          <a:lstStyle/>
          <a:p>
            <a:r>
              <a:rPr lang="en-US" sz="5400" dirty="0" smtClean="0">
                <a:latin typeface="+mj-lt"/>
                <a:cs typeface="Calibri Light" panose="020F0302020204030204" pitchFamily="34" charset="0"/>
              </a:rPr>
              <a:t>Sources</a:t>
            </a:r>
            <a:r>
              <a:rPr lang="en-US" sz="2200" u="sng" dirty="0" smtClean="0">
                <a:latin typeface="Calibri Light" panose="020F0302020204030204" pitchFamily="34" charset="0"/>
                <a:cs typeface="Calibri Light" panose="020F0302020204030204" pitchFamily="34" charset="0"/>
              </a:rPr>
              <a:t> </a:t>
            </a:r>
            <a:endParaRPr lang="en-US" sz="2200" u="sng" dirty="0">
              <a:latin typeface="Calibri Light" panose="020F0302020204030204" pitchFamily="34" charset="0"/>
              <a:cs typeface="Calibri Light" panose="020F0302020204030204" pitchFamily="34" charset="0"/>
            </a:endParaRPr>
          </a:p>
        </p:txBody>
      </p:sp>
      <p:sp>
        <p:nvSpPr>
          <p:cNvPr id="4" name="TextBox 3"/>
          <p:cNvSpPr txBox="1"/>
          <p:nvPr/>
        </p:nvSpPr>
        <p:spPr>
          <a:xfrm>
            <a:off x="767811" y="1974521"/>
            <a:ext cx="10422928" cy="3373359"/>
          </a:xfrm>
          <a:prstGeom prst="rect">
            <a:avLst/>
          </a:prstGeom>
          <a:noFill/>
        </p:spPr>
        <p:txBody>
          <a:bodyPr wrap="square" rtlCol="0">
            <a:spAutoFit/>
          </a:bodyPr>
          <a:lstStyle/>
          <a:p>
            <a:pPr>
              <a:lnSpc>
                <a:spcPct val="150000"/>
              </a:lnSpc>
            </a:pPr>
            <a:r>
              <a:rPr lang="en-US" dirty="0" smtClean="0">
                <a:latin typeface="Calibri Light" panose="020F0302020204030204" pitchFamily="34" charset="0"/>
                <a:cs typeface="Calibri Light" panose="020F0302020204030204" pitchFamily="34" charset="0"/>
              </a:rPr>
              <a:t>1. Netflix Titles :</a:t>
            </a:r>
          </a:p>
          <a:p>
            <a:pPr marL="173038" indent="93663">
              <a:lnSpc>
                <a:spcPct val="150000"/>
              </a:lnSpc>
            </a:pPr>
            <a:r>
              <a:rPr lang="en-US" dirty="0" smtClean="0">
                <a:latin typeface="Calibri Light" panose="020F0302020204030204" pitchFamily="34" charset="0"/>
                <a:cs typeface="Calibri Light" panose="020F0302020204030204" pitchFamily="34" charset="0"/>
              </a:rPr>
              <a:t>https://www.kaggle.com/shivamb/netflix-shows</a:t>
            </a:r>
          </a:p>
          <a:p>
            <a:pPr>
              <a:lnSpc>
                <a:spcPct val="150000"/>
              </a:lnSpc>
            </a:pPr>
            <a:r>
              <a:rPr lang="en-US" dirty="0" smtClean="0">
                <a:latin typeface="Calibri Light" panose="020F0302020204030204" pitchFamily="34" charset="0"/>
                <a:cs typeface="Calibri Light" panose="020F0302020204030204" pitchFamily="34" charset="0"/>
              </a:rPr>
              <a:t> </a:t>
            </a:r>
            <a:endParaRPr lang="en-US" dirty="0">
              <a:latin typeface="Calibri Light" panose="020F0302020204030204" pitchFamily="34" charset="0"/>
              <a:cs typeface="Calibri Light" panose="020F0302020204030204" pitchFamily="34" charset="0"/>
            </a:endParaRPr>
          </a:p>
          <a:p>
            <a:pPr>
              <a:lnSpc>
                <a:spcPct val="150000"/>
              </a:lnSpc>
            </a:pPr>
            <a:r>
              <a:rPr lang="en-US" dirty="0" smtClean="0">
                <a:latin typeface="Calibri Light" panose="020F0302020204030204" pitchFamily="34" charset="0"/>
                <a:cs typeface="Calibri Light" panose="020F0302020204030204" pitchFamily="34" charset="0"/>
              </a:rPr>
              <a:t>2. Netflix Viewership Statistics</a:t>
            </a:r>
          </a:p>
          <a:p>
            <a:pPr marL="173038">
              <a:lnSpc>
                <a:spcPct val="150000"/>
              </a:lnSpc>
            </a:pPr>
            <a:r>
              <a:rPr lang="en-US" dirty="0">
                <a:latin typeface="Calibri Light" panose="020F0302020204030204" pitchFamily="34" charset="0"/>
                <a:cs typeface="Calibri Light" panose="020F0302020204030204" pitchFamily="34" charset="0"/>
              </a:rPr>
              <a:t> </a:t>
            </a:r>
            <a:r>
              <a:rPr lang="en-US" dirty="0" smtClean="0">
                <a:latin typeface="Calibri Light" panose="020F0302020204030204" pitchFamily="34" charset="0"/>
                <a:cs typeface="Calibri Light" panose="020F0302020204030204" pitchFamily="34" charset="0"/>
              </a:rPr>
              <a:t>https</a:t>
            </a:r>
            <a:r>
              <a:rPr lang="en-US" dirty="0">
                <a:latin typeface="Calibri Light" panose="020F0302020204030204" pitchFamily="34" charset="0"/>
                <a:cs typeface="Calibri Light" panose="020F0302020204030204" pitchFamily="34" charset="0"/>
              </a:rPr>
              <a:t>://</a:t>
            </a:r>
            <a:r>
              <a:rPr lang="en-US" dirty="0" smtClean="0">
                <a:latin typeface="Calibri Light" panose="020F0302020204030204" pitchFamily="34" charset="0"/>
                <a:cs typeface="Calibri Light" panose="020F0302020204030204" pitchFamily="34" charset="0"/>
              </a:rPr>
              <a:t>docs.google.com/spreadsheets/d/1ex8kQdFxXoixoKihgr2MMtmSd4Q8ipzemLiF-Fm7J4/edit#gid=0</a:t>
            </a:r>
          </a:p>
          <a:p>
            <a:pPr>
              <a:lnSpc>
                <a:spcPct val="150000"/>
              </a:lnSpc>
            </a:pPr>
            <a:endParaRPr lang="en-US" dirty="0">
              <a:latin typeface="Calibri Light" panose="020F0302020204030204" pitchFamily="34" charset="0"/>
              <a:cs typeface="Calibri Light" panose="020F0302020204030204" pitchFamily="34" charset="0"/>
            </a:endParaRPr>
          </a:p>
          <a:p>
            <a:pPr>
              <a:lnSpc>
                <a:spcPct val="150000"/>
              </a:lnSpc>
            </a:pPr>
            <a:r>
              <a:rPr lang="en-US" dirty="0" smtClean="0">
                <a:latin typeface="Calibri Light" panose="020F0302020204030204" pitchFamily="34" charset="0"/>
                <a:cs typeface="Calibri Light" panose="020F0302020204030204" pitchFamily="34" charset="0"/>
              </a:rPr>
              <a:t>3. Subscribers </a:t>
            </a:r>
            <a:r>
              <a:rPr lang="en-US" dirty="0">
                <a:latin typeface="Calibri Light" panose="020F0302020204030204" pitchFamily="34" charset="0"/>
                <a:cs typeface="Calibri Light" panose="020F0302020204030204" pitchFamily="34" charset="0"/>
              </a:rPr>
              <a:t>Data </a:t>
            </a:r>
          </a:p>
          <a:p>
            <a:pPr marL="173038">
              <a:lnSpc>
                <a:spcPct val="150000"/>
              </a:lnSpc>
            </a:pPr>
            <a:r>
              <a:rPr lang="en-US" dirty="0" smtClean="0">
                <a:latin typeface="Calibri Light" panose="020F0302020204030204" pitchFamily="34" charset="0"/>
                <a:cs typeface="Calibri Light" panose="020F0302020204030204" pitchFamily="34" charset="0"/>
              </a:rPr>
              <a:t>https</a:t>
            </a:r>
            <a:r>
              <a:rPr lang="en-US" dirty="0">
                <a:latin typeface="Calibri Light" panose="020F0302020204030204" pitchFamily="34" charset="0"/>
                <a:cs typeface="Calibri Light" panose="020F0302020204030204" pitchFamily="34" charset="0"/>
              </a:rPr>
              <a:t>://</a:t>
            </a:r>
            <a:r>
              <a:rPr lang="en-US" dirty="0" smtClean="0">
                <a:latin typeface="Calibri Light" panose="020F0302020204030204" pitchFamily="34" charset="0"/>
                <a:cs typeface="Calibri Light" panose="020F0302020204030204" pitchFamily="34" charset="0"/>
              </a:rPr>
              <a:t>docs.google.com/spreadsheets/d/1ex8kQdFxXoixoKihgr2MMtmSd4Q8ipzemLiF-QFm7J4/edit#gid=0</a:t>
            </a:r>
          </a:p>
        </p:txBody>
      </p:sp>
    </p:spTree>
    <p:extLst>
      <p:ext uri="{BB962C8B-B14F-4D97-AF65-F5344CB8AC3E}">
        <p14:creationId xmlns:p14="http://schemas.microsoft.com/office/powerpoint/2010/main" val="16536133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BD21A8-47EF-4D6B-BD48-A296E2EFE4AB}" type="slidenum">
              <a:rPr lang="en-IN" smtClean="0"/>
              <a:t>25</a:t>
            </a:fld>
            <a:endParaRPr lang="en-IN"/>
          </a:p>
        </p:txBody>
      </p:sp>
      <p:sp>
        <p:nvSpPr>
          <p:cNvPr id="3" name="Rectangle 2"/>
          <p:cNvSpPr/>
          <p:nvPr/>
        </p:nvSpPr>
        <p:spPr>
          <a:xfrm>
            <a:off x="4276588" y="2827159"/>
            <a:ext cx="4184365" cy="923330"/>
          </a:xfrm>
          <a:prstGeom prst="rect">
            <a:avLst/>
          </a:prstGeom>
        </p:spPr>
        <p:txBody>
          <a:bodyPr wrap="square">
            <a:spAutoFit/>
          </a:bodyPr>
          <a:lstStyle/>
          <a:p>
            <a:r>
              <a:rPr lang="en-US" sz="5400" dirty="0">
                <a:latin typeface="+mj-lt"/>
                <a:cs typeface="Calibri Light" panose="020F0302020204030204" pitchFamily="34" charset="0"/>
              </a:rPr>
              <a:t>T</a:t>
            </a:r>
            <a:r>
              <a:rPr lang="en-US" sz="5400" dirty="0" smtClean="0">
                <a:latin typeface="+mj-lt"/>
                <a:cs typeface="Calibri Light" panose="020F0302020204030204" pitchFamily="34" charset="0"/>
              </a:rPr>
              <a:t>hank you !</a:t>
            </a:r>
            <a:endParaRPr lang="en-US" sz="2200" u="sng"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893753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BD21A8-47EF-4D6B-BD48-A296E2EFE4AB}" type="slidenum">
              <a:rPr lang="en-IN" smtClean="0"/>
              <a:t>3</a:t>
            </a:fld>
            <a:endParaRPr lang="en-IN"/>
          </a:p>
        </p:txBody>
      </p:sp>
      <p:sp>
        <p:nvSpPr>
          <p:cNvPr id="3" name="Rectangle 2"/>
          <p:cNvSpPr/>
          <p:nvPr/>
        </p:nvSpPr>
        <p:spPr>
          <a:xfrm>
            <a:off x="528763" y="469549"/>
            <a:ext cx="4891084"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Project Scope</a:t>
            </a:r>
            <a:endParaRPr lang="en-US" sz="54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6" name="Diagram 5"/>
          <p:cNvGraphicFramePr/>
          <p:nvPr>
            <p:extLst>
              <p:ext uri="{D42A27DB-BD31-4B8C-83A1-F6EECF244321}">
                <p14:modId xmlns:p14="http://schemas.microsoft.com/office/powerpoint/2010/main" val="1802082995"/>
              </p:ext>
            </p:extLst>
          </p:nvPr>
        </p:nvGraphicFramePr>
        <p:xfrm>
          <a:off x="528763" y="1063416"/>
          <a:ext cx="11281273" cy="5315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71953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0999" y="332776"/>
            <a:ext cx="4296369"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Background</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TextBox 1"/>
          <p:cNvSpPr txBox="1"/>
          <p:nvPr/>
        </p:nvSpPr>
        <p:spPr>
          <a:xfrm>
            <a:off x="669957" y="1439502"/>
            <a:ext cx="10565394" cy="480131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Light" panose="020F0302020204030204" pitchFamily="34" charset="0"/>
                <a:cs typeface="Calibri Light" panose="020F0302020204030204" pitchFamily="34" charset="0"/>
              </a:rPr>
              <a:t>Netflix, Inc. is an American over-the-top </a:t>
            </a:r>
            <a:r>
              <a:rPr lang="en-US" dirty="0" smtClean="0">
                <a:latin typeface="Calibri Light" panose="020F0302020204030204" pitchFamily="34" charset="0"/>
                <a:cs typeface="Calibri Light" panose="020F0302020204030204" pitchFamily="34" charset="0"/>
              </a:rPr>
              <a:t>(OTT) content platform and</a:t>
            </a:r>
            <a:r>
              <a:rPr lang="en-US" dirty="0">
                <a:latin typeface="Calibri Light" panose="020F0302020204030204" pitchFamily="34" charset="0"/>
                <a:cs typeface="Calibri Light" panose="020F0302020204030204" pitchFamily="34" charset="0"/>
              </a:rPr>
              <a:t> production company headquartered in Los Gatos, California</a:t>
            </a:r>
            <a:r>
              <a:rPr lang="en-US" dirty="0" smtClean="0">
                <a:latin typeface="Calibri Light" panose="020F0302020204030204" pitchFamily="34" charset="0"/>
                <a:cs typeface="Calibri Light" panose="020F0302020204030204" pitchFamily="34" charset="0"/>
              </a:rPr>
              <a:t>. It was </a:t>
            </a:r>
            <a:r>
              <a:rPr lang="en-US" dirty="0">
                <a:latin typeface="Calibri Light" panose="020F0302020204030204" pitchFamily="34" charset="0"/>
                <a:cs typeface="Calibri Light" panose="020F0302020204030204" pitchFamily="34" charset="0"/>
              </a:rPr>
              <a:t>founded in 1997 by Reed Hastings &amp; Marc </a:t>
            </a:r>
            <a:r>
              <a:rPr lang="en-US" dirty="0" smtClean="0">
                <a:latin typeface="Calibri Light" panose="020F0302020204030204" pitchFamily="34" charset="0"/>
                <a:cs typeface="Calibri Light" panose="020F0302020204030204" pitchFamily="34" charset="0"/>
              </a:rPr>
              <a:t>Randolph when they had an idea to rent DVDs by mail, and in 1998, Netflix.com, a DVD rental and sales site was launched. </a:t>
            </a:r>
          </a:p>
          <a:p>
            <a:pPr marL="285750" indent="-285750">
              <a:buFont typeface="Arial" panose="020B0604020202020204" pitchFamily="34" charset="0"/>
              <a:buChar char="•"/>
            </a:pPr>
            <a:endParaRPr lang="en-US" dirty="0" smtClean="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dirty="0" smtClean="0">
                <a:latin typeface="Calibri Light" panose="020F0302020204030204" pitchFamily="34" charset="0"/>
                <a:cs typeface="Calibri Light" panose="020F0302020204030204" pitchFamily="34" charset="0"/>
              </a:rPr>
              <a:t>A Netflix subscription in those early days meant unlimited DVD rentals without due dates, late fees or monthly rental limits. </a:t>
            </a:r>
          </a:p>
          <a:p>
            <a:pPr marL="285750" indent="-285750">
              <a:buFont typeface="Arial" panose="020B0604020202020204" pitchFamily="34" charset="0"/>
              <a:buChar char="•"/>
            </a:pPr>
            <a:endParaRPr lang="en-US" dirty="0" smtClean="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dirty="0" smtClean="0">
                <a:latin typeface="Calibri Light" panose="020F0302020204030204" pitchFamily="34" charset="0"/>
                <a:cs typeface="Calibri Light" panose="020F0302020204030204" pitchFamily="34" charset="0"/>
              </a:rPr>
              <a:t>In the year 2000 a personalized movie recommendation system was introduced by Netflix which used members’ ratings on past titles to accurately predict future choices and in 2005 the profile feature was launched, allowing members to create different lists for different users and/or different moods. </a:t>
            </a:r>
          </a:p>
          <a:p>
            <a:pPr marL="285750" indent="-285750">
              <a:buFont typeface="Arial" panose="020B0604020202020204" pitchFamily="34" charset="0"/>
              <a:buChar char="•"/>
            </a:pPr>
            <a:endParaRPr lang="en-US"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dirty="0" smtClean="0">
                <a:latin typeface="Calibri Light" panose="020F0302020204030204" pitchFamily="34" charset="0"/>
                <a:cs typeface="Calibri Light" panose="020F0302020204030204" pitchFamily="34" charset="0"/>
              </a:rPr>
              <a:t>The streaming service, or Netflix as we know it today, came into inception in 2007 and 5 years later in 2012 the membership of Netflix reached 25 million with expansion into the United Kingdom, Ireland and the Nordic Countries. </a:t>
            </a:r>
          </a:p>
          <a:p>
            <a:pPr marL="285750" indent="-285750">
              <a:buFont typeface="Arial" panose="020B0604020202020204" pitchFamily="34" charset="0"/>
              <a:buChar char="•"/>
            </a:pPr>
            <a:endParaRPr lang="en-US"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dirty="0" smtClean="0">
                <a:latin typeface="Calibri Light" panose="020F0302020204030204" pitchFamily="34" charset="0"/>
                <a:cs typeface="Calibri Light" panose="020F0302020204030204" pitchFamily="34" charset="0"/>
              </a:rPr>
              <a:t>Today the Netflix membership has surpassed 200 million and is one of the world’s leading online streaming platform. </a:t>
            </a:r>
          </a:p>
        </p:txBody>
      </p:sp>
      <p:sp>
        <p:nvSpPr>
          <p:cNvPr id="5" name="Slide Number Placeholder 4"/>
          <p:cNvSpPr>
            <a:spLocks noGrp="1"/>
          </p:cNvSpPr>
          <p:nvPr>
            <p:ph type="sldNum" sz="quarter" idx="12"/>
          </p:nvPr>
        </p:nvSpPr>
        <p:spPr/>
        <p:txBody>
          <a:bodyPr/>
          <a:lstStyle/>
          <a:p>
            <a:fld id="{9DBD21A8-47EF-4D6B-BD48-A296E2EFE4AB}" type="slidenum">
              <a:rPr lang="en-IN" smtClean="0"/>
              <a:t>4</a:t>
            </a:fld>
            <a:endParaRPr lang="en-IN"/>
          </a:p>
        </p:txBody>
      </p:sp>
    </p:spTree>
    <p:extLst>
      <p:ext uri="{BB962C8B-B14F-4D97-AF65-F5344CB8AC3E}">
        <p14:creationId xmlns:p14="http://schemas.microsoft.com/office/powerpoint/2010/main" val="3459447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1849" y="368990"/>
            <a:ext cx="3695243"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Objective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TextBox 1"/>
          <p:cNvSpPr txBox="1"/>
          <p:nvPr/>
        </p:nvSpPr>
        <p:spPr>
          <a:xfrm>
            <a:off x="672261" y="1557196"/>
            <a:ext cx="10565394" cy="2739211"/>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Calibri Light" panose="020F0302020204030204" pitchFamily="34" charset="0"/>
                <a:cs typeface="Calibri Light" panose="020F0302020204030204" pitchFamily="34" charset="0"/>
              </a:rPr>
              <a:t>The objective of this project is to perform an </a:t>
            </a:r>
            <a:r>
              <a:rPr lang="en-US" sz="2400" i="1" u="sng" dirty="0" smtClean="0">
                <a:latin typeface="Calibri Light" panose="020F0302020204030204" pitchFamily="34" charset="0"/>
                <a:cs typeface="Calibri Light" panose="020F0302020204030204" pitchFamily="34" charset="0"/>
              </a:rPr>
              <a:t>Exploratory Data Analysis </a:t>
            </a:r>
            <a:r>
              <a:rPr lang="en-US" sz="2400" dirty="0" smtClean="0">
                <a:latin typeface="Calibri Light" panose="020F0302020204030204" pitchFamily="34" charset="0"/>
                <a:cs typeface="Calibri Light" panose="020F0302020204030204" pitchFamily="34" charset="0"/>
              </a:rPr>
              <a:t>on a Netflix dataset and obtain meaningful </a:t>
            </a:r>
            <a:r>
              <a:rPr lang="en-US" sz="2400" i="1" u="sng" dirty="0" smtClean="0">
                <a:latin typeface="Calibri Light" panose="020F0302020204030204" pitchFamily="34" charset="0"/>
                <a:cs typeface="Calibri Light" panose="020F0302020204030204" pitchFamily="34" charset="0"/>
              </a:rPr>
              <a:t>Business Insights</a:t>
            </a:r>
            <a:r>
              <a:rPr lang="en-US" sz="2400" dirty="0" smtClean="0">
                <a:latin typeface="Calibri Light" panose="020F0302020204030204" pitchFamily="34" charset="0"/>
                <a:cs typeface="Calibri Light" panose="020F0302020204030204" pitchFamily="34" charset="0"/>
              </a:rPr>
              <a:t> by performing SQL queries.</a:t>
            </a:r>
          </a:p>
          <a:p>
            <a:endParaRPr lang="en-US" sz="2400" dirty="0" smtClean="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2400" dirty="0" smtClean="0">
                <a:latin typeface="Calibri Light" panose="020F0302020204030204" pitchFamily="34" charset="0"/>
                <a:cs typeface="Calibri Light" panose="020F0302020204030204" pitchFamily="34" charset="0"/>
              </a:rPr>
              <a:t>These insights include the type of content viewed most on Netflix, </a:t>
            </a:r>
            <a:r>
              <a:rPr lang="en-US" sz="2400" dirty="0">
                <a:latin typeface="Calibri Light" panose="020F0302020204030204" pitchFamily="34" charset="0"/>
                <a:cs typeface="Calibri Light" panose="020F0302020204030204" pitchFamily="34" charset="0"/>
              </a:rPr>
              <a:t>r</a:t>
            </a:r>
            <a:r>
              <a:rPr lang="en-US" sz="2400" dirty="0" smtClean="0">
                <a:latin typeface="Calibri Light" panose="020F0302020204030204" pitchFamily="34" charset="0"/>
                <a:cs typeface="Calibri Light" panose="020F0302020204030204" pitchFamily="34" charset="0"/>
              </a:rPr>
              <a:t>egion-wise number of shows/movies added on Netflix, average time between date of release and date of addition of content on Netflix etc. </a:t>
            </a:r>
          </a:p>
          <a:p>
            <a:r>
              <a:rPr lang="en-US" sz="2800" dirty="0" smtClean="0">
                <a:latin typeface="Calibri Light" panose="020F0302020204030204" pitchFamily="34" charset="0"/>
                <a:cs typeface="Calibri Light" panose="020F0302020204030204" pitchFamily="34" charset="0"/>
              </a:rPr>
              <a:t> </a:t>
            </a:r>
          </a:p>
        </p:txBody>
      </p:sp>
      <p:sp>
        <p:nvSpPr>
          <p:cNvPr id="5" name="Slide Number Placeholder 4"/>
          <p:cNvSpPr>
            <a:spLocks noGrp="1"/>
          </p:cNvSpPr>
          <p:nvPr>
            <p:ph type="sldNum" sz="quarter" idx="12"/>
          </p:nvPr>
        </p:nvSpPr>
        <p:spPr/>
        <p:txBody>
          <a:bodyPr/>
          <a:lstStyle/>
          <a:p>
            <a:fld id="{9DBD21A8-47EF-4D6B-BD48-A296E2EFE4AB}" type="slidenum">
              <a:rPr lang="en-IN" smtClean="0"/>
              <a:t>5</a:t>
            </a:fld>
            <a:endParaRPr lang="en-IN"/>
          </a:p>
        </p:txBody>
      </p:sp>
    </p:spTree>
    <p:extLst>
      <p:ext uri="{BB962C8B-B14F-4D97-AF65-F5344CB8AC3E}">
        <p14:creationId xmlns:p14="http://schemas.microsoft.com/office/powerpoint/2010/main" val="42793495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18385" y="295729"/>
            <a:ext cx="7040710"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Data Set Description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TextBox 1"/>
          <p:cNvSpPr txBox="1"/>
          <p:nvPr/>
        </p:nvSpPr>
        <p:spPr>
          <a:xfrm>
            <a:off x="930145" y="1585762"/>
            <a:ext cx="8996175" cy="461665"/>
          </a:xfrm>
          <a:prstGeom prst="rect">
            <a:avLst/>
          </a:prstGeom>
          <a:noFill/>
        </p:spPr>
        <p:txBody>
          <a:bodyPr wrap="square" rtlCol="0">
            <a:spAutoFit/>
          </a:bodyPr>
          <a:lstStyle/>
          <a:p>
            <a:r>
              <a:rPr lang="en-US" sz="2400" dirty="0" smtClean="0">
                <a:latin typeface="Calibri Light" panose="020F0302020204030204" pitchFamily="34" charset="0"/>
                <a:cs typeface="Calibri Light" panose="020F0302020204030204" pitchFamily="34" charset="0"/>
              </a:rPr>
              <a:t>The data set used for this project consists of the following tables:</a:t>
            </a:r>
            <a:endParaRPr lang="en-US" dirty="0" smtClean="0">
              <a:latin typeface="Calibri Light" panose="020F0302020204030204" pitchFamily="34" charset="0"/>
              <a:cs typeface="Calibri Light" panose="020F0302020204030204" pitchFamily="34" charset="0"/>
            </a:endParaRPr>
          </a:p>
        </p:txBody>
      </p:sp>
      <p:sp>
        <p:nvSpPr>
          <p:cNvPr id="5" name="Slide Number Placeholder 4"/>
          <p:cNvSpPr>
            <a:spLocks noGrp="1"/>
          </p:cNvSpPr>
          <p:nvPr>
            <p:ph type="sldNum" sz="quarter" idx="12"/>
          </p:nvPr>
        </p:nvSpPr>
        <p:spPr/>
        <p:txBody>
          <a:bodyPr/>
          <a:lstStyle/>
          <a:p>
            <a:fld id="{9DBD21A8-47EF-4D6B-BD48-A296E2EFE4AB}" type="slidenum">
              <a:rPr lang="en-IN" smtClean="0"/>
              <a:t>6</a:t>
            </a:fld>
            <a:endParaRPr lang="en-IN"/>
          </a:p>
        </p:txBody>
      </p:sp>
      <p:graphicFrame>
        <p:nvGraphicFramePr>
          <p:cNvPr id="4" name="Diagram 3"/>
          <p:cNvGraphicFramePr/>
          <p:nvPr>
            <p:extLst>
              <p:ext uri="{D42A27DB-BD31-4B8C-83A1-F6EECF244321}">
                <p14:modId xmlns:p14="http://schemas.microsoft.com/office/powerpoint/2010/main" val="2090324718"/>
              </p:ext>
            </p:extLst>
          </p:nvPr>
        </p:nvGraphicFramePr>
        <p:xfrm>
          <a:off x="1161296" y="1873850"/>
          <a:ext cx="9610343" cy="45167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37721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1413" y="376776"/>
            <a:ext cx="8764252" cy="784830"/>
          </a:xfrm>
          <a:prstGeom prst="rect">
            <a:avLst/>
          </a:prstGeom>
          <a:noFill/>
        </p:spPr>
        <p:txBody>
          <a:bodyPr wrap="square" lIns="91440" tIns="45720" rIns="91440" bIns="45720">
            <a:spAutoFit/>
          </a:bodyPr>
          <a:lstStyle/>
          <a:p>
            <a:pPr algn="ctr"/>
            <a:r>
              <a:rPr lang="en-US" sz="4000" dirty="0" smtClean="0">
                <a:ln w="0"/>
                <a:effectLst>
                  <a:outerShdw blurRad="38100" dist="19050" dir="2700000" algn="tl" rotWithShape="0">
                    <a:schemeClr val="dk1">
                      <a:alpha val="40000"/>
                    </a:schemeClr>
                  </a:outerShdw>
                </a:effectLst>
              </a:rPr>
              <a:t>MySQL Statements/Functions Used</a:t>
            </a:r>
            <a:r>
              <a:rPr lang="en-US" sz="4500" dirty="0" smtClean="0">
                <a:ln w="0"/>
                <a:effectLst>
                  <a:outerShdw blurRad="38100" dist="19050" dir="2700000" algn="tl" rotWithShape="0">
                    <a:schemeClr val="dk1">
                      <a:alpha val="40000"/>
                    </a:schemeClr>
                  </a:outerShdw>
                </a:effectLst>
              </a:rPr>
              <a:t> </a:t>
            </a:r>
            <a:endParaRPr lang="en-US" sz="45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5" name="Table 4"/>
          <p:cNvGraphicFramePr>
            <a:graphicFrameLocks noGrp="1"/>
          </p:cNvGraphicFramePr>
          <p:nvPr>
            <p:extLst>
              <p:ext uri="{D42A27DB-BD31-4B8C-83A1-F6EECF244321}">
                <p14:modId xmlns:p14="http://schemas.microsoft.com/office/powerpoint/2010/main" val="473186009"/>
              </p:ext>
            </p:extLst>
          </p:nvPr>
        </p:nvGraphicFramePr>
        <p:xfrm>
          <a:off x="610854" y="1375617"/>
          <a:ext cx="10494147" cy="5014169"/>
        </p:xfrm>
        <a:graphic>
          <a:graphicData uri="http://schemas.openxmlformats.org/drawingml/2006/table">
            <a:tbl>
              <a:tblPr firstRow="1" bandRow="1">
                <a:tableStyleId>{5940675A-B579-460E-94D1-54222C63F5DA}</a:tableStyleId>
              </a:tblPr>
              <a:tblGrid>
                <a:gridCol w="379848"/>
                <a:gridCol w="3031288"/>
                <a:gridCol w="7083011"/>
              </a:tblGrid>
              <a:tr h="351872">
                <a:tc>
                  <a:txBody>
                    <a:bodyPr/>
                    <a:lstStyle/>
                    <a:p>
                      <a:r>
                        <a:rPr lang="en-US" sz="1500" dirty="0" smtClean="0"/>
                        <a:t>1</a:t>
                      </a:r>
                      <a:endParaRPr lang="en-IN" sz="1500" dirty="0"/>
                    </a:p>
                  </a:txBody>
                  <a:tcPr anchor="ctr"/>
                </a:tc>
                <a:tc>
                  <a:txBody>
                    <a:bodyPr/>
                    <a:lstStyle/>
                    <a:p>
                      <a:r>
                        <a:rPr lang="en-US" sz="1500" dirty="0" smtClean="0"/>
                        <a:t>Create Statement </a:t>
                      </a:r>
                      <a:endParaRPr lang="en-IN" sz="1500" dirty="0"/>
                    </a:p>
                  </a:txBody>
                  <a:tcPr anchor="ctr"/>
                </a:tc>
                <a:tc>
                  <a:txBody>
                    <a:bodyPr/>
                    <a:lstStyle/>
                    <a:p>
                      <a:r>
                        <a:rPr lang="en-US" sz="1500" dirty="0" smtClean="0"/>
                        <a:t>Used to create the database and tables</a:t>
                      </a:r>
                      <a:endParaRPr lang="en-IN" sz="1500" dirty="0"/>
                    </a:p>
                  </a:txBody>
                  <a:tcPr anchor="ctr"/>
                </a:tc>
              </a:tr>
              <a:tr h="351872">
                <a:tc>
                  <a:txBody>
                    <a:bodyPr/>
                    <a:lstStyle/>
                    <a:p>
                      <a:r>
                        <a:rPr lang="en-US" sz="1500" dirty="0" smtClean="0"/>
                        <a:t>2</a:t>
                      </a:r>
                      <a:endParaRPr lang="en-IN" sz="1500" dirty="0"/>
                    </a:p>
                  </a:txBody>
                  <a:tcPr anchor="ctr"/>
                </a:tc>
                <a:tc>
                  <a:txBody>
                    <a:bodyPr/>
                    <a:lstStyle/>
                    <a:p>
                      <a:r>
                        <a:rPr lang="en-US" sz="1500" dirty="0" smtClean="0"/>
                        <a:t>Alter Statement </a:t>
                      </a:r>
                      <a:endParaRPr lang="en-IN" sz="1500"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500" dirty="0" smtClean="0"/>
                        <a:t>Used to add, drop, modify or rename columns/constraints</a:t>
                      </a:r>
                      <a:endParaRPr lang="en-IN" sz="1500" dirty="0"/>
                    </a:p>
                  </a:txBody>
                  <a:tcPr anchor="ctr"/>
                </a:tc>
              </a:tr>
              <a:tr h="615775">
                <a:tc>
                  <a:txBody>
                    <a:bodyPr/>
                    <a:lstStyle/>
                    <a:p>
                      <a:r>
                        <a:rPr lang="en-US" sz="1500" dirty="0" smtClean="0"/>
                        <a:t>3</a:t>
                      </a:r>
                      <a:endParaRPr lang="en-IN" sz="1500" dirty="0"/>
                    </a:p>
                  </a:txBody>
                  <a:tcPr anchor="ctr"/>
                </a:tc>
                <a:tc>
                  <a:txBody>
                    <a:bodyPr/>
                    <a:lstStyle/>
                    <a:p>
                      <a:r>
                        <a:rPr lang="en-US" sz="1500" dirty="0" smtClean="0"/>
                        <a:t>Update Statement </a:t>
                      </a:r>
                      <a:endParaRPr lang="en-IN" sz="1500"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500" dirty="0" smtClean="0"/>
                        <a:t>Used to update specific data in the table on the basis of a criteria</a:t>
                      </a:r>
                      <a:endParaRPr lang="en-IN" sz="1500" dirty="0"/>
                    </a:p>
                  </a:txBody>
                  <a:tcPr anchor="ctr"/>
                </a:tc>
              </a:tr>
              <a:tr h="351872">
                <a:tc>
                  <a:txBody>
                    <a:bodyPr/>
                    <a:lstStyle/>
                    <a:p>
                      <a:r>
                        <a:rPr lang="en-US" sz="1500" dirty="0" smtClean="0"/>
                        <a:t>4</a:t>
                      </a:r>
                      <a:endParaRPr lang="en-IN" sz="1500" dirty="0"/>
                    </a:p>
                  </a:txBody>
                  <a:tcPr anchor="ctr"/>
                </a:tc>
                <a:tc>
                  <a:txBody>
                    <a:bodyPr/>
                    <a:lstStyle/>
                    <a:p>
                      <a:r>
                        <a:rPr lang="en-US" sz="1500" dirty="0" smtClean="0"/>
                        <a:t>Select</a:t>
                      </a:r>
                      <a:r>
                        <a:rPr lang="en-US" sz="1500" baseline="0" dirty="0" smtClean="0"/>
                        <a:t> Statement</a:t>
                      </a:r>
                      <a:endParaRPr lang="en-IN" sz="1500" dirty="0"/>
                    </a:p>
                  </a:txBody>
                  <a:tcPr anchor="ctr"/>
                </a:tc>
                <a:tc>
                  <a:txBody>
                    <a:bodyPr/>
                    <a:lstStyle/>
                    <a:p>
                      <a:r>
                        <a:rPr lang="en-US" sz="1500" dirty="0" smtClean="0"/>
                        <a:t>Used to query</a:t>
                      </a:r>
                      <a:r>
                        <a:rPr lang="en-US" sz="1500" baseline="0" dirty="0" smtClean="0"/>
                        <a:t> the data or select the data from a table</a:t>
                      </a:r>
                      <a:endParaRPr lang="en-IN" sz="1500" dirty="0"/>
                    </a:p>
                  </a:txBody>
                  <a:tcPr anchor="ctr"/>
                </a:tc>
              </a:tr>
              <a:tr h="879678">
                <a:tc>
                  <a:txBody>
                    <a:bodyPr/>
                    <a:lstStyle/>
                    <a:p>
                      <a:r>
                        <a:rPr lang="en-US" sz="1500" dirty="0" smtClean="0"/>
                        <a:t>5</a:t>
                      </a:r>
                      <a:endParaRPr lang="en-IN" sz="1500" dirty="0"/>
                    </a:p>
                  </a:txBody>
                  <a:tcPr anchor="ctr"/>
                </a:tc>
                <a:tc>
                  <a:txBody>
                    <a:bodyPr/>
                    <a:lstStyle/>
                    <a:p>
                      <a:r>
                        <a:rPr lang="en-US" sz="1500" dirty="0" smtClean="0"/>
                        <a:t>Group By Clause</a:t>
                      </a:r>
                      <a:endParaRPr lang="en-IN" sz="1500"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500" dirty="0" smtClean="0"/>
                        <a:t>Used to group the data on the basis of a specific criteria. Aggregate functions such as Sum, Count, Min, Max or Avg are commonly used with the Group By clause. </a:t>
                      </a:r>
                      <a:endParaRPr lang="en-IN" sz="1500" dirty="0"/>
                    </a:p>
                  </a:txBody>
                  <a:tcPr anchor="ctr"/>
                </a:tc>
              </a:tr>
              <a:tr h="351872">
                <a:tc>
                  <a:txBody>
                    <a:bodyPr/>
                    <a:lstStyle/>
                    <a:p>
                      <a:r>
                        <a:rPr lang="en-US" sz="1500" dirty="0" smtClean="0"/>
                        <a:t>6</a:t>
                      </a:r>
                      <a:endParaRPr lang="en-IN" sz="1500" dirty="0"/>
                    </a:p>
                  </a:txBody>
                  <a:tcPr anchor="ctr"/>
                </a:tc>
                <a:tc>
                  <a:txBody>
                    <a:bodyPr/>
                    <a:lstStyle/>
                    <a:p>
                      <a:r>
                        <a:rPr lang="en-US" sz="1500" dirty="0" smtClean="0"/>
                        <a:t>Order By Clause </a:t>
                      </a:r>
                      <a:endParaRPr lang="en-IN" sz="1500"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500" dirty="0" smtClean="0"/>
                        <a:t>Used to sort the data in an orderly manner</a:t>
                      </a:r>
                      <a:endParaRPr lang="en-IN" sz="1500" dirty="0"/>
                    </a:p>
                  </a:txBody>
                  <a:tcPr anchor="ctr"/>
                </a:tc>
              </a:tr>
              <a:tr h="615775">
                <a:tc>
                  <a:txBody>
                    <a:bodyPr/>
                    <a:lstStyle/>
                    <a:p>
                      <a:r>
                        <a:rPr lang="en-US" sz="1500" dirty="0" smtClean="0"/>
                        <a:t>7</a:t>
                      </a:r>
                      <a:endParaRPr lang="en-IN" sz="1500" dirty="0"/>
                    </a:p>
                  </a:txBody>
                  <a:tcPr anchor="ctr"/>
                </a:tc>
                <a:tc>
                  <a:txBody>
                    <a:bodyPr/>
                    <a:lstStyle/>
                    <a:p>
                      <a:r>
                        <a:rPr lang="en-US" sz="1500" dirty="0" smtClean="0"/>
                        <a:t>Join Clause</a:t>
                      </a:r>
                      <a:endParaRPr lang="en-IN" sz="1500" dirty="0"/>
                    </a:p>
                  </a:txBody>
                  <a:tcPr anchor="ctr"/>
                </a:tc>
                <a:tc>
                  <a:txBody>
                    <a:bodyPr/>
                    <a:lstStyle/>
                    <a:p>
                      <a:r>
                        <a:rPr lang="en-US" sz="1500" dirty="0" smtClean="0"/>
                        <a:t>Used to combine rows from two or more tables based on a related column between them</a:t>
                      </a:r>
                      <a:endParaRPr lang="en-IN" sz="1500" dirty="0"/>
                    </a:p>
                  </a:txBody>
                  <a:tcPr anchor="ctr"/>
                </a:tc>
              </a:tr>
              <a:tr h="615775">
                <a:tc>
                  <a:txBody>
                    <a:bodyPr/>
                    <a:lstStyle/>
                    <a:p>
                      <a:r>
                        <a:rPr lang="en-US" sz="1500" dirty="0" smtClean="0"/>
                        <a:t>8</a:t>
                      </a:r>
                      <a:endParaRPr lang="en-IN" sz="1500" dirty="0"/>
                    </a:p>
                  </a:txBody>
                  <a:tcPr anchor="ctr"/>
                </a:tc>
                <a:tc>
                  <a:txBody>
                    <a:bodyPr/>
                    <a:lstStyle/>
                    <a:p>
                      <a:pPr marL="0" algn="l" defTabSz="457200" rtl="0" eaLnBrk="1" latinLnBrk="0" hangingPunct="1"/>
                      <a:r>
                        <a:rPr lang="en-IN" sz="1500" kern="1200" dirty="0" smtClean="0">
                          <a:solidFill>
                            <a:schemeClr val="tx1"/>
                          </a:solidFill>
                          <a:latin typeface="+mn-lt"/>
                          <a:ea typeface="+mn-ea"/>
                          <a:cs typeface="+mn-cs"/>
                        </a:rPr>
                        <a:t>STR_TO_DATE</a:t>
                      </a:r>
                      <a:r>
                        <a:rPr lang="en-IN" sz="1500" kern="1200" baseline="0" dirty="0" smtClean="0">
                          <a:solidFill>
                            <a:schemeClr val="tx1"/>
                          </a:solidFill>
                          <a:latin typeface="+mn-lt"/>
                          <a:ea typeface="+mn-ea"/>
                          <a:cs typeface="+mn-cs"/>
                        </a:rPr>
                        <a:t> </a:t>
                      </a:r>
                      <a:r>
                        <a:rPr lang="en-IN" sz="1500" kern="1200" dirty="0" smtClean="0">
                          <a:solidFill>
                            <a:schemeClr val="tx1"/>
                          </a:solidFill>
                          <a:latin typeface="+mn-lt"/>
                          <a:ea typeface="+mn-ea"/>
                          <a:cs typeface="+mn-cs"/>
                        </a:rPr>
                        <a:t>Function</a:t>
                      </a:r>
                      <a:endParaRPr lang="en-IN" sz="1500" kern="1200" dirty="0">
                        <a:solidFill>
                          <a:schemeClr val="tx1"/>
                        </a:solidFill>
                        <a:latin typeface="+mn-lt"/>
                        <a:ea typeface="+mn-ea"/>
                        <a:cs typeface="+mn-cs"/>
                      </a:endParaRPr>
                    </a:p>
                  </a:txBody>
                  <a:tcPr anchor="ctr"/>
                </a:tc>
                <a:tc>
                  <a:txBody>
                    <a:bodyPr/>
                    <a:lstStyle/>
                    <a:p>
                      <a:r>
                        <a:rPr lang="en-US" sz="1500" dirty="0" smtClean="0"/>
                        <a:t>Used while</a:t>
                      </a:r>
                      <a:r>
                        <a:rPr lang="en-US" sz="1500" baseline="0" dirty="0" smtClean="0"/>
                        <a:t> cleaning up the data. </a:t>
                      </a:r>
                      <a:r>
                        <a:rPr lang="en-US" sz="1500" b="0" i="0" kern="1200" baseline="0" dirty="0" smtClean="0">
                          <a:solidFill>
                            <a:schemeClr val="tx1"/>
                          </a:solidFill>
                          <a:effectLst/>
                          <a:latin typeface="+mn-lt"/>
                          <a:ea typeface="+mn-ea"/>
                          <a:cs typeface="+mn-cs"/>
                        </a:rPr>
                        <a:t>It converts </a:t>
                      </a:r>
                      <a:r>
                        <a:rPr lang="en-US" sz="1500" b="0" i="0" kern="1200" dirty="0" smtClean="0">
                          <a:solidFill>
                            <a:schemeClr val="tx1"/>
                          </a:solidFill>
                          <a:effectLst/>
                          <a:latin typeface="+mn-lt"/>
                          <a:ea typeface="+mn-ea"/>
                          <a:cs typeface="+mn-cs"/>
                        </a:rPr>
                        <a:t>a date</a:t>
                      </a:r>
                      <a:r>
                        <a:rPr lang="en-US" sz="1500" b="0" i="0" kern="1200" baseline="0" dirty="0" smtClean="0">
                          <a:solidFill>
                            <a:schemeClr val="tx1"/>
                          </a:solidFill>
                          <a:effectLst/>
                          <a:latin typeface="+mn-lt"/>
                          <a:ea typeface="+mn-ea"/>
                          <a:cs typeface="+mn-cs"/>
                        </a:rPr>
                        <a:t> which is stored as</a:t>
                      </a:r>
                      <a:r>
                        <a:rPr lang="en-US" sz="1500" b="0" i="0" kern="1200" dirty="0" smtClean="0">
                          <a:solidFill>
                            <a:schemeClr val="tx1"/>
                          </a:solidFill>
                          <a:effectLst/>
                          <a:latin typeface="+mn-lt"/>
                          <a:ea typeface="+mn-ea"/>
                          <a:cs typeface="+mn-cs"/>
                        </a:rPr>
                        <a:t> a string to a specific date format</a:t>
                      </a:r>
                      <a:endParaRPr lang="en-IN" sz="1500" dirty="0"/>
                    </a:p>
                  </a:txBody>
                  <a:tcPr anchor="ctr"/>
                </a:tc>
              </a:tr>
              <a:tr h="879678">
                <a:tc>
                  <a:txBody>
                    <a:bodyPr/>
                    <a:lstStyle/>
                    <a:p>
                      <a:r>
                        <a:rPr lang="en-US" sz="1500" dirty="0" smtClean="0"/>
                        <a:t>9</a:t>
                      </a:r>
                      <a:endParaRPr lang="en-IN" sz="1500" dirty="0"/>
                    </a:p>
                  </a:txBody>
                  <a:tcPr anchor="ctr"/>
                </a:tc>
                <a:tc>
                  <a:txBody>
                    <a:bodyPr/>
                    <a:lstStyle/>
                    <a:p>
                      <a:pPr marL="0" algn="l" defTabSz="457200" rtl="0" eaLnBrk="1" latinLnBrk="0" hangingPunct="1"/>
                      <a:r>
                        <a:rPr lang="en-US" sz="1500" kern="1200" dirty="0" smtClean="0">
                          <a:solidFill>
                            <a:schemeClr val="tx1"/>
                          </a:solidFill>
                          <a:latin typeface="+mn-lt"/>
                          <a:ea typeface="+mn-ea"/>
                          <a:cs typeface="+mn-cs"/>
                        </a:rPr>
                        <a:t>Lag Window</a:t>
                      </a:r>
                      <a:r>
                        <a:rPr lang="en-US" sz="1500" kern="1200" baseline="0" dirty="0" smtClean="0">
                          <a:solidFill>
                            <a:schemeClr val="tx1"/>
                          </a:solidFill>
                          <a:latin typeface="+mn-lt"/>
                          <a:ea typeface="+mn-ea"/>
                          <a:cs typeface="+mn-cs"/>
                        </a:rPr>
                        <a:t> Function</a:t>
                      </a:r>
                      <a:endParaRPr lang="en-IN" sz="1500" kern="1200" dirty="0">
                        <a:solidFill>
                          <a:schemeClr val="tx1"/>
                        </a:solidFill>
                        <a:latin typeface="+mn-lt"/>
                        <a:ea typeface="+mn-ea"/>
                        <a:cs typeface="+mn-cs"/>
                      </a:endParaRPr>
                    </a:p>
                  </a:txBody>
                  <a:tcPr anchor="ctr"/>
                </a:tc>
                <a:tc>
                  <a:txBody>
                    <a:bodyPr/>
                    <a:lstStyle/>
                    <a:p>
                      <a:r>
                        <a:rPr lang="en-US" sz="1500" dirty="0" smtClean="0"/>
                        <a:t>Used</a:t>
                      </a:r>
                      <a:r>
                        <a:rPr lang="en-US" sz="1500" baseline="0" dirty="0" smtClean="0"/>
                        <a:t> while performing analysis on the dataset. The lag window function in MySQL is used to print the previous rows data in a new column.</a:t>
                      </a:r>
                      <a:endParaRPr lang="en-IN" sz="1500" dirty="0"/>
                    </a:p>
                  </a:txBody>
                  <a:tcPr anchor="ctr"/>
                </a:tc>
              </a:tr>
            </a:tbl>
          </a:graphicData>
        </a:graphic>
      </p:graphicFrame>
      <p:sp>
        <p:nvSpPr>
          <p:cNvPr id="7" name="Slide Number Placeholder 6"/>
          <p:cNvSpPr>
            <a:spLocks noGrp="1"/>
          </p:cNvSpPr>
          <p:nvPr>
            <p:ph type="sldNum" sz="quarter" idx="12"/>
          </p:nvPr>
        </p:nvSpPr>
        <p:spPr/>
        <p:txBody>
          <a:bodyPr/>
          <a:lstStyle/>
          <a:p>
            <a:fld id="{9DBD21A8-47EF-4D6B-BD48-A296E2EFE4AB}" type="slidenum">
              <a:rPr lang="en-IN" smtClean="0"/>
              <a:t>7</a:t>
            </a:fld>
            <a:endParaRPr lang="en-IN"/>
          </a:p>
        </p:txBody>
      </p:sp>
    </p:spTree>
    <p:extLst>
      <p:ext uri="{BB962C8B-B14F-4D97-AF65-F5344CB8AC3E}">
        <p14:creationId xmlns:p14="http://schemas.microsoft.com/office/powerpoint/2010/main" val="15499160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2744" y="633280"/>
            <a:ext cx="8534715" cy="707886"/>
          </a:xfrm>
          <a:prstGeom prst="rect">
            <a:avLst/>
          </a:prstGeom>
          <a:noFill/>
        </p:spPr>
        <p:txBody>
          <a:bodyPr wrap="square" lIns="91440" tIns="45720" rIns="91440" bIns="45720">
            <a:spAutoFit/>
          </a:bodyPr>
          <a:lstStyle/>
          <a:p>
            <a:pPr algn="ctr"/>
            <a:r>
              <a:rPr lang="en-US" sz="4000" dirty="0" smtClean="0">
                <a:ln w="0"/>
                <a:effectLst>
                  <a:outerShdw blurRad="38100" dist="19050" dir="2700000" algn="tl" rotWithShape="0">
                    <a:schemeClr val="dk1">
                      <a:alpha val="40000"/>
                    </a:schemeClr>
                  </a:outerShdw>
                </a:effectLst>
              </a:rPr>
              <a:t>Key Business </a:t>
            </a:r>
            <a:r>
              <a:rPr lang="en-US" sz="4000" dirty="0">
                <a:ln w="0"/>
                <a:effectLst>
                  <a:outerShdw blurRad="38100" dist="19050" dir="2700000" algn="tl" rotWithShape="0">
                    <a:schemeClr val="dk1">
                      <a:alpha val="40000"/>
                    </a:schemeClr>
                  </a:outerShdw>
                </a:effectLst>
              </a:rPr>
              <a:t>Q</a:t>
            </a:r>
            <a:r>
              <a:rPr lang="en-US" sz="4000" dirty="0" smtClean="0">
                <a:ln w="0"/>
                <a:effectLst>
                  <a:outerShdw blurRad="38100" dist="19050" dir="2700000" algn="tl" rotWithShape="0">
                    <a:schemeClr val="dk1">
                      <a:alpha val="40000"/>
                    </a:schemeClr>
                  </a:outerShdw>
                </a:effectLst>
              </a:rPr>
              <a:t>uestions </a:t>
            </a:r>
            <a:r>
              <a:rPr lang="en-US" sz="4000" dirty="0">
                <a:ln w="0"/>
                <a:effectLst>
                  <a:outerShdw blurRad="38100" dist="19050" dir="2700000" algn="tl" rotWithShape="0">
                    <a:schemeClr val="dk1">
                      <a:alpha val="40000"/>
                    </a:schemeClr>
                  </a:outerShdw>
                </a:effectLst>
              </a:rPr>
              <a:t>I</a:t>
            </a:r>
            <a:r>
              <a:rPr lang="en-US" sz="4000" dirty="0" smtClean="0">
                <a:ln w="0"/>
                <a:effectLst>
                  <a:outerShdw blurRad="38100" dist="19050" dir="2700000" algn="tl" rotWithShape="0">
                    <a:schemeClr val="dk1">
                      <a:alpha val="40000"/>
                    </a:schemeClr>
                  </a:outerShdw>
                </a:effectLst>
              </a:rPr>
              <a:t>dentified</a:t>
            </a:r>
            <a:endParaRPr lang="en-US" sz="45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4" name="Table 3"/>
          <p:cNvGraphicFramePr>
            <a:graphicFrameLocks noGrp="1"/>
          </p:cNvGraphicFramePr>
          <p:nvPr>
            <p:extLst>
              <p:ext uri="{D42A27DB-BD31-4B8C-83A1-F6EECF244321}">
                <p14:modId xmlns:p14="http://schemas.microsoft.com/office/powerpoint/2010/main" val="3552904091"/>
              </p:ext>
            </p:extLst>
          </p:nvPr>
        </p:nvGraphicFramePr>
        <p:xfrm>
          <a:off x="655969" y="1718172"/>
          <a:ext cx="10349881" cy="4219919"/>
        </p:xfrm>
        <a:graphic>
          <a:graphicData uri="http://schemas.openxmlformats.org/drawingml/2006/table">
            <a:tbl>
              <a:tblPr>
                <a:tableStyleId>{5940675A-B579-460E-94D1-54222C63F5DA}</a:tableStyleId>
              </a:tblPr>
              <a:tblGrid>
                <a:gridCol w="348001"/>
                <a:gridCol w="10001880"/>
              </a:tblGrid>
              <a:tr h="303721">
                <a:tc>
                  <a:txBody>
                    <a:bodyPr/>
                    <a:lstStyle/>
                    <a:p>
                      <a:pPr marL="0" algn="ctr" defTabSz="457200" rtl="0" eaLnBrk="1" fontAlgn="b" latinLnBrk="0" hangingPunct="1"/>
                      <a:r>
                        <a:rPr lang="en-IN" sz="1500" kern="1200" dirty="0"/>
                        <a:t>1</a:t>
                      </a:r>
                      <a:endParaRPr lang="en-IN" sz="1500" kern="1200" dirty="0">
                        <a:solidFill>
                          <a:schemeClr val="tx1"/>
                        </a:solidFill>
                        <a:latin typeface="+mn-lt"/>
                        <a:ea typeface="+mn-ea"/>
                        <a:cs typeface="+mn-cs"/>
                      </a:endParaRPr>
                    </a:p>
                  </a:txBody>
                  <a:tcPr marL="4948" marR="4948" marT="4948" marB="0" anchor="ctr"/>
                </a:tc>
                <a:tc>
                  <a:txBody>
                    <a:bodyPr/>
                    <a:lstStyle/>
                    <a:p>
                      <a:pPr marL="88900" indent="0" algn="l" defTabSz="457200" rtl="0" eaLnBrk="1" fontAlgn="b" latinLnBrk="0" hangingPunct="1"/>
                      <a:r>
                        <a:rPr lang="en-US" sz="1500" kern="1200" dirty="0" smtClean="0"/>
                        <a:t>Which </a:t>
                      </a:r>
                      <a:r>
                        <a:rPr lang="en-US" sz="1500" kern="1200" dirty="0"/>
                        <a:t>of the two has a larger share on Netflix, TV </a:t>
                      </a:r>
                      <a:r>
                        <a:rPr lang="en-US" sz="1500" kern="1200" dirty="0" smtClean="0"/>
                        <a:t>shows </a:t>
                      </a:r>
                      <a:r>
                        <a:rPr lang="en-US" sz="1500" kern="1200" dirty="0"/>
                        <a:t>or </a:t>
                      </a:r>
                      <a:r>
                        <a:rPr lang="en-US" sz="1500" kern="1200" dirty="0" smtClean="0"/>
                        <a:t>movies </a:t>
                      </a:r>
                      <a:endParaRPr lang="en-US" sz="1500" kern="1200" dirty="0">
                        <a:solidFill>
                          <a:schemeClr val="tx1"/>
                        </a:solidFill>
                        <a:latin typeface="+mn-lt"/>
                        <a:ea typeface="+mn-ea"/>
                        <a:cs typeface="+mn-cs"/>
                      </a:endParaRPr>
                    </a:p>
                  </a:txBody>
                  <a:tcPr marL="4948" marR="4948" marT="4948" marB="0" anchor="ctr"/>
                </a:tc>
              </a:tr>
              <a:tr h="303721">
                <a:tc>
                  <a:txBody>
                    <a:bodyPr/>
                    <a:lstStyle/>
                    <a:p>
                      <a:pPr marL="0" algn="ctr" defTabSz="457200" rtl="0" eaLnBrk="1" fontAlgn="b" latinLnBrk="0" hangingPunct="1"/>
                      <a:r>
                        <a:rPr lang="en-IN" sz="1500" kern="1200" dirty="0"/>
                        <a:t>2</a:t>
                      </a:r>
                      <a:endParaRPr lang="en-IN" sz="1500" kern="1200" dirty="0">
                        <a:solidFill>
                          <a:schemeClr val="tx1"/>
                        </a:solidFill>
                        <a:latin typeface="+mn-lt"/>
                        <a:ea typeface="+mn-ea"/>
                        <a:cs typeface="+mn-cs"/>
                      </a:endParaRPr>
                    </a:p>
                  </a:txBody>
                  <a:tcPr marL="4948" marR="4948" marT="4948" marB="0" anchor="ctr"/>
                </a:tc>
                <a:tc>
                  <a:txBody>
                    <a:bodyPr/>
                    <a:lstStyle/>
                    <a:p>
                      <a:pPr marL="88900" indent="0" algn="l" defTabSz="457200" rtl="0" eaLnBrk="1" fontAlgn="b" latinLnBrk="0" hangingPunct="1"/>
                      <a:r>
                        <a:rPr lang="en-US" sz="1500" kern="1200" dirty="0" smtClean="0"/>
                        <a:t>Which </a:t>
                      </a:r>
                      <a:r>
                        <a:rPr lang="en-US" sz="1500" kern="1200" dirty="0"/>
                        <a:t>director has the most no. of </a:t>
                      </a:r>
                      <a:r>
                        <a:rPr lang="en-US" sz="1500" kern="1200" dirty="0" smtClean="0"/>
                        <a:t>TV shows/movies </a:t>
                      </a:r>
                      <a:r>
                        <a:rPr lang="en-US" sz="1500" kern="1200" dirty="0"/>
                        <a:t>on </a:t>
                      </a:r>
                      <a:r>
                        <a:rPr lang="en-US" sz="1500" kern="1200" dirty="0" smtClean="0"/>
                        <a:t>Netflix</a:t>
                      </a:r>
                      <a:endParaRPr lang="en-US" sz="1500" kern="1200" dirty="0">
                        <a:solidFill>
                          <a:schemeClr val="tx1"/>
                        </a:solidFill>
                        <a:latin typeface="+mn-lt"/>
                        <a:ea typeface="+mn-ea"/>
                        <a:cs typeface="+mn-cs"/>
                      </a:endParaRPr>
                    </a:p>
                  </a:txBody>
                  <a:tcPr marL="4948" marR="4948" marT="4948" marB="0" anchor="ctr"/>
                </a:tc>
              </a:tr>
              <a:tr h="601007">
                <a:tc>
                  <a:txBody>
                    <a:bodyPr/>
                    <a:lstStyle/>
                    <a:p>
                      <a:pPr marL="0" algn="ctr" defTabSz="457200" rtl="0" eaLnBrk="1" fontAlgn="b" latinLnBrk="0" hangingPunct="1"/>
                      <a:r>
                        <a:rPr lang="en-US" sz="1500" kern="1200" dirty="0" smtClean="0">
                          <a:solidFill>
                            <a:schemeClr val="tx1"/>
                          </a:solidFill>
                          <a:latin typeface="+mn-lt"/>
                          <a:ea typeface="+mn-ea"/>
                          <a:cs typeface="+mn-cs"/>
                        </a:rPr>
                        <a:t>3</a:t>
                      </a:r>
                      <a:endParaRPr lang="en-IN" sz="1500" kern="1200" dirty="0">
                        <a:solidFill>
                          <a:schemeClr val="tx1"/>
                        </a:solidFill>
                        <a:latin typeface="+mn-lt"/>
                        <a:ea typeface="+mn-ea"/>
                        <a:cs typeface="+mn-cs"/>
                      </a:endParaRPr>
                    </a:p>
                  </a:txBody>
                  <a:tcPr marL="4948" marR="4948" marT="4948" marB="0" anchor="ctr"/>
                </a:tc>
                <a:tc>
                  <a:txBody>
                    <a:bodyPr/>
                    <a:lstStyle/>
                    <a:p>
                      <a:pPr marL="92075" indent="-3175" algn="l" defTabSz="457200" rtl="0" eaLnBrk="1" fontAlgn="b" latinLnBrk="0" hangingPunct="1"/>
                      <a:r>
                        <a:rPr lang="en-US" sz="1500" kern="1200" dirty="0" smtClean="0"/>
                        <a:t>In </a:t>
                      </a:r>
                      <a:r>
                        <a:rPr lang="en-US" sz="1500" kern="1200" dirty="0"/>
                        <a:t>which year were the max &amp; min no. of TV shows added on Netflix and in which </a:t>
                      </a:r>
                      <a:r>
                        <a:rPr lang="en-US" sz="1500" kern="1200" dirty="0" smtClean="0"/>
                        <a:t>year</a:t>
                      </a:r>
                      <a:r>
                        <a:rPr lang="en-US" sz="1500" kern="1200" baseline="0" dirty="0" smtClean="0"/>
                        <a:t> </a:t>
                      </a:r>
                      <a:r>
                        <a:rPr lang="en-US" sz="1500" kern="1200" dirty="0" smtClean="0"/>
                        <a:t>were </a:t>
                      </a:r>
                      <a:r>
                        <a:rPr lang="en-US" sz="1500" kern="1200" dirty="0"/>
                        <a:t>the max &amp; min no. of movies added on Netflix</a:t>
                      </a:r>
                      <a:endParaRPr lang="en-US" sz="1500" kern="1200" dirty="0">
                        <a:solidFill>
                          <a:schemeClr val="tx1"/>
                        </a:solidFill>
                        <a:latin typeface="+mn-lt"/>
                        <a:ea typeface="+mn-ea"/>
                        <a:cs typeface="+mn-cs"/>
                      </a:endParaRPr>
                    </a:p>
                  </a:txBody>
                  <a:tcPr marL="4948" marR="4948" marT="4948" marB="0" anchor="ctr"/>
                </a:tc>
              </a:tr>
              <a:tr h="601007">
                <a:tc>
                  <a:txBody>
                    <a:bodyPr/>
                    <a:lstStyle/>
                    <a:p>
                      <a:pPr marL="0" algn="ctr" defTabSz="457200" rtl="0" eaLnBrk="1" fontAlgn="b" latinLnBrk="0" hangingPunct="1"/>
                      <a:r>
                        <a:rPr lang="en-US" sz="1500" kern="1200" dirty="0" smtClean="0">
                          <a:solidFill>
                            <a:schemeClr val="tx1"/>
                          </a:solidFill>
                          <a:latin typeface="+mn-lt"/>
                          <a:ea typeface="+mn-ea"/>
                          <a:cs typeface="+mn-cs"/>
                        </a:rPr>
                        <a:t>4</a:t>
                      </a:r>
                      <a:endParaRPr lang="en-IN" sz="1500" kern="1200" dirty="0">
                        <a:solidFill>
                          <a:schemeClr val="tx1"/>
                        </a:solidFill>
                        <a:latin typeface="+mn-lt"/>
                        <a:ea typeface="+mn-ea"/>
                        <a:cs typeface="+mn-cs"/>
                      </a:endParaRPr>
                    </a:p>
                  </a:txBody>
                  <a:tcPr marL="4948" marR="4948" marT="4948" marB="0" anchor="ctr"/>
                </a:tc>
                <a:tc>
                  <a:txBody>
                    <a:bodyPr/>
                    <a:lstStyle/>
                    <a:p>
                      <a:pPr marL="92075" indent="-3175" algn="l" defTabSz="457200" rtl="0" eaLnBrk="1" fontAlgn="b" latinLnBrk="0" hangingPunct="1"/>
                      <a:r>
                        <a:rPr lang="en-US" sz="1500" kern="1200" dirty="0" smtClean="0"/>
                        <a:t>Find</a:t>
                      </a:r>
                      <a:r>
                        <a:rPr lang="en-US" sz="1500" kern="1200" baseline="0" dirty="0" smtClean="0"/>
                        <a:t> the a</a:t>
                      </a:r>
                      <a:r>
                        <a:rPr lang="en-US" sz="1500" kern="1200" dirty="0" smtClean="0"/>
                        <a:t>verage </a:t>
                      </a:r>
                      <a:r>
                        <a:rPr lang="en-US" sz="1500" kern="1200" dirty="0"/>
                        <a:t>time between date of release </a:t>
                      </a:r>
                      <a:r>
                        <a:rPr lang="en-US" sz="1500" kern="1200" dirty="0" smtClean="0"/>
                        <a:t>and </a:t>
                      </a:r>
                      <a:r>
                        <a:rPr lang="en-US" sz="1500" kern="1200" dirty="0"/>
                        <a:t>date of addition on </a:t>
                      </a:r>
                      <a:r>
                        <a:rPr lang="en-US" sz="1500" kern="1200" dirty="0" smtClean="0"/>
                        <a:t>Netflix </a:t>
                      </a:r>
                      <a:r>
                        <a:rPr lang="en-US" sz="1500" kern="1200" dirty="0"/>
                        <a:t>for TV </a:t>
                      </a:r>
                      <a:r>
                        <a:rPr lang="en-US" sz="1500" kern="1200" dirty="0" smtClean="0"/>
                        <a:t>shows and movies </a:t>
                      </a:r>
                      <a:r>
                        <a:rPr lang="en-US" sz="1500" kern="1200" dirty="0"/>
                        <a:t>separately</a:t>
                      </a:r>
                      <a:endParaRPr lang="en-US" sz="1500" kern="1200" dirty="0">
                        <a:solidFill>
                          <a:schemeClr val="tx1"/>
                        </a:solidFill>
                        <a:latin typeface="+mn-lt"/>
                        <a:ea typeface="+mn-ea"/>
                        <a:cs typeface="+mn-cs"/>
                      </a:endParaRPr>
                    </a:p>
                  </a:txBody>
                  <a:tcPr marL="4948" marR="4948" marT="4948" marB="0" anchor="ctr"/>
                </a:tc>
              </a:tr>
              <a:tr h="601007">
                <a:tc>
                  <a:txBody>
                    <a:bodyPr/>
                    <a:lstStyle/>
                    <a:p>
                      <a:pPr marL="0" algn="ctr" defTabSz="457200" rtl="0" eaLnBrk="1" fontAlgn="b" latinLnBrk="0" hangingPunct="1"/>
                      <a:r>
                        <a:rPr lang="en-US" sz="1500" kern="1200" dirty="0" smtClean="0">
                          <a:solidFill>
                            <a:schemeClr val="tx1"/>
                          </a:solidFill>
                          <a:latin typeface="+mn-lt"/>
                          <a:ea typeface="+mn-ea"/>
                          <a:cs typeface="+mn-cs"/>
                        </a:rPr>
                        <a:t>5</a:t>
                      </a:r>
                      <a:endParaRPr lang="en-IN" sz="1500" kern="1200" dirty="0">
                        <a:solidFill>
                          <a:schemeClr val="tx1"/>
                        </a:solidFill>
                        <a:latin typeface="+mn-lt"/>
                        <a:ea typeface="+mn-ea"/>
                        <a:cs typeface="+mn-cs"/>
                      </a:endParaRPr>
                    </a:p>
                  </a:txBody>
                  <a:tcPr marL="4948" marR="4948" marT="4948" marB="0" anchor="ctr"/>
                </a:tc>
                <a:tc>
                  <a:txBody>
                    <a:bodyPr/>
                    <a:lstStyle/>
                    <a:p>
                      <a:pPr marL="92075" indent="-3175" algn="l" defTabSz="457200" rtl="0" eaLnBrk="1" fontAlgn="b" latinLnBrk="0" hangingPunct="1"/>
                      <a:r>
                        <a:rPr lang="en-US" sz="1500" kern="1200" dirty="0" smtClean="0"/>
                        <a:t>For which </a:t>
                      </a:r>
                      <a:r>
                        <a:rPr lang="en-US" sz="1500" kern="1200" dirty="0"/>
                        <a:t>TV </a:t>
                      </a:r>
                      <a:r>
                        <a:rPr lang="en-US" sz="1500" kern="1200" dirty="0" smtClean="0"/>
                        <a:t>shows </a:t>
                      </a:r>
                      <a:r>
                        <a:rPr lang="en-US" sz="1500" kern="1200" dirty="0"/>
                        <a:t>and </a:t>
                      </a:r>
                      <a:r>
                        <a:rPr lang="en-US" sz="1500" kern="1200" dirty="0" smtClean="0"/>
                        <a:t>movies </a:t>
                      </a:r>
                      <a:r>
                        <a:rPr lang="en-US" sz="1500" kern="1200" dirty="0"/>
                        <a:t>the time </a:t>
                      </a:r>
                      <a:r>
                        <a:rPr lang="en-US" sz="1500" kern="1200" dirty="0" smtClean="0"/>
                        <a:t>between the </a:t>
                      </a:r>
                      <a:r>
                        <a:rPr lang="en-US" sz="1500" kern="1200" dirty="0"/>
                        <a:t>release </a:t>
                      </a:r>
                      <a:r>
                        <a:rPr lang="en-US" sz="1500" kern="1200" dirty="0" smtClean="0"/>
                        <a:t>date and </a:t>
                      </a:r>
                      <a:r>
                        <a:rPr lang="en-US" sz="1500" kern="1200" dirty="0"/>
                        <a:t>date of addition </a:t>
                      </a:r>
                      <a:r>
                        <a:rPr lang="en-US" sz="1500" kern="1200" dirty="0" smtClean="0"/>
                        <a:t>on</a:t>
                      </a:r>
                      <a:r>
                        <a:rPr lang="en-US" sz="1500" kern="1200" baseline="0" dirty="0" smtClean="0"/>
                        <a:t> N</a:t>
                      </a:r>
                      <a:r>
                        <a:rPr lang="en-US" sz="1500" kern="1200" dirty="0" smtClean="0"/>
                        <a:t>etflix </a:t>
                      </a:r>
                      <a:r>
                        <a:rPr lang="en-US" sz="1500" kern="1200" dirty="0"/>
                        <a:t>was greater than the </a:t>
                      </a:r>
                      <a:r>
                        <a:rPr lang="en-US" sz="1500" kern="1200" dirty="0" smtClean="0"/>
                        <a:t>average </a:t>
                      </a:r>
                      <a:endParaRPr lang="en-US" sz="1500" kern="1200" dirty="0">
                        <a:solidFill>
                          <a:schemeClr val="tx1"/>
                        </a:solidFill>
                        <a:latin typeface="+mn-lt"/>
                        <a:ea typeface="+mn-ea"/>
                        <a:cs typeface="+mn-cs"/>
                      </a:endParaRPr>
                    </a:p>
                  </a:txBody>
                  <a:tcPr marL="4948" marR="4948" marT="4948" marB="0" anchor="ctr"/>
                </a:tc>
              </a:tr>
              <a:tr h="303721">
                <a:tc>
                  <a:txBody>
                    <a:bodyPr/>
                    <a:lstStyle/>
                    <a:p>
                      <a:pPr marL="0" algn="ctr" defTabSz="457200" rtl="0" eaLnBrk="1" fontAlgn="b" latinLnBrk="0" hangingPunct="1"/>
                      <a:r>
                        <a:rPr lang="en-US" sz="1500" kern="1200" dirty="0" smtClean="0">
                          <a:solidFill>
                            <a:schemeClr val="tx1"/>
                          </a:solidFill>
                          <a:latin typeface="+mn-lt"/>
                          <a:ea typeface="+mn-ea"/>
                          <a:cs typeface="+mn-cs"/>
                        </a:rPr>
                        <a:t>6</a:t>
                      </a:r>
                      <a:endParaRPr lang="en-IN" sz="1500" kern="1200" dirty="0">
                        <a:solidFill>
                          <a:schemeClr val="tx1"/>
                        </a:solidFill>
                        <a:latin typeface="+mn-lt"/>
                        <a:ea typeface="+mn-ea"/>
                        <a:cs typeface="+mn-cs"/>
                      </a:endParaRPr>
                    </a:p>
                  </a:txBody>
                  <a:tcPr marL="4948" marR="4948" marT="4948" marB="0" anchor="ctr"/>
                </a:tc>
                <a:tc>
                  <a:txBody>
                    <a:bodyPr/>
                    <a:lstStyle/>
                    <a:p>
                      <a:pPr marL="88900" indent="0" algn="l" defTabSz="457200" rtl="0" eaLnBrk="1" fontAlgn="b" latinLnBrk="0" hangingPunct="1"/>
                      <a:r>
                        <a:rPr lang="en-US" sz="1500" kern="1200" dirty="0" smtClean="0"/>
                        <a:t>Plot </a:t>
                      </a:r>
                      <a:r>
                        <a:rPr lang="en-US" sz="1500" kern="1200" dirty="0"/>
                        <a:t>the rating wise no. of TV shows and movies added on Netflix</a:t>
                      </a:r>
                      <a:endParaRPr lang="en-US" sz="1500" kern="1200" dirty="0">
                        <a:solidFill>
                          <a:schemeClr val="tx1"/>
                        </a:solidFill>
                        <a:latin typeface="+mn-lt"/>
                        <a:ea typeface="+mn-ea"/>
                        <a:cs typeface="+mn-cs"/>
                      </a:endParaRPr>
                    </a:p>
                  </a:txBody>
                  <a:tcPr marL="4948" marR="4948" marT="4948" marB="0" anchor="ctr"/>
                </a:tc>
              </a:tr>
              <a:tr h="303721">
                <a:tc>
                  <a:txBody>
                    <a:bodyPr/>
                    <a:lstStyle/>
                    <a:p>
                      <a:pPr marL="0" algn="ctr" defTabSz="457200" rtl="0" eaLnBrk="1" fontAlgn="b" latinLnBrk="0" hangingPunct="1"/>
                      <a:r>
                        <a:rPr lang="en-US" sz="1500" kern="1200" dirty="0" smtClean="0">
                          <a:solidFill>
                            <a:schemeClr val="tx1"/>
                          </a:solidFill>
                          <a:latin typeface="+mn-lt"/>
                          <a:ea typeface="+mn-ea"/>
                          <a:cs typeface="+mn-cs"/>
                        </a:rPr>
                        <a:t>7</a:t>
                      </a:r>
                      <a:endParaRPr lang="en-IN" sz="1500" kern="1200" dirty="0">
                        <a:solidFill>
                          <a:schemeClr val="tx1"/>
                        </a:solidFill>
                        <a:latin typeface="+mn-lt"/>
                        <a:ea typeface="+mn-ea"/>
                        <a:cs typeface="+mn-cs"/>
                      </a:endParaRPr>
                    </a:p>
                  </a:txBody>
                  <a:tcPr marL="4948" marR="4948" marT="4948" marB="0" anchor="ctr"/>
                </a:tc>
                <a:tc>
                  <a:txBody>
                    <a:bodyPr/>
                    <a:lstStyle/>
                    <a:p>
                      <a:pPr marL="88900" indent="0" algn="l" defTabSz="457200" rtl="0" eaLnBrk="1" fontAlgn="b" latinLnBrk="0" hangingPunct="1"/>
                      <a:r>
                        <a:rPr lang="en-US" sz="1500" kern="1200" dirty="0" smtClean="0"/>
                        <a:t>Which </a:t>
                      </a:r>
                      <a:r>
                        <a:rPr lang="en-US" sz="1500" kern="1200" dirty="0"/>
                        <a:t>TV Show/Movie has the highest 70% viewership in the Viewership Table </a:t>
                      </a:r>
                      <a:endParaRPr lang="en-US" sz="1500" kern="1200" dirty="0">
                        <a:solidFill>
                          <a:schemeClr val="tx1"/>
                        </a:solidFill>
                        <a:latin typeface="+mn-lt"/>
                        <a:ea typeface="+mn-ea"/>
                        <a:cs typeface="+mn-cs"/>
                      </a:endParaRPr>
                    </a:p>
                  </a:txBody>
                  <a:tcPr marL="4948" marR="4948" marT="4948" marB="0" anchor="ctr"/>
                </a:tc>
              </a:tr>
              <a:tr h="601007">
                <a:tc>
                  <a:txBody>
                    <a:bodyPr/>
                    <a:lstStyle/>
                    <a:p>
                      <a:pPr marL="0" algn="ctr" defTabSz="457200" rtl="0" eaLnBrk="1" fontAlgn="b" latinLnBrk="0" hangingPunct="1"/>
                      <a:r>
                        <a:rPr lang="en-US" sz="1500" kern="1200" dirty="0" smtClean="0">
                          <a:solidFill>
                            <a:schemeClr val="tx1"/>
                          </a:solidFill>
                          <a:latin typeface="+mn-lt"/>
                          <a:ea typeface="+mn-ea"/>
                          <a:cs typeface="+mn-cs"/>
                        </a:rPr>
                        <a:t>8</a:t>
                      </a:r>
                      <a:endParaRPr lang="en-IN" sz="1500" kern="1200" dirty="0">
                        <a:solidFill>
                          <a:schemeClr val="tx1"/>
                        </a:solidFill>
                        <a:latin typeface="+mn-lt"/>
                        <a:ea typeface="+mn-ea"/>
                        <a:cs typeface="+mn-cs"/>
                      </a:endParaRPr>
                    </a:p>
                  </a:txBody>
                  <a:tcPr marL="4948" marR="4948" marT="4948" marB="0" anchor="ctr"/>
                </a:tc>
                <a:tc>
                  <a:txBody>
                    <a:bodyPr/>
                    <a:lstStyle/>
                    <a:p>
                      <a:pPr marL="88900" marR="0" indent="0" algn="l" defTabSz="457200" rtl="0" eaLnBrk="1" fontAlgn="b" latinLnBrk="0" hangingPunct="1">
                        <a:lnSpc>
                          <a:spcPct val="100000"/>
                        </a:lnSpc>
                        <a:spcBef>
                          <a:spcPts val="0"/>
                        </a:spcBef>
                        <a:spcAft>
                          <a:spcPts val="0"/>
                        </a:spcAft>
                        <a:buClrTx/>
                        <a:buSzTx/>
                        <a:buFontTx/>
                        <a:buNone/>
                        <a:tabLst/>
                        <a:defRPr/>
                      </a:pPr>
                      <a:r>
                        <a:rPr lang="en-US" sz="1500" kern="1200" dirty="0" smtClean="0"/>
                        <a:t>What were the average number of subscribers in the year in which minimum no. of movies were added on Netflix</a:t>
                      </a:r>
                      <a:endParaRPr lang="en-US" sz="1500" kern="1200" dirty="0" smtClean="0">
                        <a:solidFill>
                          <a:schemeClr val="tx1"/>
                        </a:solidFill>
                        <a:latin typeface="+mn-lt"/>
                        <a:ea typeface="+mn-ea"/>
                        <a:cs typeface="+mn-cs"/>
                      </a:endParaRPr>
                    </a:p>
                  </a:txBody>
                  <a:tcPr marL="4948" marR="4948" marT="4948" marB="0" anchor="ctr"/>
                </a:tc>
              </a:tr>
              <a:tr h="601007">
                <a:tc>
                  <a:txBody>
                    <a:bodyPr/>
                    <a:lstStyle/>
                    <a:p>
                      <a:pPr marL="0" algn="ctr" defTabSz="457200" rtl="0" eaLnBrk="1" fontAlgn="b" latinLnBrk="0" hangingPunct="1"/>
                      <a:r>
                        <a:rPr lang="en-US" sz="1500" kern="1200" dirty="0" smtClean="0">
                          <a:solidFill>
                            <a:schemeClr val="tx1"/>
                          </a:solidFill>
                          <a:latin typeface="+mn-lt"/>
                          <a:ea typeface="+mn-ea"/>
                          <a:cs typeface="+mn-cs"/>
                        </a:rPr>
                        <a:t>9</a:t>
                      </a:r>
                      <a:endParaRPr lang="en-IN" sz="1500" kern="1200" dirty="0">
                        <a:solidFill>
                          <a:schemeClr val="tx1"/>
                        </a:solidFill>
                        <a:latin typeface="+mn-lt"/>
                        <a:ea typeface="+mn-ea"/>
                        <a:cs typeface="+mn-cs"/>
                      </a:endParaRPr>
                    </a:p>
                  </a:txBody>
                  <a:tcPr marL="4948" marR="4948" marT="4948" marB="0" anchor="ctr"/>
                </a:tc>
                <a:tc>
                  <a:txBody>
                    <a:bodyPr/>
                    <a:lstStyle/>
                    <a:p>
                      <a:pPr marL="88900" marR="0" indent="0" algn="l" defTabSz="457200" rtl="0" eaLnBrk="1" fontAlgn="b" latinLnBrk="0" hangingPunct="1">
                        <a:lnSpc>
                          <a:spcPct val="100000"/>
                        </a:lnSpc>
                        <a:spcBef>
                          <a:spcPts val="0"/>
                        </a:spcBef>
                        <a:spcAft>
                          <a:spcPts val="0"/>
                        </a:spcAft>
                        <a:buClrTx/>
                        <a:buSzTx/>
                        <a:buFontTx/>
                        <a:buNone/>
                        <a:tabLst/>
                        <a:defRPr/>
                      </a:pPr>
                      <a:r>
                        <a:rPr lang="en-US" sz="1500" kern="1200" dirty="0" smtClean="0"/>
                        <a:t>Find</a:t>
                      </a:r>
                      <a:r>
                        <a:rPr lang="en-US" sz="1500" kern="1200" baseline="0" dirty="0" smtClean="0"/>
                        <a:t> the ye</a:t>
                      </a:r>
                      <a:r>
                        <a:rPr lang="en-US" sz="1500" kern="1200" dirty="0" smtClean="0"/>
                        <a:t>ar wise no of TV shows and no. of movies added from 2013 to 2019. Compare with increase in the average no. of subscribers on a year-on-year</a:t>
                      </a:r>
                      <a:r>
                        <a:rPr lang="en-US" sz="1500" kern="1200" baseline="0" dirty="0" smtClean="0"/>
                        <a:t> basis </a:t>
                      </a:r>
                      <a:r>
                        <a:rPr lang="en-US" sz="1500" kern="1200" dirty="0" smtClean="0"/>
                        <a:t>from</a:t>
                      </a:r>
                      <a:r>
                        <a:rPr lang="en-US" sz="1500" kern="1200" baseline="0" dirty="0" smtClean="0"/>
                        <a:t> </a:t>
                      </a:r>
                      <a:r>
                        <a:rPr lang="en-US" sz="1500" kern="1200" dirty="0" smtClean="0"/>
                        <a:t>2013 to 2019. </a:t>
                      </a:r>
                      <a:endParaRPr lang="en-US" sz="1500" kern="1200" dirty="0" smtClean="0">
                        <a:solidFill>
                          <a:schemeClr val="tx1"/>
                        </a:solidFill>
                        <a:latin typeface="+mn-lt"/>
                        <a:ea typeface="+mn-ea"/>
                        <a:cs typeface="+mn-cs"/>
                      </a:endParaRPr>
                    </a:p>
                  </a:txBody>
                  <a:tcPr marL="4948" marR="4948" marT="4948" marB="0" anchor="ctr"/>
                </a:tc>
              </a:tr>
            </a:tbl>
          </a:graphicData>
        </a:graphic>
      </p:graphicFrame>
      <p:sp>
        <p:nvSpPr>
          <p:cNvPr id="8" name="Slide Number Placeholder 7"/>
          <p:cNvSpPr>
            <a:spLocks noGrp="1"/>
          </p:cNvSpPr>
          <p:nvPr>
            <p:ph type="sldNum" sz="quarter" idx="12"/>
          </p:nvPr>
        </p:nvSpPr>
        <p:spPr/>
        <p:txBody>
          <a:bodyPr/>
          <a:lstStyle/>
          <a:p>
            <a:fld id="{9DBD21A8-47EF-4D6B-BD48-A296E2EFE4AB}" type="slidenum">
              <a:rPr lang="en-IN" smtClean="0"/>
              <a:t>8</a:t>
            </a:fld>
            <a:endParaRPr lang="en-IN"/>
          </a:p>
        </p:txBody>
      </p:sp>
    </p:spTree>
    <p:extLst>
      <p:ext uri="{BB962C8B-B14F-4D97-AF65-F5344CB8AC3E}">
        <p14:creationId xmlns:p14="http://schemas.microsoft.com/office/powerpoint/2010/main" val="7144580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BD21A8-47EF-4D6B-BD48-A296E2EFE4AB}" type="slidenum">
              <a:rPr lang="en-IN" smtClean="0"/>
              <a:t>9</a:t>
            </a:fld>
            <a:endParaRPr lang="en-IN"/>
          </a:p>
        </p:txBody>
      </p:sp>
      <p:sp>
        <p:nvSpPr>
          <p:cNvPr id="4" name="Rectangle 3"/>
          <p:cNvSpPr/>
          <p:nvPr/>
        </p:nvSpPr>
        <p:spPr>
          <a:xfrm>
            <a:off x="1546359" y="2019556"/>
            <a:ext cx="9225280" cy="2631490"/>
          </a:xfrm>
          <a:prstGeom prst="rect">
            <a:avLst/>
          </a:prstGeom>
          <a:noFill/>
        </p:spPr>
        <p:txBody>
          <a:bodyPr wrap="square" lIns="91440" tIns="45720" rIns="91440" bIns="45720">
            <a:spAutoFit/>
          </a:bodyPr>
          <a:lstStyle/>
          <a:p>
            <a:pPr algn="ctr"/>
            <a:r>
              <a:rPr lang="en-US" sz="4000" dirty="0" smtClean="0">
                <a:ln w="0"/>
                <a:effectLst>
                  <a:outerShdw blurRad="38100" dist="19050" dir="2700000" algn="tl" rotWithShape="0">
                    <a:schemeClr val="dk1">
                      <a:alpha val="40000"/>
                    </a:schemeClr>
                  </a:outerShdw>
                </a:effectLst>
              </a:rPr>
              <a:t>Visual Representation </a:t>
            </a:r>
          </a:p>
          <a:p>
            <a:pPr algn="ctr"/>
            <a:r>
              <a:rPr lang="en-US" sz="4000" dirty="0" smtClean="0">
                <a:ln w="0"/>
                <a:effectLst>
                  <a:outerShdw blurRad="38100" dist="19050" dir="2700000" algn="tl" rotWithShape="0">
                    <a:schemeClr val="dk1">
                      <a:alpha val="40000"/>
                    </a:schemeClr>
                  </a:outerShdw>
                </a:effectLst>
              </a:rPr>
              <a:t>of </a:t>
            </a:r>
          </a:p>
          <a:p>
            <a:pPr algn="ctr"/>
            <a:r>
              <a:rPr lang="en-US" sz="4000" dirty="0" smtClean="0">
                <a:ln w="0"/>
                <a:effectLst>
                  <a:outerShdw blurRad="38100" dist="19050" dir="2700000" algn="tl" rotWithShape="0">
                    <a:schemeClr val="dk1">
                      <a:alpha val="40000"/>
                    </a:schemeClr>
                  </a:outerShdw>
                </a:effectLst>
              </a:rPr>
              <a:t>Key Business Questions</a:t>
            </a:r>
          </a:p>
          <a:p>
            <a:pPr algn="ctr"/>
            <a:r>
              <a:rPr lang="en-US" sz="4000" dirty="0" smtClean="0">
                <a:ln w="0"/>
                <a:effectLst>
                  <a:outerShdw blurRad="38100" dist="19050" dir="2700000" algn="tl" rotWithShape="0">
                    <a:schemeClr val="dk1">
                      <a:alpha val="40000"/>
                    </a:schemeClr>
                  </a:outerShdw>
                </a:effectLst>
              </a:rPr>
              <a:t> identified and answered  </a:t>
            </a:r>
            <a:r>
              <a:rPr lang="en-US" sz="4500" dirty="0" smtClean="0">
                <a:ln w="0"/>
                <a:effectLst>
                  <a:outerShdw blurRad="38100" dist="19050" dir="2700000" algn="tl" rotWithShape="0">
                    <a:schemeClr val="dk1">
                      <a:alpha val="40000"/>
                    </a:schemeClr>
                  </a:outerShdw>
                </a:effectLst>
              </a:rPr>
              <a:t> </a:t>
            </a:r>
            <a:endParaRPr lang="en-US" sz="45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104447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2217</TotalTime>
  <Words>1676</Words>
  <Application>Microsoft Office PowerPoint</Application>
  <PresentationFormat>Widescreen</PresentationFormat>
  <Paragraphs>271</Paragraphs>
  <Slides>25</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96</cp:revision>
  <dcterms:created xsi:type="dcterms:W3CDTF">2021-08-20T13:21:50Z</dcterms:created>
  <dcterms:modified xsi:type="dcterms:W3CDTF">2021-10-18T12:45:49Z</dcterms:modified>
</cp:coreProperties>
</file>