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95" r:id="rId2"/>
    <p:sldMasterId id="2147483708" r:id="rId3"/>
    <p:sldMasterId id="2147483723" r:id="rId4"/>
    <p:sldMasterId id="2147483738" r:id="rId5"/>
  </p:sldMasterIdLst>
  <p:notesMasterIdLst>
    <p:notesMasterId r:id="rId148"/>
  </p:notesMasterIdLst>
  <p:sldIdLst>
    <p:sldId id="256" r:id="rId6"/>
    <p:sldId id="288" r:id="rId7"/>
    <p:sldId id="289" r:id="rId8"/>
    <p:sldId id="290" r:id="rId9"/>
    <p:sldId id="291" r:id="rId10"/>
    <p:sldId id="292" r:id="rId11"/>
    <p:sldId id="293"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257" r:id="rId37"/>
    <p:sldId id="258" r:id="rId38"/>
    <p:sldId id="319" r:id="rId39"/>
    <p:sldId id="259" r:id="rId40"/>
    <p:sldId id="260" r:id="rId41"/>
    <p:sldId id="320" r:id="rId42"/>
    <p:sldId id="321" r:id="rId43"/>
    <p:sldId id="322" r:id="rId44"/>
    <p:sldId id="323" r:id="rId45"/>
    <p:sldId id="324" r:id="rId46"/>
    <p:sldId id="325" r:id="rId47"/>
    <p:sldId id="261" r:id="rId48"/>
    <p:sldId id="262" r:id="rId49"/>
    <p:sldId id="266" r:id="rId50"/>
    <p:sldId id="267" r:id="rId51"/>
    <p:sldId id="269" r:id="rId52"/>
    <p:sldId id="268" r:id="rId53"/>
    <p:sldId id="400" r:id="rId54"/>
    <p:sldId id="401"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2" r:id="rId70"/>
    <p:sldId id="340" r:id="rId71"/>
    <p:sldId id="341"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7" r:id="rId86"/>
    <p:sldId id="358" r:id="rId87"/>
    <p:sldId id="356" r:id="rId88"/>
    <p:sldId id="359" r:id="rId89"/>
    <p:sldId id="361" r:id="rId90"/>
    <p:sldId id="360" r:id="rId91"/>
    <p:sldId id="363" r:id="rId92"/>
    <p:sldId id="364" r:id="rId93"/>
    <p:sldId id="399" r:id="rId94"/>
    <p:sldId id="362" r:id="rId95"/>
    <p:sldId id="365" r:id="rId96"/>
    <p:sldId id="366" r:id="rId97"/>
    <p:sldId id="367" r:id="rId98"/>
    <p:sldId id="368" r:id="rId99"/>
    <p:sldId id="263" r:id="rId100"/>
    <p:sldId id="372" r:id="rId101"/>
    <p:sldId id="264" r:id="rId102"/>
    <p:sldId id="380" r:id="rId103"/>
    <p:sldId id="369" r:id="rId104"/>
    <p:sldId id="270" r:id="rId105"/>
    <p:sldId id="271" r:id="rId106"/>
    <p:sldId id="274" r:id="rId107"/>
    <p:sldId id="272" r:id="rId108"/>
    <p:sldId id="370" r:id="rId109"/>
    <p:sldId id="275" r:id="rId110"/>
    <p:sldId id="276" r:id="rId111"/>
    <p:sldId id="277" r:id="rId112"/>
    <p:sldId id="278" r:id="rId113"/>
    <p:sldId id="371" r:id="rId114"/>
    <p:sldId id="373" r:id="rId115"/>
    <p:sldId id="374" r:id="rId116"/>
    <p:sldId id="378" r:id="rId117"/>
    <p:sldId id="375" r:id="rId118"/>
    <p:sldId id="376" r:id="rId119"/>
    <p:sldId id="377" r:id="rId120"/>
    <p:sldId id="381" r:id="rId121"/>
    <p:sldId id="382" r:id="rId122"/>
    <p:sldId id="383" r:id="rId123"/>
    <p:sldId id="384" r:id="rId124"/>
    <p:sldId id="385" r:id="rId125"/>
    <p:sldId id="386" r:id="rId126"/>
    <p:sldId id="387" r:id="rId127"/>
    <p:sldId id="388" r:id="rId128"/>
    <p:sldId id="391" r:id="rId129"/>
    <p:sldId id="392" r:id="rId130"/>
    <p:sldId id="390" r:id="rId131"/>
    <p:sldId id="393" r:id="rId132"/>
    <p:sldId id="397" r:id="rId133"/>
    <p:sldId id="398" r:id="rId134"/>
    <p:sldId id="394" r:id="rId135"/>
    <p:sldId id="396" r:id="rId136"/>
    <p:sldId id="395" r:id="rId137"/>
    <p:sldId id="402" r:id="rId138"/>
    <p:sldId id="404" r:id="rId139"/>
    <p:sldId id="403" r:id="rId140"/>
    <p:sldId id="405" r:id="rId141"/>
    <p:sldId id="406" r:id="rId142"/>
    <p:sldId id="407" r:id="rId143"/>
    <p:sldId id="408" r:id="rId144"/>
    <p:sldId id="409" r:id="rId145"/>
    <p:sldId id="410" r:id="rId146"/>
    <p:sldId id="411"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D44F0-3CA5-46F1-8FFE-DAD1F5A0E1A5}"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DDF10-D650-441B-B459-EE029375A7C2}" type="slidenum">
              <a:rPr lang="en-US" smtClean="0"/>
              <a:t>‹#›</a:t>
            </a:fld>
            <a:endParaRPr lang="en-US"/>
          </a:p>
        </p:txBody>
      </p:sp>
    </p:spTree>
    <p:extLst>
      <p:ext uri="{BB962C8B-B14F-4D97-AF65-F5344CB8AC3E}">
        <p14:creationId xmlns:p14="http://schemas.microsoft.com/office/powerpoint/2010/main" val="408168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D5264EF-B456-4764-B46F-FDD5F2613726}" type="slidenum">
              <a:rPr lang="en-US" altLang="en-US">
                <a:solidFill>
                  <a:prstClr val="black"/>
                </a:solidFill>
              </a:rPr>
              <a:pPr eaLnBrk="1" hangingPunct="1"/>
              <a:t>4</a:t>
            </a:fld>
            <a:endParaRPr lang="en-US" altLang="en-US">
              <a:solidFill>
                <a:prstClr val="black"/>
              </a:solidFill>
            </a:endParaRPr>
          </a:p>
        </p:txBody>
      </p:sp>
    </p:spTree>
    <p:extLst>
      <p:ext uri="{BB962C8B-B14F-4D97-AF65-F5344CB8AC3E}">
        <p14:creationId xmlns:p14="http://schemas.microsoft.com/office/powerpoint/2010/main" val="290271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3E0F03C1-25E8-4F65-B0A1-67BC2A1E25E7}" type="slidenum">
              <a:rPr lang="en-US" altLang="en-US">
                <a:solidFill>
                  <a:prstClr val="black"/>
                </a:solidFill>
              </a:rPr>
              <a:pPr eaLnBrk="1" hangingPunct="1"/>
              <a:t>13</a:t>
            </a:fld>
            <a:endParaRPr lang="en-US" altLang="en-US">
              <a:solidFill>
                <a:prstClr val="black"/>
              </a:solidFill>
            </a:endParaRPr>
          </a:p>
        </p:txBody>
      </p:sp>
    </p:spTree>
    <p:extLst>
      <p:ext uri="{BB962C8B-B14F-4D97-AF65-F5344CB8AC3E}">
        <p14:creationId xmlns:p14="http://schemas.microsoft.com/office/powerpoint/2010/main" val="2124238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5DE7312-6C22-4BDE-91A9-3980DDC8F03C}" type="slidenum">
              <a:rPr lang="en-US" altLang="en-US">
                <a:solidFill>
                  <a:prstClr val="black"/>
                </a:solidFill>
              </a:rPr>
              <a:pPr eaLnBrk="1" hangingPunct="1"/>
              <a:t>14</a:t>
            </a:fld>
            <a:endParaRPr lang="en-US" altLang="en-US">
              <a:solidFill>
                <a:prstClr val="black"/>
              </a:solidFill>
            </a:endParaRPr>
          </a:p>
        </p:txBody>
      </p:sp>
    </p:spTree>
    <p:extLst>
      <p:ext uri="{BB962C8B-B14F-4D97-AF65-F5344CB8AC3E}">
        <p14:creationId xmlns:p14="http://schemas.microsoft.com/office/powerpoint/2010/main" val="195306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A6F0095-B414-4B1B-A811-2BE4EB7AF30C}" type="slidenum">
              <a:rPr lang="en-US" altLang="en-US">
                <a:solidFill>
                  <a:prstClr val="black"/>
                </a:solidFill>
              </a:rPr>
              <a:pPr eaLnBrk="1" hangingPunct="1"/>
              <a:t>15</a:t>
            </a:fld>
            <a:endParaRPr lang="en-US" altLang="en-US">
              <a:solidFill>
                <a:prstClr val="black"/>
              </a:solidFill>
            </a:endParaRPr>
          </a:p>
        </p:txBody>
      </p:sp>
    </p:spTree>
    <p:extLst>
      <p:ext uri="{BB962C8B-B14F-4D97-AF65-F5344CB8AC3E}">
        <p14:creationId xmlns:p14="http://schemas.microsoft.com/office/powerpoint/2010/main" val="17271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05CE40B0-784A-4E4E-95DA-4EFEC7986FEB}" type="slidenum">
              <a:rPr lang="en-US" altLang="en-US">
                <a:solidFill>
                  <a:prstClr val="black"/>
                </a:solidFill>
              </a:rPr>
              <a:pPr eaLnBrk="1" hangingPunct="1"/>
              <a:t>16</a:t>
            </a:fld>
            <a:endParaRPr lang="en-US" altLang="en-US">
              <a:solidFill>
                <a:prstClr val="black"/>
              </a:solidFill>
            </a:endParaRPr>
          </a:p>
        </p:txBody>
      </p:sp>
    </p:spTree>
    <p:extLst>
      <p:ext uri="{BB962C8B-B14F-4D97-AF65-F5344CB8AC3E}">
        <p14:creationId xmlns:p14="http://schemas.microsoft.com/office/powerpoint/2010/main" val="28428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C366951-6DA9-459F-8367-6A63A801B6B4}" type="slidenum">
              <a:rPr lang="en-US" altLang="en-US">
                <a:solidFill>
                  <a:prstClr val="black"/>
                </a:solidFill>
              </a:rPr>
              <a:pPr eaLnBrk="1" hangingPunct="1"/>
              <a:t>17</a:t>
            </a:fld>
            <a:endParaRPr lang="en-US" altLang="en-US">
              <a:solidFill>
                <a:prstClr val="black"/>
              </a:solidFill>
            </a:endParaRPr>
          </a:p>
        </p:txBody>
      </p:sp>
    </p:spTree>
    <p:extLst>
      <p:ext uri="{BB962C8B-B14F-4D97-AF65-F5344CB8AC3E}">
        <p14:creationId xmlns:p14="http://schemas.microsoft.com/office/powerpoint/2010/main" val="182688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235368EA-8431-46D7-BFD4-FDAE7194A8CC}" type="slidenum">
              <a:rPr lang="en-US" altLang="en-US">
                <a:solidFill>
                  <a:prstClr val="black"/>
                </a:solidFill>
              </a:rPr>
              <a:pPr eaLnBrk="1" hangingPunct="1"/>
              <a:t>18</a:t>
            </a:fld>
            <a:endParaRPr lang="en-US" altLang="en-US">
              <a:solidFill>
                <a:prstClr val="black"/>
              </a:solidFill>
            </a:endParaRPr>
          </a:p>
        </p:txBody>
      </p:sp>
    </p:spTree>
    <p:extLst>
      <p:ext uri="{BB962C8B-B14F-4D97-AF65-F5344CB8AC3E}">
        <p14:creationId xmlns:p14="http://schemas.microsoft.com/office/powerpoint/2010/main" val="88107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909A01B6-1CEC-4142-9F64-0B785850468E}" type="slidenum">
              <a:rPr lang="en-US" altLang="en-US">
                <a:solidFill>
                  <a:prstClr val="black"/>
                </a:solidFill>
              </a:rPr>
              <a:pPr eaLnBrk="1" hangingPunct="1"/>
              <a:t>19</a:t>
            </a:fld>
            <a:endParaRPr lang="en-US" altLang="en-US">
              <a:solidFill>
                <a:prstClr val="black"/>
              </a:solidFill>
            </a:endParaRPr>
          </a:p>
        </p:txBody>
      </p:sp>
    </p:spTree>
    <p:extLst>
      <p:ext uri="{BB962C8B-B14F-4D97-AF65-F5344CB8AC3E}">
        <p14:creationId xmlns:p14="http://schemas.microsoft.com/office/powerpoint/2010/main" val="2469561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5141A30-F9DB-4E42-BCFB-8C2ED9051D07}" type="slidenum">
              <a:rPr lang="en-US" altLang="en-US">
                <a:solidFill>
                  <a:prstClr val="black"/>
                </a:solidFill>
              </a:rPr>
              <a:pPr eaLnBrk="1" hangingPunct="1"/>
              <a:t>20</a:t>
            </a:fld>
            <a:endParaRPr lang="en-US" altLang="en-US">
              <a:solidFill>
                <a:prstClr val="black"/>
              </a:solidFill>
            </a:endParaRPr>
          </a:p>
        </p:txBody>
      </p:sp>
    </p:spTree>
    <p:extLst>
      <p:ext uri="{BB962C8B-B14F-4D97-AF65-F5344CB8AC3E}">
        <p14:creationId xmlns:p14="http://schemas.microsoft.com/office/powerpoint/2010/main" val="350525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C61DAAA-8A8A-4946-89CC-AB62B8B49AB2}" type="slidenum">
              <a:rPr lang="en-US" altLang="en-US">
                <a:solidFill>
                  <a:prstClr val="black"/>
                </a:solidFill>
              </a:rPr>
              <a:pPr eaLnBrk="1" hangingPunct="1"/>
              <a:t>21</a:t>
            </a:fld>
            <a:endParaRPr lang="en-US" altLang="en-US">
              <a:solidFill>
                <a:prstClr val="black"/>
              </a:solidFill>
            </a:endParaRPr>
          </a:p>
        </p:txBody>
      </p:sp>
    </p:spTree>
    <p:extLst>
      <p:ext uri="{BB962C8B-B14F-4D97-AF65-F5344CB8AC3E}">
        <p14:creationId xmlns:p14="http://schemas.microsoft.com/office/powerpoint/2010/main" val="3137494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CB7C7562-AD7B-461B-8F0A-EBBD224E7721}" type="slidenum">
              <a:rPr lang="en-US" altLang="en-US">
                <a:solidFill>
                  <a:prstClr val="black"/>
                </a:solidFill>
              </a:rPr>
              <a:pPr eaLnBrk="1" hangingPunct="1"/>
              <a:t>22</a:t>
            </a:fld>
            <a:endParaRPr lang="en-US" altLang="en-US">
              <a:solidFill>
                <a:prstClr val="black"/>
              </a:solidFill>
            </a:endParaRPr>
          </a:p>
        </p:txBody>
      </p:sp>
    </p:spTree>
    <p:extLst>
      <p:ext uri="{BB962C8B-B14F-4D97-AF65-F5344CB8AC3E}">
        <p14:creationId xmlns:p14="http://schemas.microsoft.com/office/powerpoint/2010/main" val="329603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4216CBDB-F9B0-4FFA-AD70-C8EE7FC6F593}" type="slidenum">
              <a:rPr lang="en-US" altLang="en-US">
                <a:solidFill>
                  <a:prstClr val="black"/>
                </a:solidFill>
              </a:rPr>
              <a:pPr eaLnBrk="1" hangingPunct="1"/>
              <a:t>5</a:t>
            </a:fld>
            <a:endParaRPr lang="en-US" altLang="en-US">
              <a:solidFill>
                <a:prstClr val="black"/>
              </a:solidFill>
            </a:endParaRPr>
          </a:p>
        </p:txBody>
      </p:sp>
    </p:spTree>
    <p:extLst>
      <p:ext uri="{BB962C8B-B14F-4D97-AF65-F5344CB8AC3E}">
        <p14:creationId xmlns:p14="http://schemas.microsoft.com/office/powerpoint/2010/main" val="376499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C11375C2-82D6-4FF6-9B7C-B5CDB8A8B704}" type="slidenum">
              <a:rPr lang="en-US" altLang="en-US">
                <a:solidFill>
                  <a:prstClr val="black"/>
                </a:solidFill>
              </a:rPr>
              <a:pPr eaLnBrk="1" hangingPunct="1"/>
              <a:t>23</a:t>
            </a:fld>
            <a:endParaRPr lang="en-US" altLang="en-US">
              <a:solidFill>
                <a:prstClr val="black"/>
              </a:solidFill>
            </a:endParaRPr>
          </a:p>
        </p:txBody>
      </p:sp>
    </p:spTree>
    <p:extLst>
      <p:ext uri="{BB962C8B-B14F-4D97-AF65-F5344CB8AC3E}">
        <p14:creationId xmlns:p14="http://schemas.microsoft.com/office/powerpoint/2010/main" val="1847190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206DCBBA-EE79-4A4E-9C3B-624914F96501}" type="slidenum">
              <a:rPr lang="en-US" altLang="en-US">
                <a:solidFill>
                  <a:prstClr val="black"/>
                </a:solidFill>
              </a:rPr>
              <a:pPr eaLnBrk="1" hangingPunct="1"/>
              <a:t>24</a:t>
            </a:fld>
            <a:endParaRPr lang="en-US" altLang="en-US">
              <a:solidFill>
                <a:prstClr val="black"/>
              </a:solidFill>
            </a:endParaRPr>
          </a:p>
        </p:txBody>
      </p:sp>
    </p:spTree>
    <p:extLst>
      <p:ext uri="{BB962C8B-B14F-4D97-AF65-F5344CB8AC3E}">
        <p14:creationId xmlns:p14="http://schemas.microsoft.com/office/powerpoint/2010/main" val="230727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0C4AB052-DD9A-4309-AB60-0350150BE4D8}" type="slidenum">
              <a:rPr lang="en-US" altLang="en-US">
                <a:solidFill>
                  <a:prstClr val="black"/>
                </a:solidFill>
              </a:rPr>
              <a:pPr eaLnBrk="1" hangingPunct="1"/>
              <a:t>25</a:t>
            </a:fld>
            <a:endParaRPr lang="en-US" altLang="en-US">
              <a:solidFill>
                <a:prstClr val="black"/>
              </a:solidFill>
            </a:endParaRPr>
          </a:p>
        </p:txBody>
      </p:sp>
    </p:spTree>
    <p:extLst>
      <p:ext uri="{BB962C8B-B14F-4D97-AF65-F5344CB8AC3E}">
        <p14:creationId xmlns:p14="http://schemas.microsoft.com/office/powerpoint/2010/main" val="3663717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9CA18BC-EFAF-4E2A-9AA1-D3C872FE565E}" type="slidenum">
              <a:rPr lang="en-US" altLang="en-US">
                <a:solidFill>
                  <a:prstClr val="black"/>
                </a:solidFill>
              </a:rPr>
              <a:pPr eaLnBrk="1" hangingPunct="1"/>
              <a:t>26</a:t>
            </a:fld>
            <a:endParaRPr lang="en-US" altLang="en-US">
              <a:solidFill>
                <a:prstClr val="black"/>
              </a:solidFill>
            </a:endParaRPr>
          </a:p>
        </p:txBody>
      </p:sp>
    </p:spTree>
    <p:extLst>
      <p:ext uri="{BB962C8B-B14F-4D97-AF65-F5344CB8AC3E}">
        <p14:creationId xmlns:p14="http://schemas.microsoft.com/office/powerpoint/2010/main" val="347514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59FCE871-E7B5-4367-A4C1-8852C7F159CE}" type="slidenum">
              <a:rPr lang="en-US" altLang="en-US">
                <a:solidFill>
                  <a:prstClr val="black"/>
                </a:solidFill>
              </a:rPr>
              <a:pPr eaLnBrk="1" hangingPunct="1"/>
              <a:t>27</a:t>
            </a:fld>
            <a:endParaRPr lang="en-US" altLang="en-US">
              <a:solidFill>
                <a:prstClr val="black"/>
              </a:solidFill>
            </a:endParaRPr>
          </a:p>
        </p:txBody>
      </p:sp>
    </p:spTree>
    <p:extLst>
      <p:ext uri="{BB962C8B-B14F-4D97-AF65-F5344CB8AC3E}">
        <p14:creationId xmlns:p14="http://schemas.microsoft.com/office/powerpoint/2010/main" val="228627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E15122A9-A97D-4D77-8D27-98E71C9BD4D2}" type="slidenum">
              <a:rPr lang="en-US" altLang="en-US">
                <a:solidFill>
                  <a:prstClr val="black"/>
                </a:solidFill>
              </a:rPr>
              <a:pPr eaLnBrk="1" hangingPunct="1"/>
              <a:t>28</a:t>
            </a:fld>
            <a:endParaRPr lang="en-US" altLang="en-US">
              <a:solidFill>
                <a:prstClr val="black"/>
              </a:solidFill>
            </a:endParaRPr>
          </a:p>
        </p:txBody>
      </p:sp>
    </p:spTree>
    <p:extLst>
      <p:ext uri="{BB962C8B-B14F-4D97-AF65-F5344CB8AC3E}">
        <p14:creationId xmlns:p14="http://schemas.microsoft.com/office/powerpoint/2010/main" val="405412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35F117C0-BD38-421D-B77E-D9902BB46045}" type="slidenum">
              <a:rPr lang="en-US" altLang="en-US">
                <a:solidFill>
                  <a:prstClr val="black"/>
                </a:solidFill>
              </a:rPr>
              <a:pPr eaLnBrk="1" hangingPunct="1"/>
              <a:t>29</a:t>
            </a:fld>
            <a:endParaRPr lang="en-US" altLang="en-US">
              <a:solidFill>
                <a:prstClr val="black"/>
              </a:solidFill>
            </a:endParaRPr>
          </a:p>
        </p:txBody>
      </p:sp>
    </p:spTree>
    <p:extLst>
      <p:ext uri="{BB962C8B-B14F-4D97-AF65-F5344CB8AC3E}">
        <p14:creationId xmlns:p14="http://schemas.microsoft.com/office/powerpoint/2010/main" val="3142785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A878FAD-E156-464B-8B8D-7480F0EDD530}" type="slidenum">
              <a:rPr lang="en-US" altLang="en-US">
                <a:solidFill>
                  <a:prstClr val="black"/>
                </a:solidFill>
              </a:rPr>
              <a:pPr eaLnBrk="1" hangingPunct="1"/>
              <a:t>30</a:t>
            </a:fld>
            <a:endParaRPr lang="en-US" altLang="en-US">
              <a:solidFill>
                <a:prstClr val="black"/>
              </a:solidFill>
            </a:endParaRPr>
          </a:p>
        </p:txBody>
      </p:sp>
    </p:spTree>
    <p:extLst>
      <p:ext uri="{BB962C8B-B14F-4D97-AF65-F5344CB8AC3E}">
        <p14:creationId xmlns:p14="http://schemas.microsoft.com/office/powerpoint/2010/main" val="3564378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8A5C52C-9D51-4785-8853-5D228CCCF016}" type="slidenum">
              <a:rPr lang="en-US" altLang="en-US">
                <a:solidFill>
                  <a:prstClr val="black"/>
                </a:solidFill>
              </a:rPr>
              <a:pPr eaLnBrk="1" hangingPunct="1"/>
              <a:t>31</a:t>
            </a:fld>
            <a:endParaRPr lang="en-US" altLang="en-US">
              <a:solidFill>
                <a:prstClr val="black"/>
              </a:solidFill>
            </a:endParaRPr>
          </a:p>
        </p:txBody>
      </p:sp>
    </p:spTree>
    <p:extLst>
      <p:ext uri="{BB962C8B-B14F-4D97-AF65-F5344CB8AC3E}">
        <p14:creationId xmlns:p14="http://schemas.microsoft.com/office/powerpoint/2010/main" val="1823488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default void </a:t>
            </a:r>
            <a:r>
              <a:rPr lang="en-IN" sz="1200" b="0" i="0" kern="1200" dirty="0" err="1" smtClean="0">
                <a:solidFill>
                  <a:schemeClr val="tx1"/>
                </a:solidFill>
                <a:effectLst/>
                <a:latin typeface="+mn-lt"/>
                <a:ea typeface="+mn-ea"/>
                <a:cs typeface="+mn-cs"/>
              </a:rPr>
              <a:t>forEachRemaining</a:t>
            </a:r>
            <a:r>
              <a:rPr lang="en-IN" sz="1200" b="0" i="0" kern="1200" dirty="0" smtClean="0">
                <a:solidFill>
                  <a:schemeClr val="tx1"/>
                </a:solidFill>
                <a:effectLst/>
                <a:latin typeface="+mn-lt"/>
                <a:ea typeface="+mn-ea"/>
                <a:cs typeface="+mn-cs"/>
              </a:rPr>
              <a:t>(Consumer action): Performs the given action for each remaining element until all elements have been processed or the action throws an exception.</a:t>
            </a:r>
          </a:p>
          <a:p>
            <a:endParaRPr lang="en-IN" dirty="0"/>
          </a:p>
        </p:txBody>
      </p:sp>
      <p:sp>
        <p:nvSpPr>
          <p:cNvPr id="4" name="Slide Number Placeholder 3"/>
          <p:cNvSpPr>
            <a:spLocks noGrp="1"/>
          </p:cNvSpPr>
          <p:nvPr>
            <p:ph type="sldNum" sz="quarter" idx="10"/>
          </p:nvPr>
        </p:nvSpPr>
        <p:spPr/>
        <p:txBody>
          <a:bodyPr/>
          <a:lstStyle/>
          <a:p>
            <a:fld id="{8BFDDF10-D650-441B-B459-EE029375A7C2}" type="slidenum">
              <a:rPr lang="en-US" smtClean="0"/>
              <a:t>40</a:t>
            </a:fld>
            <a:endParaRPr lang="en-US"/>
          </a:p>
        </p:txBody>
      </p:sp>
    </p:spTree>
    <p:extLst>
      <p:ext uri="{BB962C8B-B14F-4D97-AF65-F5344CB8AC3E}">
        <p14:creationId xmlns:p14="http://schemas.microsoft.com/office/powerpoint/2010/main" val="113859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942EE21B-1A08-4F0B-A248-62B230EC9FEB}" type="slidenum">
              <a:rPr lang="en-US" altLang="en-US">
                <a:solidFill>
                  <a:prstClr val="black"/>
                </a:solidFill>
              </a:rPr>
              <a:pPr eaLnBrk="1" hangingPunct="1"/>
              <a:t>6</a:t>
            </a:fld>
            <a:endParaRPr lang="en-US" altLang="en-US">
              <a:solidFill>
                <a:prstClr val="black"/>
              </a:solidFill>
            </a:endParaRPr>
          </a:p>
        </p:txBody>
      </p:sp>
    </p:spTree>
    <p:extLst>
      <p:ext uri="{BB962C8B-B14F-4D97-AF65-F5344CB8AC3E}">
        <p14:creationId xmlns:p14="http://schemas.microsoft.com/office/powerpoint/2010/main" val="1661375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Hashing means using some function or algorithm to map object data to some representative integer value. This so-called </a:t>
            </a:r>
            <a:r>
              <a:rPr lang="en-IN" sz="1200" b="1" i="0" kern="1200" dirty="0" smtClean="0">
                <a:solidFill>
                  <a:schemeClr val="tx1"/>
                </a:solidFill>
                <a:effectLst/>
                <a:latin typeface="+mn-lt"/>
                <a:ea typeface="+mn-ea"/>
                <a:cs typeface="+mn-cs"/>
              </a:rPr>
              <a:t>hash code</a:t>
            </a:r>
            <a:r>
              <a:rPr lang="en-IN" sz="1200" b="0" i="0" kern="1200" dirty="0" smtClean="0">
                <a:solidFill>
                  <a:schemeClr val="tx1"/>
                </a:solidFill>
                <a:effectLst/>
                <a:latin typeface="+mn-lt"/>
                <a:ea typeface="+mn-ea"/>
                <a:cs typeface="+mn-cs"/>
              </a:rPr>
              <a:t> (or simply </a:t>
            </a:r>
            <a:r>
              <a:rPr lang="en-IN" sz="1200" b="1" i="0" kern="1200" dirty="0" smtClean="0">
                <a:solidFill>
                  <a:schemeClr val="tx1"/>
                </a:solidFill>
                <a:effectLst/>
                <a:latin typeface="+mn-lt"/>
                <a:ea typeface="+mn-ea"/>
                <a:cs typeface="+mn-cs"/>
              </a:rPr>
              <a:t>hash</a:t>
            </a:r>
            <a:r>
              <a:rPr lang="en-IN" sz="1200" b="0" i="0" kern="1200" dirty="0" smtClean="0">
                <a:solidFill>
                  <a:schemeClr val="tx1"/>
                </a:solidFill>
                <a:effectLst/>
                <a:latin typeface="+mn-lt"/>
                <a:ea typeface="+mn-ea"/>
                <a:cs typeface="+mn-cs"/>
              </a:rPr>
              <a:t>) can then be used as a way to </a:t>
            </a:r>
            <a:r>
              <a:rPr lang="en-IN" sz="1200" b="1" i="0" kern="1200" dirty="0" smtClean="0">
                <a:solidFill>
                  <a:schemeClr val="tx1"/>
                </a:solidFill>
                <a:effectLst/>
                <a:latin typeface="+mn-lt"/>
                <a:ea typeface="+mn-ea"/>
                <a:cs typeface="+mn-cs"/>
              </a:rPr>
              <a:t>narrow down our search</a:t>
            </a:r>
            <a:r>
              <a:rPr lang="en-IN" sz="1200" b="0" i="0" kern="1200" dirty="0" smtClean="0">
                <a:solidFill>
                  <a:schemeClr val="tx1"/>
                </a:solidFill>
                <a:effectLst/>
                <a:latin typeface="+mn-lt"/>
                <a:ea typeface="+mn-ea"/>
                <a:cs typeface="+mn-cs"/>
              </a:rPr>
              <a:t> when looking for the item in the map.</a:t>
            </a:r>
            <a:endParaRPr lang="en-IN" dirty="0"/>
          </a:p>
        </p:txBody>
      </p:sp>
      <p:sp>
        <p:nvSpPr>
          <p:cNvPr id="4" name="Slide Number Placeholder 3"/>
          <p:cNvSpPr>
            <a:spLocks noGrp="1"/>
          </p:cNvSpPr>
          <p:nvPr>
            <p:ph type="sldNum" sz="quarter" idx="10"/>
          </p:nvPr>
        </p:nvSpPr>
        <p:spPr/>
        <p:txBody>
          <a:bodyPr/>
          <a:lstStyle/>
          <a:p>
            <a:fld id="{8BFDDF10-D650-441B-B459-EE029375A7C2}" type="slidenum">
              <a:rPr lang="en-US" smtClean="0"/>
              <a:t>75</a:t>
            </a:fld>
            <a:endParaRPr lang="en-US"/>
          </a:p>
        </p:txBody>
      </p:sp>
    </p:spTree>
    <p:extLst>
      <p:ext uri="{BB962C8B-B14F-4D97-AF65-F5344CB8AC3E}">
        <p14:creationId xmlns:p14="http://schemas.microsoft.com/office/powerpoint/2010/main" val="1673623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Here the fill ratio must be between 0.0 and 1.0, and it determines how full the hash set can be before it is resized upward. Specifically, when the number of elements is greater than the capacity of the hash set multiplied by its fill ratio, the hash set is </a:t>
            </a:r>
            <a:r>
              <a:rPr lang="en-IN" sz="1200" b="0" i="0" kern="1200" dirty="0" err="1" smtClean="0">
                <a:solidFill>
                  <a:schemeClr val="tx1"/>
                </a:solidFill>
                <a:effectLst/>
                <a:latin typeface="+mn-lt"/>
                <a:ea typeface="+mn-ea"/>
                <a:cs typeface="+mn-cs"/>
              </a:rPr>
              <a:t>expanded.s</a:t>
            </a:r>
            <a:endParaRPr lang="en-IN" dirty="0"/>
          </a:p>
        </p:txBody>
      </p:sp>
      <p:sp>
        <p:nvSpPr>
          <p:cNvPr id="4" name="Slide Number Placeholder 3"/>
          <p:cNvSpPr>
            <a:spLocks noGrp="1"/>
          </p:cNvSpPr>
          <p:nvPr>
            <p:ph type="sldNum" sz="quarter" idx="10"/>
          </p:nvPr>
        </p:nvSpPr>
        <p:spPr/>
        <p:txBody>
          <a:bodyPr/>
          <a:lstStyle/>
          <a:p>
            <a:fld id="{8BFDDF10-D650-441B-B459-EE029375A7C2}" type="slidenum">
              <a:rPr lang="en-US" smtClean="0"/>
              <a:t>113</a:t>
            </a:fld>
            <a:endParaRPr lang="en-US"/>
          </a:p>
        </p:txBody>
      </p:sp>
    </p:spTree>
    <p:extLst>
      <p:ext uri="{BB962C8B-B14F-4D97-AF65-F5344CB8AC3E}">
        <p14:creationId xmlns:p14="http://schemas.microsoft.com/office/powerpoint/2010/main" val="193236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92F89E4-0110-41FD-8003-852421C4895D}" type="slidenum">
              <a:rPr lang="en-US" altLang="en-US">
                <a:solidFill>
                  <a:prstClr val="black"/>
                </a:solidFill>
              </a:rPr>
              <a:pPr eaLnBrk="1" hangingPunct="1"/>
              <a:t>7</a:t>
            </a:fld>
            <a:endParaRPr lang="en-US" altLang="en-US">
              <a:solidFill>
                <a:prstClr val="black"/>
              </a:solidFill>
            </a:endParaRPr>
          </a:p>
        </p:txBody>
      </p:sp>
    </p:spTree>
    <p:extLst>
      <p:ext uri="{BB962C8B-B14F-4D97-AF65-F5344CB8AC3E}">
        <p14:creationId xmlns:p14="http://schemas.microsoft.com/office/powerpoint/2010/main" val="90122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35E15FCF-A404-4F02-978E-FFEBBD34DEA8}" type="slidenum">
              <a:rPr lang="en-US" altLang="en-US">
                <a:solidFill>
                  <a:prstClr val="black"/>
                </a:solidFill>
              </a:rPr>
              <a:pPr eaLnBrk="1" hangingPunct="1"/>
              <a:t>8</a:t>
            </a:fld>
            <a:endParaRPr lang="en-US" altLang="en-US">
              <a:solidFill>
                <a:prstClr val="black"/>
              </a:solidFill>
            </a:endParaRPr>
          </a:p>
        </p:txBody>
      </p:sp>
    </p:spTree>
    <p:extLst>
      <p:ext uri="{BB962C8B-B14F-4D97-AF65-F5344CB8AC3E}">
        <p14:creationId xmlns:p14="http://schemas.microsoft.com/office/powerpoint/2010/main" val="1197991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5B8AA761-C98E-4F30-8FB6-CED7ECEA5E6D}" type="slidenum">
              <a:rPr lang="en-US" altLang="en-US">
                <a:solidFill>
                  <a:prstClr val="black"/>
                </a:solidFill>
              </a:rPr>
              <a:pPr eaLnBrk="1" hangingPunct="1"/>
              <a:t>9</a:t>
            </a:fld>
            <a:endParaRPr lang="en-US" altLang="en-US">
              <a:solidFill>
                <a:prstClr val="black"/>
              </a:solidFill>
            </a:endParaRPr>
          </a:p>
        </p:txBody>
      </p:sp>
    </p:spTree>
    <p:extLst>
      <p:ext uri="{BB962C8B-B14F-4D97-AF65-F5344CB8AC3E}">
        <p14:creationId xmlns:p14="http://schemas.microsoft.com/office/powerpoint/2010/main" val="18168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7AF823D-8DC6-4063-81BC-832FF63D16B4}" type="slidenum">
              <a:rPr lang="en-US" altLang="en-US">
                <a:solidFill>
                  <a:prstClr val="black"/>
                </a:solidFill>
              </a:rPr>
              <a:pPr eaLnBrk="1" hangingPunct="1"/>
              <a:t>10</a:t>
            </a:fld>
            <a:endParaRPr lang="en-US" altLang="en-US">
              <a:solidFill>
                <a:prstClr val="black"/>
              </a:solidFill>
            </a:endParaRPr>
          </a:p>
        </p:txBody>
      </p:sp>
    </p:spTree>
    <p:extLst>
      <p:ext uri="{BB962C8B-B14F-4D97-AF65-F5344CB8AC3E}">
        <p14:creationId xmlns:p14="http://schemas.microsoft.com/office/powerpoint/2010/main" val="3408896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8835C1CF-1DA3-4265-8549-8EF0F1FA3C7E}" type="slidenum">
              <a:rPr lang="en-US" altLang="en-US">
                <a:solidFill>
                  <a:prstClr val="black"/>
                </a:solidFill>
              </a:rPr>
              <a:pPr eaLnBrk="1" hangingPunct="1"/>
              <a:t>11</a:t>
            </a:fld>
            <a:endParaRPr lang="en-US" altLang="en-US">
              <a:solidFill>
                <a:prstClr val="black"/>
              </a:solidFill>
            </a:endParaRPr>
          </a:p>
        </p:txBody>
      </p:sp>
    </p:spTree>
    <p:extLst>
      <p:ext uri="{BB962C8B-B14F-4D97-AF65-F5344CB8AC3E}">
        <p14:creationId xmlns:p14="http://schemas.microsoft.com/office/powerpoint/2010/main" val="104090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1557E579-EA35-455C-B4EF-E486E0F7AB51}" type="slidenum">
              <a:rPr lang="en-US" altLang="en-US">
                <a:solidFill>
                  <a:prstClr val="black"/>
                </a:solidFill>
              </a:rPr>
              <a:pPr eaLnBrk="1" hangingPunct="1"/>
              <a:t>12</a:t>
            </a:fld>
            <a:endParaRPr lang="en-US" altLang="en-US">
              <a:solidFill>
                <a:prstClr val="black"/>
              </a:solidFill>
            </a:endParaRPr>
          </a:p>
        </p:txBody>
      </p:sp>
    </p:spTree>
    <p:extLst>
      <p:ext uri="{BB962C8B-B14F-4D97-AF65-F5344CB8AC3E}">
        <p14:creationId xmlns:p14="http://schemas.microsoft.com/office/powerpoint/2010/main" val="361568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3CE3A49-D5BF-4800-AD61-93D61186C6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8885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EEB33A87-614D-4E15-8458-892CDEB469C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4572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274639"/>
            <a:ext cx="2870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 y="274639"/>
            <a:ext cx="840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03D9CD4-EBDB-473C-9B52-4956823CF42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7596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A81EDADE-2377-4385-B47D-A773C2D500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5555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500284" y="1412875"/>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500284" y="3751264"/>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291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0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2148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3CE3A49-D5BF-4800-AD61-93D61186C6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438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D82F85A0-18BB-43D1-8B77-3A72DB7A02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2735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3E57AD1-CC77-421D-9664-08E7170B8AB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58853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315274D5-D54C-49AD-A9F6-C2A690AD7FB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77230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8152614E-410A-48FB-9301-6FC3AB00711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7037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D82F85A0-18BB-43D1-8B77-3A72DB7A02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92318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AE18E9AB-3819-4165-B2A3-32CA427A237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53982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F7358FF1-2DCB-43BA-A8FE-47F5916234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51068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B9E44103-6A9B-4DBA-ACF3-ADAB22EF18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12531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12398126-E161-4610-A163-60E5B9C928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27179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EEB33A87-614D-4E15-8458-892CDEB469C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60014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274639"/>
            <a:ext cx="2870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 y="274639"/>
            <a:ext cx="840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03D9CD4-EBDB-473C-9B52-4956823CF42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7748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A81EDADE-2377-4385-B47D-A773C2D500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17900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3CE3A49-D5BF-4800-AD61-93D61186C6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61173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D82F85A0-18BB-43D1-8B77-3A72DB7A02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46773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3E57AD1-CC77-421D-9664-08E7170B8AB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8425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3E57AD1-CC77-421D-9664-08E7170B8AB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55365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315274D5-D54C-49AD-A9F6-C2A690AD7FB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0418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8152614E-410A-48FB-9301-6FC3AB00711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93179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AE18E9AB-3819-4165-B2A3-32CA427A237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56496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F7358FF1-2DCB-43BA-A8FE-47F5916234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77578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B9E44103-6A9B-4DBA-ACF3-ADAB22EF18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3051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12398126-E161-4610-A163-60E5B9C928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9250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EEB33A87-614D-4E15-8458-892CDEB469C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330772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274639"/>
            <a:ext cx="2870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 y="274639"/>
            <a:ext cx="840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03D9CD4-EBDB-473C-9B52-4956823CF42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419261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A81EDADE-2377-4385-B47D-A773C2D500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18518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0962" name="Picture 2" descr="pic0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0400" y="2227264"/>
            <a:ext cx="7721600" cy="4630737"/>
          </a:xfrm>
          <a:prstGeom prst="rect">
            <a:avLst/>
          </a:prstGeom>
          <a:noFill/>
          <a:extLst>
            <a:ext uri="{909E8E84-426E-40DD-AFC4-6F175D3DCCD1}">
              <a14:hiddenFill xmlns:a14="http://schemas.microsoft.com/office/drawing/2010/main">
                <a:solidFill>
                  <a:srgbClr val="FFFFFF"/>
                </a:solidFill>
              </a14:hiddenFill>
            </a:ext>
          </a:extLst>
        </p:spPr>
      </p:pic>
      <p:sp>
        <p:nvSpPr>
          <p:cNvPr id="40965" name="Rectangle 5"/>
          <p:cNvSpPr>
            <a:spLocks noChangeArrowheads="1"/>
          </p:cNvSpPr>
          <p:nvPr userDrawn="1"/>
        </p:nvSpPr>
        <p:spPr bwMode="auto">
          <a:xfrm>
            <a:off x="0" y="0"/>
            <a:ext cx="7112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sz="1800" smtClean="0">
              <a:solidFill>
                <a:srgbClr val="000000"/>
              </a:solidFill>
              <a:ea typeface="SimSun" panose="02010600030101010101" pitchFamily="2" charset="-122"/>
            </a:endParaRPr>
          </a:p>
        </p:txBody>
      </p:sp>
      <p:sp>
        <p:nvSpPr>
          <p:cNvPr id="40967" name="Rectangle 7"/>
          <p:cNvSpPr>
            <a:spLocks noGrp="1" noChangeArrowheads="1"/>
          </p:cNvSpPr>
          <p:nvPr>
            <p:ph type="ctrTitle"/>
          </p:nvPr>
        </p:nvSpPr>
        <p:spPr>
          <a:xfrm>
            <a:off x="1007533" y="2130426"/>
            <a:ext cx="10363200" cy="1470025"/>
          </a:xfrm>
        </p:spPr>
        <p:txBody>
          <a:bodyPr/>
          <a:lstStyle>
            <a:lvl1pPr algn="ctr">
              <a:defRPr/>
            </a:lvl1pPr>
          </a:lstStyle>
          <a:p>
            <a:pPr lvl="0"/>
            <a:r>
              <a:rPr lang="en-US" altLang="en-US" noProof="0" smtClean="0"/>
              <a:t>Click to edit Master title style</a:t>
            </a:r>
            <a:endParaRPr lang="en-US" altLang="zh-CN" noProof="0" smtClean="0"/>
          </a:p>
        </p:txBody>
      </p:sp>
      <p:sp>
        <p:nvSpPr>
          <p:cNvPr id="40968" name="Rectangle 8"/>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40969" name="Text Box 9"/>
          <p:cNvSpPr txBox="1">
            <a:spLocks noChangeArrowheads="1"/>
          </p:cNvSpPr>
          <p:nvPr userDrawn="1"/>
        </p:nvSpPr>
        <p:spPr bwMode="auto">
          <a:xfrm>
            <a:off x="5577076" y="6629400"/>
            <a:ext cx="25680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pPr>
            <a:r>
              <a:rPr lang="en-US" altLang="en-US" sz="900" smtClean="0">
                <a:solidFill>
                  <a:srgbClr val="808080"/>
                </a:solidFill>
                <a:latin typeface="Tahoma" panose="020B0604030504040204" pitchFamily="34" charset="0"/>
                <a:ea typeface="SimSun" panose="02010600030101010101" pitchFamily="2" charset="-122"/>
              </a:rPr>
              <a:t>. </a:t>
            </a:r>
          </a:p>
        </p:txBody>
      </p:sp>
    </p:spTree>
    <p:extLst>
      <p:ext uri="{BB962C8B-B14F-4D97-AF65-F5344CB8AC3E}">
        <p14:creationId xmlns:p14="http://schemas.microsoft.com/office/powerpoint/2010/main" val="258295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315274D5-D54C-49AD-A9F6-C2A690AD7FB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444137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027901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268133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00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962679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74598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4631104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9874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4474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073806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80875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260350"/>
            <a:ext cx="2743200" cy="56784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2284" y="260350"/>
            <a:ext cx="8026400" cy="5678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99343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8152614E-410A-48FB-9301-6FC3AB00711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97188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500284" y="1412875"/>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500284" y="3751264"/>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4779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912284" y="1412876"/>
            <a:ext cx="10972800" cy="4525963"/>
          </a:xfrm>
        </p:spPr>
        <p:txBody>
          <a:bodyPr/>
          <a:lstStyle/>
          <a:p>
            <a:endParaRPr lang="en-IN"/>
          </a:p>
        </p:txBody>
      </p:sp>
    </p:spTree>
    <p:extLst>
      <p:ext uri="{BB962C8B-B14F-4D97-AF65-F5344CB8AC3E}">
        <p14:creationId xmlns:p14="http://schemas.microsoft.com/office/powerpoint/2010/main" val="2684527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00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678994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0962" name="Picture 2" descr="pic0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0400" y="2227264"/>
            <a:ext cx="7721600" cy="4630737"/>
          </a:xfrm>
          <a:prstGeom prst="rect">
            <a:avLst/>
          </a:prstGeom>
          <a:noFill/>
          <a:extLst>
            <a:ext uri="{909E8E84-426E-40DD-AFC4-6F175D3DCCD1}">
              <a14:hiddenFill xmlns:a14="http://schemas.microsoft.com/office/drawing/2010/main">
                <a:solidFill>
                  <a:srgbClr val="FFFFFF"/>
                </a:solidFill>
              </a14:hiddenFill>
            </a:ext>
          </a:extLst>
        </p:spPr>
      </p:pic>
      <p:sp>
        <p:nvSpPr>
          <p:cNvPr id="40965" name="Rectangle 5"/>
          <p:cNvSpPr>
            <a:spLocks noChangeArrowheads="1"/>
          </p:cNvSpPr>
          <p:nvPr userDrawn="1"/>
        </p:nvSpPr>
        <p:spPr bwMode="auto">
          <a:xfrm>
            <a:off x="0" y="0"/>
            <a:ext cx="7112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sz="1800" smtClean="0">
              <a:solidFill>
                <a:srgbClr val="000000"/>
              </a:solidFill>
              <a:ea typeface="SimSun" panose="02010600030101010101" pitchFamily="2" charset="-122"/>
            </a:endParaRPr>
          </a:p>
        </p:txBody>
      </p:sp>
      <p:sp>
        <p:nvSpPr>
          <p:cNvPr id="40967" name="Rectangle 7"/>
          <p:cNvSpPr>
            <a:spLocks noGrp="1" noChangeArrowheads="1"/>
          </p:cNvSpPr>
          <p:nvPr>
            <p:ph type="ctrTitle"/>
          </p:nvPr>
        </p:nvSpPr>
        <p:spPr>
          <a:xfrm>
            <a:off x="1007533" y="2130426"/>
            <a:ext cx="10363200" cy="1470025"/>
          </a:xfrm>
        </p:spPr>
        <p:txBody>
          <a:bodyPr/>
          <a:lstStyle>
            <a:lvl1pPr algn="ctr">
              <a:defRPr/>
            </a:lvl1pPr>
          </a:lstStyle>
          <a:p>
            <a:pPr lvl="0"/>
            <a:r>
              <a:rPr lang="en-US" altLang="en-US" noProof="0" smtClean="0"/>
              <a:t>Click to edit Master title style</a:t>
            </a:r>
            <a:endParaRPr lang="en-US" altLang="zh-CN" noProof="0" smtClean="0"/>
          </a:p>
        </p:txBody>
      </p:sp>
      <p:sp>
        <p:nvSpPr>
          <p:cNvPr id="40968" name="Rectangle 8"/>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40969" name="Text Box 9"/>
          <p:cNvSpPr txBox="1">
            <a:spLocks noChangeArrowheads="1"/>
          </p:cNvSpPr>
          <p:nvPr userDrawn="1"/>
        </p:nvSpPr>
        <p:spPr bwMode="auto">
          <a:xfrm>
            <a:off x="5577076" y="6629400"/>
            <a:ext cx="25680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pPr>
            <a:r>
              <a:rPr lang="en-US" altLang="en-US" sz="900" smtClean="0">
                <a:solidFill>
                  <a:srgbClr val="808080"/>
                </a:solidFill>
                <a:latin typeface="Tahoma" panose="020B0604030504040204" pitchFamily="34" charset="0"/>
                <a:ea typeface="SimSun" panose="02010600030101010101" pitchFamily="2" charset="-122"/>
              </a:rPr>
              <a:t>. </a:t>
            </a:r>
          </a:p>
        </p:txBody>
      </p:sp>
    </p:spTree>
    <p:extLst>
      <p:ext uri="{BB962C8B-B14F-4D97-AF65-F5344CB8AC3E}">
        <p14:creationId xmlns:p14="http://schemas.microsoft.com/office/powerpoint/2010/main" val="33580743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035084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554999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00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8535364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67635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4615187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57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AE18E9AB-3819-4165-B2A3-32CA427A237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33373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983256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30032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021801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260350"/>
            <a:ext cx="2743200" cy="56784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2284" y="260350"/>
            <a:ext cx="8026400" cy="5678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593055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500284" y="1412875"/>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500284" y="3751264"/>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036310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912284" y="1412876"/>
            <a:ext cx="10972800" cy="4525963"/>
          </a:xfrm>
        </p:spPr>
        <p:txBody>
          <a:bodyPr/>
          <a:lstStyle/>
          <a:p>
            <a:endParaRPr lang="en-IN"/>
          </a:p>
        </p:txBody>
      </p:sp>
    </p:spTree>
    <p:extLst>
      <p:ext uri="{BB962C8B-B14F-4D97-AF65-F5344CB8AC3E}">
        <p14:creationId xmlns:p14="http://schemas.microsoft.com/office/powerpoint/2010/main" val="11466472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2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00284" y="1412876"/>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27826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F7358FF1-2DCB-43BA-A8FE-47F5916234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5729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B9E44103-6A9B-4DBA-ACF3-ADAB22EF18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9134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12398126-E161-4610-A163-60E5B9C9284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0313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e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1.jpe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5.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FFFFFF"/>
              </a:solidFill>
            </a:endParaRPr>
          </a:p>
        </p:txBody>
      </p:sp>
      <p:sp>
        <p:nvSpPr>
          <p:cNvPr id="43013"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FFFFFF"/>
              </a:solidFill>
            </a:endParaRPr>
          </a:p>
        </p:txBody>
      </p:sp>
      <p:sp>
        <p:nvSpPr>
          <p:cNvPr id="43014"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pPr fontAlgn="base">
              <a:spcBef>
                <a:spcPct val="0"/>
              </a:spcBef>
              <a:spcAft>
                <a:spcPct val="0"/>
              </a:spcAft>
            </a:pPr>
            <a:fld id="{2AE085A9-4591-4B3D-B0C1-3334ED1C8CD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899309115"/>
      </p:ext>
    </p:extLst>
  </p:cSld>
  <p:clrMap bg1="dk2" tx1="lt1" bg2="dk1"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721" r:id="rId13"/>
    <p:sldLayoutId id="2147483722" r:id="rId14"/>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folHlink"/>
          </a:solidFill>
          <a:latin typeface="+mj-lt"/>
          <a:ea typeface="+mj-ea"/>
          <a:cs typeface="+mj-cs"/>
        </a:defRPr>
      </a:lvl1pPr>
      <a:lvl2pPr algn="l" rtl="0" eaLnBrk="0" fontAlgn="base" hangingPunct="0">
        <a:spcBef>
          <a:spcPct val="0"/>
        </a:spcBef>
        <a:spcAft>
          <a:spcPct val="0"/>
        </a:spcAft>
        <a:defRPr sz="4000" b="1">
          <a:solidFill>
            <a:schemeClr val="folHlink"/>
          </a:solidFill>
          <a:latin typeface="Arial" charset="0"/>
        </a:defRPr>
      </a:lvl2pPr>
      <a:lvl3pPr algn="l" rtl="0" eaLnBrk="0" fontAlgn="base" hangingPunct="0">
        <a:spcBef>
          <a:spcPct val="0"/>
        </a:spcBef>
        <a:spcAft>
          <a:spcPct val="0"/>
        </a:spcAft>
        <a:defRPr sz="4000" b="1">
          <a:solidFill>
            <a:schemeClr val="folHlink"/>
          </a:solidFill>
          <a:latin typeface="Arial" charset="0"/>
        </a:defRPr>
      </a:lvl3pPr>
      <a:lvl4pPr algn="l" rtl="0" eaLnBrk="0" fontAlgn="base" hangingPunct="0">
        <a:spcBef>
          <a:spcPct val="0"/>
        </a:spcBef>
        <a:spcAft>
          <a:spcPct val="0"/>
        </a:spcAft>
        <a:defRPr sz="4000" b="1">
          <a:solidFill>
            <a:schemeClr val="folHlink"/>
          </a:solidFill>
          <a:latin typeface="Arial" charset="0"/>
        </a:defRPr>
      </a:lvl4pPr>
      <a:lvl5pPr algn="l" rtl="0" eaLnBrk="0" fontAlgn="base" hangingPunct="0">
        <a:spcBef>
          <a:spcPct val="0"/>
        </a:spcBef>
        <a:spcAft>
          <a:spcPct val="0"/>
        </a:spcAft>
        <a:defRPr sz="4000" b="1">
          <a:solidFill>
            <a:schemeClr val="folHlink"/>
          </a:solidFill>
          <a:latin typeface="Arial" charset="0"/>
        </a:defRPr>
      </a:lvl5pPr>
      <a:lvl6pPr marL="457200" algn="l" rtl="0" fontAlgn="base">
        <a:spcBef>
          <a:spcPct val="0"/>
        </a:spcBef>
        <a:spcAft>
          <a:spcPct val="0"/>
        </a:spcAft>
        <a:defRPr sz="4000" b="1">
          <a:solidFill>
            <a:schemeClr val="folHlink"/>
          </a:solidFill>
          <a:latin typeface="Arial" charset="0"/>
        </a:defRPr>
      </a:lvl6pPr>
      <a:lvl7pPr marL="914400" algn="l" rtl="0" fontAlgn="base">
        <a:spcBef>
          <a:spcPct val="0"/>
        </a:spcBef>
        <a:spcAft>
          <a:spcPct val="0"/>
        </a:spcAft>
        <a:defRPr sz="4000" b="1">
          <a:solidFill>
            <a:schemeClr val="folHlink"/>
          </a:solidFill>
          <a:latin typeface="Arial" charset="0"/>
        </a:defRPr>
      </a:lvl7pPr>
      <a:lvl8pPr marL="1371600" algn="l" rtl="0" fontAlgn="base">
        <a:spcBef>
          <a:spcPct val="0"/>
        </a:spcBef>
        <a:spcAft>
          <a:spcPct val="0"/>
        </a:spcAft>
        <a:defRPr sz="4000" b="1">
          <a:solidFill>
            <a:schemeClr val="folHlink"/>
          </a:solidFill>
          <a:latin typeface="Arial" charset="0"/>
        </a:defRPr>
      </a:lvl8pPr>
      <a:lvl9pPr marL="1828800" algn="l" rtl="0" fontAlgn="base">
        <a:spcBef>
          <a:spcPct val="0"/>
        </a:spcBef>
        <a:spcAft>
          <a:spcPct val="0"/>
        </a:spcAft>
        <a:defRPr sz="4000" b="1">
          <a:solidFill>
            <a:schemeClr val="folHlink"/>
          </a:solidFill>
          <a:latin typeface="Arial" charset="0"/>
        </a:defRPr>
      </a:lvl9pPr>
    </p:titleStyle>
    <p:bodyStyle>
      <a:lvl1pPr marL="342900" indent="-342900" algn="l" rtl="0" eaLnBrk="0" fontAlgn="base" hangingPunct="0">
        <a:spcBef>
          <a:spcPct val="50000"/>
        </a:spcBef>
        <a:spcAft>
          <a:spcPct val="0"/>
        </a:spcAft>
        <a:buChar char="•"/>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FFFFFF"/>
              </a:solidFill>
            </a:endParaRPr>
          </a:p>
        </p:txBody>
      </p:sp>
      <p:sp>
        <p:nvSpPr>
          <p:cNvPr id="43013"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FFFFFF"/>
              </a:solidFill>
            </a:endParaRPr>
          </a:p>
        </p:txBody>
      </p:sp>
      <p:sp>
        <p:nvSpPr>
          <p:cNvPr id="43014"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pPr fontAlgn="base">
              <a:spcBef>
                <a:spcPct val="0"/>
              </a:spcBef>
              <a:spcAft>
                <a:spcPct val="0"/>
              </a:spcAft>
            </a:pPr>
            <a:fld id="{2AE085A9-4591-4B3D-B0C1-3334ED1C8CD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857703480"/>
      </p:ext>
    </p:extLst>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folHlink"/>
          </a:solidFill>
          <a:latin typeface="+mj-lt"/>
          <a:ea typeface="+mj-ea"/>
          <a:cs typeface="+mj-cs"/>
        </a:defRPr>
      </a:lvl1pPr>
      <a:lvl2pPr algn="l" rtl="0" eaLnBrk="0" fontAlgn="base" hangingPunct="0">
        <a:spcBef>
          <a:spcPct val="0"/>
        </a:spcBef>
        <a:spcAft>
          <a:spcPct val="0"/>
        </a:spcAft>
        <a:defRPr sz="4000" b="1">
          <a:solidFill>
            <a:schemeClr val="folHlink"/>
          </a:solidFill>
          <a:latin typeface="Arial" charset="0"/>
        </a:defRPr>
      </a:lvl2pPr>
      <a:lvl3pPr algn="l" rtl="0" eaLnBrk="0" fontAlgn="base" hangingPunct="0">
        <a:spcBef>
          <a:spcPct val="0"/>
        </a:spcBef>
        <a:spcAft>
          <a:spcPct val="0"/>
        </a:spcAft>
        <a:defRPr sz="4000" b="1">
          <a:solidFill>
            <a:schemeClr val="folHlink"/>
          </a:solidFill>
          <a:latin typeface="Arial" charset="0"/>
        </a:defRPr>
      </a:lvl3pPr>
      <a:lvl4pPr algn="l" rtl="0" eaLnBrk="0" fontAlgn="base" hangingPunct="0">
        <a:spcBef>
          <a:spcPct val="0"/>
        </a:spcBef>
        <a:spcAft>
          <a:spcPct val="0"/>
        </a:spcAft>
        <a:defRPr sz="4000" b="1">
          <a:solidFill>
            <a:schemeClr val="folHlink"/>
          </a:solidFill>
          <a:latin typeface="Arial" charset="0"/>
        </a:defRPr>
      </a:lvl4pPr>
      <a:lvl5pPr algn="l" rtl="0" eaLnBrk="0" fontAlgn="base" hangingPunct="0">
        <a:spcBef>
          <a:spcPct val="0"/>
        </a:spcBef>
        <a:spcAft>
          <a:spcPct val="0"/>
        </a:spcAft>
        <a:defRPr sz="4000" b="1">
          <a:solidFill>
            <a:schemeClr val="folHlink"/>
          </a:solidFill>
          <a:latin typeface="Arial" charset="0"/>
        </a:defRPr>
      </a:lvl5pPr>
      <a:lvl6pPr marL="457200" algn="l" rtl="0" fontAlgn="base">
        <a:spcBef>
          <a:spcPct val="0"/>
        </a:spcBef>
        <a:spcAft>
          <a:spcPct val="0"/>
        </a:spcAft>
        <a:defRPr sz="4000" b="1">
          <a:solidFill>
            <a:schemeClr val="folHlink"/>
          </a:solidFill>
          <a:latin typeface="Arial" charset="0"/>
        </a:defRPr>
      </a:lvl6pPr>
      <a:lvl7pPr marL="914400" algn="l" rtl="0" fontAlgn="base">
        <a:spcBef>
          <a:spcPct val="0"/>
        </a:spcBef>
        <a:spcAft>
          <a:spcPct val="0"/>
        </a:spcAft>
        <a:defRPr sz="4000" b="1">
          <a:solidFill>
            <a:schemeClr val="folHlink"/>
          </a:solidFill>
          <a:latin typeface="Arial" charset="0"/>
        </a:defRPr>
      </a:lvl7pPr>
      <a:lvl8pPr marL="1371600" algn="l" rtl="0" fontAlgn="base">
        <a:spcBef>
          <a:spcPct val="0"/>
        </a:spcBef>
        <a:spcAft>
          <a:spcPct val="0"/>
        </a:spcAft>
        <a:defRPr sz="4000" b="1">
          <a:solidFill>
            <a:schemeClr val="folHlink"/>
          </a:solidFill>
          <a:latin typeface="Arial" charset="0"/>
        </a:defRPr>
      </a:lvl8pPr>
      <a:lvl9pPr marL="1828800" algn="l" rtl="0" fontAlgn="base">
        <a:spcBef>
          <a:spcPct val="0"/>
        </a:spcBef>
        <a:spcAft>
          <a:spcPct val="0"/>
        </a:spcAft>
        <a:defRPr sz="4000" b="1">
          <a:solidFill>
            <a:schemeClr val="folHlink"/>
          </a:solidFill>
          <a:latin typeface="Arial" charset="0"/>
        </a:defRPr>
      </a:lvl9pPr>
    </p:titleStyle>
    <p:bodyStyle>
      <a:lvl1pPr marL="342900" indent="-342900" algn="l" rtl="0" eaLnBrk="0" fontAlgn="base" hangingPunct="0">
        <a:spcBef>
          <a:spcPct val="50000"/>
        </a:spcBef>
        <a:spcAft>
          <a:spcPct val="0"/>
        </a:spcAft>
        <a:buChar char="•"/>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FFFFFF"/>
              </a:solidFill>
            </a:endParaRPr>
          </a:p>
        </p:txBody>
      </p:sp>
      <p:sp>
        <p:nvSpPr>
          <p:cNvPr id="43013"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FFFFFF"/>
              </a:solidFill>
            </a:endParaRPr>
          </a:p>
        </p:txBody>
      </p:sp>
      <p:sp>
        <p:nvSpPr>
          <p:cNvPr id="43014"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pPr fontAlgn="base">
              <a:spcBef>
                <a:spcPct val="0"/>
              </a:spcBef>
              <a:spcAft>
                <a:spcPct val="0"/>
              </a:spcAft>
            </a:pPr>
            <a:fld id="{2AE085A9-4591-4B3D-B0C1-3334ED1C8CD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454914300"/>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folHlink"/>
          </a:solidFill>
          <a:latin typeface="+mj-lt"/>
          <a:ea typeface="+mj-ea"/>
          <a:cs typeface="+mj-cs"/>
        </a:defRPr>
      </a:lvl1pPr>
      <a:lvl2pPr algn="l" rtl="0" eaLnBrk="0" fontAlgn="base" hangingPunct="0">
        <a:spcBef>
          <a:spcPct val="0"/>
        </a:spcBef>
        <a:spcAft>
          <a:spcPct val="0"/>
        </a:spcAft>
        <a:defRPr sz="4000" b="1">
          <a:solidFill>
            <a:schemeClr val="folHlink"/>
          </a:solidFill>
          <a:latin typeface="Arial" charset="0"/>
        </a:defRPr>
      </a:lvl2pPr>
      <a:lvl3pPr algn="l" rtl="0" eaLnBrk="0" fontAlgn="base" hangingPunct="0">
        <a:spcBef>
          <a:spcPct val="0"/>
        </a:spcBef>
        <a:spcAft>
          <a:spcPct val="0"/>
        </a:spcAft>
        <a:defRPr sz="4000" b="1">
          <a:solidFill>
            <a:schemeClr val="folHlink"/>
          </a:solidFill>
          <a:latin typeface="Arial" charset="0"/>
        </a:defRPr>
      </a:lvl3pPr>
      <a:lvl4pPr algn="l" rtl="0" eaLnBrk="0" fontAlgn="base" hangingPunct="0">
        <a:spcBef>
          <a:spcPct val="0"/>
        </a:spcBef>
        <a:spcAft>
          <a:spcPct val="0"/>
        </a:spcAft>
        <a:defRPr sz="4000" b="1">
          <a:solidFill>
            <a:schemeClr val="folHlink"/>
          </a:solidFill>
          <a:latin typeface="Arial" charset="0"/>
        </a:defRPr>
      </a:lvl4pPr>
      <a:lvl5pPr algn="l" rtl="0" eaLnBrk="0" fontAlgn="base" hangingPunct="0">
        <a:spcBef>
          <a:spcPct val="0"/>
        </a:spcBef>
        <a:spcAft>
          <a:spcPct val="0"/>
        </a:spcAft>
        <a:defRPr sz="4000" b="1">
          <a:solidFill>
            <a:schemeClr val="folHlink"/>
          </a:solidFill>
          <a:latin typeface="Arial" charset="0"/>
        </a:defRPr>
      </a:lvl5pPr>
      <a:lvl6pPr marL="457200" algn="l" rtl="0" fontAlgn="base">
        <a:spcBef>
          <a:spcPct val="0"/>
        </a:spcBef>
        <a:spcAft>
          <a:spcPct val="0"/>
        </a:spcAft>
        <a:defRPr sz="4000" b="1">
          <a:solidFill>
            <a:schemeClr val="folHlink"/>
          </a:solidFill>
          <a:latin typeface="Arial" charset="0"/>
        </a:defRPr>
      </a:lvl6pPr>
      <a:lvl7pPr marL="914400" algn="l" rtl="0" fontAlgn="base">
        <a:spcBef>
          <a:spcPct val="0"/>
        </a:spcBef>
        <a:spcAft>
          <a:spcPct val="0"/>
        </a:spcAft>
        <a:defRPr sz="4000" b="1">
          <a:solidFill>
            <a:schemeClr val="folHlink"/>
          </a:solidFill>
          <a:latin typeface="Arial" charset="0"/>
        </a:defRPr>
      </a:lvl7pPr>
      <a:lvl8pPr marL="1371600" algn="l" rtl="0" fontAlgn="base">
        <a:spcBef>
          <a:spcPct val="0"/>
        </a:spcBef>
        <a:spcAft>
          <a:spcPct val="0"/>
        </a:spcAft>
        <a:defRPr sz="4000" b="1">
          <a:solidFill>
            <a:schemeClr val="folHlink"/>
          </a:solidFill>
          <a:latin typeface="Arial" charset="0"/>
        </a:defRPr>
      </a:lvl8pPr>
      <a:lvl9pPr marL="1828800" algn="l" rtl="0" fontAlgn="base">
        <a:spcBef>
          <a:spcPct val="0"/>
        </a:spcBef>
        <a:spcAft>
          <a:spcPct val="0"/>
        </a:spcAft>
        <a:defRPr sz="4000" b="1">
          <a:solidFill>
            <a:schemeClr val="folHlink"/>
          </a:solidFill>
          <a:latin typeface="Arial" charset="0"/>
        </a:defRPr>
      </a:lvl9pPr>
    </p:titleStyle>
    <p:bodyStyle>
      <a:lvl1pPr marL="342900" indent="-342900" algn="l" rtl="0" eaLnBrk="0" fontAlgn="base" hangingPunct="0">
        <a:spcBef>
          <a:spcPct val="50000"/>
        </a:spcBef>
        <a:spcAft>
          <a:spcPct val="0"/>
        </a:spcAft>
        <a:buChar char="•"/>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pic01c"/>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470400" y="2227264"/>
            <a:ext cx="7721600" cy="4630737"/>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0"/>
          <p:cNvSpPr>
            <a:spLocks noChangeArrowheads="1"/>
          </p:cNvSpPr>
          <p:nvPr userDrawn="1"/>
        </p:nvSpPr>
        <p:spPr bwMode="auto">
          <a:xfrm>
            <a:off x="0" y="0"/>
            <a:ext cx="7112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sz="1800" smtClean="0">
              <a:solidFill>
                <a:srgbClr val="000000"/>
              </a:solidFill>
              <a:ea typeface="SimSun" panose="02010600030101010101" pitchFamily="2" charset="-122"/>
            </a:endParaRPr>
          </a:p>
        </p:txBody>
      </p:sp>
      <p:sp>
        <p:nvSpPr>
          <p:cNvPr id="1038" name="Rectangle 14"/>
          <p:cNvSpPr>
            <a:spLocks noGrp="1" noChangeArrowheads="1"/>
          </p:cNvSpPr>
          <p:nvPr>
            <p:ph type="title"/>
          </p:nvPr>
        </p:nvSpPr>
        <p:spPr bwMode="auto">
          <a:xfrm>
            <a:off x="912284" y="260351"/>
            <a:ext cx="10972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zh-CN" smtClean="0"/>
          </a:p>
        </p:txBody>
      </p:sp>
      <p:sp>
        <p:nvSpPr>
          <p:cNvPr id="1039" name="Rectangle 15"/>
          <p:cNvSpPr>
            <a:spLocks noGrp="1" noChangeArrowheads="1"/>
          </p:cNvSpPr>
          <p:nvPr>
            <p:ph type="body" idx="1"/>
          </p:nvPr>
        </p:nvSpPr>
        <p:spPr bwMode="auto">
          <a:xfrm>
            <a:off x="912284" y="1412876"/>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 Click to edit Master text styles</a:t>
            </a:r>
          </a:p>
          <a:p>
            <a:pPr lvl="1"/>
            <a:r>
              <a:rPr lang="en-US" altLang="en-US" smtClean="0"/>
              <a:t>Second level</a:t>
            </a:r>
          </a:p>
          <a:p>
            <a:pPr lvl="2"/>
            <a:r>
              <a:rPr lang="en-US" altLang="en-US" smtClean="0"/>
              <a:t> Third level</a:t>
            </a:r>
          </a:p>
        </p:txBody>
      </p:sp>
      <p:sp>
        <p:nvSpPr>
          <p:cNvPr id="1041" name="Text Box 17"/>
          <p:cNvSpPr txBox="1">
            <a:spLocks noChangeArrowheads="1"/>
          </p:cNvSpPr>
          <p:nvPr userDrawn="1"/>
        </p:nvSpPr>
        <p:spPr bwMode="auto">
          <a:xfrm>
            <a:off x="8096251" y="6516688"/>
            <a:ext cx="3323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lang="en-US" altLang="en-US" sz="1000" smtClean="0">
                <a:solidFill>
                  <a:srgbClr val="000000"/>
                </a:solidFill>
                <a:latin typeface="Tahoma" panose="020B0604030504040204" pitchFamily="34" charset="0"/>
                <a:ea typeface="SimSun" panose="02010600030101010101" pitchFamily="2" charset="-122"/>
              </a:rPr>
              <a:t>A</a:t>
            </a:r>
            <a:r>
              <a:rPr lang="en-US" altLang="en-US" sz="1800" smtClean="0">
                <a:solidFill>
                  <a:srgbClr val="000000"/>
                </a:solidFill>
                <a:ea typeface="SimSun" panose="02010600030101010101" pitchFamily="2" charset="-122"/>
              </a:rPr>
              <a:t> </a:t>
            </a:r>
            <a:r>
              <a:rPr lang="en-US" altLang="en-US" sz="1000" smtClean="0">
                <a:solidFill>
                  <a:srgbClr val="000000"/>
                </a:solidFill>
                <a:latin typeface="Tahoma" panose="020B0604030504040204" pitchFamily="34" charset="0"/>
                <a:ea typeface="SimSun" panose="02010600030101010101" pitchFamily="2" charset="-122"/>
              </a:rPr>
              <a:t>Simple Approach - Core Java</a:t>
            </a:r>
            <a:r>
              <a:rPr lang="en-US" altLang="en-US" sz="1800" smtClean="0">
                <a:solidFill>
                  <a:srgbClr val="000000"/>
                </a:solidFill>
                <a:ea typeface="SimSun" panose="02010600030101010101" pitchFamily="2" charset="-122"/>
              </a:rPr>
              <a:t> </a:t>
            </a:r>
            <a:r>
              <a:rPr lang="en-US" altLang="en-US" sz="1000" smtClean="0">
                <a:solidFill>
                  <a:srgbClr val="000000"/>
                </a:solidFill>
                <a:latin typeface="Tahoma" panose="020B0604030504040204" pitchFamily="34" charset="0"/>
                <a:ea typeface="SimSun" panose="02010600030101010101" pitchFamily="2" charset="-122"/>
              </a:rPr>
              <a:t>/ Session 12/ </a:t>
            </a:r>
            <a:fld id="{B717688B-52E7-4D09-8ADE-5DBB655BDFA0}" type="slidenum">
              <a:rPr lang="en-US" altLang="en-US" sz="1000" smtClean="0">
                <a:solidFill>
                  <a:srgbClr val="000000"/>
                </a:solidFill>
                <a:latin typeface="Tahoma" panose="020B0604030504040204" pitchFamily="34" charset="0"/>
                <a:ea typeface="SimSun" panose="02010600030101010101" pitchFamily="2" charset="-122"/>
              </a:rPr>
              <a:pPr eaLnBrk="0" fontAlgn="base" hangingPunct="0">
                <a:spcBef>
                  <a:spcPct val="50000"/>
                </a:spcBef>
                <a:spcAft>
                  <a:spcPct val="0"/>
                </a:spcAft>
              </a:pPr>
              <a:t>‹#›</a:t>
            </a:fld>
            <a:r>
              <a:rPr lang="en-US" altLang="en-US" sz="1000" smtClean="0">
                <a:solidFill>
                  <a:srgbClr val="000000"/>
                </a:solidFill>
                <a:latin typeface="Tahoma" panose="020B0604030504040204" pitchFamily="34" charset="0"/>
                <a:ea typeface="SimSun" panose="02010600030101010101" pitchFamily="2" charset="-122"/>
              </a:rPr>
              <a:t> of 30</a:t>
            </a:r>
          </a:p>
        </p:txBody>
      </p:sp>
      <p:sp>
        <p:nvSpPr>
          <p:cNvPr id="1042" name="Text Box 18"/>
          <p:cNvSpPr txBox="1">
            <a:spLocks noChangeArrowheads="1"/>
          </p:cNvSpPr>
          <p:nvPr userDrawn="1"/>
        </p:nvSpPr>
        <p:spPr bwMode="auto">
          <a:xfrm>
            <a:off x="5614168" y="6629400"/>
            <a:ext cx="18473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pPr>
            <a:endParaRPr lang="en-US" altLang="en-US" sz="900" smtClean="0">
              <a:solidFill>
                <a:srgbClr val="808080"/>
              </a:solidFill>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3790422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r" rtl="0" fontAlgn="base">
        <a:spcBef>
          <a:spcPct val="0"/>
        </a:spcBef>
        <a:spcAft>
          <a:spcPct val="0"/>
        </a:spcAft>
        <a:defRPr sz="4400" kern="1200">
          <a:solidFill>
            <a:srgbClr val="3333CC"/>
          </a:solidFill>
          <a:latin typeface="+mj-lt"/>
          <a:ea typeface="+mj-ea"/>
          <a:cs typeface="+mj-cs"/>
        </a:defRPr>
      </a:lvl1pPr>
      <a:lvl2pPr algn="r" rtl="0" fontAlgn="base">
        <a:spcBef>
          <a:spcPct val="0"/>
        </a:spcBef>
        <a:spcAft>
          <a:spcPct val="0"/>
        </a:spcAft>
        <a:defRPr sz="4400">
          <a:solidFill>
            <a:srgbClr val="3333CC"/>
          </a:solidFill>
          <a:latin typeface="Arial" panose="020B0604020202020204" pitchFamily="34" charset="0"/>
          <a:ea typeface="黑体" pitchFamily="2" charset="-122"/>
        </a:defRPr>
      </a:lvl2pPr>
      <a:lvl3pPr algn="r" rtl="0" fontAlgn="base">
        <a:spcBef>
          <a:spcPct val="0"/>
        </a:spcBef>
        <a:spcAft>
          <a:spcPct val="0"/>
        </a:spcAft>
        <a:defRPr sz="4400">
          <a:solidFill>
            <a:srgbClr val="3333CC"/>
          </a:solidFill>
          <a:latin typeface="Arial" panose="020B0604020202020204" pitchFamily="34" charset="0"/>
          <a:ea typeface="黑体" pitchFamily="2" charset="-122"/>
        </a:defRPr>
      </a:lvl3pPr>
      <a:lvl4pPr algn="r" rtl="0" fontAlgn="base">
        <a:spcBef>
          <a:spcPct val="0"/>
        </a:spcBef>
        <a:spcAft>
          <a:spcPct val="0"/>
        </a:spcAft>
        <a:defRPr sz="4400">
          <a:solidFill>
            <a:srgbClr val="3333CC"/>
          </a:solidFill>
          <a:latin typeface="Arial" panose="020B0604020202020204" pitchFamily="34" charset="0"/>
          <a:ea typeface="黑体" pitchFamily="2" charset="-122"/>
        </a:defRPr>
      </a:lvl4pPr>
      <a:lvl5pPr algn="r" rtl="0" fontAlgn="base">
        <a:spcBef>
          <a:spcPct val="0"/>
        </a:spcBef>
        <a:spcAft>
          <a:spcPct val="0"/>
        </a:spcAft>
        <a:defRPr sz="4400">
          <a:solidFill>
            <a:srgbClr val="3333CC"/>
          </a:solidFill>
          <a:latin typeface="Arial" panose="020B0604020202020204" pitchFamily="34" charset="0"/>
          <a:ea typeface="黑体" pitchFamily="2" charset="-122"/>
        </a:defRPr>
      </a:lvl5pPr>
      <a:lvl6pPr marL="457200" algn="r" rtl="0" fontAlgn="base">
        <a:spcBef>
          <a:spcPct val="0"/>
        </a:spcBef>
        <a:spcAft>
          <a:spcPct val="0"/>
        </a:spcAft>
        <a:defRPr sz="4400">
          <a:solidFill>
            <a:srgbClr val="3333CC"/>
          </a:solidFill>
          <a:latin typeface="Arial" panose="020B0604020202020204" pitchFamily="34" charset="0"/>
          <a:ea typeface="黑体" pitchFamily="2" charset="-122"/>
        </a:defRPr>
      </a:lvl6pPr>
      <a:lvl7pPr marL="914400" algn="r" rtl="0" fontAlgn="base">
        <a:spcBef>
          <a:spcPct val="0"/>
        </a:spcBef>
        <a:spcAft>
          <a:spcPct val="0"/>
        </a:spcAft>
        <a:defRPr sz="4400">
          <a:solidFill>
            <a:srgbClr val="3333CC"/>
          </a:solidFill>
          <a:latin typeface="Arial" panose="020B0604020202020204" pitchFamily="34" charset="0"/>
          <a:ea typeface="黑体" pitchFamily="2" charset="-122"/>
        </a:defRPr>
      </a:lvl7pPr>
      <a:lvl8pPr marL="1371600" algn="r" rtl="0" fontAlgn="base">
        <a:spcBef>
          <a:spcPct val="0"/>
        </a:spcBef>
        <a:spcAft>
          <a:spcPct val="0"/>
        </a:spcAft>
        <a:defRPr sz="4400">
          <a:solidFill>
            <a:srgbClr val="3333CC"/>
          </a:solidFill>
          <a:latin typeface="Arial" panose="020B0604020202020204" pitchFamily="34" charset="0"/>
          <a:ea typeface="黑体" pitchFamily="2" charset="-122"/>
        </a:defRPr>
      </a:lvl8pPr>
      <a:lvl9pPr marL="1828800" algn="r" rtl="0" fontAlgn="base">
        <a:spcBef>
          <a:spcPct val="0"/>
        </a:spcBef>
        <a:spcAft>
          <a:spcPct val="0"/>
        </a:spcAft>
        <a:defRPr sz="4400">
          <a:solidFill>
            <a:srgbClr val="3333CC"/>
          </a:solidFill>
          <a:latin typeface="Arial" panose="020B0604020202020204" pitchFamily="34" charset="0"/>
          <a:ea typeface="黑体" pitchFamily="2" charset="-122"/>
        </a:defRPr>
      </a:lvl9pPr>
    </p:titleStyle>
    <p:body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SimSun"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pic01c"/>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470400" y="2227264"/>
            <a:ext cx="7721600" cy="4630737"/>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0"/>
          <p:cNvSpPr>
            <a:spLocks noChangeArrowheads="1"/>
          </p:cNvSpPr>
          <p:nvPr userDrawn="1"/>
        </p:nvSpPr>
        <p:spPr bwMode="auto">
          <a:xfrm>
            <a:off x="0" y="0"/>
            <a:ext cx="7112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sz="1800" smtClean="0">
              <a:solidFill>
                <a:srgbClr val="000000"/>
              </a:solidFill>
              <a:ea typeface="SimSun" panose="02010600030101010101" pitchFamily="2" charset="-122"/>
            </a:endParaRPr>
          </a:p>
        </p:txBody>
      </p:sp>
      <p:sp>
        <p:nvSpPr>
          <p:cNvPr id="1038" name="Rectangle 14"/>
          <p:cNvSpPr>
            <a:spLocks noGrp="1" noChangeArrowheads="1"/>
          </p:cNvSpPr>
          <p:nvPr>
            <p:ph type="title"/>
          </p:nvPr>
        </p:nvSpPr>
        <p:spPr bwMode="auto">
          <a:xfrm>
            <a:off x="912284" y="260351"/>
            <a:ext cx="10972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zh-CN" smtClean="0"/>
          </a:p>
        </p:txBody>
      </p:sp>
      <p:sp>
        <p:nvSpPr>
          <p:cNvPr id="1039" name="Rectangle 15"/>
          <p:cNvSpPr>
            <a:spLocks noGrp="1" noChangeArrowheads="1"/>
          </p:cNvSpPr>
          <p:nvPr>
            <p:ph type="body" idx="1"/>
          </p:nvPr>
        </p:nvSpPr>
        <p:spPr bwMode="auto">
          <a:xfrm>
            <a:off x="912284" y="1412876"/>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 Click to edit Master text styles</a:t>
            </a:r>
          </a:p>
          <a:p>
            <a:pPr lvl="1"/>
            <a:r>
              <a:rPr lang="en-US" altLang="en-US" smtClean="0"/>
              <a:t>Second level</a:t>
            </a:r>
          </a:p>
          <a:p>
            <a:pPr lvl="2"/>
            <a:r>
              <a:rPr lang="en-US" altLang="en-US" smtClean="0"/>
              <a:t> Third level</a:t>
            </a:r>
          </a:p>
        </p:txBody>
      </p:sp>
      <p:sp>
        <p:nvSpPr>
          <p:cNvPr id="1041" name="Text Box 17"/>
          <p:cNvSpPr txBox="1">
            <a:spLocks noChangeArrowheads="1"/>
          </p:cNvSpPr>
          <p:nvPr userDrawn="1"/>
        </p:nvSpPr>
        <p:spPr bwMode="auto">
          <a:xfrm>
            <a:off x="8096251" y="6516688"/>
            <a:ext cx="3323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lang="en-US" altLang="en-US" sz="1000" smtClean="0">
                <a:solidFill>
                  <a:srgbClr val="000000"/>
                </a:solidFill>
                <a:latin typeface="Tahoma" panose="020B0604030504040204" pitchFamily="34" charset="0"/>
                <a:ea typeface="SimSun" panose="02010600030101010101" pitchFamily="2" charset="-122"/>
              </a:rPr>
              <a:t>A</a:t>
            </a:r>
            <a:r>
              <a:rPr lang="en-US" altLang="en-US" sz="1800" smtClean="0">
                <a:solidFill>
                  <a:srgbClr val="000000"/>
                </a:solidFill>
                <a:ea typeface="SimSun" panose="02010600030101010101" pitchFamily="2" charset="-122"/>
              </a:rPr>
              <a:t> </a:t>
            </a:r>
            <a:r>
              <a:rPr lang="en-US" altLang="en-US" sz="1000" smtClean="0">
                <a:solidFill>
                  <a:srgbClr val="000000"/>
                </a:solidFill>
                <a:latin typeface="Tahoma" panose="020B0604030504040204" pitchFamily="34" charset="0"/>
                <a:ea typeface="SimSun" panose="02010600030101010101" pitchFamily="2" charset="-122"/>
              </a:rPr>
              <a:t>Simple Approach - Core Java</a:t>
            </a:r>
            <a:r>
              <a:rPr lang="en-US" altLang="en-US" sz="1800" smtClean="0">
                <a:solidFill>
                  <a:srgbClr val="000000"/>
                </a:solidFill>
                <a:ea typeface="SimSun" panose="02010600030101010101" pitchFamily="2" charset="-122"/>
              </a:rPr>
              <a:t> </a:t>
            </a:r>
            <a:r>
              <a:rPr lang="en-US" altLang="en-US" sz="1000" smtClean="0">
                <a:solidFill>
                  <a:srgbClr val="000000"/>
                </a:solidFill>
                <a:latin typeface="Tahoma" panose="020B0604030504040204" pitchFamily="34" charset="0"/>
                <a:ea typeface="SimSun" panose="02010600030101010101" pitchFamily="2" charset="-122"/>
              </a:rPr>
              <a:t>/ Session 12/ </a:t>
            </a:r>
            <a:fld id="{B717688B-52E7-4D09-8ADE-5DBB655BDFA0}" type="slidenum">
              <a:rPr lang="en-US" altLang="en-US" sz="1000" smtClean="0">
                <a:solidFill>
                  <a:srgbClr val="000000"/>
                </a:solidFill>
                <a:latin typeface="Tahoma" panose="020B0604030504040204" pitchFamily="34" charset="0"/>
                <a:ea typeface="SimSun" panose="02010600030101010101" pitchFamily="2" charset="-122"/>
              </a:rPr>
              <a:pPr eaLnBrk="0" fontAlgn="base" hangingPunct="0">
                <a:spcBef>
                  <a:spcPct val="50000"/>
                </a:spcBef>
                <a:spcAft>
                  <a:spcPct val="0"/>
                </a:spcAft>
              </a:pPr>
              <a:t>‹#›</a:t>
            </a:fld>
            <a:r>
              <a:rPr lang="en-US" altLang="en-US" sz="1000" smtClean="0">
                <a:solidFill>
                  <a:srgbClr val="000000"/>
                </a:solidFill>
                <a:latin typeface="Tahoma" panose="020B0604030504040204" pitchFamily="34" charset="0"/>
                <a:ea typeface="SimSun" panose="02010600030101010101" pitchFamily="2" charset="-122"/>
              </a:rPr>
              <a:t> of 30</a:t>
            </a:r>
          </a:p>
        </p:txBody>
      </p:sp>
      <p:sp>
        <p:nvSpPr>
          <p:cNvPr id="1042" name="Text Box 18"/>
          <p:cNvSpPr txBox="1">
            <a:spLocks noChangeArrowheads="1"/>
          </p:cNvSpPr>
          <p:nvPr userDrawn="1"/>
        </p:nvSpPr>
        <p:spPr bwMode="auto">
          <a:xfrm>
            <a:off x="5614168" y="6629400"/>
            <a:ext cx="18473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pPr>
            <a:endParaRPr lang="en-US" altLang="en-US" sz="900" smtClean="0">
              <a:solidFill>
                <a:srgbClr val="808080"/>
              </a:solidFill>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8614005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r" rtl="0" fontAlgn="base">
        <a:spcBef>
          <a:spcPct val="0"/>
        </a:spcBef>
        <a:spcAft>
          <a:spcPct val="0"/>
        </a:spcAft>
        <a:defRPr sz="4400" kern="1200">
          <a:solidFill>
            <a:srgbClr val="3333CC"/>
          </a:solidFill>
          <a:latin typeface="+mj-lt"/>
          <a:ea typeface="+mj-ea"/>
          <a:cs typeface="+mj-cs"/>
        </a:defRPr>
      </a:lvl1pPr>
      <a:lvl2pPr algn="r" rtl="0" fontAlgn="base">
        <a:spcBef>
          <a:spcPct val="0"/>
        </a:spcBef>
        <a:spcAft>
          <a:spcPct val="0"/>
        </a:spcAft>
        <a:defRPr sz="4400">
          <a:solidFill>
            <a:srgbClr val="3333CC"/>
          </a:solidFill>
          <a:latin typeface="Arial" panose="020B0604020202020204" pitchFamily="34" charset="0"/>
          <a:ea typeface="黑体" pitchFamily="2" charset="-122"/>
        </a:defRPr>
      </a:lvl2pPr>
      <a:lvl3pPr algn="r" rtl="0" fontAlgn="base">
        <a:spcBef>
          <a:spcPct val="0"/>
        </a:spcBef>
        <a:spcAft>
          <a:spcPct val="0"/>
        </a:spcAft>
        <a:defRPr sz="4400">
          <a:solidFill>
            <a:srgbClr val="3333CC"/>
          </a:solidFill>
          <a:latin typeface="Arial" panose="020B0604020202020204" pitchFamily="34" charset="0"/>
          <a:ea typeface="黑体" pitchFamily="2" charset="-122"/>
        </a:defRPr>
      </a:lvl3pPr>
      <a:lvl4pPr algn="r" rtl="0" fontAlgn="base">
        <a:spcBef>
          <a:spcPct val="0"/>
        </a:spcBef>
        <a:spcAft>
          <a:spcPct val="0"/>
        </a:spcAft>
        <a:defRPr sz="4400">
          <a:solidFill>
            <a:srgbClr val="3333CC"/>
          </a:solidFill>
          <a:latin typeface="Arial" panose="020B0604020202020204" pitchFamily="34" charset="0"/>
          <a:ea typeface="黑体" pitchFamily="2" charset="-122"/>
        </a:defRPr>
      </a:lvl4pPr>
      <a:lvl5pPr algn="r" rtl="0" fontAlgn="base">
        <a:spcBef>
          <a:spcPct val="0"/>
        </a:spcBef>
        <a:spcAft>
          <a:spcPct val="0"/>
        </a:spcAft>
        <a:defRPr sz="4400">
          <a:solidFill>
            <a:srgbClr val="3333CC"/>
          </a:solidFill>
          <a:latin typeface="Arial" panose="020B0604020202020204" pitchFamily="34" charset="0"/>
          <a:ea typeface="黑体" pitchFamily="2" charset="-122"/>
        </a:defRPr>
      </a:lvl5pPr>
      <a:lvl6pPr marL="457200" algn="r" rtl="0" fontAlgn="base">
        <a:spcBef>
          <a:spcPct val="0"/>
        </a:spcBef>
        <a:spcAft>
          <a:spcPct val="0"/>
        </a:spcAft>
        <a:defRPr sz="4400">
          <a:solidFill>
            <a:srgbClr val="3333CC"/>
          </a:solidFill>
          <a:latin typeface="Arial" panose="020B0604020202020204" pitchFamily="34" charset="0"/>
          <a:ea typeface="黑体" pitchFamily="2" charset="-122"/>
        </a:defRPr>
      </a:lvl6pPr>
      <a:lvl7pPr marL="914400" algn="r" rtl="0" fontAlgn="base">
        <a:spcBef>
          <a:spcPct val="0"/>
        </a:spcBef>
        <a:spcAft>
          <a:spcPct val="0"/>
        </a:spcAft>
        <a:defRPr sz="4400">
          <a:solidFill>
            <a:srgbClr val="3333CC"/>
          </a:solidFill>
          <a:latin typeface="Arial" panose="020B0604020202020204" pitchFamily="34" charset="0"/>
          <a:ea typeface="黑体" pitchFamily="2" charset="-122"/>
        </a:defRPr>
      </a:lvl7pPr>
      <a:lvl8pPr marL="1371600" algn="r" rtl="0" fontAlgn="base">
        <a:spcBef>
          <a:spcPct val="0"/>
        </a:spcBef>
        <a:spcAft>
          <a:spcPct val="0"/>
        </a:spcAft>
        <a:defRPr sz="4400">
          <a:solidFill>
            <a:srgbClr val="3333CC"/>
          </a:solidFill>
          <a:latin typeface="Arial" panose="020B0604020202020204" pitchFamily="34" charset="0"/>
          <a:ea typeface="黑体" pitchFamily="2" charset="-122"/>
        </a:defRPr>
      </a:lvl8pPr>
      <a:lvl9pPr marL="1828800" algn="r" rtl="0" fontAlgn="base">
        <a:spcBef>
          <a:spcPct val="0"/>
        </a:spcBef>
        <a:spcAft>
          <a:spcPct val="0"/>
        </a:spcAft>
        <a:defRPr sz="4400">
          <a:solidFill>
            <a:srgbClr val="3333CC"/>
          </a:solidFill>
          <a:latin typeface="Arial" panose="020B0604020202020204" pitchFamily="34" charset="0"/>
          <a:ea typeface="黑体" pitchFamily="2" charset="-122"/>
        </a:defRPr>
      </a:lvl9pPr>
    </p:titleStyle>
    <p:body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SimSun"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way2java.com/arrays/java-array-copying/"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eeksforgeeks.org/collections-in-java-2/"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hyperlink" Target="https://www.geeksforgeeks.org/sortedset-java-example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beginnersbook.com/2013/12/treeset-class-in-java-with-example/" TargetMode="External"/><Relationship Id="rId2" Type="http://schemas.openxmlformats.org/officeDocument/2006/relationships/hyperlink" Target="https://beginnersbook.com/2013/12/hashset-class-in-java-with-example/" TargetMode="External"/><Relationship Id="rId1" Type="http://schemas.openxmlformats.org/officeDocument/2006/relationships/slideLayout" Target="../slideLayouts/slideLayout2.xml"/><Relationship Id="rId4" Type="http://schemas.openxmlformats.org/officeDocument/2006/relationships/hyperlink" Target="https://beginnersbook.com/2014/08/how-to-convert-a-hashset-to-a-treese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89412" y="1102659"/>
            <a:ext cx="7032812" cy="4329953"/>
          </a:xfrm>
          <a:prstGeom prst="rect">
            <a:avLst/>
          </a:prstGeom>
        </p:spPr>
      </p:pic>
    </p:spTree>
    <p:extLst>
      <p:ext uri="{BB962C8B-B14F-4D97-AF65-F5344CB8AC3E}">
        <p14:creationId xmlns:p14="http://schemas.microsoft.com/office/powerpoint/2010/main" val="200600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0"/>
            <a:ext cx="9144000" cy="609600"/>
          </a:xfrm>
        </p:spPr>
        <p:txBody>
          <a:bodyPr/>
          <a:lstStyle/>
          <a:p>
            <a:pPr algn="ctr" eaLnBrk="1" hangingPunct="1"/>
            <a:r>
              <a:rPr lang="en-US" altLang="en-US" sz="3600"/>
              <a:t>Generic Class Usage: An Example</a:t>
            </a:r>
          </a:p>
        </p:txBody>
      </p:sp>
      <p:sp>
        <p:nvSpPr>
          <p:cNvPr id="11267"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666751"/>
            <a:ext cx="77914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072977"/>
      </p:ext>
    </p:extLst>
  </p:cSld>
  <p:clrMapOvr>
    <a:masterClrMapping/>
  </p:clrMapOvr>
  <p:transition spd="med">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Map</a:t>
            </a:r>
            <a:endParaRPr lang="en-US" dirty="0"/>
          </a:p>
        </p:txBody>
      </p:sp>
      <p:sp>
        <p:nvSpPr>
          <p:cNvPr id="3" name="Content Placeholder 2"/>
          <p:cNvSpPr>
            <a:spLocks noGrp="1"/>
          </p:cNvSpPr>
          <p:nvPr>
            <p:ph idx="1"/>
          </p:nvPr>
        </p:nvSpPr>
        <p:spPr>
          <a:xfrm>
            <a:off x="849156" y="1793948"/>
            <a:ext cx="10225244" cy="3599316"/>
          </a:xfrm>
        </p:spPr>
        <p:txBody>
          <a:bodyPr/>
          <a:lstStyle/>
          <a:p>
            <a:r>
              <a:rPr lang="en-US" sz="2800" dirty="0"/>
              <a:t>A </a:t>
            </a:r>
            <a:r>
              <a:rPr lang="en-US" sz="2800" dirty="0" err="1"/>
              <a:t>HashMap</a:t>
            </a:r>
            <a:r>
              <a:rPr lang="en-US" sz="2800" dirty="0"/>
              <a:t> contains values based on the key</a:t>
            </a:r>
            <a:r>
              <a:rPr lang="en-US" sz="2800" dirty="0" smtClean="0"/>
              <a:t>.</a:t>
            </a:r>
          </a:p>
          <a:p>
            <a:r>
              <a:rPr lang="en-US" sz="2800" dirty="0" smtClean="0"/>
              <a:t> </a:t>
            </a:r>
            <a:r>
              <a:rPr lang="en-US" sz="2800" dirty="0"/>
              <a:t>It implements the Map interface and extends </a:t>
            </a:r>
            <a:r>
              <a:rPr lang="en-US" sz="2800" dirty="0" err="1"/>
              <a:t>AbstractMap</a:t>
            </a:r>
            <a:r>
              <a:rPr lang="en-US" sz="2800" dirty="0"/>
              <a:t> class.</a:t>
            </a:r>
          </a:p>
          <a:p>
            <a:r>
              <a:rPr lang="en-US" sz="2800" dirty="0"/>
              <a:t>It contains only unique elements.</a:t>
            </a:r>
          </a:p>
          <a:p>
            <a:r>
              <a:rPr lang="en-US" sz="2800" dirty="0"/>
              <a:t>It may have one null key and multiple null values.</a:t>
            </a:r>
          </a:p>
          <a:p>
            <a:r>
              <a:rPr lang="en-US" sz="2800" dirty="0"/>
              <a:t>It maintains no order.</a:t>
            </a:r>
          </a:p>
          <a:p>
            <a:endParaRPr lang="en-US" dirty="0"/>
          </a:p>
        </p:txBody>
      </p:sp>
    </p:spTree>
    <p:extLst>
      <p:ext uri="{BB962C8B-B14F-4D97-AF65-F5344CB8AC3E}">
        <p14:creationId xmlns:p14="http://schemas.microsoft.com/office/powerpoint/2010/main" val="14665858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a:t>
            </a:r>
            <a:r>
              <a:rPr lang="en-US" dirty="0" err="1"/>
              <a:t>HashMap</a:t>
            </a:r>
            <a:r>
              <a:rPr lang="en-US" dirty="0"/>
              <a:t> </a:t>
            </a:r>
            <a:r>
              <a:rPr lang="en-US" dirty="0" smtClean="0"/>
              <a:t>class</a:t>
            </a:r>
            <a:endParaRPr lang="en-US" dirty="0"/>
          </a:p>
        </p:txBody>
      </p:sp>
      <p:pic>
        <p:nvPicPr>
          <p:cNvPr id="13314" name="Picture 2" descr="HashMap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389" y="2312127"/>
            <a:ext cx="4767942" cy="385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701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HashMap 2-2</a:t>
            </a:r>
          </a:p>
        </p:txBody>
      </p:sp>
      <p:sp>
        <p:nvSpPr>
          <p:cNvPr id="62470" name="Rectangle 6"/>
          <p:cNvSpPr>
            <a:spLocks noGrp="1" noChangeArrowheads="1"/>
          </p:cNvSpPr>
          <p:nvPr>
            <p:ph type="body" sz="half" idx="1"/>
          </p:nvPr>
        </p:nvSpPr>
        <p:spPr>
          <a:xfrm>
            <a:off x="2208214" y="1196976"/>
            <a:ext cx="8135937" cy="576263"/>
          </a:xfrm>
          <a:noFill/>
          <a:ln/>
        </p:spPr>
        <p:txBody>
          <a:bodyPr/>
          <a:lstStyle/>
          <a:p>
            <a:r>
              <a:rPr lang="en-US" altLang="en-US"/>
              <a:t>The constructors of this class are:</a:t>
            </a:r>
          </a:p>
        </p:txBody>
      </p:sp>
      <p:graphicFrame>
        <p:nvGraphicFramePr>
          <p:cNvPr id="62576" name="Group 112"/>
          <p:cNvGraphicFramePr>
            <a:graphicFrameLocks noGrp="1"/>
          </p:cNvGraphicFramePr>
          <p:nvPr>
            <p:ph sz="half" idx="2"/>
            <p:extLst>
              <p:ext uri="{D42A27DB-BD31-4B8C-83A1-F6EECF244321}">
                <p14:modId xmlns:p14="http://schemas.microsoft.com/office/powerpoint/2010/main" val="3139728232"/>
              </p:ext>
            </p:extLst>
          </p:nvPr>
        </p:nvGraphicFramePr>
        <p:xfrm>
          <a:off x="2028825" y="1839913"/>
          <a:ext cx="8388350" cy="4112578"/>
        </p:xfrm>
        <a:graphic>
          <a:graphicData uri="http://schemas.openxmlformats.org/drawingml/2006/table">
            <a:tbl>
              <a:tblPr/>
              <a:tblGrid>
                <a:gridCol w="3059113"/>
                <a:gridCol w="5329237"/>
              </a:tblGrid>
              <a:tr h="393700">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Constructor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659B68"/>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Description</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659B68"/>
                    </a:solidFill>
                  </a:tcPr>
                </a:tc>
              </a:tr>
              <a:tr h="46831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HashMap</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Creates an empty map with default capacity and load factor.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r h="1022350">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HashMap</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a:t>
                      </a: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int</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size)</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Creates an empty map with the capacity specified in size and default load factor.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85850">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HashMap</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a:t>
                      </a: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int</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size, float load)</a:t>
                      </a:r>
                    </a:p>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endPar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Creates an empty map with the capacity specified in size and load factor specified by load.</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846138">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0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HashMap</a:t>
                      </a:r>
                      <a:r>
                        <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(Map map)</a:t>
                      </a:r>
                    </a:p>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endParaRPr kumimoji="0" lang="en-US" altLang="en-US" sz="20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Creates a hash map with mappings as the specified map</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bl>
          </a:graphicData>
        </a:graphic>
      </p:graphicFrame>
      <p:sp>
        <p:nvSpPr>
          <p:cNvPr id="62469" name="Rectangle 5"/>
          <p:cNvSpPr>
            <a:spLocks noChangeArrowheads="1"/>
          </p:cNvSpPr>
          <p:nvPr/>
        </p:nvSpPr>
        <p:spPr bwMode="auto">
          <a:xfrm>
            <a:off x="1524001" y="6678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471" name="Rectangle 7"/>
          <p:cNvSpPr>
            <a:spLocks noChangeArrowheads="1"/>
          </p:cNvSpPr>
          <p:nvPr/>
        </p:nvSpPr>
        <p:spPr bwMode="auto">
          <a:xfrm>
            <a:off x="2135188" y="6021388"/>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en-US"/>
              <a:t>It allows null values.</a:t>
            </a:r>
          </a:p>
        </p:txBody>
      </p:sp>
    </p:spTree>
    <p:extLst>
      <p:ext uri="{BB962C8B-B14F-4D97-AF65-F5344CB8AC3E}">
        <p14:creationId xmlns:p14="http://schemas.microsoft.com/office/powerpoint/2010/main" val="1591984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70">
                                            <p:txEl>
                                              <p:pRg st="0" end="0"/>
                                            </p:txEl>
                                          </p:spTgt>
                                        </p:tgtEl>
                                        <p:attrNameLst>
                                          <p:attrName>style.visibility</p:attrName>
                                        </p:attrNameLst>
                                      </p:cBhvr>
                                      <p:to>
                                        <p:strVal val="visible"/>
                                      </p:to>
                                    </p:set>
                                    <p:anim calcmode="lin" valueType="num">
                                      <p:cBhvr additive="base">
                                        <p:cTn id="7" dur="500" fill="hold"/>
                                        <p:tgtEl>
                                          <p:spTgt spid="624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7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62576"/>
                                        </p:tgtEl>
                                        <p:attrNameLst>
                                          <p:attrName>style.visibility</p:attrName>
                                        </p:attrNameLst>
                                      </p:cBhvr>
                                      <p:to>
                                        <p:strVal val="visible"/>
                                      </p:to>
                                    </p:set>
                                    <p:animEffect transition="in" filter="wipe(up)">
                                      <p:cBhvr>
                                        <p:cTn id="12" dur="500"/>
                                        <p:tgtEl>
                                          <p:spTgt spid="6257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2471">
                                            <p:txEl>
                                              <p:pRg st="0" end="0"/>
                                            </p:txEl>
                                          </p:spTgt>
                                        </p:tgtEl>
                                        <p:attrNameLst>
                                          <p:attrName>style.visibility</p:attrName>
                                        </p:attrNameLst>
                                      </p:cBhvr>
                                      <p:to>
                                        <p:strVal val="visible"/>
                                      </p:to>
                                    </p:set>
                                    <p:anim calcmode="lin" valueType="num">
                                      <p:cBhvr additive="base">
                                        <p:cTn id="16" dur="500" fill="hold"/>
                                        <p:tgtEl>
                                          <p:spTgt spid="62471">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24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build="p" autoUpdateAnimBg="0" advAuto="0"/>
      <p:bldP spid="62471" grpId="0" build="p" autoUpdateAnimBg="0" advAuto="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Hash Map</a:t>
            </a:r>
            <a:endParaRPr lang="en-US" dirty="0"/>
          </a:p>
        </p:txBody>
      </p:sp>
      <p:sp>
        <p:nvSpPr>
          <p:cNvPr id="3" name="Rectangle 2"/>
          <p:cNvSpPr/>
          <p:nvPr/>
        </p:nvSpPr>
        <p:spPr>
          <a:xfrm>
            <a:off x="849737" y="2134611"/>
            <a:ext cx="9444445" cy="424731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java.util</a:t>
            </a:r>
            <a:r>
              <a:rPr lang="en-US" b="0" i="0" dirty="0" smtClean="0">
                <a:solidFill>
                  <a:srgbClr val="000000"/>
                </a:solidFill>
                <a:effectLst/>
                <a:latin typeface="Verdana" panose="020B0604030504040204" pitchFamily="34" charset="0"/>
              </a:rPr>
              <a:t>.*;  </a:t>
            </a:r>
          </a:p>
          <a:p>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TestCollection13{  </a:t>
            </a:r>
          </a:p>
          <a:p>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HashMap</a:t>
            </a:r>
            <a:r>
              <a:rPr lang="en-US" b="0" i="0" dirty="0" smtClean="0">
                <a:solidFill>
                  <a:srgbClr val="000000"/>
                </a:solidFill>
                <a:effectLst/>
                <a:latin typeface="Verdana" panose="020B0604030504040204" pitchFamily="34" charset="0"/>
              </a:rPr>
              <a:t>&lt;</a:t>
            </a:r>
            <a:r>
              <a:rPr lang="en-US" b="0" i="0" dirty="0" err="1" smtClean="0">
                <a:solidFill>
                  <a:srgbClr val="000000"/>
                </a:solidFill>
                <a:effectLst/>
                <a:latin typeface="Verdana" panose="020B0604030504040204" pitchFamily="34" charset="0"/>
              </a:rPr>
              <a:t>Integer,String</a:t>
            </a:r>
            <a:r>
              <a:rPr lang="en-US" b="0" i="0" dirty="0" smtClean="0">
                <a:solidFill>
                  <a:srgbClr val="000000"/>
                </a:solidFill>
                <a:effectLst/>
                <a:latin typeface="Verdana" panose="020B0604030504040204" pitchFamily="34" charset="0"/>
              </a:rPr>
              <a:t>&gt; </a:t>
            </a:r>
            <a:r>
              <a:rPr lang="en-US" b="0" i="0" dirty="0" err="1" smtClean="0">
                <a:solidFill>
                  <a:srgbClr val="000000"/>
                </a:solidFill>
                <a:effectLst/>
                <a:latin typeface="Verdana" panose="020B0604030504040204" pitchFamily="34" charset="0"/>
              </a:rPr>
              <a:t>hm</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HashMap</a:t>
            </a:r>
            <a:r>
              <a:rPr lang="en-US" b="0" i="0" dirty="0" smtClean="0">
                <a:solidFill>
                  <a:srgbClr val="000000"/>
                </a:solidFill>
                <a:effectLst/>
                <a:latin typeface="Verdana" panose="020B0604030504040204" pitchFamily="34" charset="0"/>
              </a:rPr>
              <a:t>&lt;</a:t>
            </a:r>
            <a:r>
              <a:rPr lang="en-US" b="0" i="0" dirty="0" err="1" smtClean="0">
                <a:solidFill>
                  <a:srgbClr val="000000"/>
                </a:solidFill>
                <a:effectLst/>
                <a:latin typeface="Verdana" panose="020B0604030504040204" pitchFamily="34" charset="0"/>
              </a:rPr>
              <a:t>Integer,String</a:t>
            </a:r>
            <a:r>
              <a:rPr lang="en-US" b="0" i="0" dirty="0" smtClean="0">
                <a:solidFill>
                  <a:srgbClr val="000000"/>
                </a:solidFill>
                <a:effectLst/>
                <a:latin typeface="Verdana" panose="020B0604030504040204" pitchFamily="34" charset="0"/>
              </a:rPr>
              <a:t>&gt;();  </a:t>
            </a:r>
          </a:p>
          <a:p>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hm.put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111</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a:t>
            </a:r>
            <a:r>
              <a:rPr lang="en-US" dirty="0" smtClean="0">
                <a:solidFill>
                  <a:srgbClr val="0000FF"/>
                </a:solidFill>
                <a:latin typeface="Verdana" panose="020B0604030504040204" pitchFamily="34" charset="0"/>
              </a:rPr>
              <a:t>John</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hm.put</a:t>
            </a:r>
            <a:r>
              <a:rPr lang="en-US" b="0" i="0" dirty="0" smtClean="0">
                <a:solidFill>
                  <a:srgbClr val="000000"/>
                </a:solidFill>
                <a:effectLst/>
                <a:latin typeface="Verdana" panose="020B0604030504040204" pitchFamily="34" charset="0"/>
              </a:rPr>
              <a:t>(</a:t>
            </a:r>
            <a:r>
              <a:rPr lang="en-US" dirty="0" smtClean="0">
                <a:solidFill>
                  <a:srgbClr val="C00000"/>
                </a:solidFill>
                <a:latin typeface="Verdana" panose="020B0604030504040204" pitchFamily="34" charset="0"/>
              </a:rPr>
              <a:t>222</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a:t>
            </a:r>
            <a:r>
              <a:rPr lang="en-US" dirty="0" smtClean="0">
                <a:solidFill>
                  <a:srgbClr val="0000FF"/>
                </a:solidFill>
                <a:latin typeface="Verdana" panose="020B0604030504040204" pitchFamily="34" charset="0"/>
              </a:rPr>
              <a:t>Jim</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hm.put</a:t>
            </a:r>
            <a:r>
              <a:rPr lang="en-US" b="0" i="0" dirty="0" smtClean="0">
                <a:solidFill>
                  <a:srgbClr val="000000"/>
                </a:solidFill>
                <a:effectLst/>
                <a:latin typeface="Verdana" panose="020B0604030504040204" pitchFamily="34" charset="0"/>
              </a:rPr>
              <a:t>(</a:t>
            </a:r>
            <a:r>
              <a:rPr lang="en-US" dirty="0" smtClean="0">
                <a:solidFill>
                  <a:srgbClr val="C00000"/>
                </a:solidFill>
                <a:latin typeface="Verdana" panose="020B0604030504040204" pitchFamily="34" charset="0"/>
              </a:rPr>
              <a:t>333</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a:t>
            </a:r>
            <a:r>
              <a:rPr lang="en-US" dirty="0" smtClean="0">
                <a:solidFill>
                  <a:srgbClr val="0000FF"/>
                </a:solidFill>
                <a:latin typeface="Verdana" panose="020B0604030504040204" pitchFamily="34" charset="0"/>
              </a:rPr>
              <a:t>Mike</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for</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Map.Entry</a:t>
            </a:r>
            <a:r>
              <a:rPr lang="en-US" b="0" i="0" dirty="0" smtClean="0">
                <a:solidFill>
                  <a:srgbClr val="000000"/>
                </a:solidFill>
                <a:effectLst/>
                <a:latin typeface="Verdana" panose="020B0604030504040204" pitchFamily="34" charset="0"/>
              </a:rPr>
              <a:t> m:hm.entrySet()){  </a:t>
            </a:r>
          </a:p>
          <a:p>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m.getKey</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 "</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m.getValue</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  </a:t>
            </a:r>
          </a:p>
          <a:p>
            <a:r>
              <a:rPr lang="en-US" b="0" i="0" dirty="0" smtClean="0">
                <a:solidFill>
                  <a:srgbClr val="000000"/>
                </a:solidFill>
                <a:effectLst/>
                <a:latin typeface="Verdana" panose="020B0604030504040204" pitchFamily="34" charset="0"/>
              </a:rPr>
              <a:t> }  </a:t>
            </a:r>
          </a:p>
          <a:p>
            <a:r>
              <a:rPr lang="en-US" b="0" i="0" dirty="0" smtClean="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026554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a:t>
            </a:r>
            <a:r>
              <a:rPr lang="en-IN" dirty="0" err="1"/>
              <a:t>HashMap</a:t>
            </a:r>
            <a:r>
              <a:rPr lang="en-IN" dirty="0"/>
              <a:t> and </a:t>
            </a:r>
            <a:r>
              <a:rPr lang="en-IN" dirty="0" err="1"/>
              <a:t>HashSet</a:t>
            </a:r>
            <a:r>
              <a:rPr lang="en-IN" dirty="0"/>
              <a:t> </a:t>
            </a:r>
          </a:p>
        </p:txBody>
      </p:sp>
      <p:graphicFrame>
        <p:nvGraphicFramePr>
          <p:cNvPr id="6" name="Table 5"/>
          <p:cNvGraphicFramePr>
            <a:graphicFrameLocks noGrp="1"/>
          </p:cNvGraphicFramePr>
          <p:nvPr>
            <p:extLst>
              <p:ext uri="{D42A27DB-BD31-4B8C-83A1-F6EECF244321}">
                <p14:modId xmlns:p14="http://schemas.microsoft.com/office/powerpoint/2010/main" val="3003569631"/>
              </p:ext>
            </p:extLst>
          </p:nvPr>
        </p:nvGraphicFramePr>
        <p:xfrm>
          <a:off x="1385881" y="1161097"/>
          <a:ext cx="9688518" cy="4815840"/>
        </p:xfrm>
        <a:graphic>
          <a:graphicData uri="http://schemas.openxmlformats.org/drawingml/2006/table">
            <a:tbl>
              <a:tblPr>
                <a:tableStyleId>{35758FB7-9AC5-4552-8A53-C91805E547FA}</a:tableStyleId>
              </a:tblPr>
              <a:tblGrid>
                <a:gridCol w="4844259"/>
                <a:gridCol w="4844259"/>
              </a:tblGrid>
              <a:tr h="323158">
                <a:tc>
                  <a:txBody>
                    <a:bodyPr/>
                    <a:lstStyle/>
                    <a:p>
                      <a:pPr algn="ctr"/>
                      <a:r>
                        <a:rPr lang="en-IN" sz="2000" b="1" dirty="0" err="1">
                          <a:effectLst/>
                        </a:rPr>
                        <a:t>HashMap</a:t>
                      </a:r>
                      <a:endParaRPr lang="en-IN" sz="4800" b="1" dirty="0">
                        <a:solidFill>
                          <a:schemeClr val="tx1"/>
                        </a:solidFill>
                        <a:effectLst/>
                      </a:endParaRPr>
                    </a:p>
                  </a:txBody>
                  <a:tcPr marL="68580" marR="68580"/>
                </a:tc>
                <a:tc>
                  <a:txBody>
                    <a:bodyPr/>
                    <a:lstStyle/>
                    <a:p>
                      <a:pPr algn="ctr"/>
                      <a:r>
                        <a:rPr lang="en-IN" sz="2000" b="1" dirty="0">
                          <a:effectLst/>
                        </a:rPr>
                        <a:t>Hash Set</a:t>
                      </a:r>
                      <a:endParaRPr lang="en-IN" sz="4800" b="1" dirty="0">
                        <a:solidFill>
                          <a:schemeClr val="tx1"/>
                        </a:solidFill>
                        <a:effectLst/>
                      </a:endParaRPr>
                    </a:p>
                  </a:txBody>
                  <a:tcPr marL="68580" marR="68580"/>
                </a:tc>
              </a:tr>
              <a:tr h="401255">
                <a:tc>
                  <a:txBody>
                    <a:bodyPr/>
                    <a:lstStyle/>
                    <a:p>
                      <a:r>
                        <a:rPr lang="en-IN" sz="2000" dirty="0" err="1">
                          <a:effectLst/>
                        </a:rPr>
                        <a:t>HashMap</a:t>
                      </a:r>
                      <a:r>
                        <a:rPr lang="en-IN" sz="2000" dirty="0">
                          <a:effectLst/>
                        </a:rPr>
                        <a:t>  is an implementation of Map interface</a:t>
                      </a:r>
                      <a:endParaRPr lang="en-IN" sz="4800" dirty="0">
                        <a:solidFill>
                          <a:schemeClr val="tx1"/>
                        </a:solidFill>
                        <a:effectLst/>
                      </a:endParaRPr>
                    </a:p>
                  </a:txBody>
                  <a:tcPr marL="68580" marR="68580"/>
                </a:tc>
                <a:tc>
                  <a:txBody>
                    <a:bodyPr/>
                    <a:lstStyle/>
                    <a:p>
                      <a:r>
                        <a:rPr lang="en-IN" sz="2000" dirty="0" err="1">
                          <a:effectLst/>
                        </a:rPr>
                        <a:t>HashSet</a:t>
                      </a:r>
                      <a:r>
                        <a:rPr lang="en-IN" sz="2000" dirty="0">
                          <a:effectLst/>
                        </a:rPr>
                        <a:t> is an implementation of Set Interface</a:t>
                      </a:r>
                      <a:endParaRPr lang="en-IN" sz="4800" dirty="0">
                        <a:solidFill>
                          <a:schemeClr val="tx1"/>
                        </a:solidFill>
                        <a:effectLst/>
                      </a:endParaRPr>
                    </a:p>
                  </a:txBody>
                  <a:tcPr marL="68580" marR="68580"/>
                </a:tc>
              </a:tr>
              <a:tr h="401255">
                <a:tc>
                  <a:txBody>
                    <a:bodyPr/>
                    <a:lstStyle/>
                    <a:p>
                      <a:r>
                        <a:rPr lang="en-IN" sz="2000" dirty="0" err="1">
                          <a:effectLst/>
                        </a:rPr>
                        <a:t>HashMap</a:t>
                      </a:r>
                      <a:r>
                        <a:rPr lang="en-IN" sz="2000" dirty="0">
                          <a:effectLst/>
                        </a:rPr>
                        <a:t> Stores data in form of  key-value pair</a:t>
                      </a:r>
                      <a:endParaRPr lang="en-IN" sz="4800" dirty="0">
                        <a:solidFill>
                          <a:schemeClr val="tx1"/>
                        </a:solidFill>
                        <a:effectLst/>
                      </a:endParaRPr>
                    </a:p>
                  </a:txBody>
                  <a:tcPr marL="68580" marR="68580"/>
                </a:tc>
                <a:tc>
                  <a:txBody>
                    <a:bodyPr/>
                    <a:lstStyle/>
                    <a:p>
                      <a:r>
                        <a:rPr lang="en-IN" sz="2000" dirty="0" err="1">
                          <a:effectLst/>
                        </a:rPr>
                        <a:t>HashSet</a:t>
                      </a:r>
                      <a:r>
                        <a:rPr lang="en-IN" sz="2000" dirty="0">
                          <a:effectLst/>
                        </a:rPr>
                        <a:t> Store only objects</a:t>
                      </a:r>
                      <a:endParaRPr lang="en-IN" sz="4800" dirty="0">
                        <a:solidFill>
                          <a:schemeClr val="tx1"/>
                        </a:solidFill>
                        <a:effectLst/>
                      </a:endParaRPr>
                    </a:p>
                  </a:txBody>
                  <a:tcPr marL="68580" marR="68580"/>
                </a:tc>
              </a:tr>
              <a:tr h="323158">
                <a:tc>
                  <a:txBody>
                    <a:bodyPr/>
                    <a:lstStyle/>
                    <a:p>
                      <a:r>
                        <a:rPr lang="en-IN" sz="2000">
                          <a:effectLst/>
                        </a:rPr>
                        <a:t>Put method is used to add element in map</a:t>
                      </a:r>
                      <a:endParaRPr lang="en-IN" sz="4800">
                        <a:solidFill>
                          <a:schemeClr val="tx1"/>
                        </a:solidFill>
                        <a:effectLst/>
                      </a:endParaRPr>
                    </a:p>
                  </a:txBody>
                  <a:tcPr marL="68580" marR="68580"/>
                </a:tc>
                <a:tc>
                  <a:txBody>
                    <a:bodyPr/>
                    <a:lstStyle/>
                    <a:p>
                      <a:r>
                        <a:rPr lang="en-IN" sz="2000" dirty="0">
                          <a:effectLst/>
                        </a:rPr>
                        <a:t>Add method is used to add element is Set</a:t>
                      </a:r>
                      <a:endParaRPr lang="en-IN" sz="4800" dirty="0">
                        <a:solidFill>
                          <a:schemeClr val="tx1"/>
                        </a:solidFill>
                        <a:effectLst/>
                      </a:endParaRPr>
                    </a:p>
                  </a:txBody>
                  <a:tcPr marL="68580" marR="68580"/>
                </a:tc>
              </a:tr>
              <a:tr h="1003585">
                <a:tc>
                  <a:txBody>
                    <a:bodyPr/>
                    <a:lstStyle/>
                    <a:p>
                      <a:r>
                        <a:rPr lang="en-IN" sz="2000">
                          <a:effectLst/>
                        </a:rPr>
                        <a:t>In hash map hashcode value is calculated using key object</a:t>
                      </a:r>
                      <a:endParaRPr lang="en-IN" sz="4800">
                        <a:solidFill>
                          <a:schemeClr val="tx1"/>
                        </a:solidFill>
                        <a:effectLst/>
                      </a:endParaRPr>
                    </a:p>
                  </a:txBody>
                  <a:tcPr marL="68580" marR="68580"/>
                </a:tc>
                <a:tc>
                  <a:txBody>
                    <a:bodyPr/>
                    <a:lstStyle/>
                    <a:p>
                      <a:r>
                        <a:rPr lang="en-IN" sz="2000" dirty="0">
                          <a:effectLst/>
                        </a:rPr>
                        <a:t>Here member object is used for calculating </a:t>
                      </a:r>
                      <a:r>
                        <a:rPr lang="en-IN" sz="2000" dirty="0" err="1">
                          <a:effectLst/>
                        </a:rPr>
                        <a:t>hashcode</a:t>
                      </a:r>
                      <a:r>
                        <a:rPr lang="en-IN" sz="2000" dirty="0">
                          <a:effectLst/>
                        </a:rPr>
                        <a:t> value which can be same for two objects so equal () method is used to check for equality if it returns false that means two objects are different.</a:t>
                      </a:r>
                      <a:endParaRPr lang="en-IN" sz="4800" dirty="0">
                        <a:solidFill>
                          <a:schemeClr val="tx1"/>
                        </a:solidFill>
                        <a:effectLst/>
                      </a:endParaRPr>
                    </a:p>
                  </a:txBody>
                  <a:tcPr marL="68580" marR="68580"/>
                </a:tc>
              </a:tr>
              <a:tr h="413822">
                <a:tc>
                  <a:txBody>
                    <a:bodyPr/>
                    <a:lstStyle/>
                    <a:p>
                      <a:r>
                        <a:rPr lang="en-IN" sz="2000">
                          <a:effectLst/>
                        </a:rPr>
                        <a:t>HashMap is faster than HashSet because unique key is used to access object</a:t>
                      </a:r>
                      <a:endParaRPr lang="en-IN" sz="4800">
                        <a:solidFill>
                          <a:schemeClr val="tx1"/>
                        </a:solidFill>
                        <a:effectLst/>
                      </a:endParaRPr>
                    </a:p>
                  </a:txBody>
                  <a:tcPr marL="68580" marR="68580"/>
                </a:tc>
                <a:tc>
                  <a:txBody>
                    <a:bodyPr/>
                    <a:lstStyle/>
                    <a:p>
                      <a:r>
                        <a:rPr lang="en-IN" sz="2000" dirty="0" err="1">
                          <a:effectLst/>
                        </a:rPr>
                        <a:t>HashSet</a:t>
                      </a:r>
                      <a:r>
                        <a:rPr lang="en-IN" sz="2000" dirty="0">
                          <a:effectLst/>
                        </a:rPr>
                        <a:t> is slower than </a:t>
                      </a:r>
                      <a:r>
                        <a:rPr lang="en-IN" sz="2000" dirty="0" err="1">
                          <a:effectLst/>
                        </a:rPr>
                        <a:t>Hashmap</a:t>
                      </a:r>
                      <a:endParaRPr lang="en-IN" sz="4800" dirty="0">
                        <a:solidFill>
                          <a:schemeClr val="tx1"/>
                        </a:solidFill>
                        <a:effectLst/>
                      </a:endParaRPr>
                    </a:p>
                  </a:txBody>
                  <a:tcPr marL="68580" marR="68580"/>
                </a:tc>
              </a:tr>
            </a:tbl>
          </a:graphicData>
        </a:graphic>
      </p:graphicFrame>
    </p:spTree>
    <p:extLst>
      <p:ext uri="{BB962C8B-B14F-4D97-AF65-F5344CB8AC3E}">
        <p14:creationId xmlns:p14="http://schemas.microsoft.com/office/powerpoint/2010/main" val="30658649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a:t>Legacy classes and Interfaces</a:t>
            </a:r>
          </a:p>
        </p:txBody>
      </p:sp>
      <p:sp>
        <p:nvSpPr>
          <p:cNvPr id="63491" name="Rectangle 3"/>
          <p:cNvSpPr>
            <a:spLocks noGrp="1" noChangeArrowheads="1"/>
          </p:cNvSpPr>
          <p:nvPr>
            <p:ph idx="1"/>
          </p:nvPr>
        </p:nvSpPr>
        <p:spPr>
          <a:xfrm>
            <a:off x="300446" y="1977041"/>
            <a:ext cx="9993736" cy="1164622"/>
          </a:xfrm>
        </p:spPr>
        <p:txBody>
          <a:bodyPr>
            <a:normAutofit fontScale="62500" lnSpcReduction="20000"/>
          </a:bodyPr>
          <a:lstStyle/>
          <a:p>
            <a:r>
              <a:rPr lang="en-US" altLang="en-US" dirty="0"/>
              <a:t>Earlier version of Java contained some classes and interfaces to store objects.</a:t>
            </a:r>
          </a:p>
          <a:p>
            <a:r>
              <a:rPr lang="en-US" altLang="en-US" dirty="0"/>
              <a:t>Legacy classes are synchronized as opposed to the classes in the collection framework.</a:t>
            </a:r>
          </a:p>
        </p:txBody>
      </p:sp>
      <p:sp>
        <p:nvSpPr>
          <p:cNvPr id="63492" name="Oval 4"/>
          <p:cNvSpPr>
            <a:spLocks noChangeArrowheads="1"/>
          </p:cNvSpPr>
          <p:nvPr/>
        </p:nvSpPr>
        <p:spPr bwMode="auto">
          <a:xfrm>
            <a:off x="3503614" y="3436802"/>
            <a:ext cx="3671887" cy="3213100"/>
          </a:xfrm>
          <a:prstGeom prst="ellipse">
            <a:avLst/>
          </a:prstGeom>
          <a:gradFill rotWithShape="1">
            <a:gsLst>
              <a:gs pos="0">
                <a:srgbClr val="00CCFF">
                  <a:gamma/>
                  <a:shade val="46275"/>
                  <a:invGamma/>
                </a:srgbClr>
              </a:gs>
              <a:gs pos="100000">
                <a:srgbClr val="00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500" name="Group 12"/>
          <p:cNvGrpSpPr>
            <a:grpSpLocks/>
          </p:cNvGrpSpPr>
          <p:nvPr/>
        </p:nvGrpSpPr>
        <p:grpSpPr bwMode="auto">
          <a:xfrm>
            <a:off x="4151314" y="3584895"/>
            <a:ext cx="2376487" cy="819150"/>
            <a:chOff x="1655" y="2115"/>
            <a:chExt cx="1497" cy="516"/>
          </a:xfrm>
        </p:grpSpPr>
        <p:sp>
          <p:nvSpPr>
            <p:cNvPr id="63494" name="Oval 6"/>
            <p:cNvSpPr>
              <a:spLocks noChangeArrowheads="1"/>
            </p:cNvSpPr>
            <p:nvPr/>
          </p:nvSpPr>
          <p:spPr bwMode="auto">
            <a:xfrm>
              <a:off x="1655" y="2115"/>
              <a:ext cx="1497" cy="516"/>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63495" name="Text Box 7"/>
            <p:cNvSpPr txBox="1">
              <a:spLocks noChangeArrowheads="1"/>
            </p:cNvSpPr>
            <p:nvPr/>
          </p:nvSpPr>
          <p:spPr bwMode="auto">
            <a:xfrm>
              <a:off x="1973" y="2205"/>
              <a:ext cx="9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java.util</a:t>
              </a:r>
            </a:p>
          </p:txBody>
        </p:sp>
      </p:grpSp>
      <p:sp>
        <p:nvSpPr>
          <p:cNvPr id="63496" name="Text Box 8"/>
          <p:cNvSpPr txBox="1">
            <a:spLocks noChangeArrowheads="1"/>
          </p:cNvSpPr>
          <p:nvPr/>
        </p:nvSpPr>
        <p:spPr bwMode="auto">
          <a:xfrm>
            <a:off x="4295775" y="4523107"/>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bg1"/>
                </a:solidFill>
              </a:rPr>
              <a:t>Enumeration</a:t>
            </a:r>
          </a:p>
        </p:txBody>
      </p:sp>
      <p:sp>
        <p:nvSpPr>
          <p:cNvPr id="63497" name="Text Box 9"/>
          <p:cNvSpPr txBox="1">
            <a:spLocks noChangeArrowheads="1"/>
          </p:cNvSpPr>
          <p:nvPr/>
        </p:nvSpPr>
        <p:spPr bwMode="auto">
          <a:xfrm>
            <a:off x="4440238" y="502634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bg1"/>
                </a:solidFill>
              </a:rPr>
              <a:t>Hashtable</a:t>
            </a:r>
          </a:p>
        </p:txBody>
      </p:sp>
      <p:sp>
        <p:nvSpPr>
          <p:cNvPr id="63499" name="Text Box 11"/>
          <p:cNvSpPr txBox="1">
            <a:spLocks noChangeArrowheads="1"/>
          </p:cNvSpPr>
          <p:nvPr/>
        </p:nvSpPr>
        <p:spPr bwMode="auto">
          <a:xfrm>
            <a:off x="4721051" y="5609523"/>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chemeClr val="bg1"/>
                </a:solidFill>
              </a:rPr>
              <a:t>Vector</a:t>
            </a:r>
          </a:p>
        </p:txBody>
      </p:sp>
    </p:spTree>
    <p:extLst>
      <p:ext uri="{BB962C8B-B14F-4D97-AF65-F5344CB8AC3E}">
        <p14:creationId xmlns:p14="http://schemas.microsoft.com/office/powerpoint/2010/main" val="397472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10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10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3492"/>
                                        </p:tgtEl>
                                        <p:attrNameLst>
                                          <p:attrName>style.visibility</p:attrName>
                                        </p:attrNameLst>
                                      </p:cBhvr>
                                      <p:to>
                                        <p:strVal val="visible"/>
                                      </p:to>
                                    </p:set>
                                    <p:animEffect transition="in" filter="wipe(up)">
                                      <p:cBhvr>
                                        <p:cTn id="18" dur="1000"/>
                                        <p:tgtEl>
                                          <p:spTgt spid="63492"/>
                                        </p:tgtEl>
                                      </p:cBhvr>
                                    </p:animEffect>
                                  </p:childTnLst>
                                </p:cTn>
                              </p:par>
                            </p:childTnLst>
                          </p:cTn>
                        </p:par>
                        <p:par>
                          <p:cTn id="19" fill="hold" nodeType="afterGroup">
                            <p:stCondLst>
                              <p:cond delay="2000"/>
                            </p:stCondLst>
                            <p:childTnLst>
                              <p:par>
                                <p:cTn id="20" presetID="20" presetClass="entr" presetSubtype="0" fill="hold" nodeType="afterEffect">
                                  <p:stCondLst>
                                    <p:cond delay="0"/>
                                  </p:stCondLst>
                                  <p:childTnLst>
                                    <p:set>
                                      <p:cBhvr>
                                        <p:cTn id="21" dur="1" fill="hold">
                                          <p:stCondLst>
                                            <p:cond delay="0"/>
                                          </p:stCondLst>
                                        </p:cTn>
                                        <p:tgtEl>
                                          <p:spTgt spid="63500"/>
                                        </p:tgtEl>
                                        <p:attrNameLst>
                                          <p:attrName>style.visibility</p:attrName>
                                        </p:attrNameLst>
                                      </p:cBhvr>
                                      <p:to>
                                        <p:strVal val="visible"/>
                                      </p:to>
                                    </p:set>
                                    <p:animEffect transition="in" filter="wedge">
                                      <p:cBhvr>
                                        <p:cTn id="22" dur="1000"/>
                                        <p:tgtEl>
                                          <p:spTgt spid="63500"/>
                                        </p:tgtEl>
                                      </p:cBhvr>
                                    </p:animEffect>
                                  </p:childTnLst>
                                </p:cTn>
                              </p:par>
                            </p:childTnLst>
                          </p:cTn>
                        </p:par>
                        <p:par>
                          <p:cTn id="23" fill="hold" nodeType="afterGroup">
                            <p:stCondLst>
                              <p:cond delay="3000"/>
                            </p:stCondLst>
                            <p:childTnLst>
                              <p:par>
                                <p:cTn id="24" presetID="12" presetClass="entr" presetSubtype="4" fill="hold" grpId="0" nodeType="afterEffect">
                                  <p:stCondLst>
                                    <p:cond delay="0"/>
                                  </p:stCondLst>
                                  <p:childTnLst>
                                    <p:set>
                                      <p:cBhvr>
                                        <p:cTn id="25" dur="1" fill="hold">
                                          <p:stCondLst>
                                            <p:cond delay="0"/>
                                          </p:stCondLst>
                                        </p:cTn>
                                        <p:tgtEl>
                                          <p:spTgt spid="63496"/>
                                        </p:tgtEl>
                                        <p:attrNameLst>
                                          <p:attrName>style.visibility</p:attrName>
                                        </p:attrNameLst>
                                      </p:cBhvr>
                                      <p:to>
                                        <p:strVal val="visible"/>
                                      </p:to>
                                    </p:set>
                                    <p:animEffect transition="in" filter="slide(fromBottom)">
                                      <p:cBhvr>
                                        <p:cTn id="26" dur="1000"/>
                                        <p:tgtEl>
                                          <p:spTgt spid="63496"/>
                                        </p:tgtEl>
                                      </p:cBhvr>
                                    </p:animEffect>
                                  </p:childTnLst>
                                </p:cTn>
                              </p:par>
                            </p:childTnLst>
                          </p:cTn>
                        </p:par>
                        <p:par>
                          <p:cTn id="27" fill="hold" nodeType="afterGroup">
                            <p:stCondLst>
                              <p:cond delay="4000"/>
                            </p:stCondLst>
                            <p:childTnLst>
                              <p:par>
                                <p:cTn id="28" presetID="12" presetClass="entr" presetSubtype="4" fill="hold" grpId="0" nodeType="afterEffect">
                                  <p:stCondLst>
                                    <p:cond delay="0"/>
                                  </p:stCondLst>
                                  <p:childTnLst>
                                    <p:set>
                                      <p:cBhvr>
                                        <p:cTn id="29" dur="1" fill="hold">
                                          <p:stCondLst>
                                            <p:cond delay="0"/>
                                          </p:stCondLst>
                                        </p:cTn>
                                        <p:tgtEl>
                                          <p:spTgt spid="63497"/>
                                        </p:tgtEl>
                                        <p:attrNameLst>
                                          <p:attrName>style.visibility</p:attrName>
                                        </p:attrNameLst>
                                      </p:cBhvr>
                                      <p:to>
                                        <p:strVal val="visible"/>
                                      </p:to>
                                    </p:set>
                                    <p:animEffect transition="in" filter="slide(fromBottom)">
                                      <p:cBhvr>
                                        <p:cTn id="30" dur="1000"/>
                                        <p:tgtEl>
                                          <p:spTgt spid="63497"/>
                                        </p:tgtEl>
                                      </p:cBhvr>
                                    </p:animEffect>
                                  </p:childTnLst>
                                </p:cTn>
                              </p:par>
                            </p:childTnLst>
                          </p:cTn>
                        </p:par>
                        <p:par>
                          <p:cTn id="31" fill="hold" nodeType="afterGroup">
                            <p:stCondLst>
                              <p:cond delay="5000"/>
                            </p:stCondLst>
                            <p:childTnLst>
                              <p:par>
                                <p:cTn id="32" presetID="12" presetClass="entr" presetSubtype="4" fill="hold" grpId="0" nodeType="afterEffect">
                                  <p:stCondLst>
                                    <p:cond delay="0"/>
                                  </p:stCondLst>
                                  <p:childTnLst>
                                    <p:set>
                                      <p:cBhvr>
                                        <p:cTn id="33" dur="1" fill="hold">
                                          <p:stCondLst>
                                            <p:cond delay="0"/>
                                          </p:stCondLst>
                                        </p:cTn>
                                        <p:tgtEl>
                                          <p:spTgt spid="63499"/>
                                        </p:tgtEl>
                                        <p:attrNameLst>
                                          <p:attrName>style.visibility</p:attrName>
                                        </p:attrNameLst>
                                      </p:cBhvr>
                                      <p:to>
                                        <p:strVal val="visible"/>
                                      </p:to>
                                    </p:set>
                                    <p:animEffect transition="in" filter="slide(fromBottom)">
                                      <p:cBhvr>
                                        <p:cTn id="34" dur="1000"/>
                                        <p:tgtEl>
                                          <p:spTgt spid="63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2" grpId="0" animBg="1"/>
      <p:bldP spid="63496" grpId="0"/>
      <p:bldP spid="63497" grpId="0"/>
      <p:bldP spid="6349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Enumeration</a:t>
            </a:r>
          </a:p>
        </p:txBody>
      </p:sp>
      <p:sp>
        <p:nvSpPr>
          <p:cNvPr id="64539" name="Oval 27"/>
          <p:cNvSpPr>
            <a:spLocks noChangeArrowheads="1"/>
          </p:cNvSpPr>
          <p:nvPr/>
        </p:nvSpPr>
        <p:spPr bwMode="auto">
          <a:xfrm>
            <a:off x="4079875" y="1196975"/>
            <a:ext cx="3671888" cy="32131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548" name="Group 36"/>
          <p:cNvGrpSpPr>
            <a:grpSpLocks/>
          </p:cNvGrpSpPr>
          <p:nvPr/>
        </p:nvGrpSpPr>
        <p:grpSpPr bwMode="auto">
          <a:xfrm>
            <a:off x="4727575" y="1214438"/>
            <a:ext cx="2376488" cy="819150"/>
            <a:chOff x="1655" y="765"/>
            <a:chExt cx="1497" cy="516"/>
          </a:xfrm>
        </p:grpSpPr>
        <p:sp>
          <p:nvSpPr>
            <p:cNvPr id="64541" name="Oval 29"/>
            <p:cNvSpPr>
              <a:spLocks noChangeArrowheads="1"/>
            </p:cNvSpPr>
            <p:nvPr/>
          </p:nvSpPr>
          <p:spPr bwMode="auto">
            <a:xfrm>
              <a:off x="1655" y="765"/>
              <a:ext cx="1497" cy="516"/>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64542" name="Text Box 30"/>
            <p:cNvSpPr txBox="1">
              <a:spLocks noChangeArrowheads="1"/>
            </p:cNvSpPr>
            <p:nvPr/>
          </p:nvSpPr>
          <p:spPr bwMode="auto">
            <a:xfrm>
              <a:off x="1882" y="855"/>
              <a:ext cx="11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solidFill>
                    <a:schemeClr val="bg1"/>
                  </a:solidFill>
                </a:rPr>
                <a:t>Enumeration</a:t>
              </a:r>
            </a:p>
          </p:txBody>
        </p:sp>
      </p:grpSp>
      <p:sp>
        <p:nvSpPr>
          <p:cNvPr id="64547" name="Text Box 35"/>
          <p:cNvSpPr txBox="1">
            <a:spLocks noChangeArrowheads="1"/>
          </p:cNvSpPr>
          <p:nvPr/>
        </p:nvSpPr>
        <p:spPr bwMode="auto">
          <a:xfrm>
            <a:off x="4584701" y="2276475"/>
            <a:ext cx="27352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chemeClr val="bg1"/>
                </a:solidFill>
              </a:rPr>
              <a:t>Obtains the elements from a collection of objects</a:t>
            </a:r>
          </a:p>
        </p:txBody>
      </p:sp>
      <p:grpSp>
        <p:nvGrpSpPr>
          <p:cNvPr id="64555" name="Group 43"/>
          <p:cNvGrpSpPr>
            <a:grpSpLocks/>
          </p:cNvGrpSpPr>
          <p:nvPr/>
        </p:nvGrpSpPr>
        <p:grpSpPr bwMode="auto">
          <a:xfrm>
            <a:off x="2063750" y="4797426"/>
            <a:ext cx="3671888" cy="1800225"/>
            <a:chOff x="340" y="3022"/>
            <a:chExt cx="2313" cy="1134"/>
          </a:xfrm>
        </p:grpSpPr>
        <p:sp>
          <p:nvSpPr>
            <p:cNvPr id="64549" name="AutoShape 37"/>
            <p:cNvSpPr>
              <a:spLocks noChangeArrowheads="1"/>
            </p:cNvSpPr>
            <p:nvPr/>
          </p:nvSpPr>
          <p:spPr bwMode="auto">
            <a:xfrm>
              <a:off x="340" y="3022"/>
              <a:ext cx="2313" cy="113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0" name="Text Box 38"/>
            <p:cNvSpPr txBox="1">
              <a:spLocks noChangeArrowheads="1"/>
            </p:cNvSpPr>
            <p:nvPr/>
          </p:nvSpPr>
          <p:spPr bwMode="auto">
            <a:xfrm>
              <a:off x="595" y="3179"/>
              <a:ext cx="1769"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solidFill>
                    <a:schemeClr val="bg1"/>
                  </a:solidFill>
                  <a:latin typeface="Courier New" panose="02070309020205020404" pitchFamily="49" charset="0"/>
                </a:rPr>
                <a:t>hasMoreElements()</a:t>
              </a:r>
            </a:p>
            <a:p>
              <a:pPr algn="ctr">
                <a:spcBef>
                  <a:spcPct val="50000"/>
                </a:spcBef>
              </a:pPr>
              <a:r>
                <a:rPr lang="en-US" altLang="en-US" sz="2000" b="1">
                  <a:solidFill>
                    <a:schemeClr val="bg1"/>
                  </a:solidFill>
                </a:rPr>
                <a:t> returns true if the instance contains more elements</a:t>
              </a:r>
            </a:p>
          </p:txBody>
        </p:sp>
      </p:grpSp>
      <p:grpSp>
        <p:nvGrpSpPr>
          <p:cNvPr id="64556" name="Group 44"/>
          <p:cNvGrpSpPr>
            <a:grpSpLocks/>
          </p:cNvGrpSpPr>
          <p:nvPr/>
        </p:nvGrpSpPr>
        <p:grpSpPr bwMode="auto">
          <a:xfrm>
            <a:off x="6167438" y="4724400"/>
            <a:ext cx="4176712" cy="1873250"/>
            <a:chOff x="2925" y="2976"/>
            <a:chExt cx="2631" cy="1180"/>
          </a:xfrm>
        </p:grpSpPr>
        <p:sp>
          <p:nvSpPr>
            <p:cNvPr id="64552" name="AutoShape 40"/>
            <p:cNvSpPr>
              <a:spLocks noChangeArrowheads="1"/>
            </p:cNvSpPr>
            <p:nvPr/>
          </p:nvSpPr>
          <p:spPr bwMode="auto">
            <a:xfrm>
              <a:off x="2925" y="2976"/>
              <a:ext cx="2631" cy="1180"/>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1" name="Text Box 39"/>
            <p:cNvSpPr txBox="1">
              <a:spLocks noChangeArrowheads="1"/>
            </p:cNvSpPr>
            <p:nvPr/>
          </p:nvSpPr>
          <p:spPr bwMode="auto">
            <a:xfrm>
              <a:off x="3061" y="3015"/>
              <a:ext cx="2495"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solidFill>
                    <a:schemeClr val="bg1"/>
                  </a:solidFill>
                </a:rPr>
                <a:t>nextElement() </a:t>
              </a:r>
            </a:p>
            <a:p>
              <a:pPr algn="ctr">
                <a:spcBef>
                  <a:spcPct val="50000"/>
                </a:spcBef>
              </a:pPr>
              <a:r>
                <a:rPr lang="en-US" altLang="en-US" sz="2000" b="1">
                  <a:solidFill>
                    <a:schemeClr val="bg1"/>
                  </a:solidFill>
                </a:rPr>
                <a:t>retrieves the next element as a general Object reference. Calling program should cast the object</a:t>
              </a:r>
            </a:p>
          </p:txBody>
        </p:sp>
      </p:grpSp>
      <p:cxnSp>
        <p:nvCxnSpPr>
          <p:cNvPr id="64553" name="AutoShape 41"/>
          <p:cNvCxnSpPr>
            <a:cxnSpLocks noChangeShapeType="1"/>
            <a:stCxn id="64539" idx="3"/>
            <a:endCxn id="64549" idx="0"/>
          </p:cNvCxnSpPr>
          <p:nvPr/>
        </p:nvCxnSpPr>
        <p:spPr bwMode="auto">
          <a:xfrm flipH="1">
            <a:off x="3900488" y="3940175"/>
            <a:ext cx="717550" cy="857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54" name="AutoShape 42"/>
          <p:cNvCxnSpPr>
            <a:cxnSpLocks noChangeShapeType="1"/>
            <a:stCxn id="64539" idx="5"/>
            <a:endCxn id="64552" idx="0"/>
          </p:cNvCxnSpPr>
          <p:nvPr/>
        </p:nvCxnSpPr>
        <p:spPr bwMode="auto">
          <a:xfrm>
            <a:off x="7213600" y="3940176"/>
            <a:ext cx="1042988" cy="784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9124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64548"/>
                                        </p:tgtEl>
                                        <p:attrNameLst>
                                          <p:attrName>style.visibility</p:attrName>
                                        </p:attrNameLst>
                                      </p:cBhvr>
                                      <p:to>
                                        <p:strVal val="visible"/>
                                      </p:to>
                                    </p:set>
                                    <p:animEffect transition="in" filter="wedge">
                                      <p:cBhvr>
                                        <p:cTn id="7" dur="1000"/>
                                        <p:tgtEl>
                                          <p:spTgt spid="64548"/>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64539"/>
                                        </p:tgtEl>
                                        <p:attrNameLst>
                                          <p:attrName>style.visibility</p:attrName>
                                        </p:attrNameLst>
                                      </p:cBhvr>
                                      <p:to>
                                        <p:strVal val="visible"/>
                                      </p:to>
                                    </p:set>
                                    <p:animEffect transition="in" filter="wedge">
                                      <p:cBhvr>
                                        <p:cTn id="11" dur="1000"/>
                                        <p:tgtEl>
                                          <p:spTgt spid="645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4553"/>
                                        </p:tgtEl>
                                        <p:attrNameLst>
                                          <p:attrName>style.visibility</p:attrName>
                                        </p:attrNameLst>
                                      </p:cBhvr>
                                      <p:to>
                                        <p:strVal val="visible"/>
                                      </p:to>
                                    </p:set>
                                    <p:animEffect transition="in" filter="wipe(up)">
                                      <p:cBhvr>
                                        <p:cTn id="16" dur="1000"/>
                                        <p:tgtEl>
                                          <p:spTgt spid="64553"/>
                                        </p:tgtEl>
                                      </p:cBhvr>
                                    </p:animEffect>
                                  </p:childTnLst>
                                </p:cTn>
                              </p:par>
                              <p:par>
                                <p:cTn id="17" presetID="22" presetClass="entr" presetSubtype="1" fill="hold" nodeType="withEffect">
                                  <p:stCondLst>
                                    <p:cond delay="0"/>
                                  </p:stCondLst>
                                  <p:childTnLst>
                                    <p:set>
                                      <p:cBhvr>
                                        <p:cTn id="18" dur="1" fill="hold">
                                          <p:stCondLst>
                                            <p:cond delay="0"/>
                                          </p:stCondLst>
                                        </p:cTn>
                                        <p:tgtEl>
                                          <p:spTgt spid="64554"/>
                                        </p:tgtEl>
                                        <p:attrNameLst>
                                          <p:attrName>style.visibility</p:attrName>
                                        </p:attrNameLst>
                                      </p:cBhvr>
                                      <p:to>
                                        <p:strVal val="visible"/>
                                      </p:to>
                                    </p:set>
                                    <p:animEffect transition="in" filter="wipe(up)">
                                      <p:cBhvr>
                                        <p:cTn id="19" dur="1000"/>
                                        <p:tgtEl>
                                          <p:spTgt spid="64554"/>
                                        </p:tgtEl>
                                      </p:cBhvr>
                                    </p:animEffect>
                                  </p:childTnLst>
                                </p:cTn>
                              </p:par>
                            </p:childTnLst>
                          </p:cTn>
                        </p:par>
                        <p:par>
                          <p:cTn id="20" fill="hold" nodeType="afterGroup">
                            <p:stCondLst>
                              <p:cond delay="1000"/>
                            </p:stCondLst>
                            <p:childTnLst>
                              <p:par>
                                <p:cTn id="21" presetID="10" presetClass="entr" presetSubtype="0" fill="hold" nodeType="afterEffect">
                                  <p:stCondLst>
                                    <p:cond delay="0"/>
                                  </p:stCondLst>
                                  <p:childTnLst>
                                    <p:set>
                                      <p:cBhvr>
                                        <p:cTn id="22" dur="1" fill="hold">
                                          <p:stCondLst>
                                            <p:cond delay="0"/>
                                          </p:stCondLst>
                                        </p:cTn>
                                        <p:tgtEl>
                                          <p:spTgt spid="64555"/>
                                        </p:tgtEl>
                                        <p:attrNameLst>
                                          <p:attrName>style.visibility</p:attrName>
                                        </p:attrNameLst>
                                      </p:cBhvr>
                                      <p:to>
                                        <p:strVal val="visible"/>
                                      </p:to>
                                    </p:set>
                                    <p:animEffect transition="in" filter="fade">
                                      <p:cBhvr>
                                        <p:cTn id="23" dur="1000"/>
                                        <p:tgtEl>
                                          <p:spTgt spid="64555"/>
                                        </p:tgtEl>
                                      </p:cBhvr>
                                    </p:animEffect>
                                  </p:childTnLst>
                                </p:cTn>
                              </p:par>
                              <p:par>
                                <p:cTn id="24" presetID="10" presetClass="entr" presetSubtype="0" fill="hold" nodeType="withEffect">
                                  <p:stCondLst>
                                    <p:cond delay="0"/>
                                  </p:stCondLst>
                                  <p:childTnLst>
                                    <p:set>
                                      <p:cBhvr>
                                        <p:cTn id="25" dur="1" fill="hold">
                                          <p:stCondLst>
                                            <p:cond delay="0"/>
                                          </p:stCondLst>
                                        </p:cTn>
                                        <p:tgtEl>
                                          <p:spTgt spid="64556"/>
                                        </p:tgtEl>
                                        <p:attrNameLst>
                                          <p:attrName>style.visibility</p:attrName>
                                        </p:attrNameLst>
                                      </p:cBhvr>
                                      <p:to>
                                        <p:strVal val="visible"/>
                                      </p:to>
                                    </p:set>
                                    <p:animEffect transition="in" filter="fade">
                                      <p:cBhvr>
                                        <p:cTn id="26" dur="1000"/>
                                        <p:tgtEl>
                                          <p:spTgt spid="64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Hashtable class 2-1</a:t>
            </a:r>
          </a:p>
        </p:txBody>
      </p:sp>
      <p:sp>
        <p:nvSpPr>
          <p:cNvPr id="2" name="Rectangle 1"/>
          <p:cNvSpPr/>
          <p:nvPr/>
        </p:nvSpPr>
        <p:spPr>
          <a:xfrm>
            <a:off x="871537" y="1803351"/>
            <a:ext cx="9836982" cy="440120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A </a:t>
            </a:r>
            <a:r>
              <a:rPr lang="en-US" sz="2800" b="0" i="0" dirty="0" err="1" smtClean="0">
                <a:solidFill>
                  <a:schemeClr val="tx1"/>
                </a:solidFill>
                <a:effectLst/>
                <a:latin typeface="Verdana" panose="020B0604030504040204" pitchFamily="34" charset="0"/>
              </a:rPr>
              <a:t>Hashtable</a:t>
            </a:r>
            <a:r>
              <a:rPr lang="en-US" sz="2800" b="0" i="0" dirty="0" smtClean="0">
                <a:solidFill>
                  <a:schemeClr val="tx1"/>
                </a:solidFill>
                <a:effectLst/>
                <a:latin typeface="Verdana" panose="020B0604030504040204" pitchFamily="34" charset="0"/>
              </a:rPr>
              <a:t> is an array of list.</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Each list is known as a bucket.</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The position of bucket is identified by calling the </a:t>
            </a:r>
            <a:r>
              <a:rPr lang="en-US" sz="2800" b="0" i="0" dirty="0" err="1" smtClean="0">
                <a:solidFill>
                  <a:schemeClr val="tx1"/>
                </a:solidFill>
                <a:effectLst/>
                <a:latin typeface="Verdana" panose="020B0604030504040204" pitchFamily="34" charset="0"/>
              </a:rPr>
              <a:t>hashcode</a:t>
            </a:r>
            <a:r>
              <a:rPr lang="en-US" sz="2800" b="0" i="0" dirty="0" smtClean="0">
                <a:solidFill>
                  <a:schemeClr val="tx1"/>
                </a:solidFill>
                <a:effectLst/>
                <a:latin typeface="Verdana" panose="020B0604030504040204" pitchFamily="34" charset="0"/>
              </a:rPr>
              <a:t>() method.</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A </a:t>
            </a:r>
            <a:r>
              <a:rPr lang="en-US" sz="2800" b="0" i="0" dirty="0" err="1" smtClean="0">
                <a:solidFill>
                  <a:schemeClr val="tx1"/>
                </a:solidFill>
                <a:effectLst/>
                <a:latin typeface="Verdana" panose="020B0604030504040204" pitchFamily="34" charset="0"/>
              </a:rPr>
              <a:t>Hashtable</a:t>
            </a:r>
            <a:r>
              <a:rPr lang="en-US" sz="2800" b="0" i="0" dirty="0" smtClean="0">
                <a:solidFill>
                  <a:schemeClr val="tx1"/>
                </a:solidFill>
                <a:effectLst/>
                <a:latin typeface="Verdana" panose="020B0604030504040204" pitchFamily="34" charset="0"/>
              </a:rPr>
              <a:t> contains values based on the key.</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It implements the Map interface and extends Dictionary class.</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It contains only unique elements.</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It may not have any null key or value.</a:t>
            </a:r>
          </a:p>
          <a:p>
            <a:pPr marL="457200" indent="-457200">
              <a:buFont typeface="Arial" panose="020B0604020202020204" pitchFamily="34" charset="0"/>
              <a:buChar char="•"/>
            </a:pPr>
            <a:r>
              <a:rPr lang="en-US" sz="2800" b="0" i="0" dirty="0" smtClean="0">
                <a:solidFill>
                  <a:schemeClr val="tx1"/>
                </a:solidFill>
                <a:effectLst/>
                <a:latin typeface="Verdana" panose="020B0604030504040204" pitchFamily="34" charset="0"/>
              </a:rPr>
              <a:t>It is synchronized.</a:t>
            </a:r>
            <a:endParaRPr lang="en-US" sz="2800" b="0" i="0" dirty="0">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141022853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975409" y="1484314"/>
            <a:ext cx="546945" cy="461665"/>
          </a:xfrm>
          <a:prstGeom prst="rect">
            <a:avLst/>
          </a:prstGeom>
          <a:ln/>
        </p:spPr>
        <p:style>
          <a:lnRef idx="1">
            <a:schemeClr val="dk1"/>
          </a:lnRef>
          <a:fillRef idx="3">
            <a:schemeClr val="dk1"/>
          </a:fillRef>
          <a:effectRef idx="2">
            <a:schemeClr val="dk1"/>
          </a:effectRef>
          <a:fontRef idx="minor">
            <a:schemeClr val="lt1"/>
          </a:fontRef>
        </p:style>
        <p:txBody>
          <a:bodyPr wrap="none">
            <a:spAutoFit/>
          </a:bodyPr>
          <a:lstStyle/>
          <a:p>
            <a:r>
              <a:rPr lang="en-US" altLang="en-US" sz="2400" b="1"/>
              <a:t>45</a:t>
            </a:r>
          </a:p>
        </p:txBody>
      </p:sp>
      <p:sp>
        <p:nvSpPr>
          <p:cNvPr id="116739" name="Text Box 3"/>
          <p:cNvSpPr txBox="1">
            <a:spLocks noChangeArrowheads="1"/>
          </p:cNvSpPr>
          <p:nvPr/>
        </p:nvSpPr>
        <p:spPr bwMode="auto">
          <a:xfrm>
            <a:off x="7046845" y="1412876"/>
            <a:ext cx="365806" cy="461665"/>
          </a:xfrm>
          <a:prstGeom prst="rect">
            <a:avLst/>
          </a:prstGeom>
          <a:ln/>
        </p:spPr>
        <p:style>
          <a:lnRef idx="1">
            <a:schemeClr val="dk1"/>
          </a:lnRef>
          <a:fillRef idx="3">
            <a:schemeClr val="dk1"/>
          </a:fillRef>
          <a:effectRef idx="2">
            <a:schemeClr val="dk1"/>
          </a:effectRef>
          <a:fontRef idx="minor">
            <a:schemeClr val="lt1"/>
          </a:fontRef>
        </p:style>
        <p:txBody>
          <a:bodyPr wrap="none">
            <a:spAutoFit/>
          </a:bodyPr>
          <a:lstStyle/>
          <a:p>
            <a:r>
              <a:rPr lang="en-US" altLang="en-US" sz="2400" b="1"/>
              <a:t>1</a:t>
            </a:r>
          </a:p>
        </p:txBody>
      </p:sp>
      <p:sp>
        <p:nvSpPr>
          <p:cNvPr id="116740" name="Rectangle 4"/>
          <p:cNvSpPr>
            <a:spLocks noGrp="1" noChangeArrowheads="1"/>
          </p:cNvSpPr>
          <p:nvPr>
            <p:ph type="title"/>
          </p:nvPr>
        </p:nvSpPr>
        <p:spPr>
          <a:xfrm>
            <a:off x="2259013" y="-26988"/>
            <a:ext cx="8229600" cy="792163"/>
          </a:xfrm>
        </p:spPr>
        <p:txBody>
          <a:bodyPr/>
          <a:lstStyle/>
          <a:p>
            <a:r>
              <a:rPr lang="en-US" altLang="en-US" sz="3200"/>
              <a:t>Hashtable class 2-2</a:t>
            </a:r>
          </a:p>
        </p:txBody>
      </p:sp>
      <p:sp>
        <p:nvSpPr>
          <p:cNvPr id="116741" name="Rectangle 5"/>
          <p:cNvSpPr>
            <a:spLocks noGrp="1" noChangeArrowheads="1"/>
          </p:cNvSpPr>
          <p:nvPr>
            <p:ph type="body" sz="half" idx="1"/>
          </p:nvPr>
        </p:nvSpPr>
        <p:spPr>
          <a:xfrm>
            <a:off x="279333" y="1412875"/>
            <a:ext cx="4824412" cy="2952750"/>
          </a:xfrm>
        </p:spPr>
        <p:style>
          <a:lnRef idx="1">
            <a:schemeClr val="dk1"/>
          </a:lnRef>
          <a:fillRef idx="3">
            <a:schemeClr val="dk1"/>
          </a:fillRef>
          <a:effectRef idx="2">
            <a:schemeClr val="dk1"/>
          </a:effectRef>
          <a:fontRef idx="minor">
            <a:schemeClr val="lt1"/>
          </a:fontRef>
        </p:style>
        <p:txBody>
          <a:bodyPr/>
          <a:lstStyle/>
          <a:p>
            <a:r>
              <a:rPr lang="en-US" altLang="en-US"/>
              <a:t>The </a:t>
            </a:r>
            <a:r>
              <a:rPr lang="en-US" altLang="en-US">
                <a:latin typeface="Courier New" panose="02070309020205020404" pitchFamily="49" charset="0"/>
              </a:rPr>
              <a:t>hashCode()</a:t>
            </a:r>
            <a:r>
              <a:rPr lang="en-US" altLang="en-US"/>
              <a:t> method is used to convert the key to its equivalent hash code.</a:t>
            </a:r>
          </a:p>
          <a:p>
            <a:r>
              <a:rPr lang="en-US" altLang="en-US"/>
              <a:t>The </a:t>
            </a:r>
            <a:r>
              <a:rPr lang="en-US" altLang="en-US">
                <a:latin typeface="Courier New" panose="02070309020205020404" pitchFamily="49" charset="0"/>
              </a:rPr>
              <a:t>equals()</a:t>
            </a:r>
            <a:r>
              <a:rPr lang="en-US" altLang="en-US"/>
              <a:t> method is used to compare two objects.</a:t>
            </a:r>
          </a:p>
          <a:p>
            <a:r>
              <a:rPr lang="en-US" altLang="en-US"/>
              <a:t>It expands in size as elements are added.</a:t>
            </a:r>
            <a:r>
              <a:rPr lang="en-US" altLang="en-US" sz="2000">
                <a:latin typeface="Courier New" panose="02070309020205020404" pitchFamily="49" charset="0"/>
              </a:rPr>
              <a:t> </a:t>
            </a:r>
          </a:p>
        </p:txBody>
      </p:sp>
      <p:sp>
        <p:nvSpPr>
          <p:cNvPr id="116742" name="Freeform 6"/>
          <p:cNvSpPr>
            <a:spLocks/>
          </p:cNvSpPr>
          <p:nvPr/>
        </p:nvSpPr>
        <p:spPr bwMode="auto">
          <a:xfrm>
            <a:off x="7946959" y="4605339"/>
            <a:ext cx="1587" cy="1587"/>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43" name="Freeform 7"/>
          <p:cNvSpPr>
            <a:spLocks/>
          </p:cNvSpPr>
          <p:nvPr/>
        </p:nvSpPr>
        <p:spPr bwMode="auto">
          <a:xfrm>
            <a:off x="5387908" y="4181475"/>
            <a:ext cx="6350" cy="1588"/>
          </a:xfrm>
          <a:custGeom>
            <a:avLst/>
            <a:gdLst>
              <a:gd name="T0" fmla="*/ 4 w 4"/>
              <a:gd name="T1" fmla="*/ 4 w 4"/>
              <a:gd name="T2" fmla="*/ 4 w 4"/>
              <a:gd name="T3" fmla="*/ 4 w 4"/>
              <a:gd name="T4" fmla="*/ 0 w 4"/>
              <a:gd name="T5" fmla="*/ 0 w 4"/>
              <a:gd name="T6" fmla="*/ 4 w 4"/>
              <a:gd name="T7" fmla="*/ 4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4" y="0"/>
                </a:lnTo>
                <a:lnTo>
                  <a:pt x="0" y="0"/>
                </a:lnTo>
                <a:lnTo>
                  <a:pt x="0" y="0"/>
                </a:lnTo>
                <a:lnTo>
                  <a:pt x="4" y="0"/>
                </a:lnTo>
                <a:lnTo>
                  <a:pt x="4"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grpSp>
        <p:nvGrpSpPr>
          <p:cNvPr id="116744" name="Group 8"/>
          <p:cNvGrpSpPr>
            <a:grpSpLocks/>
          </p:cNvGrpSpPr>
          <p:nvPr/>
        </p:nvGrpSpPr>
        <p:grpSpPr bwMode="auto">
          <a:xfrm>
            <a:off x="5030720" y="2533650"/>
            <a:ext cx="3240088" cy="2535238"/>
            <a:chOff x="3424" y="1596"/>
            <a:chExt cx="2041" cy="1597"/>
          </a:xfrm>
        </p:grpSpPr>
        <p:sp>
          <p:nvSpPr>
            <p:cNvPr id="116745" name="AutoShape 9"/>
            <p:cNvSpPr>
              <a:spLocks noChangeAspect="1" noChangeArrowheads="1" noTextEdit="1"/>
            </p:cNvSpPr>
            <p:nvPr/>
          </p:nvSpPr>
          <p:spPr bwMode="auto">
            <a:xfrm>
              <a:off x="3424" y="1596"/>
              <a:ext cx="2041" cy="1597"/>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46" name="Freeform 10"/>
            <p:cNvSpPr>
              <a:spLocks/>
            </p:cNvSpPr>
            <p:nvPr/>
          </p:nvSpPr>
          <p:spPr bwMode="auto">
            <a:xfrm>
              <a:off x="3681" y="2637"/>
              <a:ext cx="243" cy="458"/>
            </a:xfrm>
            <a:custGeom>
              <a:avLst/>
              <a:gdLst>
                <a:gd name="T0" fmla="*/ 243 w 243"/>
                <a:gd name="T1" fmla="*/ 218 h 458"/>
                <a:gd name="T2" fmla="*/ 144 w 243"/>
                <a:gd name="T3" fmla="*/ 218 h 458"/>
                <a:gd name="T4" fmla="*/ 215 w 243"/>
                <a:gd name="T5" fmla="*/ 151 h 458"/>
                <a:gd name="T6" fmla="*/ 200 w 243"/>
                <a:gd name="T7" fmla="*/ 137 h 458"/>
                <a:gd name="T8" fmla="*/ 130 w 243"/>
                <a:gd name="T9" fmla="*/ 204 h 458"/>
                <a:gd name="T10" fmla="*/ 130 w 243"/>
                <a:gd name="T11" fmla="*/ 0 h 458"/>
                <a:gd name="T12" fmla="*/ 112 w 243"/>
                <a:gd name="T13" fmla="*/ 0 h 458"/>
                <a:gd name="T14" fmla="*/ 112 w 243"/>
                <a:gd name="T15" fmla="*/ 204 h 458"/>
                <a:gd name="T16" fmla="*/ 42 w 243"/>
                <a:gd name="T17" fmla="*/ 137 h 458"/>
                <a:gd name="T18" fmla="*/ 28 w 243"/>
                <a:gd name="T19" fmla="*/ 151 h 458"/>
                <a:gd name="T20" fmla="*/ 98 w 243"/>
                <a:gd name="T21" fmla="*/ 218 h 458"/>
                <a:gd name="T22" fmla="*/ 0 w 243"/>
                <a:gd name="T23" fmla="*/ 218 h 458"/>
                <a:gd name="T24" fmla="*/ 0 w 243"/>
                <a:gd name="T25" fmla="*/ 239 h 458"/>
                <a:gd name="T26" fmla="*/ 98 w 243"/>
                <a:gd name="T27" fmla="*/ 239 h 458"/>
                <a:gd name="T28" fmla="*/ 28 w 243"/>
                <a:gd name="T29" fmla="*/ 306 h 458"/>
                <a:gd name="T30" fmla="*/ 42 w 243"/>
                <a:gd name="T31" fmla="*/ 320 h 458"/>
                <a:gd name="T32" fmla="*/ 112 w 243"/>
                <a:gd name="T33" fmla="*/ 253 h 458"/>
                <a:gd name="T34" fmla="*/ 112 w 243"/>
                <a:gd name="T35" fmla="*/ 458 h 458"/>
                <a:gd name="T36" fmla="*/ 130 w 243"/>
                <a:gd name="T37" fmla="*/ 458 h 458"/>
                <a:gd name="T38" fmla="*/ 130 w 243"/>
                <a:gd name="T39" fmla="*/ 253 h 458"/>
                <a:gd name="T40" fmla="*/ 200 w 243"/>
                <a:gd name="T41" fmla="*/ 320 h 458"/>
                <a:gd name="T42" fmla="*/ 215 w 243"/>
                <a:gd name="T43" fmla="*/ 306 h 458"/>
                <a:gd name="T44" fmla="*/ 144 w 243"/>
                <a:gd name="T45" fmla="*/ 239 h 458"/>
                <a:gd name="T46" fmla="*/ 243 w 243"/>
                <a:gd name="T47" fmla="*/ 239 h 458"/>
                <a:gd name="T48" fmla="*/ 243 w 243"/>
                <a:gd name="T49" fmla="*/ 21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3" h="458">
                  <a:moveTo>
                    <a:pt x="243" y="218"/>
                  </a:moveTo>
                  <a:lnTo>
                    <a:pt x="144" y="218"/>
                  </a:lnTo>
                  <a:lnTo>
                    <a:pt x="215" y="151"/>
                  </a:lnTo>
                  <a:lnTo>
                    <a:pt x="200" y="137"/>
                  </a:lnTo>
                  <a:lnTo>
                    <a:pt x="130" y="204"/>
                  </a:lnTo>
                  <a:lnTo>
                    <a:pt x="130" y="0"/>
                  </a:lnTo>
                  <a:lnTo>
                    <a:pt x="112" y="0"/>
                  </a:lnTo>
                  <a:lnTo>
                    <a:pt x="112" y="204"/>
                  </a:lnTo>
                  <a:lnTo>
                    <a:pt x="42" y="137"/>
                  </a:lnTo>
                  <a:lnTo>
                    <a:pt x="28" y="151"/>
                  </a:lnTo>
                  <a:lnTo>
                    <a:pt x="98" y="218"/>
                  </a:lnTo>
                  <a:lnTo>
                    <a:pt x="0" y="218"/>
                  </a:lnTo>
                  <a:lnTo>
                    <a:pt x="0" y="239"/>
                  </a:lnTo>
                  <a:lnTo>
                    <a:pt x="98" y="239"/>
                  </a:lnTo>
                  <a:lnTo>
                    <a:pt x="28" y="306"/>
                  </a:lnTo>
                  <a:lnTo>
                    <a:pt x="42" y="320"/>
                  </a:lnTo>
                  <a:lnTo>
                    <a:pt x="112" y="253"/>
                  </a:lnTo>
                  <a:lnTo>
                    <a:pt x="112" y="458"/>
                  </a:lnTo>
                  <a:lnTo>
                    <a:pt x="130" y="458"/>
                  </a:lnTo>
                  <a:lnTo>
                    <a:pt x="130" y="253"/>
                  </a:lnTo>
                  <a:lnTo>
                    <a:pt x="200" y="320"/>
                  </a:lnTo>
                  <a:lnTo>
                    <a:pt x="215" y="306"/>
                  </a:lnTo>
                  <a:lnTo>
                    <a:pt x="144" y="239"/>
                  </a:lnTo>
                  <a:lnTo>
                    <a:pt x="243" y="239"/>
                  </a:lnTo>
                  <a:lnTo>
                    <a:pt x="243" y="21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47" name="Freeform 11"/>
            <p:cNvSpPr>
              <a:spLocks/>
            </p:cNvSpPr>
            <p:nvPr/>
          </p:nvSpPr>
          <p:spPr bwMode="auto">
            <a:xfrm>
              <a:off x="4934" y="1761"/>
              <a:ext cx="242" cy="461"/>
            </a:xfrm>
            <a:custGeom>
              <a:avLst/>
              <a:gdLst>
                <a:gd name="T0" fmla="*/ 242 w 242"/>
                <a:gd name="T1" fmla="*/ 218 h 461"/>
                <a:gd name="T2" fmla="*/ 144 w 242"/>
                <a:gd name="T3" fmla="*/ 218 h 461"/>
                <a:gd name="T4" fmla="*/ 214 w 242"/>
                <a:gd name="T5" fmla="*/ 152 h 461"/>
                <a:gd name="T6" fmla="*/ 200 w 242"/>
                <a:gd name="T7" fmla="*/ 138 h 461"/>
                <a:gd name="T8" fmla="*/ 130 w 242"/>
                <a:gd name="T9" fmla="*/ 208 h 461"/>
                <a:gd name="T10" fmla="*/ 130 w 242"/>
                <a:gd name="T11" fmla="*/ 0 h 461"/>
                <a:gd name="T12" fmla="*/ 112 w 242"/>
                <a:gd name="T13" fmla="*/ 0 h 461"/>
                <a:gd name="T14" fmla="*/ 112 w 242"/>
                <a:gd name="T15" fmla="*/ 208 h 461"/>
                <a:gd name="T16" fmla="*/ 42 w 242"/>
                <a:gd name="T17" fmla="*/ 138 h 461"/>
                <a:gd name="T18" fmla="*/ 28 w 242"/>
                <a:gd name="T19" fmla="*/ 152 h 461"/>
                <a:gd name="T20" fmla="*/ 98 w 242"/>
                <a:gd name="T21" fmla="*/ 218 h 461"/>
                <a:gd name="T22" fmla="*/ 0 w 242"/>
                <a:gd name="T23" fmla="*/ 218 h 461"/>
                <a:gd name="T24" fmla="*/ 0 w 242"/>
                <a:gd name="T25" fmla="*/ 240 h 461"/>
                <a:gd name="T26" fmla="*/ 98 w 242"/>
                <a:gd name="T27" fmla="*/ 240 h 461"/>
                <a:gd name="T28" fmla="*/ 28 w 242"/>
                <a:gd name="T29" fmla="*/ 310 h 461"/>
                <a:gd name="T30" fmla="*/ 42 w 242"/>
                <a:gd name="T31" fmla="*/ 320 h 461"/>
                <a:gd name="T32" fmla="*/ 112 w 242"/>
                <a:gd name="T33" fmla="*/ 254 h 461"/>
                <a:gd name="T34" fmla="*/ 112 w 242"/>
                <a:gd name="T35" fmla="*/ 461 h 461"/>
                <a:gd name="T36" fmla="*/ 130 w 242"/>
                <a:gd name="T37" fmla="*/ 461 h 461"/>
                <a:gd name="T38" fmla="*/ 130 w 242"/>
                <a:gd name="T39" fmla="*/ 254 h 461"/>
                <a:gd name="T40" fmla="*/ 200 w 242"/>
                <a:gd name="T41" fmla="*/ 320 h 461"/>
                <a:gd name="T42" fmla="*/ 214 w 242"/>
                <a:gd name="T43" fmla="*/ 310 h 461"/>
                <a:gd name="T44" fmla="*/ 144 w 242"/>
                <a:gd name="T45" fmla="*/ 240 h 461"/>
                <a:gd name="T46" fmla="*/ 242 w 242"/>
                <a:gd name="T47" fmla="*/ 240 h 461"/>
                <a:gd name="T48" fmla="*/ 242 w 242"/>
                <a:gd name="T49" fmla="*/ 2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461">
                  <a:moveTo>
                    <a:pt x="242" y="218"/>
                  </a:moveTo>
                  <a:lnTo>
                    <a:pt x="144" y="218"/>
                  </a:lnTo>
                  <a:lnTo>
                    <a:pt x="214" y="152"/>
                  </a:lnTo>
                  <a:lnTo>
                    <a:pt x="200" y="138"/>
                  </a:lnTo>
                  <a:lnTo>
                    <a:pt x="130" y="208"/>
                  </a:lnTo>
                  <a:lnTo>
                    <a:pt x="130" y="0"/>
                  </a:lnTo>
                  <a:lnTo>
                    <a:pt x="112" y="0"/>
                  </a:lnTo>
                  <a:lnTo>
                    <a:pt x="112" y="208"/>
                  </a:lnTo>
                  <a:lnTo>
                    <a:pt x="42" y="138"/>
                  </a:lnTo>
                  <a:lnTo>
                    <a:pt x="28" y="152"/>
                  </a:lnTo>
                  <a:lnTo>
                    <a:pt x="98" y="218"/>
                  </a:lnTo>
                  <a:lnTo>
                    <a:pt x="0" y="218"/>
                  </a:lnTo>
                  <a:lnTo>
                    <a:pt x="0" y="240"/>
                  </a:lnTo>
                  <a:lnTo>
                    <a:pt x="98" y="240"/>
                  </a:lnTo>
                  <a:lnTo>
                    <a:pt x="28" y="310"/>
                  </a:lnTo>
                  <a:lnTo>
                    <a:pt x="42" y="320"/>
                  </a:lnTo>
                  <a:lnTo>
                    <a:pt x="112" y="254"/>
                  </a:lnTo>
                  <a:lnTo>
                    <a:pt x="112" y="461"/>
                  </a:lnTo>
                  <a:lnTo>
                    <a:pt x="130" y="461"/>
                  </a:lnTo>
                  <a:lnTo>
                    <a:pt x="130" y="254"/>
                  </a:lnTo>
                  <a:lnTo>
                    <a:pt x="200" y="320"/>
                  </a:lnTo>
                  <a:lnTo>
                    <a:pt x="214" y="310"/>
                  </a:lnTo>
                  <a:lnTo>
                    <a:pt x="144" y="240"/>
                  </a:lnTo>
                  <a:lnTo>
                    <a:pt x="242" y="240"/>
                  </a:lnTo>
                  <a:lnTo>
                    <a:pt x="242" y="21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48" name="Freeform 12"/>
            <p:cNvSpPr>
              <a:spLocks/>
            </p:cNvSpPr>
            <p:nvPr/>
          </p:nvSpPr>
          <p:spPr bwMode="auto">
            <a:xfrm>
              <a:off x="3797" y="1758"/>
              <a:ext cx="267" cy="506"/>
            </a:xfrm>
            <a:custGeom>
              <a:avLst/>
              <a:gdLst>
                <a:gd name="T0" fmla="*/ 267 w 267"/>
                <a:gd name="T1" fmla="*/ 243 h 506"/>
                <a:gd name="T2" fmla="*/ 158 w 267"/>
                <a:gd name="T3" fmla="*/ 243 h 506"/>
                <a:gd name="T4" fmla="*/ 236 w 267"/>
                <a:gd name="T5" fmla="*/ 165 h 506"/>
                <a:gd name="T6" fmla="*/ 222 w 267"/>
                <a:gd name="T7" fmla="*/ 151 h 506"/>
                <a:gd name="T8" fmla="*/ 144 w 267"/>
                <a:gd name="T9" fmla="*/ 225 h 506"/>
                <a:gd name="T10" fmla="*/ 144 w 267"/>
                <a:gd name="T11" fmla="*/ 0 h 506"/>
                <a:gd name="T12" fmla="*/ 123 w 267"/>
                <a:gd name="T13" fmla="*/ 0 h 506"/>
                <a:gd name="T14" fmla="*/ 123 w 267"/>
                <a:gd name="T15" fmla="*/ 225 h 506"/>
                <a:gd name="T16" fmla="*/ 46 w 267"/>
                <a:gd name="T17" fmla="*/ 151 h 506"/>
                <a:gd name="T18" fmla="*/ 32 w 267"/>
                <a:gd name="T19" fmla="*/ 165 h 506"/>
                <a:gd name="T20" fmla="*/ 109 w 267"/>
                <a:gd name="T21" fmla="*/ 243 h 506"/>
                <a:gd name="T22" fmla="*/ 0 w 267"/>
                <a:gd name="T23" fmla="*/ 243 h 506"/>
                <a:gd name="T24" fmla="*/ 0 w 267"/>
                <a:gd name="T25" fmla="*/ 264 h 506"/>
                <a:gd name="T26" fmla="*/ 109 w 267"/>
                <a:gd name="T27" fmla="*/ 264 h 506"/>
                <a:gd name="T28" fmla="*/ 32 w 267"/>
                <a:gd name="T29" fmla="*/ 338 h 506"/>
                <a:gd name="T30" fmla="*/ 46 w 267"/>
                <a:gd name="T31" fmla="*/ 355 h 506"/>
                <a:gd name="T32" fmla="*/ 123 w 267"/>
                <a:gd name="T33" fmla="*/ 278 h 506"/>
                <a:gd name="T34" fmla="*/ 123 w 267"/>
                <a:gd name="T35" fmla="*/ 506 h 506"/>
                <a:gd name="T36" fmla="*/ 144 w 267"/>
                <a:gd name="T37" fmla="*/ 506 h 506"/>
                <a:gd name="T38" fmla="*/ 144 w 267"/>
                <a:gd name="T39" fmla="*/ 278 h 506"/>
                <a:gd name="T40" fmla="*/ 222 w 267"/>
                <a:gd name="T41" fmla="*/ 355 h 506"/>
                <a:gd name="T42" fmla="*/ 236 w 267"/>
                <a:gd name="T43" fmla="*/ 338 h 506"/>
                <a:gd name="T44" fmla="*/ 158 w 267"/>
                <a:gd name="T45" fmla="*/ 264 h 506"/>
                <a:gd name="T46" fmla="*/ 267 w 267"/>
                <a:gd name="T47" fmla="*/ 264 h 506"/>
                <a:gd name="T48" fmla="*/ 267 w 267"/>
                <a:gd name="T49" fmla="*/ 24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7" h="506">
                  <a:moveTo>
                    <a:pt x="267" y="243"/>
                  </a:moveTo>
                  <a:lnTo>
                    <a:pt x="158" y="243"/>
                  </a:lnTo>
                  <a:lnTo>
                    <a:pt x="236" y="165"/>
                  </a:lnTo>
                  <a:lnTo>
                    <a:pt x="222" y="151"/>
                  </a:lnTo>
                  <a:lnTo>
                    <a:pt x="144" y="225"/>
                  </a:lnTo>
                  <a:lnTo>
                    <a:pt x="144" y="0"/>
                  </a:lnTo>
                  <a:lnTo>
                    <a:pt x="123" y="0"/>
                  </a:lnTo>
                  <a:lnTo>
                    <a:pt x="123" y="225"/>
                  </a:lnTo>
                  <a:lnTo>
                    <a:pt x="46" y="151"/>
                  </a:lnTo>
                  <a:lnTo>
                    <a:pt x="32" y="165"/>
                  </a:lnTo>
                  <a:lnTo>
                    <a:pt x="109" y="243"/>
                  </a:lnTo>
                  <a:lnTo>
                    <a:pt x="0" y="243"/>
                  </a:lnTo>
                  <a:lnTo>
                    <a:pt x="0" y="264"/>
                  </a:lnTo>
                  <a:lnTo>
                    <a:pt x="109" y="264"/>
                  </a:lnTo>
                  <a:lnTo>
                    <a:pt x="32" y="338"/>
                  </a:lnTo>
                  <a:lnTo>
                    <a:pt x="46" y="355"/>
                  </a:lnTo>
                  <a:lnTo>
                    <a:pt x="123" y="278"/>
                  </a:lnTo>
                  <a:lnTo>
                    <a:pt x="123" y="506"/>
                  </a:lnTo>
                  <a:lnTo>
                    <a:pt x="144" y="506"/>
                  </a:lnTo>
                  <a:lnTo>
                    <a:pt x="144" y="278"/>
                  </a:lnTo>
                  <a:lnTo>
                    <a:pt x="222" y="355"/>
                  </a:lnTo>
                  <a:lnTo>
                    <a:pt x="236" y="338"/>
                  </a:lnTo>
                  <a:lnTo>
                    <a:pt x="158" y="264"/>
                  </a:lnTo>
                  <a:lnTo>
                    <a:pt x="267" y="264"/>
                  </a:lnTo>
                  <a:lnTo>
                    <a:pt x="267" y="243"/>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49" name="Freeform 13"/>
            <p:cNvSpPr>
              <a:spLocks noEditPoints="1"/>
            </p:cNvSpPr>
            <p:nvPr/>
          </p:nvSpPr>
          <p:spPr bwMode="auto">
            <a:xfrm>
              <a:off x="3456" y="1628"/>
              <a:ext cx="1974" cy="1491"/>
            </a:xfrm>
            <a:custGeom>
              <a:avLst/>
              <a:gdLst>
                <a:gd name="T0" fmla="*/ 1830 w 1974"/>
                <a:gd name="T1" fmla="*/ 1220 h 1491"/>
                <a:gd name="T2" fmla="*/ 1699 w 1974"/>
                <a:gd name="T3" fmla="*/ 1006 h 1491"/>
                <a:gd name="T4" fmla="*/ 1685 w 1974"/>
                <a:gd name="T5" fmla="*/ 935 h 1491"/>
                <a:gd name="T6" fmla="*/ 1664 w 1974"/>
                <a:gd name="T7" fmla="*/ 869 h 1491"/>
                <a:gd name="T8" fmla="*/ 1640 w 1974"/>
                <a:gd name="T9" fmla="*/ 819 h 1491"/>
                <a:gd name="T10" fmla="*/ 1625 w 1974"/>
                <a:gd name="T11" fmla="*/ 795 h 1491"/>
                <a:gd name="T12" fmla="*/ 1590 w 1974"/>
                <a:gd name="T13" fmla="*/ 742 h 1491"/>
                <a:gd name="T14" fmla="*/ 1319 w 1974"/>
                <a:gd name="T15" fmla="*/ 443 h 1491"/>
                <a:gd name="T16" fmla="*/ 1330 w 1974"/>
                <a:gd name="T17" fmla="*/ 429 h 1491"/>
                <a:gd name="T18" fmla="*/ 1309 w 1974"/>
                <a:gd name="T19" fmla="*/ 390 h 1491"/>
                <a:gd name="T20" fmla="*/ 1344 w 1974"/>
                <a:gd name="T21" fmla="*/ 376 h 1491"/>
                <a:gd name="T22" fmla="*/ 1347 w 1974"/>
                <a:gd name="T23" fmla="*/ 358 h 1491"/>
                <a:gd name="T24" fmla="*/ 1369 w 1974"/>
                <a:gd name="T25" fmla="*/ 158 h 1491"/>
                <a:gd name="T26" fmla="*/ 1379 w 1974"/>
                <a:gd name="T27" fmla="*/ 77 h 1491"/>
                <a:gd name="T28" fmla="*/ 1150 w 1974"/>
                <a:gd name="T29" fmla="*/ 81 h 1491"/>
                <a:gd name="T30" fmla="*/ 1062 w 1974"/>
                <a:gd name="T31" fmla="*/ 3 h 1491"/>
                <a:gd name="T32" fmla="*/ 869 w 1974"/>
                <a:gd name="T33" fmla="*/ 63 h 1491"/>
                <a:gd name="T34" fmla="*/ 749 w 1974"/>
                <a:gd name="T35" fmla="*/ 45 h 1491"/>
                <a:gd name="T36" fmla="*/ 605 w 1974"/>
                <a:gd name="T37" fmla="*/ 105 h 1491"/>
                <a:gd name="T38" fmla="*/ 682 w 1974"/>
                <a:gd name="T39" fmla="*/ 274 h 1491"/>
                <a:gd name="T40" fmla="*/ 693 w 1974"/>
                <a:gd name="T41" fmla="*/ 358 h 1491"/>
                <a:gd name="T42" fmla="*/ 703 w 1974"/>
                <a:gd name="T43" fmla="*/ 369 h 1491"/>
                <a:gd name="T44" fmla="*/ 707 w 1974"/>
                <a:gd name="T45" fmla="*/ 373 h 1491"/>
                <a:gd name="T46" fmla="*/ 703 w 1974"/>
                <a:gd name="T47" fmla="*/ 394 h 1491"/>
                <a:gd name="T48" fmla="*/ 711 w 1974"/>
                <a:gd name="T49" fmla="*/ 404 h 1491"/>
                <a:gd name="T50" fmla="*/ 721 w 1974"/>
                <a:gd name="T51" fmla="*/ 411 h 1491"/>
                <a:gd name="T52" fmla="*/ 373 w 1974"/>
                <a:gd name="T53" fmla="*/ 664 h 1491"/>
                <a:gd name="T54" fmla="*/ 225 w 1974"/>
                <a:gd name="T55" fmla="*/ 1034 h 1491"/>
                <a:gd name="T56" fmla="*/ 204 w 1974"/>
                <a:gd name="T57" fmla="*/ 914 h 1491"/>
                <a:gd name="T58" fmla="*/ 176 w 1974"/>
                <a:gd name="T59" fmla="*/ 960 h 1491"/>
                <a:gd name="T60" fmla="*/ 70 w 1974"/>
                <a:gd name="T61" fmla="*/ 890 h 1491"/>
                <a:gd name="T62" fmla="*/ 116 w 1974"/>
                <a:gd name="T63" fmla="*/ 974 h 1491"/>
                <a:gd name="T64" fmla="*/ 24 w 1974"/>
                <a:gd name="T65" fmla="*/ 928 h 1491"/>
                <a:gd name="T66" fmla="*/ 70 w 1974"/>
                <a:gd name="T67" fmla="*/ 999 h 1491"/>
                <a:gd name="T68" fmla="*/ 42 w 1974"/>
                <a:gd name="T69" fmla="*/ 1023 h 1491"/>
                <a:gd name="T70" fmla="*/ 38 w 1974"/>
                <a:gd name="T71" fmla="*/ 1051 h 1491"/>
                <a:gd name="T72" fmla="*/ 235 w 1974"/>
                <a:gd name="T73" fmla="*/ 1083 h 1491"/>
                <a:gd name="T74" fmla="*/ 330 w 1974"/>
                <a:gd name="T75" fmla="*/ 1241 h 1491"/>
                <a:gd name="T76" fmla="*/ 348 w 1974"/>
                <a:gd name="T77" fmla="*/ 1266 h 1491"/>
                <a:gd name="T78" fmla="*/ 380 w 1974"/>
                <a:gd name="T79" fmla="*/ 1298 h 1491"/>
                <a:gd name="T80" fmla="*/ 429 w 1974"/>
                <a:gd name="T81" fmla="*/ 1336 h 1491"/>
                <a:gd name="T82" fmla="*/ 549 w 1974"/>
                <a:gd name="T83" fmla="*/ 1403 h 1491"/>
                <a:gd name="T84" fmla="*/ 668 w 1974"/>
                <a:gd name="T85" fmla="*/ 1445 h 1491"/>
                <a:gd name="T86" fmla="*/ 851 w 1974"/>
                <a:gd name="T87" fmla="*/ 1481 h 1491"/>
                <a:gd name="T88" fmla="*/ 1302 w 1974"/>
                <a:gd name="T89" fmla="*/ 1470 h 1491"/>
                <a:gd name="T90" fmla="*/ 1347 w 1974"/>
                <a:gd name="T91" fmla="*/ 1459 h 1491"/>
                <a:gd name="T92" fmla="*/ 1393 w 1974"/>
                <a:gd name="T93" fmla="*/ 1442 h 1491"/>
                <a:gd name="T94" fmla="*/ 1428 w 1974"/>
                <a:gd name="T95" fmla="*/ 1428 h 1491"/>
                <a:gd name="T96" fmla="*/ 1442 w 1974"/>
                <a:gd name="T97" fmla="*/ 1421 h 1491"/>
                <a:gd name="T98" fmla="*/ 1520 w 1974"/>
                <a:gd name="T99" fmla="*/ 1368 h 1491"/>
                <a:gd name="T100" fmla="*/ 1590 w 1974"/>
                <a:gd name="T101" fmla="*/ 1305 h 1491"/>
                <a:gd name="T102" fmla="*/ 1675 w 1974"/>
                <a:gd name="T103" fmla="*/ 1171 h 1491"/>
                <a:gd name="T104" fmla="*/ 1731 w 1974"/>
                <a:gd name="T105" fmla="*/ 1125 h 1491"/>
                <a:gd name="T106" fmla="*/ 1784 w 1974"/>
                <a:gd name="T107" fmla="*/ 1301 h 1491"/>
                <a:gd name="T108" fmla="*/ 1773 w 1974"/>
                <a:gd name="T109" fmla="*/ 1354 h 1491"/>
                <a:gd name="T110" fmla="*/ 1833 w 1974"/>
                <a:gd name="T111" fmla="*/ 1375 h 1491"/>
                <a:gd name="T112" fmla="*/ 1875 w 1974"/>
                <a:gd name="T113" fmla="*/ 1424 h 1491"/>
                <a:gd name="T114" fmla="*/ 1893 w 1974"/>
                <a:gd name="T115" fmla="*/ 1375 h 1491"/>
                <a:gd name="T116" fmla="*/ 1939 w 1974"/>
                <a:gd name="T117" fmla="*/ 1421 h 1491"/>
                <a:gd name="T118" fmla="*/ 1889 w 1974"/>
                <a:gd name="T119" fmla="*/ 1308 h 1491"/>
                <a:gd name="T120" fmla="*/ 1970 w 1974"/>
                <a:gd name="T121" fmla="*/ 1354 h 1491"/>
                <a:gd name="T122" fmla="*/ 1281 w 1974"/>
                <a:gd name="T123" fmla="*/ 39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4" h="1491">
                  <a:moveTo>
                    <a:pt x="1960" y="1319"/>
                  </a:moveTo>
                  <a:lnTo>
                    <a:pt x="1960" y="1319"/>
                  </a:lnTo>
                  <a:lnTo>
                    <a:pt x="1921" y="1291"/>
                  </a:lnTo>
                  <a:lnTo>
                    <a:pt x="1889" y="1273"/>
                  </a:lnTo>
                  <a:lnTo>
                    <a:pt x="1872" y="1266"/>
                  </a:lnTo>
                  <a:lnTo>
                    <a:pt x="1854" y="1262"/>
                  </a:lnTo>
                  <a:lnTo>
                    <a:pt x="1854" y="1262"/>
                  </a:lnTo>
                  <a:lnTo>
                    <a:pt x="1837" y="1259"/>
                  </a:lnTo>
                  <a:lnTo>
                    <a:pt x="1837" y="1259"/>
                  </a:lnTo>
                  <a:lnTo>
                    <a:pt x="1837" y="1241"/>
                  </a:lnTo>
                  <a:lnTo>
                    <a:pt x="1830" y="1220"/>
                  </a:lnTo>
                  <a:lnTo>
                    <a:pt x="1819" y="1192"/>
                  </a:lnTo>
                  <a:lnTo>
                    <a:pt x="1805" y="1160"/>
                  </a:lnTo>
                  <a:lnTo>
                    <a:pt x="1787" y="1132"/>
                  </a:lnTo>
                  <a:lnTo>
                    <a:pt x="1763" y="1101"/>
                  </a:lnTo>
                  <a:lnTo>
                    <a:pt x="1735" y="1073"/>
                  </a:lnTo>
                  <a:lnTo>
                    <a:pt x="1699" y="1044"/>
                  </a:lnTo>
                  <a:lnTo>
                    <a:pt x="1699" y="1044"/>
                  </a:lnTo>
                  <a:lnTo>
                    <a:pt x="1699" y="1006"/>
                  </a:lnTo>
                  <a:lnTo>
                    <a:pt x="1699" y="1006"/>
                  </a:lnTo>
                  <a:lnTo>
                    <a:pt x="1699" y="1006"/>
                  </a:lnTo>
                  <a:lnTo>
                    <a:pt x="1699" y="1006"/>
                  </a:lnTo>
                  <a:lnTo>
                    <a:pt x="1699" y="999"/>
                  </a:lnTo>
                  <a:lnTo>
                    <a:pt x="1699" y="999"/>
                  </a:lnTo>
                  <a:lnTo>
                    <a:pt x="1699" y="999"/>
                  </a:lnTo>
                  <a:lnTo>
                    <a:pt x="1699" y="999"/>
                  </a:lnTo>
                  <a:lnTo>
                    <a:pt x="1692" y="971"/>
                  </a:lnTo>
                  <a:lnTo>
                    <a:pt x="1689" y="939"/>
                  </a:lnTo>
                  <a:lnTo>
                    <a:pt x="1689" y="939"/>
                  </a:lnTo>
                  <a:lnTo>
                    <a:pt x="1689" y="939"/>
                  </a:lnTo>
                  <a:lnTo>
                    <a:pt x="1689" y="939"/>
                  </a:lnTo>
                  <a:lnTo>
                    <a:pt x="1685" y="935"/>
                  </a:lnTo>
                  <a:lnTo>
                    <a:pt x="1685" y="935"/>
                  </a:lnTo>
                  <a:lnTo>
                    <a:pt x="1675" y="893"/>
                  </a:lnTo>
                  <a:lnTo>
                    <a:pt x="1675" y="893"/>
                  </a:lnTo>
                  <a:lnTo>
                    <a:pt x="1675" y="893"/>
                  </a:lnTo>
                  <a:lnTo>
                    <a:pt x="1675" y="893"/>
                  </a:lnTo>
                  <a:lnTo>
                    <a:pt x="1671" y="893"/>
                  </a:lnTo>
                  <a:lnTo>
                    <a:pt x="1671" y="893"/>
                  </a:lnTo>
                  <a:lnTo>
                    <a:pt x="1664" y="869"/>
                  </a:lnTo>
                  <a:lnTo>
                    <a:pt x="1664" y="869"/>
                  </a:lnTo>
                  <a:lnTo>
                    <a:pt x="1664" y="869"/>
                  </a:lnTo>
                  <a:lnTo>
                    <a:pt x="1664" y="869"/>
                  </a:lnTo>
                  <a:lnTo>
                    <a:pt x="1664" y="869"/>
                  </a:lnTo>
                  <a:lnTo>
                    <a:pt x="1664" y="869"/>
                  </a:lnTo>
                  <a:lnTo>
                    <a:pt x="1664" y="869"/>
                  </a:lnTo>
                  <a:lnTo>
                    <a:pt x="1654" y="844"/>
                  </a:lnTo>
                  <a:lnTo>
                    <a:pt x="1654" y="844"/>
                  </a:lnTo>
                  <a:lnTo>
                    <a:pt x="1654" y="844"/>
                  </a:lnTo>
                  <a:lnTo>
                    <a:pt x="1654" y="844"/>
                  </a:lnTo>
                  <a:lnTo>
                    <a:pt x="1650" y="840"/>
                  </a:lnTo>
                  <a:lnTo>
                    <a:pt x="1650" y="840"/>
                  </a:lnTo>
                  <a:lnTo>
                    <a:pt x="1650" y="840"/>
                  </a:lnTo>
                  <a:lnTo>
                    <a:pt x="1650" y="840"/>
                  </a:lnTo>
                  <a:lnTo>
                    <a:pt x="1640" y="819"/>
                  </a:lnTo>
                  <a:lnTo>
                    <a:pt x="1640" y="819"/>
                  </a:lnTo>
                  <a:lnTo>
                    <a:pt x="1636" y="816"/>
                  </a:lnTo>
                  <a:lnTo>
                    <a:pt x="1636" y="816"/>
                  </a:lnTo>
                  <a:lnTo>
                    <a:pt x="1636" y="816"/>
                  </a:lnTo>
                  <a:lnTo>
                    <a:pt x="1636" y="816"/>
                  </a:lnTo>
                  <a:lnTo>
                    <a:pt x="1625" y="798"/>
                  </a:lnTo>
                  <a:lnTo>
                    <a:pt x="1625" y="798"/>
                  </a:lnTo>
                  <a:lnTo>
                    <a:pt x="1625" y="795"/>
                  </a:lnTo>
                  <a:lnTo>
                    <a:pt x="1625" y="795"/>
                  </a:lnTo>
                  <a:lnTo>
                    <a:pt x="1625" y="795"/>
                  </a:lnTo>
                  <a:lnTo>
                    <a:pt x="1625" y="795"/>
                  </a:lnTo>
                  <a:lnTo>
                    <a:pt x="1611" y="774"/>
                  </a:lnTo>
                  <a:lnTo>
                    <a:pt x="1611" y="774"/>
                  </a:lnTo>
                  <a:lnTo>
                    <a:pt x="1611" y="774"/>
                  </a:lnTo>
                  <a:lnTo>
                    <a:pt x="1611" y="774"/>
                  </a:lnTo>
                  <a:lnTo>
                    <a:pt x="1611" y="774"/>
                  </a:lnTo>
                  <a:lnTo>
                    <a:pt x="1611" y="774"/>
                  </a:lnTo>
                  <a:lnTo>
                    <a:pt x="1594" y="749"/>
                  </a:lnTo>
                  <a:lnTo>
                    <a:pt x="1594" y="749"/>
                  </a:lnTo>
                  <a:lnTo>
                    <a:pt x="1594" y="749"/>
                  </a:lnTo>
                  <a:lnTo>
                    <a:pt x="1594" y="749"/>
                  </a:lnTo>
                  <a:lnTo>
                    <a:pt x="1590" y="742"/>
                  </a:lnTo>
                  <a:lnTo>
                    <a:pt x="1590" y="742"/>
                  </a:lnTo>
                  <a:lnTo>
                    <a:pt x="1590" y="742"/>
                  </a:lnTo>
                  <a:lnTo>
                    <a:pt x="1590" y="742"/>
                  </a:lnTo>
                  <a:lnTo>
                    <a:pt x="1576" y="724"/>
                  </a:lnTo>
                  <a:lnTo>
                    <a:pt x="1576" y="724"/>
                  </a:lnTo>
                  <a:lnTo>
                    <a:pt x="1576" y="724"/>
                  </a:lnTo>
                  <a:lnTo>
                    <a:pt x="1576" y="724"/>
                  </a:lnTo>
                  <a:lnTo>
                    <a:pt x="1530" y="672"/>
                  </a:lnTo>
                  <a:lnTo>
                    <a:pt x="1530" y="672"/>
                  </a:lnTo>
                  <a:lnTo>
                    <a:pt x="1319" y="443"/>
                  </a:lnTo>
                  <a:lnTo>
                    <a:pt x="1319" y="443"/>
                  </a:lnTo>
                  <a:lnTo>
                    <a:pt x="1323" y="439"/>
                  </a:lnTo>
                  <a:lnTo>
                    <a:pt x="1323" y="439"/>
                  </a:lnTo>
                  <a:lnTo>
                    <a:pt x="1326" y="436"/>
                  </a:lnTo>
                  <a:lnTo>
                    <a:pt x="1326" y="436"/>
                  </a:lnTo>
                  <a:lnTo>
                    <a:pt x="1330" y="432"/>
                  </a:lnTo>
                  <a:lnTo>
                    <a:pt x="1330" y="432"/>
                  </a:lnTo>
                  <a:lnTo>
                    <a:pt x="1330" y="429"/>
                  </a:lnTo>
                  <a:lnTo>
                    <a:pt x="1330" y="429"/>
                  </a:lnTo>
                  <a:lnTo>
                    <a:pt x="1330" y="429"/>
                  </a:lnTo>
                  <a:lnTo>
                    <a:pt x="1330" y="429"/>
                  </a:lnTo>
                  <a:lnTo>
                    <a:pt x="1330" y="429"/>
                  </a:lnTo>
                  <a:lnTo>
                    <a:pt x="1330" y="429"/>
                  </a:lnTo>
                  <a:lnTo>
                    <a:pt x="1330" y="429"/>
                  </a:lnTo>
                  <a:lnTo>
                    <a:pt x="1330" y="429"/>
                  </a:lnTo>
                  <a:lnTo>
                    <a:pt x="1330" y="422"/>
                  </a:lnTo>
                  <a:lnTo>
                    <a:pt x="1326" y="415"/>
                  </a:lnTo>
                  <a:lnTo>
                    <a:pt x="1316" y="404"/>
                  </a:lnTo>
                  <a:lnTo>
                    <a:pt x="1298" y="394"/>
                  </a:lnTo>
                  <a:lnTo>
                    <a:pt x="1298" y="394"/>
                  </a:lnTo>
                  <a:lnTo>
                    <a:pt x="1309" y="390"/>
                  </a:lnTo>
                  <a:lnTo>
                    <a:pt x="1309" y="390"/>
                  </a:lnTo>
                  <a:lnTo>
                    <a:pt x="1309" y="390"/>
                  </a:lnTo>
                  <a:lnTo>
                    <a:pt x="1309" y="390"/>
                  </a:lnTo>
                  <a:lnTo>
                    <a:pt x="1319" y="390"/>
                  </a:lnTo>
                  <a:lnTo>
                    <a:pt x="1319" y="390"/>
                  </a:lnTo>
                  <a:lnTo>
                    <a:pt x="1319" y="390"/>
                  </a:lnTo>
                  <a:lnTo>
                    <a:pt x="1319" y="390"/>
                  </a:lnTo>
                  <a:lnTo>
                    <a:pt x="1326" y="387"/>
                  </a:lnTo>
                  <a:lnTo>
                    <a:pt x="1326" y="387"/>
                  </a:lnTo>
                  <a:lnTo>
                    <a:pt x="1330" y="387"/>
                  </a:lnTo>
                  <a:lnTo>
                    <a:pt x="1330" y="387"/>
                  </a:lnTo>
                  <a:lnTo>
                    <a:pt x="1344" y="376"/>
                  </a:lnTo>
                  <a:lnTo>
                    <a:pt x="1344" y="376"/>
                  </a:lnTo>
                  <a:lnTo>
                    <a:pt x="1344" y="373"/>
                  </a:lnTo>
                  <a:lnTo>
                    <a:pt x="1344" y="373"/>
                  </a:lnTo>
                  <a:lnTo>
                    <a:pt x="1347" y="369"/>
                  </a:lnTo>
                  <a:lnTo>
                    <a:pt x="1347" y="369"/>
                  </a:lnTo>
                  <a:lnTo>
                    <a:pt x="1347" y="365"/>
                  </a:lnTo>
                  <a:lnTo>
                    <a:pt x="1347" y="365"/>
                  </a:lnTo>
                  <a:lnTo>
                    <a:pt x="1347" y="365"/>
                  </a:lnTo>
                  <a:lnTo>
                    <a:pt x="1347" y="365"/>
                  </a:lnTo>
                  <a:lnTo>
                    <a:pt x="1347" y="365"/>
                  </a:lnTo>
                  <a:lnTo>
                    <a:pt x="1347" y="365"/>
                  </a:lnTo>
                  <a:lnTo>
                    <a:pt x="1347" y="358"/>
                  </a:lnTo>
                  <a:lnTo>
                    <a:pt x="1344" y="351"/>
                  </a:lnTo>
                  <a:lnTo>
                    <a:pt x="1333" y="341"/>
                  </a:lnTo>
                  <a:lnTo>
                    <a:pt x="1316" y="330"/>
                  </a:lnTo>
                  <a:lnTo>
                    <a:pt x="1316" y="330"/>
                  </a:lnTo>
                  <a:lnTo>
                    <a:pt x="1284" y="337"/>
                  </a:lnTo>
                  <a:lnTo>
                    <a:pt x="1284" y="337"/>
                  </a:lnTo>
                  <a:lnTo>
                    <a:pt x="1316" y="263"/>
                  </a:lnTo>
                  <a:lnTo>
                    <a:pt x="1333" y="221"/>
                  </a:lnTo>
                  <a:lnTo>
                    <a:pt x="1347" y="200"/>
                  </a:lnTo>
                  <a:lnTo>
                    <a:pt x="1347" y="200"/>
                  </a:lnTo>
                  <a:lnTo>
                    <a:pt x="1369" y="158"/>
                  </a:lnTo>
                  <a:lnTo>
                    <a:pt x="1383" y="130"/>
                  </a:lnTo>
                  <a:lnTo>
                    <a:pt x="1383" y="130"/>
                  </a:lnTo>
                  <a:lnTo>
                    <a:pt x="1383" y="130"/>
                  </a:lnTo>
                  <a:lnTo>
                    <a:pt x="1383" y="130"/>
                  </a:lnTo>
                  <a:lnTo>
                    <a:pt x="1393" y="112"/>
                  </a:lnTo>
                  <a:lnTo>
                    <a:pt x="1393" y="112"/>
                  </a:lnTo>
                  <a:lnTo>
                    <a:pt x="1400" y="105"/>
                  </a:lnTo>
                  <a:lnTo>
                    <a:pt x="1400" y="98"/>
                  </a:lnTo>
                  <a:lnTo>
                    <a:pt x="1400" y="91"/>
                  </a:lnTo>
                  <a:lnTo>
                    <a:pt x="1393" y="84"/>
                  </a:lnTo>
                  <a:lnTo>
                    <a:pt x="1379" y="77"/>
                  </a:lnTo>
                  <a:lnTo>
                    <a:pt x="1362" y="70"/>
                  </a:lnTo>
                  <a:lnTo>
                    <a:pt x="1316" y="66"/>
                  </a:lnTo>
                  <a:lnTo>
                    <a:pt x="1284" y="66"/>
                  </a:lnTo>
                  <a:lnTo>
                    <a:pt x="1284" y="66"/>
                  </a:lnTo>
                  <a:lnTo>
                    <a:pt x="1263" y="74"/>
                  </a:lnTo>
                  <a:lnTo>
                    <a:pt x="1228" y="84"/>
                  </a:lnTo>
                  <a:lnTo>
                    <a:pt x="1207" y="88"/>
                  </a:lnTo>
                  <a:lnTo>
                    <a:pt x="1189" y="88"/>
                  </a:lnTo>
                  <a:lnTo>
                    <a:pt x="1168" y="88"/>
                  </a:lnTo>
                  <a:lnTo>
                    <a:pt x="1150" y="81"/>
                  </a:lnTo>
                  <a:lnTo>
                    <a:pt x="1150" y="81"/>
                  </a:lnTo>
                  <a:lnTo>
                    <a:pt x="1136" y="70"/>
                  </a:lnTo>
                  <a:lnTo>
                    <a:pt x="1129" y="59"/>
                  </a:lnTo>
                  <a:lnTo>
                    <a:pt x="1129" y="49"/>
                  </a:lnTo>
                  <a:lnTo>
                    <a:pt x="1129" y="38"/>
                  </a:lnTo>
                  <a:lnTo>
                    <a:pt x="1129" y="31"/>
                  </a:lnTo>
                  <a:lnTo>
                    <a:pt x="1126" y="21"/>
                  </a:lnTo>
                  <a:lnTo>
                    <a:pt x="1119" y="14"/>
                  </a:lnTo>
                  <a:lnTo>
                    <a:pt x="1101" y="3"/>
                  </a:lnTo>
                  <a:lnTo>
                    <a:pt x="1101" y="3"/>
                  </a:lnTo>
                  <a:lnTo>
                    <a:pt x="1080" y="0"/>
                  </a:lnTo>
                  <a:lnTo>
                    <a:pt x="1062" y="3"/>
                  </a:lnTo>
                  <a:lnTo>
                    <a:pt x="1045" y="10"/>
                  </a:lnTo>
                  <a:lnTo>
                    <a:pt x="1027" y="21"/>
                  </a:lnTo>
                  <a:lnTo>
                    <a:pt x="996" y="45"/>
                  </a:lnTo>
                  <a:lnTo>
                    <a:pt x="985" y="52"/>
                  </a:lnTo>
                  <a:lnTo>
                    <a:pt x="971" y="59"/>
                  </a:lnTo>
                  <a:lnTo>
                    <a:pt x="971" y="59"/>
                  </a:lnTo>
                  <a:lnTo>
                    <a:pt x="946" y="66"/>
                  </a:lnTo>
                  <a:lnTo>
                    <a:pt x="918" y="77"/>
                  </a:lnTo>
                  <a:lnTo>
                    <a:pt x="901" y="77"/>
                  </a:lnTo>
                  <a:lnTo>
                    <a:pt x="886" y="70"/>
                  </a:lnTo>
                  <a:lnTo>
                    <a:pt x="869" y="63"/>
                  </a:lnTo>
                  <a:lnTo>
                    <a:pt x="858" y="45"/>
                  </a:lnTo>
                  <a:lnTo>
                    <a:pt x="858" y="45"/>
                  </a:lnTo>
                  <a:lnTo>
                    <a:pt x="844" y="28"/>
                  </a:lnTo>
                  <a:lnTo>
                    <a:pt x="827" y="17"/>
                  </a:lnTo>
                  <a:lnTo>
                    <a:pt x="809" y="10"/>
                  </a:lnTo>
                  <a:lnTo>
                    <a:pt x="791" y="10"/>
                  </a:lnTo>
                  <a:lnTo>
                    <a:pt x="777" y="14"/>
                  </a:lnTo>
                  <a:lnTo>
                    <a:pt x="763" y="21"/>
                  </a:lnTo>
                  <a:lnTo>
                    <a:pt x="753" y="31"/>
                  </a:lnTo>
                  <a:lnTo>
                    <a:pt x="749" y="45"/>
                  </a:lnTo>
                  <a:lnTo>
                    <a:pt x="749" y="45"/>
                  </a:lnTo>
                  <a:lnTo>
                    <a:pt x="742" y="59"/>
                  </a:lnTo>
                  <a:lnTo>
                    <a:pt x="735" y="66"/>
                  </a:lnTo>
                  <a:lnTo>
                    <a:pt x="725" y="74"/>
                  </a:lnTo>
                  <a:lnTo>
                    <a:pt x="714" y="77"/>
                  </a:lnTo>
                  <a:lnTo>
                    <a:pt x="696" y="81"/>
                  </a:lnTo>
                  <a:lnTo>
                    <a:pt x="686" y="81"/>
                  </a:lnTo>
                  <a:lnTo>
                    <a:pt x="686" y="81"/>
                  </a:lnTo>
                  <a:lnTo>
                    <a:pt x="665" y="84"/>
                  </a:lnTo>
                  <a:lnTo>
                    <a:pt x="640" y="91"/>
                  </a:lnTo>
                  <a:lnTo>
                    <a:pt x="605" y="105"/>
                  </a:lnTo>
                  <a:lnTo>
                    <a:pt x="605" y="105"/>
                  </a:lnTo>
                  <a:lnTo>
                    <a:pt x="587" y="116"/>
                  </a:lnTo>
                  <a:lnTo>
                    <a:pt x="577" y="126"/>
                  </a:lnTo>
                  <a:lnTo>
                    <a:pt x="573" y="133"/>
                  </a:lnTo>
                  <a:lnTo>
                    <a:pt x="570" y="140"/>
                  </a:lnTo>
                  <a:lnTo>
                    <a:pt x="573" y="151"/>
                  </a:lnTo>
                  <a:lnTo>
                    <a:pt x="577" y="154"/>
                  </a:lnTo>
                  <a:lnTo>
                    <a:pt x="577" y="154"/>
                  </a:lnTo>
                  <a:lnTo>
                    <a:pt x="594" y="165"/>
                  </a:lnTo>
                  <a:lnTo>
                    <a:pt x="612" y="183"/>
                  </a:lnTo>
                  <a:lnTo>
                    <a:pt x="647" y="221"/>
                  </a:lnTo>
                  <a:lnTo>
                    <a:pt x="682" y="274"/>
                  </a:lnTo>
                  <a:lnTo>
                    <a:pt x="714" y="323"/>
                  </a:lnTo>
                  <a:lnTo>
                    <a:pt x="714" y="323"/>
                  </a:lnTo>
                  <a:lnTo>
                    <a:pt x="703" y="330"/>
                  </a:lnTo>
                  <a:lnTo>
                    <a:pt x="696" y="337"/>
                  </a:lnTo>
                  <a:lnTo>
                    <a:pt x="693" y="344"/>
                  </a:lnTo>
                  <a:lnTo>
                    <a:pt x="693" y="351"/>
                  </a:lnTo>
                  <a:lnTo>
                    <a:pt x="693" y="351"/>
                  </a:lnTo>
                  <a:lnTo>
                    <a:pt x="693" y="351"/>
                  </a:lnTo>
                  <a:lnTo>
                    <a:pt x="693" y="358"/>
                  </a:lnTo>
                  <a:lnTo>
                    <a:pt x="693" y="358"/>
                  </a:lnTo>
                  <a:lnTo>
                    <a:pt x="693" y="358"/>
                  </a:lnTo>
                  <a:lnTo>
                    <a:pt x="693" y="358"/>
                  </a:lnTo>
                  <a:lnTo>
                    <a:pt x="696" y="362"/>
                  </a:lnTo>
                  <a:lnTo>
                    <a:pt x="696" y="362"/>
                  </a:lnTo>
                  <a:lnTo>
                    <a:pt x="696" y="362"/>
                  </a:lnTo>
                  <a:lnTo>
                    <a:pt x="696" y="362"/>
                  </a:lnTo>
                  <a:lnTo>
                    <a:pt x="696" y="365"/>
                  </a:lnTo>
                  <a:lnTo>
                    <a:pt x="696" y="365"/>
                  </a:lnTo>
                  <a:lnTo>
                    <a:pt x="700" y="365"/>
                  </a:lnTo>
                  <a:lnTo>
                    <a:pt x="700" y="365"/>
                  </a:lnTo>
                  <a:lnTo>
                    <a:pt x="703" y="369"/>
                  </a:lnTo>
                  <a:lnTo>
                    <a:pt x="703" y="369"/>
                  </a:lnTo>
                  <a:lnTo>
                    <a:pt x="703" y="369"/>
                  </a:lnTo>
                  <a:lnTo>
                    <a:pt x="703" y="369"/>
                  </a:lnTo>
                  <a:lnTo>
                    <a:pt x="703" y="369"/>
                  </a:lnTo>
                  <a:lnTo>
                    <a:pt x="703" y="369"/>
                  </a:lnTo>
                  <a:lnTo>
                    <a:pt x="707" y="369"/>
                  </a:lnTo>
                  <a:lnTo>
                    <a:pt x="707" y="369"/>
                  </a:lnTo>
                  <a:lnTo>
                    <a:pt x="707" y="373"/>
                  </a:lnTo>
                  <a:lnTo>
                    <a:pt x="707" y="373"/>
                  </a:lnTo>
                  <a:lnTo>
                    <a:pt x="707" y="373"/>
                  </a:lnTo>
                  <a:lnTo>
                    <a:pt x="707" y="373"/>
                  </a:lnTo>
                  <a:lnTo>
                    <a:pt x="707" y="373"/>
                  </a:lnTo>
                  <a:lnTo>
                    <a:pt x="707" y="373"/>
                  </a:lnTo>
                  <a:lnTo>
                    <a:pt x="711" y="373"/>
                  </a:lnTo>
                  <a:lnTo>
                    <a:pt x="711" y="373"/>
                  </a:lnTo>
                  <a:lnTo>
                    <a:pt x="714" y="373"/>
                  </a:lnTo>
                  <a:lnTo>
                    <a:pt x="714" y="373"/>
                  </a:lnTo>
                  <a:lnTo>
                    <a:pt x="707" y="383"/>
                  </a:lnTo>
                  <a:lnTo>
                    <a:pt x="703" y="390"/>
                  </a:lnTo>
                  <a:lnTo>
                    <a:pt x="703" y="390"/>
                  </a:lnTo>
                  <a:lnTo>
                    <a:pt x="703" y="390"/>
                  </a:lnTo>
                  <a:lnTo>
                    <a:pt x="703" y="394"/>
                  </a:lnTo>
                  <a:lnTo>
                    <a:pt x="703" y="394"/>
                  </a:lnTo>
                  <a:lnTo>
                    <a:pt x="707" y="397"/>
                  </a:lnTo>
                  <a:lnTo>
                    <a:pt x="707" y="397"/>
                  </a:lnTo>
                  <a:lnTo>
                    <a:pt x="707" y="397"/>
                  </a:lnTo>
                  <a:lnTo>
                    <a:pt x="707" y="397"/>
                  </a:lnTo>
                  <a:lnTo>
                    <a:pt x="707" y="401"/>
                  </a:lnTo>
                  <a:lnTo>
                    <a:pt x="707" y="401"/>
                  </a:lnTo>
                  <a:lnTo>
                    <a:pt x="707" y="401"/>
                  </a:lnTo>
                  <a:lnTo>
                    <a:pt x="707" y="401"/>
                  </a:lnTo>
                  <a:lnTo>
                    <a:pt x="711" y="404"/>
                  </a:lnTo>
                  <a:lnTo>
                    <a:pt x="711" y="404"/>
                  </a:lnTo>
                  <a:lnTo>
                    <a:pt x="711" y="404"/>
                  </a:lnTo>
                  <a:lnTo>
                    <a:pt x="711" y="404"/>
                  </a:lnTo>
                  <a:lnTo>
                    <a:pt x="714" y="408"/>
                  </a:lnTo>
                  <a:lnTo>
                    <a:pt x="714" y="408"/>
                  </a:lnTo>
                  <a:lnTo>
                    <a:pt x="718" y="411"/>
                  </a:lnTo>
                  <a:lnTo>
                    <a:pt x="718" y="411"/>
                  </a:lnTo>
                  <a:lnTo>
                    <a:pt x="718" y="411"/>
                  </a:lnTo>
                  <a:lnTo>
                    <a:pt x="718" y="411"/>
                  </a:lnTo>
                  <a:lnTo>
                    <a:pt x="718" y="411"/>
                  </a:lnTo>
                  <a:lnTo>
                    <a:pt x="718" y="411"/>
                  </a:lnTo>
                  <a:lnTo>
                    <a:pt x="721" y="411"/>
                  </a:lnTo>
                  <a:lnTo>
                    <a:pt x="721" y="411"/>
                  </a:lnTo>
                  <a:lnTo>
                    <a:pt x="721" y="411"/>
                  </a:lnTo>
                  <a:lnTo>
                    <a:pt x="721" y="411"/>
                  </a:lnTo>
                  <a:lnTo>
                    <a:pt x="721" y="411"/>
                  </a:lnTo>
                  <a:lnTo>
                    <a:pt x="721" y="411"/>
                  </a:lnTo>
                  <a:lnTo>
                    <a:pt x="728" y="415"/>
                  </a:lnTo>
                  <a:lnTo>
                    <a:pt x="728" y="415"/>
                  </a:lnTo>
                  <a:lnTo>
                    <a:pt x="658" y="457"/>
                  </a:lnTo>
                  <a:lnTo>
                    <a:pt x="566" y="517"/>
                  </a:lnTo>
                  <a:lnTo>
                    <a:pt x="464" y="587"/>
                  </a:lnTo>
                  <a:lnTo>
                    <a:pt x="415" y="626"/>
                  </a:lnTo>
                  <a:lnTo>
                    <a:pt x="373" y="664"/>
                  </a:lnTo>
                  <a:lnTo>
                    <a:pt x="373" y="664"/>
                  </a:lnTo>
                  <a:lnTo>
                    <a:pt x="345" y="696"/>
                  </a:lnTo>
                  <a:lnTo>
                    <a:pt x="320" y="735"/>
                  </a:lnTo>
                  <a:lnTo>
                    <a:pt x="299" y="781"/>
                  </a:lnTo>
                  <a:lnTo>
                    <a:pt x="278" y="830"/>
                  </a:lnTo>
                  <a:lnTo>
                    <a:pt x="264" y="883"/>
                  </a:lnTo>
                  <a:lnTo>
                    <a:pt x="257" y="939"/>
                  </a:lnTo>
                  <a:lnTo>
                    <a:pt x="253" y="995"/>
                  </a:lnTo>
                  <a:lnTo>
                    <a:pt x="257" y="1055"/>
                  </a:lnTo>
                  <a:lnTo>
                    <a:pt x="257" y="1055"/>
                  </a:lnTo>
                  <a:lnTo>
                    <a:pt x="225" y="1034"/>
                  </a:lnTo>
                  <a:lnTo>
                    <a:pt x="200" y="1009"/>
                  </a:lnTo>
                  <a:lnTo>
                    <a:pt x="200" y="1009"/>
                  </a:lnTo>
                  <a:lnTo>
                    <a:pt x="200" y="1002"/>
                  </a:lnTo>
                  <a:lnTo>
                    <a:pt x="200" y="1002"/>
                  </a:lnTo>
                  <a:lnTo>
                    <a:pt x="197" y="985"/>
                  </a:lnTo>
                  <a:lnTo>
                    <a:pt x="197" y="971"/>
                  </a:lnTo>
                  <a:lnTo>
                    <a:pt x="200" y="949"/>
                  </a:lnTo>
                  <a:lnTo>
                    <a:pt x="200" y="949"/>
                  </a:lnTo>
                  <a:lnTo>
                    <a:pt x="207" y="932"/>
                  </a:lnTo>
                  <a:lnTo>
                    <a:pt x="207" y="921"/>
                  </a:lnTo>
                  <a:lnTo>
                    <a:pt x="204" y="914"/>
                  </a:lnTo>
                  <a:lnTo>
                    <a:pt x="200" y="911"/>
                  </a:lnTo>
                  <a:lnTo>
                    <a:pt x="197" y="911"/>
                  </a:lnTo>
                  <a:lnTo>
                    <a:pt x="190" y="911"/>
                  </a:lnTo>
                  <a:lnTo>
                    <a:pt x="190" y="911"/>
                  </a:lnTo>
                  <a:lnTo>
                    <a:pt x="183" y="914"/>
                  </a:lnTo>
                  <a:lnTo>
                    <a:pt x="176" y="921"/>
                  </a:lnTo>
                  <a:lnTo>
                    <a:pt x="172" y="935"/>
                  </a:lnTo>
                  <a:lnTo>
                    <a:pt x="172" y="946"/>
                  </a:lnTo>
                  <a:lnTo>
                    <a:pt x="172" y="953"/>
                  </a:lnTo>
                  <a:lnTo>
                    <a:pt x="172" y="953"/>
                  </a:lnTo>
                  <a:lnTo>
                    <a:pt x="176" y="960"/>
                  </a:lnTo>
                  <a:lnTo>
                    <a:pt x="172" y="963"/>
                  </a:lnTo>
                  <a:lnTo>
                    <a:pt x="165" y="967"/>
                  </a:lnTo>
                  <a:lnTo>
                    <a:pt x="165" y="967"/>
                  </a:lnTo>
                  <a:lnTo>
                    <a:pt x="151" y="960"/>
                  </a:lnTo>
                  <a:lnTo>
                    <a:pt x="133" y="949"/>
                  </a:lnTo>
                  <a:lnTo>
                    <a:pt x="116" y="932"/>
                  </a:lnTo>
                  <a:lnTo>
                    <a:pt x="102" y="918"/>
                  </a:lnTo>
                  <a:lnTo>
                    <a:pt x="102" y="918"/>
                  </a:lnTo>
                  <a:lnTo>
                    <a:pt x="88" y="900"/>
                  </a:lnTo>
                  <a:lnTo>
                    <a:pt x="74" y="893"/>
                  </a:lnTo>
                  <a:lnTo>
                    <a:pt x="70" y="890"/>
                  </a:lnTo>
                  <a:lnTo>
                    <a:pt x="63" y="890"/>
                  </a:lnTo>
                  <a:lnTo>
                    <a:pt x="56" y="893"/>
                  </a:lnTo>
                  <a:lnTo>
                    <a:pt x="52" y="900"/>
                  </a:lnTo>
                  <a:lnTo>
                    <a:pt x="52" y="900"/>
                  </a:lnTo>
                  <a:lnTo>
                    <a:pt x="52" y="907"/>
                  </a:lnTo>
                  <a:lnTo>
                    <a:pt x="52" y="918"/>
                  </a:lnTo>
                  <a:lnTo>
                    <a:pt x="59" y="932"/>
                  </a:lnTo>
                  <a:lnTo>
                    <a:pt x="70" y="942"/>
                  </a:lnTo>
                  <a:lnTo>
                    <a:pt x="77" y="946"/>
                  </a:lnTo>
                  <a:lnTo>
                    <a:pt x="116" y="974"/>
                  </a:lnTo>
                  <a:lnTo>
                    <a:pt x="116" y="974"/>
                  </a:lnTo>
                  <a:lnTo>
                    <a:pt x="119" y="981"/>
                  </a:lnTo>
                  <a:lnTo>
                    <a:pt x="116" y="981"/>
                  </a:lnTo>
                  <a:lnTo>
                    <a:pt x="102" y="981"/>
                  </a:lnTo>
                  <a:lnTo>
                    <a:pt x="102" y="981"/>
                  </a:lnTo>
                  <a:lnTo>
                    <a:pt x="81" y="974"/>
                  </a:lnTo>
                  <a:lnTo>
                    <a:pt x="67" y="967"/>
                  </a:lnTo>
                  <a:lnTo>
                    <a:pt x="52" y="956"/>
                  </a:lnTo>
                  <a:lnTo>
                    <a:pt x="42" y="946"/>
                  </a:lnTo>
                  <a:lnTo>
                    <a:pt x="42" y="946"/>
                  </a:lnTo>
                  <a:lnTo>
                    <a:pt x="31" y="935"/>
                  </a:lnTo>
                  <a:lnTo>
                    <a:pt x="24" y="928"/>
                  </a:lnTo>
                  <a:lnTo>
                    <a:pt x="14" y="925"/>
                  </a:lnTo>
                  <a:lnTo>
                    <a:pt x="7" y="928"/>
                  </a:lnTo>
                  <a:lnTo>
                    <a:pt x="7" y="928"/>
                  </a:lnTo>
                  <a:lnTo>
                    <a:pt x="0" y="935"/>
                  </a:lnTo>
                  <a:lnTo>
                    <a:pt x="0" y="946"/>
                  </a:lnTo>
                  <a:lnTo>
                    <a:pt x="3" y="953"/>
                  </a:lnTo>
                  <a:lnTo>
                    <a:pt x="10" y="963"/>
                  </a:lnTo>
                  <a:lnTo>
                    <a:pt x="10" y="963"/>
                  </a:lnTo>
                  <a:lnTo>
                    <a:pt x="24" y="974"/>
                  </a:lnTo>
                  <a:lnTo>
                    <a:pt x="42" y="988"/>
                  </a:lnTo>
                  <a:lnTo>
                    <a:pt x="70" y="999"/>
                  </a:lnTo>
                  <a:lnTo>
                    <a:pt x="105" y="1009"/>
                  </a:lnTo>
                  <a:lnTo>
                    <a:pt x="105" y="1009"/>
                  </a:lnTo>
                  <a:lnTo>
                    <a:pt x="112" y="1013"/>
                  </a:lnTo>
                  <a:lnTo>
                    <a:pt x="112" y="1020"/>
                  </a:lnTo>
                  <a:lnTo>
                    <a:pt x="105" y="1023"/>
                  </a:lnTo>
                  <a:lnTo>
                    <a:pt x="105" y="1023"/>
                  </a:lnTo>
                  <a:lnTo>
                    <a:pt x="91" y="1030"/>
                  </a:lnTo>
                  <a:lnTo>
                    <a:pt x="74" y="1030"/>
                  </a:lnTo>
                  <a:lnTo>
                    <a:pt x="56" y="1030"/>
                  </a:lnTo>
                  <a:lnTo>
                    <a:pt x="42" y="1023"/>
                  </a:lnTo>
                  <a:lnTo>
                    <a:pt x="42" y="1023"/>
                  </a:lnTo>
                  <a:lnTo>
                    <a:pt x="31" y="1016"/>
                  </a:lnTo>
                  <a:lnTo>
                    <a:pt x="21" y="1020"/>
                  </a:lnTo>
                  <a:lnTo>
                    <a:pt x="14" y="1023"/>
                  </a:lnTo>
                  <a:lnTo>
                    <a:pt x="14" y="1027"/>
                  </a:lnTo>
                  <a:lnTo>
                    <a:pt x="14" y="1027"/>
                  </a:lnTo>
                  <a:lnTo>
                    <a:pt x="14" y="1030"/>
                  </a:lnTo>
                  <a:lnTo>
                    <a:pt x="14" y="1037"/>
                  </a:lnTo>
                  <a:lnTo>
                    <a:pt x="17" y="1044"/>
                  </a:lnTo>
                  <a:lnTo>
                    <a:pt x="21" y="1048"/>
                  </a:lnTo>
                  <a:lnTo>
                    <a:pt x="28" y="1051"/>
                  </a:lnTo>
                  <a:lnTo>
                    <a:pt x="38" y="1051"/>
                  </a:lnTo>
                  <a:lnTo>
                    <a:pt x="38" y="1051"/>
                  </a:lnTo>
                  <a:lnTo>
                    <a:pt x="91" y="1055"/>
                  </a:lnTo>
                  <a:lnTo>
                    <a:pt x="126" y="1051"/>
                  </a:lnTo>
                  <a:lnTo>
                    <a:pt x="144" y="1048"/>
                  </a:lnTo>
                  <a:lnTo>
                    <a:pt x="162" y="1041"/>
                  </a:lnTo>
                  <a:lnTo>
                    <a:pt x="162" y="1041"/>
                  </a:lnTo>
                  <a:lnTo>
                    <a:pt x="176" y="1034"/>
                  </a:lnTo>
                  <a:lnTo>
                    <a:pt x="176" y="1034"/>
                  </a:lnTo>
                  <a:lnTo>
                    <a:pt x="186" y="1048"/>
                  </a:lnTo>
                  <a:lnTo>
                    <a:pt x="207" y="1065"/>
                  </a:lnTo>
                  <a:lnTo>
                    <a:pt x="235" y="1083"/>
                  </a:lnTo>
                  <a:lnTo>
                    <a:pt x="267" y="1101"/>
                  </a:lnTo>
                  <a:lnTo>
                    <a:pt x="267" y="1101"/>
                  </a:lnTo>
                  <a:lnTo>
                    <a:pt x="281" y="1153"/>
                  </a:lnTo>
                  <a:lnTo>
                    <a:pt x="292" y="1182"/>
                  </a:lnTo>
                  <a:lnTo>
                    <a:pt x="306" y="1206"/>
                  </a:lnTo>
                  <a:lnTo>
                    <a:pt x="306" y="1206"/>
                  </a:lnTo>
                  <a:lnTo>
                    <a:pt x="306" y="1206"/>
                  </a:lnTo>
                  <a:lnTo>
                    <a:pt x="306" y="1206"/>
                  </a:lnTo>
                  <a:lnTo>
                    <a:pt x="327" y="1238"/>
                  </a:lnTo>
                  <a:lnTo>
                    <a:pt x="327" y="1238"/>
                  </a:lnTo>
                  <a:lnTo>
                    <a:pt x="330" y="1241"/>
                  </a:lnTo>
                  <a:lnTo>
                    <a:pt x="330" y="1241"/>
                  </a:lnTo>
                  <a:lnTo>
                    <a:pt x="334" y="1248"/>
                  </a:lnTo>
                  <a:lnTo>
                    <a:pt x="334" y="1248"/>
                  </a:lnTo>
                  <a:lnTo>
                    <a:pt x="337" y="1255"/>
                  </a:lnTo>
                  <a:lnTo>
                    <a:pt x="337" y="1255"/>
                  </a:lnTo>
                  <a:lnTo>
                    <a:pt x="345" y="1259"/>
                  </a:lnTo>
                  <a:lnTo>
                    <a:pt x="345" y="1259"/>
                  </a:lnTo>
                  <a:lnTo>
                    <a:pt x="348" y="1266"/>
                  </a:lnTo>
                  <a:lnTo>
                    <a:pt x="348" y="1266"/>
                  </a:lnTo>
                  <a:lnTo>
                    <a:pt x="348" y="1266"/>
                  </a:lnTo>
                  <a:lnTo>
                    <a:pt x="348" y="1266"/>
                  </a:lnTo>
                  <a:lnTo>
                    <a:pt x="348" y="1266"/>
                  </a:lnTo>
                  <a:lnTo>
                    <a:pt x="348" y="1266"/>
                  </a:lnTo>
                  <a:lnTo>
                    <a:pt x="352" y="1270"/>
                  </a:lnTo>
                  <a:lnTo>
                    <a:pt x="352" y="1270"/>
                  </a:lnTo>
                  <a:lnTo>
                    <a:pt x="359" y="1280"/>
                  </a:lnTo>
                  <a:lnTo>
                    <a:pt x="359" y="1280"/>
                  </a:lnTo>
                  <a:lnTo>
                    <a:pt x="366" y="1284"/>
                  </a:lnTo>
                  <a:lnTo>
                    <a:pt x="366" y="1284"/>
                  </a:lnTo>
                  <a:lnTo>
                    <a:pt x="369" y="1287"/>
                  </a:lnTo>
                  <a:lnTo>
                    <a:pt x="369" y="1287"/>
                  </a:lnTo>
                  <a:lnTo>
                    <a:pt x="380" y="1298"/>
                  </a:lnTo>
                  <a:lnTo>
                    <a:pt x="380" y="1298"/>
                  </a:lnTo>
                  <a:lnTo>
                    <a:pt x="383" y="1301"/>
                  </a:lnTo>
                  <a:lnTo>
                    <a:pt x="383" y="1301"/>
                  </a:lnTo>
                  <a:lnTo>
                    <a:pt x="394" y="1312"/>
                  </a:lnTo>
                  <a:lnTo>
                    <a:pt x="394" y="1312"/>
                  </a:lnTo>
                  <a:lnTo>
                    <a:pt x="401" y="1315"/>
                  </a:lnTo>
                  <a:lnTo>
                    <a:pt x="401" y="1315"/>
                  </a:lnTo>
                  <a:lnTo>
                    <a:pt x="401" y="1319"/>
                  </a:lnTo>
                  <a:lnTo>
                    <a:pt x="401" y="1319"/>
                  </a:lnTo>
                  <a:lnTo>
                    <a:pt x="429" y="1336"/>
                  </a:lnTo>
                  <a:lnTo>
                    <a:pt x="429" y="1336"/>
                  </a:lnTo>
                  <a:lnTo>
                    <a:pt x="461" y="1361"/>
                  </a:lnTo>
                  <a:lnTo>
                    <a:pt x="461" y="1361"/>
                  </a:lnTo>
                  <a:lnTo>
                    <a:pt x="471" y="1364"/>
                  </a:lnTo>
                  <a:lnTo>
                    <a:pt x="471" y="1364"/>
                  </a:lnTo>
                  <a:lnTo>
                    <a:pt x="499" y="1379"/>
                  </a:lnTo>
                  <a:lnTo>
                    <a:pt x="499" y="1379"/>
                  </a:lnTo>
                  <a:lnTo>
                    <a:pt x="506" y="1386"/>
                  </a:lnTo>
                  <a:lnTo>
                    <a:pt x="506" y="1386"/>
                  </a:lnTo>
                  <a:lnTo>
                    <a:pt x="542" y="1403"/>
                  </a:lnTo>
                  <a:lnTo>
                    <a:pt x="542" y="1403"/>
                  </a:lnTo>
                  <a:lnTo>
                    <a:pt x="549" y="1403"/>
                  </a:lnTo>
                  <a:lnTo>
                    <a:pt x="549" y="1403"/>
                  </a:lnTo>
                  <a:lnTo>
                    <a:pt x="580" y="1417"/>
                  </a:lnTo>
                  <a:lnTo>
                    <a:pt x="580" y="1417"/>
                  </a:lnTo>
                  <a:lnTo>
                    <a:pt x="591" y="1421"/>
                  </a:lnTo>
                  <a:lnTo>
                    <a:pt x="591" y="1421"/>
                  </a:lnTo>
                  <a:lnTo>
                    <a:pt x="623" y="1431"/>
                  </a:lnTo>
                  <a:lnTo>
                    <a:pt x="623" y="1431"/>
                  </a:lnTo>
                  <a:lnTo>
                    <a:pt x="630" y="1435"/>
                  </a:lnTo>
                  <a:lnTo>
                    <a:pt x="630" y="1435"/>
                  </a:lnTo>
                  <a:lnTo>
                    <a:pt x="668" y="1445"/>
                  </a:lnTo>
                  <a:lnTo>
                    <a:pt x="668" y="1445"/>
                  </a:lnTo>
                  <a:lnTo>
                    <a:pt x="672" y="1449"/>
                  </a:lnTo>
                  <a:lnTo>
                    <a:pt x="672" y="1449"/>
                  </a:lnTo>
                  <a:lnTo>
                    <a:pt x="707" y="1456"/>
                  </a:lnTo>
                  <a:lnTo>
                    <a:pt x="707" y="1456"/>
                  </a:lnTo>
                  <a:lnTo>
                    <a:pt x="714" y="1459"/>
                  </a:lnTo>
                  <a:lnTo>
                    <a:pt x="714" y="1459"/>
                  </a:lnTo>
                  <a:lnTo>
                    <a:pt x="753" y="1467"/>
                  </a:lnTo>
                  <a:lnTo>
                    <a:pt x="753" y="1467"/>
                  </a:lnTo>
                  <a:lnTo>
                    <a:pt x="753" y="1467"/>
                  </a:lnTo>
                  <a:lnTo>
                    <a:pt x="753" y="1467"/>
                  </a:lnTo>
                  <a:lnTo>
                    <a:pt x="851" y="1481"/>
                  </a:lnTo>
                  <a:lnTo>
                    <a:pt x="946" y="1488"/>
                  </a:lnTo>
                  <a:lnTo>
                    <a:pt x="1034" y="1491"/>
                  </a:lnTo>
                  <a:lnTo>
                    <a:pt x="1119" y="1488"/>
                  </a:lnTo>
                  <a:lnTo>
                    <a:pt x="1119" y="1488"/>
                  </a:lnTo>
                  <a:lnTo>
                    <a:pt x="1214" y="1481"/>
                  </a:lnTo>
                  <a:lnTo>
                    <a:pt x="1284" y="1474"/>
                  </a:lnTo>
                  <a:lnTo>
                    <a:pt x="1284" y="1474"/>
                  </a:lnTo>
                  <a:lnTo>
                    <a:pt x="1302" y="1470"/>
                  </a:lnTo>
                  <a:lnTo>
                    <a:pt x="1302" y="1470"/>
                  </a:lnTo>
                  <a:lnTo>
                    <a:pt x="1302" y="1470"/>
                  </a:lnTo>
                  <a:lnTo>
                    <a:pt x="1302" y="1470"/>
                  </a:lnTo>
                  <a:lnTo>
                    <a:pt x="1302" y="1470"/>
                  </a:lnTo>
                  <a:lnTo>
                    <a:pt x="1302" y="1470"/>
                  </a:lnTo>
                  <a:lnTo>
                    <a:pt x="1326" y="1467"/>
                  </a:lnTo>
                  <a:lnTo>
                    <a:pt x="1326" y="1467"/>
                  </a:lnTo>
                  <a:lnTo>
                    <a:pt x="1326" y="1467"/>
                  </a:lnTo>
                  <a:lnTo>
                    <a:pt x="1326" y="1467"/>
                  </a:lnTo>
                  <a:lnTo>
                    <a:pt x="1330" y="1467"/>
                  </a:lnTo>
                  <a:lnTo>
                    <a:pt x="1330" y="1467"/>
                  </a:lnTo>
                  <a:lnTo>
                    <a:pt x="1347" y="1459"/>
                  </a:lnTo>
                  <a:lnTo>
                    <a:pt x="1347" y="1459"/>
                  </a:lnTo>
                  <a:lnTo>
                    <a:pt x="1347" y="1459"/>
                  </a:lnTo>
                  <a:lnTo>
                    <a:pt x="1347" y="1459"/>
                  </a:lnTo>
                  <a:lnTo>
                    <a:pt x="1347" y="1459"/>
                  </a:lnTo>
                  <a:lnTo>
                    <a:pt x="1347" y="1459"/>
                  </a:lnTo>
                  <a:lnTo>
                    <a:pt x="1362" y="1456"/>
                  </a:lnTo>
                  <a:lnTo>
                    <a:pt x="1362" y="1456"/>
                  </a:lnTo>
                  <a:lnTo>
                    <a:pt x="1365" y="1452"/>
                  </a:lnTo>
                  <a:lnTo>
                    <a:pt x="1365" y="1452"/>
                  </a:lnTo>
                  <a:lnTo>
                    <a:pt x="1365" y="1452"/>
                  </a:lnTo>
                  <a:lnTo>
                    <a:pt x="1365" y="1452"/>
                  </a:lnTo>
                  <a:lnTo>
                    <a:pt x="1393" y="1442"/>
                  </a:lnTo>
                  <a:lnTo>
                    <a:pt x="1393" y="1442"/>
                  </a:lnTo>
                  <a:lnTo>
                    <a:pt x="1393" y="1442"/>
                  </a:lnTo>
                  <a:lnTo>
                    <a:pt x="1393" y="1442"/>
                  </a:lnTo>
                  <a:lnTo>
                    <a:pt x="1393" y="1442"/>
                  </a:lnTo>
                  <a:lnTo>
                    <a:pt x="1393" y="1442"/>
                  </a:lnTo>
                  <a:lnTo>
                    <a:pt x="1411" y="1435"/>
                  </a:lnTo>
                  <a:lnTo>
                    <a:pt x="1411" y="1435"/>
                  </a:lnTo>
                  <a:lnTo>
                    <a:pt x="1411" y="1435"/>
                  </a:lnTo>
                  <a:lnTo>
                    <a:pt x="1411" y="1435"/>
                  </a:lnTo>
                  <a:lnTo>
                    <a:pt x="1411" y="1435"/>
                  </a:lnTo>
                  <a:lnTo>
                    <a:pt x="1411" y="1435"/>
                  </a:lnTo>
                  <a:lnTo>
                    <a:pt x="1428" y="1428"/>
                  </a:lnTo>
                  <a:lnTo>
                    <a:pt x="1428" y="1428"/>
                  </a:lnTo>
                  <a:lnTo>
                    <a:pt x="1428" y="1428"/>
                  </a:lnTo>
                  <a:lnTo>
                    <a:pt x="1428" y="1428"/>
                  </a:lnTo>
                  <a:lnTo>
                    <a:pt x="1428" y="1428"/>
                  </a:lnTo>
                  <a:lnTo>
                    <a:pt x="1428" y="1428"/>
                  </a:lnTo>
                  <a:lnTo>
                    <a:pt x="1439" y="1421"/>
                  </a:lnTo>
                  <a:lnTo>
                    <a:pt x="1439" y="1421"/>
                  </a:lnTo>
                  <a:lnTo>
                    <a:pt x="1439" y="1421"/>
                  </a:lnTo>
                  <a:lnTo>
                    <a:pt x="1439" y="1421"/>
                  </a:lnTo>
                  <a:lnTo>
                    <a:pt x="1442" y="1421"/>
                  </a:lnTo>
                  <a:lnTo>
                    <a:pt x="1442" y="1421"/>
                  </a:lnTo>
                  <a:lnTo>
                    <a:pt x="1474" y="1400"/>
                  </a:lnTo>
                  <a:lnTo>
                    <a:pt x="1474" y="1400"/>
                  </a:lnTo>
                  <a:lnTo>
                    <a:pt x="1474" y="1400"/>
                  </a:lnTo>
                  <a:lnTo>
                    <a:pt x="1474" y="1400"/>
                  </a:lnTo>
                  <a:lnTo>
                    <a:pt x="1488" y="1393"/>
                  </a:lnTo>
                  <a:lnTo>
                    <a:pt x="1488" y="1393"/>
                  </a:lnTo>
                  <a:lnTo>
                    <a:pt x="1488" y="1393"/>
                  </a:lnTo>
                  <a:lnTo>
                    <a:pt x="1488" y="1393"/>
                  </a:lnTo>
                  <a:lnTo>
                    <a:pt x="1492" y="1389"/>
                  </a:lnTo>
                  <a:lnTo>
                    <a:pt x="1492" y="1389"/>
                  </a:lnTo>
                  <a:lnTo>
                    <a:pt x="1520" y="1368"/>
                  </a:lnTo>
                  <a:lnTo>
                    <a:pt x="1552" y="1343"/>
                  </a:lnTo>
                  <a:lnTo>
                    <a:pt x="1552" y="1343"/>
                  </a:lnTo>
                  <a:lnTo>
                    <a:pt x="1552" y="1343"/>
                  </a:lnTo>
                  <a:lnTo>
                    <a:pt x="1552" y="1343"/>
                  </a:lnTo>
                  <a:lnTo>
                    <a:pt x="1552" y="1343"/>
                  </a:lnTo>
                  <a:lnTo>
                    <a:pt x="1573" y="1326"/>
                  </a:lnTo>
                  <a:lnTo>
                    <a:pt x="1573" y="1326"/>
                  </a:lnTo>
                  <a:lnTo>
                    <a:pt x="1573" y="1326"/>
                  </a:lnTo>
                  <a:lnTo>
                    <a:pt x="1590" y="1305"/>
                  </a:lnTo>
                  <a:lnTo>
                    <a:pt x="1590" y="1305"/>
                  </a:lnTo>
                  <a:lnTo>
                    <a:pt x="1590" y="1305"/>
                  </a:lnTo>
                  <a:lnTo>
                    <a:pt x="1590" y="1305"/>
                  </a:lnTo>
                  <a:lnTo>
                    <a:pt x="1615" y="1273"/>
                  </a:lnTo>
                  <a:lnTo>
                    <a:pt x="1640" y="1241"/>
                  </a:lnTo>
                  <a:lnTo>
                    <a:pt x="1640" y="1241"/>
                  </a:lnTo>
                  <a:lnTo>
                    <a:pt x="1640" y="1241"/>
                  </a:lnTo>
                  <a:lnTo>
                    <a:pt x="1640" y="1241"/>
                  </a:lnTo>
                  <a:lnTo>
                    <a:pt x="1640" y="1241"/>
                  </a:lnTo>
                  <a:lnTo>
                    <a:pt x="1640" y="1241"/>
                  </a:lnTo>
                  <a:lnTo>
                    <a:pt x="1640" y="1241"/>
                  </a:lnTo>
                  <a:lnTo>
                    <a:pt x="1657" y="1210"/>
                  </a:lnTo>
                  <a:lnTo>
                    <a:pt x="1675" y="1171"/>
                  </a:lnTo>
                  <a:lnTo>
                    <a:pt x="1675" y="1171"/>
                  </a:lnTo>
                  <a:lnTo>
                    <a:pt x="1675" y="1171"/>
                  </a:lnTo>
                  <a:lnTo>
                    <a:pt x="1675" y="1171"/>
                  </a:lnTo>
                  <a:lnTo>
                    <a:pt x="1675" y="1171"/>
                  </a:lnTo>
                  <a:lnTo>
                    <a:pt x="1682" y="1146"/>
                  </a:lnTo>
                  <a:lnTo>
                    <a:pt x="1682" y="1146"/>
                  </a:lnTo>
                  <a:lnTo>
                    <a:pt x="1682" y="1143"/>
                  </a:lnTo>
                  <a:lnTo>
                    <a:pt x="1682" y="1143"/>
                  </a:lnTo>
                  <a:lnTo>
                    <a:pt x="1696" y="1097"/>
                  </a:lnTo>
                  <a:lnTo>
                    <a:pt x="1696" y="1097"/>
                  </a:lnTo>
                  <a:lnTo>
                    <a:pt x="1731" y="1125"/>
                  </a:lnTo>
                  <a:lnTo>
                    <a:pt x="1749" y="1143"/>
                  </a:lnTo>
                  <a:lnTo>
                    <a:pt x="1763" y="1164"/>
                  </a:lnTo>
                  <a:lnTo>
                    <a:pt x="1777" y="1189"/>
                  </a:lnTo>
                  <a:lnTo>
                    <a:pt x="1791" y="1213"/>
                  </a:lnTo>
                  <a:lnTo>
                    <a:pt x="1798" y="1238"/>
                  </a:lnTo>
                  <a:lnTo>
                    <a:pt x="1805" y="1266"/>
                  </a:lnTo>
                  <a:lnTo>
                    <a:pt x="1805" y="1266"/>
                  </a:lnTo>
                  <a:lnTo>
                    <a:pt x="1798" y="1273"/>
                  </a:lnTo>
                  <a:lnTo>
                    <a:pt x="1798" y="1273"/>
                  </a:lnTo>
                  <a:lnTo>
                    <a:pt x="1794" y="1287"/>
                  </a:lnTo>
                  <a:lnTo>
                    <a:pt x="1784" y="1301"/>
                  </a:lnTo>
                  <a:lnTo>
                    <a:pt x="1770" y="1312"/>
                  </a:lnTo>
                  <a:lnTo>
                    <a:pt x="1770" y="1312"/>
                  </a:lnTo>
                  <a:lnTo>
                    <a:pt x="1756" y="1326"/>
                  </a:lnTo>
                  <a:lnTo>
                    <a:pt x="1749" y="1336"/>
                  </a:lnTo>
                  <a:lnTo>
                    <a:pt x="1749" y="1343"/>
                  </a:lnTo>
                  <a:lnTo>
                    <a:pt x="1749" y="1347"/>
                  </a:lnTo>
                  <a:lnTo>
                    <a:pt x="1752" y="1350"/>
                  </a:lnTo>
                  <a:lnTo>
                    <a:pt x="1759" y="1354"/>
                  </a:lnTo>
                  <a:lnTo>
                    <a:pt x="1759" y="1354"/>
                  </a:lnTo>
                  <a:lnTo>
                    <a:pt x="1766" y="1354"/>
                  </a:lnTo>
                  <a:lnTo>
                    <a:pt x="1773" y="1354"/>
                  </a:lnTo>
                  <a:lnTo>
                    <a:pt x="1784" y="1343"/>
                  </a:lnTo>
                  <a:lnTo>
                    <a:pt x="1791" y="1333"/>
                  </a:lnTo>
                  <a:lnTo>
                    <a:pt x="1794" y="1329"/>
                  </a:lnTo>
                  <a:lnTo>
                    <a:pt x="1794" y="1329"/>
                  </a:lnTo>
                  <a:lnTo>
                    <a:pt x="1798" y="1322"/>
                  </a:lnTo>
                  <a:lnTo>
                    <a:pt x="1801" y="1319"/>
                  </a:lnTo>
                  <a:lnTo>
                    <a:pt x="1808" y="1322"/>
                  </a:lnTo>
                  <a:lnTo>
                    <a:pt x="1808" y="1322"/>
                  </a:lnTo>
                  <a:lnTo>
                    <a:pt x="1819" y="1333"/>
                  </a:lnTo>
                  <a:lnTo>
                    <a:pt x="1826" y="1354"/>
                  </a:lnTo>
                  <a:lnTo>
                    <a:pt x="1833" y="1375"/>
                  </a:lnTo>
                  <a:lnTo>
                    <a:pt x="1833" y="1400"/>
                  </a:lnTo>
                  <a:lnTo>
                    <a:pt x="1833" y="1400"/>
                  </a:lnTo>
                  <a:lnTo>
                    <a:pt x="1837" y="1417"/>
                  </a:lnTo>
                  <a:lnTo>
                    <a:pt x="1840" y="1435"/>
                  </a:lnTo>
                  <a:lnTo>
                    <a:pt x="1847" y="1438"/>
                  </a:lnTo>
                  <a:lnTo>
                    <a:pt x="1851" y="1442"/>
                  </a:lnTo>
                  <a:lnTo>
                    <a:pt x="1858" y="1442"/>
                  </a:lnTo>
                  <a:lnTo>
                    <a:pt x="1865" y="1438"/>
                  </a:lnTo>
                  <a:lnTo>
                    <a:pt x="1865" y="1438"/>
                  </a:lnTo>
                  <a:lnTo>
                    <a:pt x="1872" y="1435"/>
                  </a:lnTo>
                  <a:lnTo>
                    <a:pt x="1875" y="1424"/>
                  </a:lnTo>
                  <a:lnTo>
                    <a:pt x="1875" y="1410"/>
                  </a:lnTo>
                  <a:lnTo>
                    <a:pt x="1872" y="1393"/>
                  </a:lnTo>
                  <a:lnTo>
                    <a:pt x="1872" y="1389"/>
                  </a:lnTo>
                  <a:lnTo>
                    <a:pt x="1854" y="1343"/>
                  </a:lnTo>
                  <a:lnTo>
                    <a:pt x="1854" y="1343"/>
                  </a:lnTo>
                  <a:lnTo>
                    <a:pt x="1854" y="1336"/>
                  </a:lnTo>
                  <a:lnTo>
                    <a:pt x="1858" y="1336"/>
                  </a:lnTo>
                  <a:lnTo>
                    <a:pt x="1868" y="1343"/>
                  </a:lnTo>
                  <a:lnTo>
                    <a:pt x="1868" y="1343"/>
                  </a:lnTo>
                  <a:lnTo>
                    <a:pt x="1882" y="1361"/>
                  </a:lnTo>
                  <a:lnTo>
                    <a:pt x="1893" y="1375"/>
                  </a:lnTo>
                  <a:lnTo>
                    <a:pt x="1896" y="1389"/>
                  </a:lnTo>
                  <a:lnTo>
                    <a:pt x="1900" y="1407"/>
                  </a:lnTo>
                  <a:lnTo>
                    <a:pt x="1900" y="1407"/>
                  </a:lnTo>
                  <a:lnTo>
                    <a:pt x="1900" y="1421"/>
                  </a:lnTo>
                  <a:lnTo>
                    <a:pt x="1903" y="1431"/>
                  </a:lnTo>
                  <a:lnTo>
                    <a:pt x="1910" y="1438"/>
                  </a:lnTo>
                  <a:lnTo>
                    <a:pt x="1921" y="1442"/>
                  </a:lnTo>
                  <a:lnTo>
                    <a:pt x="1921" y="1442"/>
                  </a:lnTo>
                  <a:lnTo>
                    <a:pt x="1928" y="1438"/>
                  </a:lnTo>
                  <a:lnTo>
                    <a:pt x="1935" y="1431"/>
                  </a:lnTo>
                  <a:lnTo>
                    <a:pt x="1939" y="1421"/>
                  </a:lnTo>
                  <a:lnTo>
                    <a:pt x="1935" y="1410"/>
                  </a:lnTo>
                  <a:lnTo>
                    <a:pt x="1935" y="1410"/>
                  </a:lnTo>
                  <a:lnTo>
                    <a:pt x="1932" y="1393"/>
                  </a:lnTo>
                  <a:lnTo>
                    <a:pt x="1921" y="1372"/>
                  </a:lnTo>
                  <a:lnTo>
                    <a:pt x="1907" y="1347"/>
                  </a:lnTo>
                  <a:lnTo>
                    <a:pt x="1882" y="1319"/>
                  </a:lnTo>
                  <a:lnTo>
                    <a:pt x="1882" y="1319"/>
                  </a:lnTo>
                  <a:lnTo>
                    <a:pt x="1879" y="1312"/>
                  </a:lnTo>
                  <a:lnTo>
                    <a:pt x="1882" y="1308"/>
                  </a:lnTo>
                  <a:lnTo>
                    <a:pt x="1889" y="1308"/>
                  </a:lnTo>
                  <a:lnTo>
                    <a:pt x="1889" y="1308"/>
                  </a:lnTo>
                  <a:lnTo>
                    <a:pt x="1907" y="1312"/>
                  </a:lnTo>
                  <a:lnTo>
                    <a:pt x="1921" y="1319"/>
                  </a:lnTo>
                  <a:lnTo>
                    <a:pt x="1932" y="1329"/>
                  </a:lnTo>
                  <a:lnTo>
                    <a:pt x="1942" y="1343"/>
                  </a:lnTo>
                  <a:lnTo>
                    <a:pt x="1942" y="1343"/>
                  </a:lnTo>
                  <a:lnTo>
                    <a:pt x="1949" y="1354"/>
                  </a:lnTo>
                  <a:lnTo>
                    <a:pt x="1956" y="1357"/>
                  </a:lnTo>
                  <a:lnTo>
                    <a:pt x="1963" y="1357"/>
                  </a:lnTo>
                  <a:lnTo>
                    <a:pt x="1967" y="1357"/>
                  </a:lnTo>
                  <a:lnTo>
                    <a:pt x="1967" y="1357"/>
                  </a:lnTo>
                  <a:lnTo>
                    <a:pt x="1970" y="1354"/>
                  </a:lnTo>
                  <a:lnTo>
                    <a:pt x="1974" y="1347"/>
                  </a:lnTo>
                  <a:lnTo>
                    <a:pt x="1974" y="1340"/>
                  </a:lnTo>
                  <a:lnTo>
                    <a:pt x="1974" y="1333"/>
                  </a:lnTo>
                  <a:lnTo>
                    <a:pt x="1970" y="1326"/>
                  </a:lnTo>
                  <a:lnTo>
                    <a:pt x="1960" y="1319"/>
                  </a:lnTo>
                  <a:lnTo>
                    <a:pt x="1960" y="1319"/>
                  </a:lnTo>
                  <a:close/>
                  <a:moveTo>
                    <a:pt x="1281" y="397"/>
                  </a:moveTo>
                  <a:lnTo>
                    <a:pt x="1281" y="397"/>
                  </a:lnTo>
                  <a:lnTo>
                    <a:pt x="1277" y="394"/>
                  </a:lnTo>
                  <a:lnTo>
                    <a:pt x="1277" y="394"/>
                  </a:lnTo>
                  <a:lnTo>
                    <a:pt x="1281" y="394"/>
                  </a:lnTo>
                  <a:lnTo>
                    <a:pt x="1281" y="394"/>
                  </a:lnTo>
                  <a:lnTo>
                    <a:pt x="1288" y="394"/>
                  </a:lnTo>
                  <a:lnTo>
                    <a:pt x="1288" y="394"/>
                  </a:lnTo>
                  <a:lnTo>
                    <a:pt x="1298" y="394"/>
                  </a:lnTo>
                  <a:lnTo>
                    <a:pt x="1298" y="394"/>
                  </a:lnTo>
                  <a:lnTo>
                    <a:pt x="1281" y="397"/>
                  </a:lnTo>
                  <a:lnTo>
                    <a:pt x="1281" y="39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0" name="Freeform 14"/>
            <p:cNvSpPr>
              <a:spLocks noEditPoints="1"/>
            </p:cNvSpPr>
            <p:nvPr/>
          </p:nvSpPr>
          <p:spPr bwMode="auto">
            <a:xfrm>
              <a:off x="3431" y="1603"/>
              <a:ext cx="2027" cy="1541"/>
            </a:xfrm>
            <a:custGeom>
              <a:avLst/>
              <a:gdLst>
                <a:gd name="T0" fmla="*/ 992 w 2027"/>
                <a:gd name="T1" fmla="*/ 60 h 1541"/>
                <a:gd name="T2" fmla="*/ 904 w 2027"/>
                <a:gd name="T3" fmla="*/ 56 h 1541"/>
                <a:gd name="T4" fmla="*/ 806 w 2027"/>
                <a:gd name="T5" fmla="*/ 11 h 1541"/>
                <a:gd name="T6" fmla="*/ 732 w 2027"/>
                <a:gd name="T7" fmla="*/ 77 h 1541"/>
                <a:gd name="T8" fmla="*/ 619 w 2027"/>
                <a:gd name="T9" fmla="*/ 109 h 1541"/>
                <a:gd name="T10" fmla="*/ 570 w 2027"/>
                <a:gd name="T11" fmla="*/ 165 h 1541"/>
                <a:gd name="T12" fmla="*/ 633 w 2027"/>
                <a:gd name="T13" fmla="*/ 239 h 1541"/>
                <a:gd name="T14" fmla="*/ 690 w 2027"/>
                <a:gd name="T15" fmla="*/ 380 h 1541"/>
                <a:gd name="T16" fmla="*/ 704 w 2027"/>
                <a:gd name="T17" fmla="*/ 408 h 1541"/>
                <a:gd name="T18" fmla="*/ 707 w 2027"/>
                <a:gd name="T19" fmla="*/ 429 h 1541"/>
                <a:gd name="T20" fmla="*/ 380 w 2027"/>
                <a:gd name="T21" fmla="*/ 672 h 1541"/>
                <a:gd name="T22" fmla="*/ 264 w 2027"/>
                <a:gd name="T23" fmla="*/ 904 h 1541"/>
                <a:gd name="T24" fmla="*/ 222 w 2027"/>
                <a:gd name="T25" fmla="*/ 911 h 1541"/>
                <a:gd name="T26" fmla="*/ 158 w 2027"/>
                <a:gd name="T27" fmla="*/ 939 h 1541"/>
                <a:gd name="T28" fmla="*/ 81 w 2027"/>
                <a:gd name="T29" fmla="*/ 890 h 1541"/>
                <a:gd name="T30" fmla="*/ 42 w 2027"/>
                <a:gd name="T31" fmla="*/ 925 h 1541"/>
                <a:gd name="T32" fmla="*/ 0 w 2027"/>
                <a:gd name="T33" fmla="*/ 967 h 1541"/>
                <a:gd name="T34" fmla="*/ 21 w 2027"/>
                <a:gd name="T35" fmla="*/ 1031 h 1541"/>
                <a:gd name="T36" fmla="*/ 21 w 2027"/>
                <a:gd name="T37" fmla="*/ 1083 h 1541"/>
                <a:gd name="T38" fmla="*/ 102 w 2027"/>
                <a:gd name="T39" fmla="*/ 1105 h 1541"/>
                <a:gd name="T40" fmla="*/ 285 w 2027"/>
                <a:gd name="T41" fmla="*/ 1196 h 1541"/>
                <a:gd name="T42" fmla="*/ 348 w 2027"/>
                <a:gd name="T43" fmla="*/ 1302 h 1541"/>
                <a:gd name="T44" fmla="*/ 391 w 2027"/>
                <a:gd name="T45" fmla="*/ 1344 h 1541"/>
                <a:gd name="T46" fmla="*/ 472 w 2027"/>
                <a:gd name="T47" fmla="*/ 1407 h 1541"/>
                <a:gd name="T48" fmla="*/ 556 w 2027"/>
                <a:gd name="T49" fmla="*/ 1449 h 1541"/>
                <a:gd name="T50" fmla="*/ 644 w 2027"/>
                <a:gd name="T51" fmla="*/ 1484 h 1541"/>
                <a:gd name="T52" fmla="*/ 732 w 2027"/>
                <a:gd name="T53" fmla="*/ 1509 h 1541"/>
                <a:gd name="T54" fmla="*/ 1228 w 2027"/>
                <a:gd name="T55" fmla="*/ 1534 h 1541"/>
                <a:gd name="T56" fmla="*/ 1379 w 2027"/>
                <a:gd name="T57" fmla="*/ 1509 h 1541"/>
                <a:gd name="T58" fmla="*/ 1446 w 2027"/>
                <a:gd name="T59" fmla="*/ 1484 h 1541"/>
                <a:gd name="T60" fmla="*/ 1513 w 2027"/>
                <a:gd name="T61" fmla="*/ 1449 h 1541"/>
                <a:gd name="T62" fmla="*/ 1591 w 2027"/>
                <a:gd name="T63" fmla="*/ 1389 h 1541"/>
                <a:gd name="T64" fmla="*/ 1707 w 2027"/>
                <a:gd name="T65" fmla="*/ 1245 h 1541"/>
                <a:gd name="T66" fmla="*/ 1777 w 2027"/>
                <a:gd name="T67" fmla="*/ 1217 h 1541"/>
                <a:gd name="T68" fmla="*/ 1781 w 2027"/>
                <a:gd name="T69" fmla="*/ 1319 h 1541"/>
                <a:gd name="T70" fmla="*/ 1745 w 2027"/>
                <a:gd name="T71" fmla="*/ 1372 h 1541"/>
                <a:gd name="T72" fmla="*/ 1816 w 2027"/>
                <a:gd name="T73" fmla="*/ 1397 h 1541"/>
                <a:gd name="T74" fmla="*/ 1851 w 2027"/>
                <a:gd name="T75" fmla="*/ 1477 h 1541"/>
                <a:gd name="T76" fmla="*/ 1914 w 2027"/>
                <a:gd name="T77" fmla="*/ 1477 h 1541"/>
                <a:gd name="T78" fmla="*/ 1981 w 2027"/>
                <a:gd name="T79" fmla="*/ 1474 h 1541"/>
                <a:gd name="T80" fmla="*/ 1978 w 2027"/>
                <a:gd name="T81" fmla="*/ 1407 h 1541"/>
                <a:gd name="T82" fmla="*/ 2027 w 2027"/>
                <a:gd name="T83" fmla="*/ 1365 h 1541"/>
                <a:gd name="T84" fmla="*/ 1992 w 2027"/>
                <a:gd name="T85" fmla="*/ 1316 h 1541"/>
                <a:gd name="T86" fmla="*/ 1872 w 2027"/>
                <a:gd name="T87" fmla="*/ 1217 h 1541"/>
                <a:gd name="T88" fmla="*/ 1749 w 2027"/>
                <a:gd name="T89" fmla="*/ 1027 h 1541"/>
                <a:gd name="T90" fmla="*/ 1738 w 2027"/>
                <a:gd name="T91" fmla="*/ 957 h 1541"/>
                <a:gd name="T92" fmla="*/ 1710 w 2027"/>
                <a:gd name="T93" fmla="*/ 883 h 1541"/>
                <a:gd name="T94" fmla="*/ 1686 w 2027"/>
                <a:gd name="T95" fmla="*/ 830 h 1541"/>
                <a:gd name="T96" fmla="*/ 1640 w 2027"/>
                <a:gd name="T97" fmla="*/ 760 h 1541"/>
                <a:gd name="T98" fmla="*/ 1379 w 2027"/>
                <a:gd name="T99" fmla="*/ 464 h 1541"/>
                <a:gd name="T100" fmla="*/ 1372 w 2027"/>
                <a:gd name="T101" fmla="*/ 426 h 1541"/>
                <a:gd name="T102" fmla="*/ 1397 w 2027"/>
                <a:gd name="T103" fmla="*/ 398 h 1541"/>
                <a:gd name="T104" fmla="*/ 1394 w 2027"/>
                <a:gd name="T105" fmla="*/ 366 h 1541"/>
                <a:gd name="T106" fmla="*/ 1415 w 2027"/>
                <a:gd name="T107" fmla="*/ 201 h 1541"/>
                <a:gd name="T108" fmla="*/ 1450 w 2027"/>
                <a:gd name="T109" fmla="*/ 109 h 1541"/>
                <a:gd name="T110" fmla="*/ 1316 w 2027"/>
                <a:gd name="T111" fmla="*/ 67 h 1541"/>
                <a:gd name="T112" fmla="*/ 1207 w 2027"/>
                <a:gd name="T113" fmla="*/ 88 h 1541"/>
                <a:gd name="T114" fmla="*/ 1175 w 2027"/>
                <a:gd name="T115" fmla="*/ 39 h 1541"/>
                <a:gd name="T116" fmla="*/ 1101 w 2027"/>
                <a:gd name="T117" fmla="*/ 0 h 1541"/>
                <a:gd name="T118" fmla="*/ 1379 w 2027"/>
                <a:gd name="T119" fmla="*/ 464 h 1541"/>
                <a:gd name="T120" fmla="*/ 1749 w 2027"/>
                <a:gd name="T121" fmla="*/ 1020 h 1541"/>
                <a:gd name="T122" fmla="*/ 408 w 2027"/>
                <a:gd name="T123" fmla="*/ 1361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7" h="1541">
                  <a:moveTo>
                    <a:pt x="1101" y="0"/>
                  </a:moveTo>
                  <a:lnTo>
                    <a:pt x="1101" y="0"/>
                  </a:lnTo>
                  <a:lnTo>
                    <a:pt x="1077" y="7"/>
                  </a:lnTo>
                  <a:lnTo>
                    <a:pt x="1052" y="18"/>
                  </a:lnTo>
                  <a:lnTo>
                    <a:pt x="1031" y="28"/>
                  </a:lnTo>
                  <a:lnTo>
                    <a:pt x="1014" y="42"/>
                  </a:lnTo>
                  <a:lnTo>
                    <a:pt x="1014" y="42"/>
                  </a:lnTo>
                  <a:lnTo>
                    <a:pt x="992" y="60"/>
                  </a:lnTo>
                  <a:lnTo>
                    <a:pt x="992" y="60"/>
                  </a:lnTo>
                  <a:lnTo>
                    <a:pt x="971" y="67"/>
                  </a:lnTo>
                  <a:lnTo>
                    <a:pt x="971" y="67"/>
                  </a:lnTo>
                  <a:lnTo>
                    <a:pt x="950" y="74"/>
                  </a:lnTo>
                  <a:lnTo>
                    <a:pt x="929" y="74"/>
                  </a:lnTo>
                  <a:lnTo>
                    <a:pt x="922" y="74"/>
                  </a:lnTo>
                  <a:lnTo>
                    <a:pt x="915" y="70"/>
                  </a:lnTo>
                  <a:lnTo>
                    <a:pt x="904" y="56"/>
                  </a:lnTo>
                  <a:lnTo>
                    <a:pt x="904" y="56"/>
                  </a:lnTo>
                  <a:lnTo>
                    <a:pt x="887" y="39"/>
                  </a:lnTo>
                  <a:lnTo>
                    <a:pt x="869" y="21"/>
                  </a:lnTo>
                  <a:lnTo>
                    <a:pt x="848" y="14"/>
                  </a:lnTo>
                  <a:lnTo>
                    <a:pt x="823" y="11"/>
                  </a:lnTo>
                  <a:lnTo>
                    <a:pt x="823" y="11"/>
                  </a:lnTo>
                  <a:lnTo>
                    <a:pt x="806" y="11"/>
                  </a:lnTo>
                  <a:lnTo>
                    <a:pt x="806" y="11"/>
                  </a:lnTo>
                  <a:lnTo>
                    <a:pt x="785" y="18"/>
                  </a:lnTo>
                  <a:lnTo>
                    <a:pt x="767" y="32"/>
                  </a:lnTo>
                  <a:lnTo>
                    <a:pt x="753" y="46"/>
                  </a:lnTo>
                  <a:lnTo>
                    <a:pt x="746" y="67"/>
                  </a:lnTo>
                  <a:lnTo>
                    <a:pt x="746" y="67"/>
                  </a:lnTo>
                  <a:lnTo>
                    <a:pt x="746" y="70"/>
                  </a:lnTo>
                  <a:lnTo>
                    <a:pt x="743" y="74"/>
                  </a:lnTo>
                  <a:lnTo>
                    <a:pt x="732" y="77"/>
                  </a:lnTo>
                  <a:lnTo>
                    <a:pt x="714" y="81"/>
                  </a:lnTo>
                  <a:lnTo>
                    <a:pt x="714" y="81"/>
                  </a:lnTo>
                  <a:lnTo>
                    <a:pt x="711" y="81"/>
                  </a:lnTo>
                  <a:lnTo>
                    <a:pt x="711" y="81"/>
                  </a:lnTo>
                  <a:lnTo>
                    <a:pt x="686" y="84"/>
                  </a:lnTo>
                  <a:lnTo>
                    <a:pt x="658" y="91"/>
                  </a:lnTo>
                  <a:lnTo>
                    <a:pt x="619" y="109"/>
                  </a:lnTo>
                  <a:lnTo>
                    <a:pt x="619" y="109"/>
                  </a:lnTo>
                  <a:lnTo>
                    <a:pt x="605" y="116"/>
                  </a:lnTo>
                  <a:lnTo>
                    <a:pt x="591" y="127"/>
                  </a:lnTo>
                  <a:lnTo>
                    <a:pt x="577" y="141"/>
                  </a:lnTo>
                  <a:lnTo>
                    <a:pt x="574" y="151"/>
                  </a:lnTo>
                  <a:lnTo>
                    <a:pt x="570" y="162"/>
                  </a:lnTo>
                  <a:lnTo>
                    <a:pt x="570" y="162"/>
                  </a:lnTo>
                  <a:lnTo>
                    <a:pt x="570" y="165"/>
                  </a:lnTo>
                  <a:lnTo>
                    <a:pt x="570" y="165"/>
                  </a:lnTo>
                  <a:lnTo>
                    <a:pt x="574" y="176"/>
                  </a:lnTo>
                  <a:lnTo>
                    <a:pt x="577" y="186"/>
                  </a:lnTo>
                  <a:lnTo>
                    <a:pt x="588" y="201"/>
                  </a:lnTo>
                  <a:lnTo>
                    <a:pt x="588" y="201"/>
                  </a:lnTo>
                  <a:lnTo>
                    <a:pt x="591" y="201"/>
                  </a:lnTo>
                  <a:lnTo>
                    <a:pt x="591" y="201"/>
                  </a:lnTo>
                  <a:lnTo>
                    <a:pt x="609" y="215"/>
                  </a:lnTo>
                  <a:lnTo>
                    <a:pt x="633" y="239"/>
                  </a:lnTo>
                  <a:lnTo>
                    <a:pt x="665" y="278"/>
                  </a:lnTo>
                  <a:lnTo>
                    <a:pt x="704" y="345"/>
                  </a:lnTo>
                  <a:lnTo>
                    <a:pt x="704" y="345"/>
                  </a:lnTo>
                  <a:lnTo>
                    <a:pt x="693" y="359"/>
                  </a:lnTo>
                  <a:lnTo>
                    <a:pt x="690" y="376"/>
                  </a:lnTo>
                  <a:lnTo>
                    <a:pt x="690" y="376"/>
                  </a:lnTo>
                  <a:lnTo>
                    <a:pt x="690" y="380"/>
                  </a:lnTo>
                  <a:lnTo>
                    <a:pt x="690" y="380"/>
                  </a:lnTo>
                  <a:lnTo>
                    <a:pt x="690" y="380"/>
                  </a:lnTo>
                  <a:lnTo>
                    <a:pt x="690" y="380"/>
                  </a:lnTo>
                  <a:lnTo>
                    <a:pt x="697" y="394"/>
                  </a:lnTo>
                  <a:lnTo>
                    <a:pt x="697" y="398"/>
                  </a:lnTo>
                  <a:lnTo>
                    <a:pt x="697" y="398"/>
                  </a:lnTo>
                  <a:lnTo>
                    <a:pt x="700" y="401"/>
                  </a:lnTo>
                  <a:lnTo>
                    <a:pt x="700" y="401"/>
                  </a:lnTo>
                  <a:lnTo>
                    <a:pt x="704" y="408"/>
                  </a:lnTo>
                  <a:lnTo>
                    <a:pt x="704" y="408"/>
                  </a:lnTo>
                  <a:lnTo>
                    <a:pt x="704" y="415"/>
                  </a:lnTo>
                  <a:lnTo>
                    <a:pt x="704" y="415"/>
                  </a:lnTo>
                  <a:lnTo>
                    <a:pt x="704" y="419"/>
                  </a:lnTo>
                  <a:lnTo>
                    <a:pt x="704" y="419"/>
                  </a:lnTo>
                  <a:lnTo>
                    <a:pt x="704" y="419"/>
                  </a:lnTo>
                  <a:lnTo>
                    <a:pt x="707" y="429"/>
                  </a:lnTo>
                  <a:lnTo>
                    <a:pt x="707" y="429"/>
                  </a:lnTo>
                  <a:lnTo>
                    <a:pt x="707" y="429"/>
                  </a:lnTo>
                  <a:lnTo>
                    <a:pt x="711" y="436"/>
                  </a:lnTo>
                  <a:lnTo>
                    <a:pt x="711" y="436"/>
                  </a:lnTo>
                  <a:lnTo>
                    <a:pt x="637" y="482"/>
                  </a:lnTo>
                  <a:lnTo>
                    <a:pt x="549" y="538"/>
                  </a:lnTo>
                  <a:lnTo>
                    <a:pt x="461" y="605"/>
                  </a:lnTo>
                  <a:lnTo>
                    <a:pt x="419" y="637"/>
                  </a:lnTo>
                  <a:lnTo>
                    <a:pt x="380" y="672"/>
                  </a:lnTo>
                  <a:lnTo>
                    <a:pt x="380" y="672"/>
                  </a:lnTo>
                  <a:lnTo>
                    <a:pt x="359" y="693"/>
                  </a:lnTo>
                  <a:lnTo>
                    <a:pt x="338" y="721"/>
                  </a:lnTo>
                  <a:lnTo>
                    <a:pt x="320" y="753"/>
                  </a:lnTo>
                  <a:lnTo>
                    <a:pt x="303" y="784"/>
                  </a:lnTo>
                  <a:lnTo>
                    <a:pt x="289" y="823"/>
                  </a:lnTo>
                  <a:lnTo>
                    <a:pt x="275" y="862"/>
                  </a:lnTo>
                  <a:lnTo>
                    <a:pt x="264" y="904"/>
                  </a:lnTo>
                  <a:lnTo>
                    <a:pt x="257" y="946"/>
                  </a:lnTo>
                  <a:lnTo>
                    <a:pt x="257" y="946"/>
                  </a:lnTo>
                  <a:lnTo>
                    <a:pt x="253" y="932"/>
                  </a:lnTo>
                  <a:lnTo>
                    <a:pt x="246" y="922"/>
                  </a:lnTo>
                  <a:lnTo>
                    <a:pt x="246" y="922"/>
                  </a:lnTo>
                  <a:lnTo>
                    <a:pt x="243" y="918"/>
                  </a:lnTo>
                  <a:lnTo>
                    <a:pt x="232" y="911"/>
                  </a:lnTo>
                  <a:lnTo>
                    <a:pt x="222" y="911"/>
                  </a:lnTo>
                  <a:lnTo>
                    <a:pt x="208" y="911"/>
                  </a:lnTo>
                  <a:lnTo>
                    <a:pt x="208" y="911"/>
                  </a:lnTo>
                  <a:lnTo>
                    <a:pt x="194" y="918"/>
                  </a:lnTo>
                  <a:lnTo>
                    <a:pt x="183" y="929"/>
                  </a:lnTo>
                  <a:lnTo>
                    <a:pt x="176" y="939"/>
                  </a:lnTo>
                  <a:lnTo>
                    <a:pt x="172" y="953"/>
                  </a:lnTo>
                  <a:lnTo>
                    <a:pt x="172" y="953"/>
                  </a:lnTo>
                  <a:lnTo>
                    <a:pt x="158" y="939"/>
                  </a:lnTo>
                  <a:lnTo>
                    <a:pt x="148" y="925"/>
                  </a:lnTo>
                  <a:lnTo>
                    <a:pt x="148" y="925"/>
                  </a:lnTo>
                  <a:lnTo>
                    <a:pt x="130" y="908"/>
                  </a:lnTo>
                  <a:lnTo>
                    <a:pt x="116" y="897"/>
                  </a:lnTo>
                  <a:lnTo>
                    <a:pt x="102" y="890"/>
                  </a:lnTo>
                  <a:lnTo>
                    <a:pt x="88" y="890"/>
                  </a:lnTo>
                  <a:lnTo>
                    <a:pt x="88" y="890"/>
                  </a:lnTo>
                  <a:lnTo>
                    <a:pt x="81" y="890"/>
                  </a:lnTo>
                  <a:lnTo>
                    <a:pt x="70" y="894"/>
                  </a:lnTo>
                  <a:lnTo>
                    <a:pt x="63" y="901"/>
                  </a:lnTo>
                  <a:lnTo>
                    <a:pt x="56" y="915"/>
                  </a:lnTo>
                  <a:lnTo>
                    <a:pt x="56" y="915"/>
                  </a:lnTo>
                  <a:lnTo>
                    <a:pt x="53" y="929"/>
                  </a:lnTo>
                  <a:lnTo>
                    <a:pt x="53" y="929"/>
                  </a:lnTo>
                  <a:lnTo>
                    <a:pt x="42" y="925"/>
                  </a:lnTo>
                  <a:lnTo>
                    <a:pt x="42" y="925"/>
                  </a:lnTo>
                  <a:lnTo>
                    <a:pt x="28" y="929"/>
                  </a:lnTo>
                  <a:lnTo>
                    <a:pt x="14" y="936"/>
                  </a:lnTo>
                  <a:lnTo>
                    <a:pt x="14" y="936"/>
                  </a:lnTo>
                  <a:lnTo>
                    <a:pt x="4" y="950"/>
                  </a:lnTo>
                  <a:lnTo>
                    <a:pt x="0" y="967"/>
                  </a:lnTo>
                  <a:lnTo>
                    <a:pt x="0" y="967"/>
                  </a:lnTo>
                  <a:lnTo>
                    <a:pt x="0" y="967"/>
                  </a:lnTo>
                  <a:lnTo>
                    <a:pt x="0" y="967"/>
                  </a:lnTo>
                  <a:lnTo>
                    <a:pt x="0" y="978"/>
                  </a:lnTo>
                  <a:lnTo>
                    <a:pt x="4" y="985"/>
                  </a:lnTo>
                  <a:lnTo>
                    <a:pt x="7" y="996"/>
                  </a:lnTo>
                  <a:lnTo>
                    <a:pt x="18" y="1010"/>
                  </a:lnTo>
                  <a:lnTo>
                    <a:pt x="18" y="1010"/>
                  </a:lnTo>
                  <a:lnTo>
                    <a:pt x="35" y="1020"/>
                  </a:lnTo>
                  <a:lnTo>
                    <a:pt x="35" y="1020"/>
                  </a:lnTo>
                  <a:lnTo>
                    <a:pt x="21" y="1031"/>
                  </a:lnTo>
                  <a:lnTo>
                    <a:pt x="18" y="1038"/>
                  </a:lnTo>
                  <a:lnTo>
                    <a:pt x="14" y="1041"/>
                  </a:lnTo>
                  <a:lnTo>
                    <a:pt x="14" y="1045"/>
                  </a:lnTo>
                  <a:lnTo>
                    <a:pt x="14" y="1045"/>
                  </a:lnTo>
                  <a:lnTo>
                    <a:pt x="11" y="1055"/>
                  </a:lnTo>
                  <a:lnTo>
                    <a:pt x="11" y="1055"/>
                  </a:lnTo>
                  <a:lnTo>
                    <a:pt x="14" y="1069"/>
                  </a:lnTo>
                  <a:lnTo>
                    <a:pt x="21" y="1083"/>
                  </a:lnTo>
                  <a:lnTo>
                    <a:pt x="21" y="1083"/>
                  </a:lnTo>
                  <a:lnTo>
                    <a:pt x="28" y="1090"/>
                  </a:lnTo>
                  <a:lnTo>
                    <a:pt x="35" y="1098"/>
                  </a:lnTo>
                  <a:lnTo>
                    <a:pt x="49" y="1101"/>
                  </a:lnTo>
                  <a:lnTo>
                    <a:pt x="63" y="1101"/>
                  </a:lnTo>
                  <a:lnTo>
                    <a:pt x="77" y="1105"/>
                  </a:lnTo>
                  <a:lnTo>
                    <a:pt x="77" y="1105"/>
                  </a:lnTo>
                  <a:lnTo>
                    <a:pt x="102" y="1105"/>
                  </a:lnTo>
                  <a:lnTo>
                    <a:pt x="130" y="1105"/>
                  </a:lnTo>
                  <a:lnTo>
                    <a:pt x="162" y="1101"/>
                  </a:lnTo>
                  <a:lnTo>
                    <a:pt x="194" y="1090"/>
                  </a:lnTo>
                  <a:lnTo>
                    <a:pt x="194" y="1090"/>
                  </a:lnTo>
                  <a:lnTo>
                    <a:pt x="225" y="1115"/>
                  </a:lnTo>
                  <a:lnTo>
                    <a:pt x="271" y="1143"/>
                  </a:lnTo>
                  <a:lnTo>
                    <a:pt x="271" y="1143"/>
                  </a:lnTo>
                  <a:lnTo>
                    <a:pt x="285" y="1196"/>
                  </a:lnTo>
                  <a:lnTo>
                    <a:pt x="310" y="1245"/>
                  </a:lnTo>
                  <a:lnTo>
                    <a:pt x="310" y="1245"/>
                  </a:lnTo>
                  <a:lnTo>
                    <a:pt x="331" y="1277"/>
                  </a:lnTo>
                  <a:lnTo>
                    <a:pt x="331" y="1277"/>
                  </a:lnTo>
                  <a:lnTo>
                    <a:pt x="334" y="1280"/>
                  </a:lnTo>
                  <a:lnTo>
                    <a:pt x="338" y="1287"/>
                  </a:lnTo>
                  <a:lnTo>
                    <a:pt x="348" y="1302"/>
                  </a:lnTo>
                  <a:lnTo>
                    <a:pt x="348" y="1302"/>
                  </a:lnTo>
                  <a:lnTo>
                    <a:pt x="355" y="1309"/>
                  </a:lnTo>
                  <a:lnTo>
                    <a:pt x="366" y="1323"/>
                  </a:lnTo>
                  <a:lnTo>
                    <a:pt x="373" y="1326"/>
                  </a:lnTo>
                  <a:lnTo>
                    <a:pt x="373" y="1330"/>
                  </a:lnTo>
                  <a:lnTo>
                    <a:pt x="373" y="1330"/>
                  </a:lnTo>
                  <a:lnTo>
                    <a:pt x="387" y="1340"/>
                  </a:lnTo>
                  <a:lnTo>
                    <a:pt x="387" y="1340"/>
                  </a:lnTo>
                  <a:lnTo>
                    <a:pt x="391" y="1344"/>
                  </a:lnTo>
                  <a:lnTo>
                    <a:pt x="391" y="1344"/>
                  </a:lnTo>
                  <a:lnTo>
                    <a:pt x="391" y="1344"/>
                  </a:lnTo>
                  <a:lnTo>
                    <a:pt x="398" y="1354"/>
                  </a:lnTo>
                  <a:lnTo>
                    <a:pt x="398" y="1354"/>
                  </a:lnTo>
                  <a:lnTo>
                    <a:pt x="408" y="1361"/>
                  </a:lnTo>
                  <a:lnTo>
                    <a:pt x="412" y="1361"/>
                  </a:lnTo>
                  <a:lnTo>
                    <a:pt x="440" y="1382"/>
                  </a:lnTo>
                  <a:lnTo>
                    <a:pt x="472" y="1407"/>
                  </a:lnTo>
                  <a:lnTo>
                    <a:pt x="472" y="1407"/>
                  </a:lnTo>
                  <a:lnTo>
                    <a:pt x="482" y="1411"/>
                  </a:lnTo>
                  <a:lnTo>
                    <a:pt x="482" y="1411"/>
                  </a:lnTo>
                  <a:lnTo>
                    <a:pt x="510" y="1428"/>
                  </a:lnTo>
                  <a:lnTo>
                    <a:pt x="510" y="1428"/>
                  </a:lnTo>
                  <a:lnTo>
                    <a:pt x="521" y="1432"/>
                  </a:lnTo>
                  <a:lnTo>
                    <a:pt x="521" y="1432"/>
                  </a:lnTo>
                  <a:lnTo>
                    <a:pt x="556" y="1449"/>
                  </a:lnTo>
                  <a:lnTo>
                    <a:pt x="563" y="1453"/>
                  </a:lnTo>
                  <a:lnTo>
                    <a:pt x="595" y="1467"/>
                  </a:lnTo>
                  <a:lnTo>
                    <a:pt x="595" y="1467"/>
                  </a:lnTo>
                  <a:lnTo>
                    <a:pt x="605" y="1470"/>
                  </a:lnTo>
                  <a:lnTo>
                    <a:pt x="605" y="1470"/>
                  </a:lnTo>
                  <a:lnTo>
                    <a:pt x="637" y="1481"/>
                  </a:lnTo>
                  <a:lnTo>
                    <a:pt x="637" y="1481"/>
                  </a:lnTo>
                  <a:lnTo>
                    <a:pt x="644" y="1484"/>
                  </a:lnTo>
                  <a:lnTo>
                    <a:pt x="644" y="1484"/>
                  </a:lnTo>
                  <a:lnTo>
                    <a:pt x="686" y="1495"/>
                  </a:lnTo>
                  <a:lnTo>
                    <a:pt x="686" y="1495"/>
                  </a:lnTo>
                  <a:lnTo>
                    <a:pt x="690" y="1499"/>
                  </a:lnTo>
                  <a:lnTo>
                    <a:pt x="725" y="1506"/>
                  </a:lnTo>
                  <a:lnTo>
                    <a:pt x="725" y="1506"/>
                  </a:lnTo>
                  <a:lnTo>
                    <a:pt x="732" y="1509"/>
                  </a:lnTo>
                  <a:lnTo>
                    <a:pt x="732" y="1509"/>
                  </a:lnTo>
                  <a:lnTo>
                    <a:pt x="774" y="1516"/>
                  </a:lnTo>
                  <a:lnTo>
                    <a:pt x="774" y="1516"/>
                  </a:lnTo>
                  <a:lnTo>
                    <a:pt x="859" y="1530"/>
                  </a:lnTo>
                  <a:lnTo>
                    <a:pt x="950" y="1537"/>
                  </a:lnTo>
                  <a:lnTo>
                    <a:pt x="1045" y="1541"/>
                  </a:lnTo>
                  <a:lnTo>
                    <a:pt x="1144" y="1541"/>
                  </a:lnTo>
                  <a:lnTo>
                    <a:pt x="1144" y="1541"/>
                  </a:lnTo>
                  <a:lnTo>
                    <a:pt x="1228" y="1534"/>
                  </a:lnTo>
                  <a:lnTo>
                    <a:pt x="1313" y="1523"/>
                  </a:lnTo>
                  <a:lnTo>
                    <a:pt x="1330" y="1520"/>
                  </a:lnTo>
                  <a:lnTo>
                    <a:pt x="1330" y="1520"/>
                  </a:lnTo>
                  <a:lnTo>
                    <a:pt x="1358" y="1516"/>
                  </a:lnTo>
                  <a:lnTo>
                    <a:pt x="1358" y="1516"/>
                  </a:lnTo>
                  <a:lnTo>
                    <a:pt x="1362" y="1513"/>
                  </a:lnTo>
                  <a:lnTo>
                    <a:pt x="1362" y="1513"/>
                  </a:lnTo>
                  <a:lnTo>
                    <a:pt x="1379" y="1509"/>
                  </a:lnTo>
                  <a:lnTo>
                    <a:pt x="1379" y="1509"/>
                  </a:lnTo>
                  <a:lnTo>
                    <a:pt x="1397" y="1502"/>
                  </a:lnTo>
                  <a:lnTo>
                    <a:pt x="1397" y="1502"/>
                  </a:lnTo>
                  <a:lnTo>
                    <a:pt x="1397" y="1502"/>
                  </a:lnTo>
                  <a:lnTo>
                    <a:pt x="1397" y="1502"/>
                  </a:lnTo>
                  <a:lnTo>
                    <a:pt x="1429" y="1492"/>
                  </a:lnTo>
                  <a:lnTo>
                    <a:pt x="1429" y="1492"/>
                  </a:lnTo>
                  <a:lnTo>
                    <a:pt x="1446" y="1484"/>
                  </a:lnTo>
                  <a:lnTo>
                    <a:pt x="1446" y="1484"/>
                  </a:lnTo>
                  <a:lnTo>
                    <a:pt x="1464" y="1474"/>
                  </a:lnTo>
                  <a:lnTo>
                    <a:pt x="1464" y="1474"/>
                  </a:lnTo>
                  <a:lnTo>
                    <a:pt x="1464" y="1474"/>
                  </a:lnTo>
                  <a:lnTo>
                    <a:pt x="1464" y="1474"/>
                  </a:lnTo>
                  <a:lnTo>
                    <a:pt x="1478" y="1467"/>
                  </a:lnTo>
                  <a:lnTo>
                    <a:pt x="1478" y="1467"/>
                  </a:lnTo>
                  <a:lnTo>
                    <a:pt x="1513" y="1449"/>
                  </a:lnTo>
                  <a:lnTo>
                    <a:pt x="1513" y="1449"/>
                  </a:lnTo>
                  <a:lnTo>
                    <a:pt x="1527" y="1439"/>
                  </a:lnTo>
                  <a:lnTo>
                    <a:pt x="1527" y="1439"/>
                  </a:lnTo>
                  <a:lnTo>
                    <a:pt x="1531" y="1435"/>
                  </a:lnTo>
                  <a:lnTo>
                    <a:pt x="1531" y="1435"/>
                  </a:lnTo>
                  <a:lnTo>
                    <a:pt x="1562" y="1414"/>
                  </a:lnTo>
                  <a:lnTo>
                    <a:pt x="1591" y="1389"/>
                  </a:lnTo>
                  <a:lnTo>
                    <a:pt x="1591" y="1389"/>
                  </a:lnTo>
                  <a:lnTo>
                    <a:pt x="1615" y="1368"/>
                  </a:lnTo>
                  <a:lnTo>
                    <a:pt x="1615" y="1368"/>
                  </a:lnTo>
                  <a:lnTo>
                    <a:pt x="1636" y="1344"/>
                  </a:lnTo>
                  <a:lnTo>
                    <a:pt x="1636" y="1344"/>
                  </a:lnTo>
                  <a:lnTo>
                    <a:pt x="1661" y="1312"/>
                  </a:lnTo>
                  <a:lnTo>
                    <a:pt x="1686" y="1280"/>
                  </a:lnTo>
                  <a:lnTo>
                    <a:pt x="1686" y="1280"/>
                  </a:lnTo>
                  <a:lnTo>
                    <a:pt x="1707" y="1245"/>
                  </a:lnTo>
                  <a:lnTo>
                    <a:pt x="1721" y="1207"/>
                  </a:lnTo>
                  <a:lnTo>
                    <a:pt x="1721" y="1207"/>
                  </a:lnTo>
                  <a:lnTo>
                    <a:pt x="1731" y="1178"/>
                  </a:lnTo>
                  <a:lnTo>
                    <a:pt x="1731" y="1178"/>
                  </a:lnTo>
                  <a:lnTo>
                    <a:pt x="1735" y="1168"/>
                  </a:lnTo>
                  <a:lnTo>
                    <a:pt x="1735" y="1168"/>
                  </a:lnTo>
                  <a:lnTo>
                    <a:pt x="1756" y="1189"/>
                  </a:lnTo>
                  <a:lnTo>
                    <a:pt x="1777" y="1217"/>
                  </a:lnTo>
                  <a:lnTo>
                    <a:pt x="1791" y="1249"/>
                  </a:lnTo>
                  <a:lnTo>
                    <a:pt x="1802" y="1287"/>
                  </a:lnTo>
                  <a:lnTo>
                    <a:pt x="1802" y="1287"/>
                  </a:lnTo>
                  <a:lnTo>
                    <a:pt x="1802" y="1291"/>
                  </a:lnTo>
                  <a:lnTo>
                    <a:pt x="1802" y="1291"/>
                  </a:lnTo>
                  <a:lnTo>
                    <a:pt x="1795" y="1302"/>
                  </a:lnTo>
                  <a:lnTo>
                    <a:pt x="1791" y="1309"/>
                  </a:lnTo>
                  <a:lnTo>
                    <a:pt x="1781" y="1319"/>
                  </a:lnTo>
                  <a:lnTo>
                    <a:pt x="1781" y="1319"/>
                  </a:lnTo>
                  <a:lnTo>
                    <a:pt x="1767" y="1330"/>
                  </a:lnTo>
                  <a:lnTo>
                    <a:pt x="1756" y="1340"/>
                  </a:lnTo>
                  <a:lnTo>
                    <a:pt x="1749" y="1354"/>
                  </a:lnTo>
                  <a:lnTo>
                    <a:pt x="1745" y="1365"/>
                  </a:lnTo>
                  <a:lnTo>
                    <a:pt x="1745" y="1365"/>
                  </a:lnTo>
                  <a:lnTo>
                    <a:pt x="1745" y="1372"/>
                  </a:lnTo>
                  <a:lnTo>
                    <a:pt x="1745" y="1372"/>
                  </a:lnTo>
                  <a:lnTo>
                    <a:pt x="1749" y="1379"/>
                  </a:lnTo>
                  <a:lnTo>
                    <a:pt x="1752" y="1386"/>
                  </a:lnTo>
                  <a:lnTo>
                    <a:pt x="1763" y="1397"/>
                  </a:lnTo>
                  <a:lnTo>
                    <a:pt x="1777" y="1404"/>
                  </a:lnTo>
                  <a:lnTo>
                    <a:pt x="1777" y="1404"/>
                  </a:lnTo>
                  <a:lnTo>
                    <a:pt x="1791" y="1404"/>
                  </a:lnTo>
                  <a:lnTo>
                    <a:pt x="1805" y="1404"/>
                  </a:lnTo>
                  <a:lnTo>
                    <a:pt x="1816" y="1397"/>
                  </a:lnTo>
                  <a:lnTo>
                    <a:pt x="1826" y="1386"/>
                  </a:lnTo>
                  <a:lnTo>
                    <a:pt x="1826" y="1386"/>
                  </a:lnTo>
                  <a:lnTo>
                    <a:pt x="1830" y="1407"/>
                  </a:lnTo>
                  <a:lnTo>
                    <a:pt x="1833" y="1425"/>
                  </a:lnTo>
                  <a:lnTo>
                    <a:pt x="1833" y="1425"/>
                  </a:lnTo>
                  <a:lnTo>
                    <a:pt x="1837" y="1446"/>
                  </a:lnTo>
                  <a:lnTo>
                    <a:pt x="1840" y="1463"/>
                  </a:lnTo>
                  <a:lnTo>
                    <a:pt x="1851" y="1477"/>
                  </a:lnTo>
                  <a:lnTo>
                    <a:pt x="1862" y="1488"/>
                  </a:lnTo>
                  <a:lnTo>
                    <a:pt x="1862" y="1488"/>
                  </a:lnTo>
                  <a:lnTo>
                    <a:pt x="1869" y="1492"/>
                  </a:lnTo>
                  <a:lnTo>
                    <a:pt x="1876" y="1492"/>
                  </a:lnTo>
                  <a:lnTo>
                    <a:pt x="1890" y="1492"/>
                  </a:lnTo>
                  <a:lnTo>
                    <a:pt x="1904" y="1484"/>
                  </a:lnTo>
                  <a:lnTo>
                    <a:pt x="1904" y="1484"/>
                  </a:lnTo>
                  <a:lnTo>
                    <a:pt x="1914" y="1477"/>
                  </a:lnTo>
                  <a:lnTo>
                    <a:pt x="1914" y="1477"/>
                  </a:lnTo>
                  <a:lnTo>
                    <a:pt x="1918" y="1484"/>
                  </a:lnTo>
                  <a:lnTo>
                    <a:pt x="1918" y="1484"/>
                  </a:lnTo>
                  <a:lnTo>
                    <a:pt x="1932" y="1492"/>
                  </a:lnTo>
                  <a:lnTo>
                    <a:pt x="1950" y="1492"/>
                  </a:lnTo>
                  <a:lnTo>
                    <a:pt x="1950" y="1492"/>
                  </a:lnTo>
                  <a:lnTo>
                    <a:pt x="1967" y="1484"/>
                  </a:lnTo>
                  <a:lnTo>
                    <a:pt x="1981" y="1474"/>
                  </a:lnTo>
                  <a:lnTo>
                    <a:pt x="1981" y="1474"/>
                  </a:lnTo>
                  <a:lnTo>
                    <a:pt x="1985" y="1460"/>
                  </a:lnTo>
                  <a:lnTo>
                    <a:pt x="1988" y="1446"/>
                  </a:lnTo>
                  <a:lnTo>
                    <a:pt x="1988" y="1446"/>
                  </a:lnTo>
                  <a:lnTo>
                    <a:pt x="1985" y="1428"/>
                  </a:lnTo>
                  <a:lnTo>
                    <a:pt x="1985" y="1428"/>
                  </a:lnTo>
                  <a:lnTo>
                    <a:pt x="1978" y="1407"/>
                  </a:lnTo>
                  <a:lnTo>
                    <a:pt x="1978" y="1407"/>
                  </a:lnTo>
                  <a:lnTo>
                    <a:pt x="1995" y="1407"/>
                  </a:lnTo>
                  <a:lnTo>
                    <a:pt x="2002" y="1404"/>
                  </a:lnTo>
                  <a:lnTo>
                    <a:pt x="2006" y="1404"/>
                  </a:lnTo>
                  <a:lnTo>
                    <a:pt x="2009" y="1400"/>
                  </a:lnTo>
                  <a:lnTo>
                    <a:pt x="2009" y="1400"/>
                  </a:lnTo>
                  <a:lnTo>
                    <a:pt x="2020" y="1389"/>
                  </a:lnTo>
                  <a:lnTo>
                    <a:pt x="2023" y="1379"/>
                  </a:lnTo>
                  <a:lnTo>
                    <a:pt x="2027" y="1365"/>
                  </a:lnTo>
                  <a:lnTo>
                    <a:pt x="2027" y="1365"/>
                  </a:lnTo>
                  <a:lnTo>
                    <a:pt x="2023" y="1365"/>
                  </a:lnTo>
                  <a:lnTo>
                    <a:pt x="2023" y="1365"/>
                  </a:lnTo>
                  <a:lnTo>
                    <a:pt x="2023" y="1354"/>
                  </a:lnTo>
                  <a:lnTo>
                    <a:pt x="2020" y="1344"/>
                  </a:lnTo>
                  <a:lnTo>
                    <a:pt x="2013" y="1333"/>
                  </a:lnTo>
                  <a:lnTo>
                    <a:pt x="1999" y="1323"/>
                  </a:lnTo>
                  <a:lnTo>
                    <a:pt x="1992" y="1316"/>
                  </a:lnTo>
                  <a:lnTo>
                    <a:pt x="1992" y="1316"/>
                  </a:lnTo>
                  <a:lnTo>
                    <a:pt x="1971" y="1302"/>
                  </a:lnTo>
                  <a:lnTo>
                    <a:pt x="1946" y="1284"/>
                  </a:lnTo>
                  <a:lnTo>
                    <a:pt x="1918" y="1270"/>
                  </a:lnTo>
                  <a:lnTo>
                    <a:pt x="1886" y="1263"/>
                  </a:lnTo>
                  <a:lnTo>
                    <a:pt x="1886" y="1263"/>
                  </a:lnTo>
                  <a:lnTo>
                    <a:pt x="1879" y="1242"/>
                  </a:lnTo>
                  <a:lnTo>
                    <a:pt x="1872" y="1217"/>
                  </a:lnTo>
                  <a:lnTo>
                    <a:pt x="1858" y="1189"/>
                  </a:lnTo>
                  <a:lnTo>
                    <a:pt x="1844" y="1161"/>
                  </a:lnTo>
                  <a:lnTo>
                    <a:pt x="1826" y="1133"/>
                  </a:lnTo>
                  <a:lnTo>
                    <a:pt x="1805" y="1108"/>
                  </a:lnTo>
                  <a:lnTo>
                    <a:pt x="1777" y="1080"/>
                  </a:lnTo>
                  <a:lnTo>
                    <a:pt x="1749" y="1055"/>
                  </a:lnTo>
                  <a:lnTo>
                    <a:pt x="1749" y="1055"/>
                  </a:lnTo>
                  <a:lnTo>
                    <a:pt x="1749" y="1027"/>
                  </a:lnTo>
                  <a:lnTo>
                    <a:pt x="1749" y="1027"/>
                  </a:lnTo>
                  <a:lnTo>
                    <a:pt x="1749" y="1024"/>
                  </a:lnTo>
                  <a:lnTo>
                    <a:pt x="1749" y="1024"/>
                  </a:lnTo>
                  <a:lnTo>
                    <a:pt x="1749" y="1020"/>
                  </a:lnTo>
                  <a:lnTo>
                    <a:pt x="1749" y="1020"/>
                  </a:lnTo>
                  <a:lnTo>
                    <a:pt x="1745" y="988"/>
                  </a:lnTo>
                  <a:lnTo>
                    <a:pt x="1738" y="957"/>
                  </a:lnTo>
                  <a:lnTo>
                    <a:pt x="1738" y="957"/>
                  </a:lnTo>
                  <a:lnTo>
                    <a:pt x="1735" y="953"/>
                  </a:lnTo>
                  <a:lnTo>
                    <a:pt x="1735" y="953"/>
                  </a:lnTo>
                  <a:lnTo>
                    <a:pt x="1724" y="911"/>
                  </a:lnTo>
                  <a:lnTo>
                    <a:pt x="1724" y="911"/>
                  </a:lnTo>
                  <a:lnTo>
                    <a:pt x="1721" y="908"/>
                  </a:lnTo>
                  <a:lnTo>
                    <a:pt x="1721" y="908"/>
                  </a:lnTo>
                  <a:lnTo>
                    <a:pt x="1710" y="883"/>
                  </a:lnTo>
                  <a:lnTo>
                    <a:pt x="1710" y="883"/>
                  </a:lnTo>
                  <a:lnTo>
                    <a:pt x="1700" y="858"/>
                  </a:lnTo>
                  <a:lnTo>
                    <a:pt x="1700" y="858"/>
                  </a:lnTo>
                  <a:lnTo>
                    <a:pt x="1700" y="855"/>
                  </a:lnTo>
                  <a:lnTo>
                    <a:pt x="1700" y="855"/>
                  </a:lnTo>
                  <a:lnTo>
                    <a:pt x="1686" y="830"/>
                  </a:lnTo>
                  <a:lnTo>
                    <a:pt x="1686" y="830"/>
                  </a:lnTo>
                  <a:lnTo>
                    <a:pt x="1686" y="830"/>
                  </a:lnTo>
                  <a:lnTo>
                    <a:pt x="1686" y="830"/>
                  </a:lnTo>
                  <a:lnTo>
                    <a:pt x="1675" y="809"/>
                  </a:lnTo>
                  <a:lnTo>
                    <a:pt x="1675" y="809"/>
                  </a:lnTo>
                  <a:lnTo>
                    <a:pt x="1672" y="806"/>
                  </a:lnTo>
                  <a:lnTo>
                    <a:pt x="1672" y="806"/>
                  </a:lnTo>
                  <a:lnTo>
                    <a:pt x="1657" y="784"/>
                  </a:lnTo>
                  <a:lnTo>
                    <a:pt x="1657" y="784"/>
                  </a:lnTo>
                  <a:lnTo>
                    <a:pt x="1640" y="760"/>
                  </a:lnTo>
                  <a:lnTo>
                    <a:pt x="1640" y="760"/>
                  </a:lnTo>
                  <a:lnTo>
                    <a:pt x="1633" y="753"/>
                  </a:lnTo>
                  <a:lnTo>
                    <a:pt x="1633" y="753"/>
                  </a:lnTo>
                  <a:lnTo>
                    <a:pt x="1622" y="735"/>
                  </a:lnTo>
                  <a:lnTo>
                    <a:pt x="1622" y="735"/>
                  </a:lnTo>
                  <a:lnTo>
                    <a:pt x="1573" y="679"/>
                  </a:lnTo>
                  <a:lnTo>
                    <a:pt x="1573" y="679"/>
                  </a:lnTo>
                  <a:lnTo>
                    <a:pt x="1379" y="464"/>
                  </a:lnTo>
                  <a:lnTo>
                    <a:pt x="1379" y="464"/>
                  </a:lnTo>
                  <a:lnTo>
                    <a:pt x="1379" y="464"/>
                  </a:lnTo>
                  <a:lnTo>
                    <a:pt x="1379" y="464"/>
                  </a:lnTo>
                  <a:lnTo>
                    <a:pt x="1379" y="457"/>
                  </a:lnTo>
                  <a:lnTo>
                    <a:pt x="1379" y="457"/>
                  </a:lnTo>
                  <a:lnTo>
                    <a:pt x="1379" y="450"/>
                  </a:lnTo>
                  <a:lnTo>
                    <a:pt x="1379" y="450"/>
                  </a:lnTo>
                  <a:lnTo>
                    <a:pt x="1379" y="436"/>
                  </a:lnTo>
                  <a:lnTo>
                    <a:pt x="1372" y="426"/>
                  </a:lnTo>
                  <a:lnTo>
                    <a:pt x="1372" y="426"/>
                  </a:lnTo>
                  <a:lnTo>
                    <a:pt x="1387" y="415"/>
                  </a:lnTo>
                  <a:lnTo>
                    <a:pt x="1390" y="415"/>
                  </a:lnTo>
                  <a:lnTo>
                    <a:pt x="1390" y="415"/>
                  </a:lnTo>
                  <a:lnTo>
                    <a:pt x="1394" y="405"/>
                  </a:lnTo>
                  <a:lnTo>
                    <a:pt x="1394" y="405"/>
                  </a:lnTo>
                  <a:lnTo>
                    <a:pt x="1397" y="398"/>
                  </a:lnTo>
                  <a:lnTo>
                    <a:pt x="1397" y="398"/>
                  </a:lnTo>
                  <a:lnTo>
                    <a:pt x="1397" y="398"/>
                  </a:lnTo>
                  <a:lnTo>
                    <a:pt x="1397" y="398"/>
                  </a:lnTo>
                  <a:lnTo>
                    <a:pt x="1397" y="394"/>
                  </a:lnTo>
                  <a:lnTo>
                    <a:pt x="1397" y="394"/>
                  </a:lnTo>
                  <a:lnTo>
                    <a:pt x="1401" y="387"/>
                  </a:lnTo>
                  <a:lnTo>
                    <a:pt x="1401" y="387"/>
                  </a:lnTo>
                  <a:lnTo>
                    <a:pt x="1397" y="376"/>
                  </a:lnTo>
                  <a:lnTo>
                    <a:pt x="1394" y="366"/>
                  </a:lnTo>
                  <a:lnTo>
                    <a:pt x="1379" y="348"/>
                  </a:lnTo>
                  <a:lnTo>
                    <a:pt x="1362" y="338"/>
                  </a:lnTo>
                  <a:lnTo>
                    <a:pt x="1348" y="334"/>
                  </a:lnTo>
                  <a:lnTo>
                    <a:pt x="1348" y="334"/>
                  </a:lnTo>
                  <a:lnTo>
                    <a:pt x="1376" y="267"/>
                  </a:lnTo>
                  <a:lnTo>
                    <a:pt x="1390" y="239"/>
                  </a:lnTo>
                  <a:lnTo>
                    <a:pt x="1390" y="239"/>
                  </a:lnTo>
                  <a:lnTo>
                    <a:pt x="1415" y="201"/>
                  </a:lnTo>
                  <a:lnTo>
                    <a:pt x="1432" y="165"/>
                  </a:lnTo>
                  <a:lnTo>
                    <a:pt x="1432" y="165"/>
                  </a:lnTo>
                  <a:lnTo>
                    <a:pt x="1439" y="151"/>
                  </a:lnTo>
                  <a:lnTo>
                    <a:pt x="1439" y="151"/>
                  </a:lnTo>
                  <a:lnTo>
                    <a:pt x="1450" y="137"/>
                  </a:lnTo>
                  <a:lnTo>
                    <a:pt x="1450" y="123"/>
                  </a:lnTo>
                  <a:lnTo>
                    <a:pt x="1450" y="123"/>
                  </a:lnTo>
                  <a:lnTo>
                    <a:pt x="1450" y="109"/>
                  </a:lnTo>
                  <a:lnTo>
                    <a:pt x="1446" y="102"/>
                  </a:lnTo>
                  <a:lnTo>
                    <a:pt x="1446" y="102"/>
                  </a:lnTo>
                  <a:lnTo>
                    <a:pt x="1436" y="91"/>
                  </a:lnTo>
                  <a:lnTo>
                    <a:pt x="1425" y="81"/>
                  </a:lnTo>
                  <a:lnTo>
                    <a:pt x="1411" y="77"/>
                  </a:lnTo>
                  <a:lnTo>
                    <a:pt x="1394" y="70"/>
                  </a:lnTo>
                  <a:lnTo>
                    <a:pt x="1358" y="67"/>
                  </a:lnTo>
                  <a:lnTo>
                    <a:pt x="1316" y="67"/>
                  </a:lnTo>
                  <a:lnTo>
                    <a:pt x="1309" y="67"/>
                  </a:lnTo>
                  <a:lnTo>
                    <a:pt x="1309" y="67"/>
                  </a:lnTo>
                  <a:lnTo>
                    <a:pt x="1295" y="67"/>
                  </a:lnTo>
                  <a:lnTo>
                    <a:pt x="1274" y="74"/>
                  </a:lnTo>
                  <a:lnTo>
                    <a:pt x="1274" y="74"/>
                  </a:lnTo>
                  <a:lnTo>
                    <a:pt x="1253" y="81"/>
                  </a:lnTo>
                  <a:lnTo>
                    <a:pt x="1228" y="88"/>
                  </a:lnTo>
                  <a:lnTo>
                    <a:pt x="1207" y="88"/>
                  </a:lnTo>
                  <a:lnTo>
                    <a:pt x="1196" y="88"/>
                  </a:lnTo>
                  <a:lnTo>
                    <a:pt x="1186" y="81"/>
                  </a:lnTo>
                  <a:lnTo>
                    <a:pt x="1186" y="81"/>
                  </a:lnTo>
                  <a:lnTo>
                    <a:pt x="1179" y="77"/>
                  </a:lnTo>
                  <a:lnTo>
                    <a:pt x="1179" y="67"/>
                  </a:lnTo>
                  <a:lnTo>
                    <a:pt x="1179" y="67"/>
                  </a:lnTo>
                  <a:lnTo>
                    <a:pt x="1179" y="53"/>
                  </a:lnTo>
                  <a:lnTo>
                    <a:pt x="1175" y="39"/>
                  </a:lnTo>
                  <a:lnTo>
                    <a:pt x="1168" y="28"/>
                  </a:lnTo>
                  <a:lnTo>
                    <a:pt x="1161" y="21"/>
                  </a:lnTo>
                  <a:lnTo>
                    <a:pt x="1151" y="14"/>
                  </a:lnTo>
                  <a:lnTo>
                    <a:pt x="1137" y="7"/>
                  </a:lnTo>
                  <a:lnTo>
                    <a:pt x="1137" y="7"/>
                  </a:lnTo>
                  <a:lnTo>
                    <a:pt x="1119" y="0"/>
                  </a:lnTo>
                  <a:lnTo>
                    <a:pt x="1101" y="0"/>
                  </a:lnTo>
                  <a:lnTo>
                    <a:pt x="1101" y="0"/>
                  </a:lnTo>
                  <a:close/>
                  <a:moveTo>
                    <a:pt x="1358" y="436"/>
                  </a:moveTo>
                  <a:lnTo>
                    <a:pt x="1358" y="436"/>
                  </a:lnTo>
                  <a:lnTo>
                    <a:pt x="1358" y="436"/>
                  </a:lnTo>
                  <a:close/>
                  <a:moveTo>
                    <a:pt x="1348" y="440"/>
                  </a:moveTo>
                  <a:lnTo>
                    <a:pt x="1348" y="440"/>
                  </a:lnTo>
                  <a:lnTo>
                    <a:pt x="1348" y="440"/>
                  </a:lnTo>
                  <a:close/>
                  <a:moveTo>
                    <a:pt x="1379" y="464"/>
                  </a:moveTo>
                  <a:lnTo>
                    <a:pt x="1379" y="464"/>
                  </a:lnTo>
                  <a:lnTo>
                    <a:pt x="1379" y="464"/>
                  </a:lnTo>
                  <a:close/>
                  <a:moveTo>
                    <a:pt x="1675" y="809"/>
                  </a:moveTo>
                  <a:lnTo>
                    <a:pt x="1675" y="809"/>
                  </a:lnTo>
                  <a:lnTo>
                    <a:pt x="1675" y="809"/>
                  </a:lnTo>
                  <a:lnTo>
                    <a:pt x="1675" y="809"/>
                  </a:lnTo>
                  <a:close/>
                  <a:moveTo>
                    <a:pt x="1749" y="1020"/>
                  </a:moveTo>
                  <a:lnTo>
                    <a:pt x="1749" y="1020"/>
                  </a:lnTo>
                  <a:lnTo>
                    <a:pt x="1749" y="1020"/>
                  </a:lnTo>
                  <a:lnTo>
                    <a:pt x="1749" y="1020"/>
                  </a:lnTo>
                  <a:lnTo>
                    <a:pt x="1749" y="1024"/>
                  </a:lnTo>
                  <a:lnTo>
                    <a:pt x="1749" y="1020"/>
                  </a:lnTo>
                  <a:lnTo>
                    <a:pt x="1749" y="1020"/>
                  </a:lnTo>
                  <a:close/>
                  <a:moveTo>
                    <a:pt x="408" y="1361"/>
                  </a:moveTo>
                  <a:lnTo>
                    <a:pt x="408" y="1361"/>
                  </a:lnTo>
                  <a:lnTo>
                    <a:pt x="408" y="1361"/>
                  </a:lnTo>
                  <a:lnTo>
                    <a:pt x="408" y="1361"/>
                  </a:lnTo>
                  <a:lnTo>
                    <a:pt x="408" y="1361"/>
                  </a:lnTo>
                  <a:close/>
                  <a:moveTo>
                    <a:pt x="1464" y="1474"/>
                  </a:moveTo>
                  <a:lnTo>
                    <a:pt x="1464" y="1474"/>
                  </a:lnTo>
                  <a:lnTo>
                    <a:pt x="1464" y="1474"/>
                  </a:lnTo>
                  <a:lnTo>
                    <a:pt x="1464" y="147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1" name="Freeform 15"/>
            <p:cNvSpPr>
              <a:spLocks/>
            </p:cNvSpPr>
            <p:nvPr/>
          </p:nvSpPr>
          <p:spPr bwMode="auto">
            <a:xfrm>
              <a:off x="4733" y="1997"/>
              <a:ext cx="25" cy="53"/>
            </a:xfrm>
            <a:custGeom>
              <a:avLst/>
              <a:gdLst>
                <a:gd name="T0" fmla="*/ 11 w 25"/>
                <a:gd name="T1" fmla="*/ 0 h 53"/>
                <a:gd name="T2" fmla="*/ 11 w 25"/>
                <a:gd name="T3" fmla="*/ 0 h 53"/>
                <a:gd name="T4" fmla="*/ 0 w 25"/>
                <a:gd name="T5" fmla="*/ 0 h 53"/>
                <a:gd name="T6" fmla="*/ 4 w 25"/>
                <a:gd name="T7" fmla="*/ 53 h 53"/>
                <a:gd name="T8" fmla="*/ 4 w 25"/>
                <a:gd name="T9" fmla="*/ 53 h 53"/>
                <a:gd name="T10" fmla="*/ 21 w 25"/>
                <a:gd name="T11" fmla="*/ 49 h 53"/>
                <a:gd name="T12" fmla="*/ 21 w 25"/>
                <a:gd name="T13" fmla="*/ 49 h 53"/>
                <a:gd name="T14" fmla="*/ 25 w 25"/>
                <a:gd name="T15" fmla="*/ 49 h 53"/>
                <a:gd name="T16" fmla="*/ 25 w 25"/>
                <a:gd name="T17" fmla="*/ 49 h 53"/>
                <a:gd name="T18" fmla="*/ 25 w 25"/>
                <a:gd name="T19" fmla="*/ 49 h 53"/>
                <a:gd name="T20" fmla="*/ 25 w 25"/>
                <a:gd name="T21" fmla="*/ 49 h 53"/>
                <a:gd name="T22" fmla="*/ 18 w 25"/>
                <a:gd name="T23" fmla="*/ 0 h 53"/>
                <a:gd name="T24" fmla="*/ 11 w 25"/>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3">
                  <a:moveTo>
                    <a:pt x="11" y="0"/>
                  </a:moveTo>
                  <a:lnTo>
                    <a:pt x="11" y="0"/>
                  </a:lnTo>
                  <a:lnTo>
                    <a:pt x="0" y="0"/>
                  </a:lnTo>
                  <a:lnTo>
                    <a:pt x="4" y="53"/>
                  </a:lnTo>
                  <a:lnTo>
                    <a:pt x="4" y="53"/>
                  </a:lnTo>
                  <a:lnTo>
                    <a:pt x="21" y="49"/>
                  </a:lnTo>
                  <a:lnTo>
                    <a:pt x="21" y="49"/>
                  </a:lnTo>
                  <a:lnTo>
                    <a:pt x="25" y="49"/>
                  </a:lnTo>
                  <a:lnTo>
                    <a:pt x="25" y="49"/>
                  </a:lnTo>
                  <a:lnTo>
                    <a:pt x="25" y="49"/>
                  </a:lnTo>
                  <a:lnTo>
                    <a:pt x="25" y="49"/>
                  </a:lnTo>
                  <a:lnTo>
                    <a:pt x="18" y="0"/>
                  </a:lnTo>
                  <a:lnTo>
                    <a:pt x="11"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2" name="Freeform 16"/>
            <p:cNvSpPr>
              <a:spLocks/>
            </p:cNvSpPr>
            <p:nvPr/>
          </p:nvSpPr>
          <p:spPr bwMode="auto">
            <a:xfrm>
              <a:off x="5067" y="2641"/>
              <a:ext cx="226" cy="281"/>
            </a:xfrm>
            <a:custGeom>
              <a:avLst/>
              <a:gdLst>
                <a:gd name="T0" fmla="*/ 4 w 226"/>
                <a:gd name="T1" fmla="*/ 35 h 281"/>
                <a:gd name="T2" fmla="*/ 4 w 226"/>
                <a:gd name="T3" fmla="*/ 35 h 281"/>
                <a:gd name="T4" fmla="*/ 32 w 226"/>
                <a:gd name="T5" fmla="*/ 49 h 281"/>
                <a:gd name="T6" fmla="*/ 64 w 226"/>
                <a:gd name="T7" fmla="*/ 70 h 281"/>
                <a:gd name="T8" fmla="*/ 99 w 226"/>
                <a:gd name="T9" fmla="*/ 95 h 281"/>
                <a:gd name="T10" fmla="*/ 134 w 226"/>
                <a:gd name="T11" fmla="*/ 126 h 281"/>
                <a:gd name="T12" fmla="*/ 148 w 226"/>
                <a:gd name="T13" fmla="*/ 147 h 281"/>
                <a:gd name="T14" fmla="*/ 166 w 226"/>
                <a:gd name="T15" fmla="*/ 169 h 281"/>
                <a:gd name="T16" fmla="*/ 176 w 226"/>
                <a:gd name="T17" fmla="*/ 193 h 281"/>
                <a:gd name="T18" fmla="*/ 187 w 226"/>
                <a:gd name="T19" fmla="*/ 221 h 281"/>
                <a:gd name="T20" fmla="*/ 194 w 226"/>
                <a:gd name="T21" fmla="*/ 249 h 281"/>
                <a:gd name="T22" fmla="*/ 194 w 226"/>
                <a:gd name="T23" fmla="*/ 281 h 281"/>
                <a:gd name="T24" fmla="*/ 194 w 226"/>
                <a:gd name="T25" fmla="*/ 281 h 281"/>
                <a:gd name="T26" fmla="*/ 208 w 226"/>
                <a:gd name="T27" fmla="*/ 278 h 281"/>
                <a:gd name="T28" fmla="*/ 215 w 226"/>
                <a:gd name="T29" fmla="*/ 271 h 281"/>
                <a:gd name="T30" fmla="*/ 226 w 226"/>
                <a:gd name="T31" fmla="*/ 257 h 281"/>
                <a:gd name="T32" fmla="*/ 226 w 226"/>
                <a:gd name="T33" fmla="*/ 257 h 281"/>
                <a:gd name="T34" fmla="*/ 226 w 226"/>
                <a:gd name="T35" fmla="*/ 242 h 281"/>
                <a:gd name="T36" fmla="*/ 222 w 226"/>
                <a:gd name="T37" fmla="*/ 214 h 281"/>
                <a:gd name="T38" fmla="*/ 208 w 226"/>
                <a:gd name="T39" fmla="*/ 179 h 281"/>
                <a:gd name="T40" fmla="*/ 190 w 226"/>
                <a:gd name="T41" fmla="*/ 140 h 281"/>
                <a:gd name="T42" fmla="*/ 162 w 226"/>
                <a:gd name="T43" fmla="*/ 98 h 281"/>
                <a:gd name="T44" fmla="*/ 145 w 226"/>
                <a:gd name="T45" fmla="*/ 77 h 281"/>
                <a:gd name="T46" fmla="*/ 124 w 226"/>
                <a:gd name="T47" fmla="*/ 60 h 281"/>
                <a:gd name="T48" fmla="*/ 102 w 226"/>
                <a:gd name="T49" fmla="*/ 42 h 281"/>
                <a:gd name="T50" fmla="*/ 78 w 226"/>
                <a:gd name="T51" fmla="*/ 24 h 281"/>
                <a:gd name="T52" fmla="*/ 53 w 226"/>
                <a:gd name="T53" fmla="*/ 10 h 281"/>
                <a:gd name="T54" fmla="*/ 25 w 226"/>
                <a:gd name="T55" fmla="*/ 0 h 281"/>
                <a:gd name="T56" fmla="*/ 25 w 226"/>
                <a:gd name="T57" fmla="*/ 0 h 281"/>
                <a:gd name="T58" fmla="*/ 18 w 226"/>
                <a:gd name="T59" fmla="*/ 0 h 281"/>
                <a:gd name="T60" fmla="*/ 11 w 226"/>
                <a:gd name="T61" fmla="*/ 3 h 281"/>
                <a:gd name="T62" fmla="*/ 4 w 226"/>
                <a:gd name="T63" fmla="*/ 10 h 281"/>
                <a:gd name="T64" fmla="*/ 4 w 226"/>
                <a:gd name="T65" fmla="*/ 14 h 281"/>
                <a:gd name="T66" fmla="*/ 0 w 226"/>
                <a:gd name="T67" fmla="*/ 24 h 281"/>
                <a:gd name="T68" fmla="*/ 4 w 226"/>
                <a:gd name="T69" fmla="*/ 35 h 281"/>
                <a:gd name="T70" fmla="*/ 4 w 226"/>
                <a:gd name="T71" fmla="*/ 3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 h="281">
                  <a:moveTo>
                    <a:pt x="4" y="35"/>
                  </a:moveTo>
                  <a:lnTo>
                    <a:pt x="4" y="35"/>
                  </a:lnTo>
                  <a:lnTo>
                    <a:pt x="32" y="49"/>
                  </a:lnTo>
                  <a:lnTo>
                    <a:pt x="64" y="70"/>
                  </a:lnTo>
                  <a:lnTo>
                    <a:pt x="99" y="95"/>
                  </a:lnTo>
                  <a:lnTo>
                    <a:pt x="134" y="126"/>
                  </a:lnTo>
                  <a:lnTo>
                    <a:pt x="148" y="147"/>
                  </a:lnTo>
                  <a:lnTo>
                    <a:pt x="166" y="169"/>
                  </a:lnTo>
                  <a:lnTo>
                    <a:pt x="176" y="193"/>
                  </a:lnTo>
                  <a:lnTo>
                    <a:pt x="187" y="221"/>
                  </a:lnTo>
                  <a:lnTo>
                    <a:pt x="194" y="249"/>
                  </a:lnTo>
                  <a:lnTo>
                    <a:pt x="194" y="281"/>
                  </a:lnTo>
                  <a:lnTo>
                    <a:pt x="194" y="281"/>
                  </a:lnTo>
                  <a:lnTo>
                    <a:pt x="208" y="278"/>
                  </a:lnTo>
                  <a:lnTo>
                    <a:pt x="215" y="271"/>
                  </a:lnTo>
                  <a:lnTo>
                    <a:pt x="226" y="257"/>
                  </a:lnTo>
                  <a:lnTo>
                    <a:pt x="226" y="257"/>
                  </a:lnTo>
                  <a:lnTo>
                    <a:pt x="226" y="242"/>
                  </a:lnTo>
                  <a:lnTo>
                    <a:pt x="222" y="214"/>
                  </a:lnTo>
                  <a:lnTo>
                    <a:pt x="208" y="179"/>
                  </a:lnTo>
                  <a:lnTo>
                    <a:pt x="190" y="140"/>
                  </a:lnTo>
                  <a:lnTo>
                    <a:pt x="162" y="98"/>
                  </a:lnTo>
                  <a:lnTo>
                    <a:pt x="145" y="77"/>
                  </a:lnTo>
                  <a:lnTo>
                    <a:pt x="124" y="60"/>
                  </a:lnTo>
                  <a:lnTo>
                    <a:pt x="102" y="42"/>
                  </a:lnTo>
                  <a:lnTo>
                    <a:pt x="78" y="24"/>
                  </a:lnTo>
                  <a:lnTo>
                    <a:pt x="53" y="10"/>
                  </a:lnTo>
                  <a:lnTo>
                    <a:pt x="25" y="0"/>
                  </a:lnTo>
                  <a:lnTo>
                    <a:pt x="25" y="0"/>
                  </a:lnTo>
                  <a:lnTo>
                    <a:pt x="18" y="0"/>
                  </a:lnTo>
                  <a:lnTo>
                    <a:pt x="11" y="3"/>
                  </a:lnTo>
                  <a:lnTo>
                    <a:pt x="4" y="10"/>
                  </a:lnTo>
                  <a:lnTo>
                    <a:pt x="4" y="14"/>
                  </a:lnTo>
                  <a:lnTo>
                    <a:pt x="0" y="24"/>
                  </a:lnTo>
                  <a:lnTo>
                    <a:pt x="4" y="35"/>
                  </a:lnTo>
                  <a:lnTo>
                    <a:pt x="4" y="35"/>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3" name="Freeform 17"/>
            <p:cNvSpPr>
              <a:spLocks/>
            </p:cNvSpPr>
            <p:nvPr/>
          </p:nvSpPr>
          <p:spPr bwMode="auto">
            <a:xfrm>
              <a:off x="5205" y="2887"/>
              <a:ext cx="225" cy="183"/>
            </a:xfrm>
            <a:custGeom>
              <a:avLst/>
              <a:gdLst>
                <a:gd name="T0" fmla="*/ 49 w 225"/>
                <a:gd name="T1" fmla="*/ 14 h 183"/>
                <a:gd name="T2" fmla="*/ 35 w 225"/>
                <a:gd name="T3" fmla="*/ 42 h 183"/>
                <a:gd name="T4" fmla="*/ 21 w 225"/>
                <a:gd name="T5" fmla="*/ 53 h 183"/>
                <a:gd name="T6" fmla="*/ 0 w 225"/>
                <a:gd name="T7" fmla="*/ 77 h 183"/>
                <a:gd name="T8" fmla="*/ 0 w 225"/>
                <a:gd name="T9" fmla="*/ 88 h 183"/>
                <a:gd name="T10" fmla="*/ 10 w 225"/>
                <a:gd name="T11" fmla="*/ 95 h 183"/>
                <a:gd name="T12" fmla="*/ 17 w 225"/>
                <a:gd name="T13" fmla="*/ 95 h 183"/>
                <a:gd name="T14" fmla="*/ 35 w 225"/>
                <a:gd name="T15" fmla="*/ 84 h 183"/>
                <a:gd name="T16" fmla="*/ 45 w 225"/>
                <a:gd name="T17" fmla="*/ 70 h 183"/>
                <a:gd name="T18" fmla="*/ 49 w 225"/>
                <a:gd name="T19" fmla="*/ 63 h 183"/>
                <a:gd name="T20" fmla="*/ 59 w 225"/>
                <a:gd name="T21" fmla="*/ 63 h 183"/>
                <a:gd name="T22" fmla="*/ 70 w 225"/>
                <a:gd name="T23" fmla="*/ 74 h 183"/>
                <a:gd name="T24" fmla="*/ 84 w 225"/>
                <a:gd name="T25" fmla="*/ 116 h 183"/>
                <a:gd name="T26" fmla="*/ 84 w 225"/>
                <a:gd name="T27" fmla="*/ 141 h 183"/>
                <a:gd name="T28" fmla="*/ 91 w 225"/>
                <a:gd name="T29" fmla="*/ 176 h 183"/>
                <a:gd name="T30" fmla="*/ 102 w 225"/>
                <a:gd name="T31" fmla="*/ 183 h 183"/>
                <a:gd name="T32" fmla="*/ 116 w 225"/>
                <a:gd name="T33" fmla="*/ 179 h 183"/>
                <a:gd name="T34" fmla="*/ 123 w 225"/>
                <a:gd name="T35" fmla="*/ 176 h 183"/>
                <a:gd name="T36" fmla="*/ 126 w 225"/>
                <a:gd name="T37" fmla="*/ 151 h 183"/>
                <a:gd name="T38" fmla="*/ 123 w 225"/>
                <a:gd name="T39" fmla="*/ 130 h 183"/>
                <a:gd name="T40" fmla="*/ 105 w 225"/>
                <a:gd name="T41" fmla="*/ 84 h 183"/>
                <a:gd name="T42" fmla="*/ 109 w 225"/>
                <a:gd name="T43" fmla="*/ 77 h 183"/>
                <a:gd name="T44" fmla="*/ 119 w 225"/>
                <a:gd name="T45" fmla="*/ 84 h 183"/>
                <a:gd name="T46" fmla="*/ 144 w 225"/>
                <a:gd name="T47" fmla="*/ 116 h 183"/>
                <a:gd name="T48" fmla="*/ 151 w 225"/>
                <a:gd name="T49" fmla="*/ 148 h 183"/>
                <a:gd name="T50" fmla="*/ 151 w 225"/>
                <a:gd name="T51" fmla="*/ 162 h 183"/>
                <a:gd name="T52" fmla="*/ 161 w 225"/>
                <a:gd name="T53" fmla="*/ 179 h 183"/>
                <a:gd name="T54" fmla="*/ 172 w 225"/>
                <a:gd name="T55" fmla="*/ 183 h 183"/>
                <a:gd name="T56" fmla="*/ 186 w 225"/>
                <a:gd name="T57" fmla="*/ 172 h 183"/>
                <a:gd name="T58" fmla="*/ 186 w 225"/>
                <a:gd name="T59" fmla="*/ 151 h 183"/>
                <a:gd name="T60" fmla="*/ 183 w 225"/>
                <a:gd name="T61" fmla="*/ 134 h 183"/>
                <a:gd name="T62" fmla="*/ 158 w 225"/>
                <a:gd name="T63" fmla="*/ 88 h 183"/>
                <a:gd name="T64" fmla="*/ 133 w 225"/>
                <a:gd name="T65" fmla="*/ 60 h 183"/>
                <a:gd name="T66" fmla="*/ 133 w 225"/>
                <a:gd name="T67" fmla="*/ 49 h 183"/>
                <a:gd name="T68" fmla="*/ 140 w 225"/>
                <a:gd name="T69" fmla="*/ 49 h 183"/>
                <a:gd name="T70" fmla="*/ 172 w 225"/>
                <a:gd name="T71" fmla="*/ 60 h 183"/>
                <a:gd name="T72" fmla="*/ 193 w 225"/>
                <a:gd name="T73" fmla="*/ 84 h 183"/>
                <a:gd name="T74" fmla="*/ 200 w 225"/>
                <a:gd name="T75" fmla="*/ 95 h 183"/>
                <a:gd name="T76" fmla="*/ 214 w 225"/>
                <a:gd name="T77" fmla="*/ 98 h 183"/>
                <a:gd name="T78" fmla="*/ 218 w 225"/>
                <a:gd name="T79" fmla="*/ 98 h 183"/>
                <a:gd name="T80" fmla="*/ 225 w 225"/>
                <a:gd name="T81" fmla="*/ 88 h 183"/>
                <a:gd name="T82" fmla="*/ 225 w 225"/>
                <a:gd name="T83" fmla="*/ 74 h 183"/>
                <a:gd name="T84" fmla="*/ 211 w 225"/>
                <a:gd name="T85" fmla="*/ 60 h 183"/>
                <a:gd name="T86" fmla="*/ 172 w 225"/>
                <a:gd name="T87" fmla="*/ 32 h 183"/>
                <a:gd name="T88" fmla="*/ 123 w 225"/>
                <a:gd name="T89" fmla="*/ 7 h 183"/>
                <a:gd name="T90" fmla="*/ 105 w 225"/>
                <a:gd name="T91" fmla="*/ 3 h 183"/>
                <a:gd name="T92" fmla="*/ 63 w 225"/>
                <a:gd name="T93" fmla="*/ 0 h 183"/>
                <a:gd name="T94" fmla="*/ 49 w 225"/>
                <a:gd name="T95" fmla="*/ 1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83">
                  <a:moveTo>
                    <a:pt x="49" y="14"/>
                  </a:moveTo>
                  <a:lnTo>
                    <a:pt x="49" y="14"/>
                  </a:lnTo>
                  <a:lnTo>
                    <a:pt x="45" y="28"/>
                  </a:lnTo>
                  <a:lnTo>
                    <a:pt x="35" y="42"/>
                  </a:lnTo>
                  <a:lnTo>
                    <a:pt x="21" y="53"/>
                  </a:lnTo>
                  <a:lnTo>
                    <a:pt x="21" y="53"/>
                  </a:lnTo>
                  <a:lnTo>
                    <a:pt x="7" y="67"/>
                  </a:lnTo>
                  <a:lnTo>
                    <a:pt x="0" y="77"/>
                  </a:lnTo>
                  <a:lnTo>
                    <a:pt x="0" y="84"/>
                  </a:lnTo>
                  <a:lnTo>
                    <a:pt x="0" y="88"/>
                  </a:lnTo>
                  <a:lnTo>
                    <a:pt x="3" y="91"/>
                  </a:lnTo>
                  <a:lnTo>
                    <a:pt x="10" y="95"/>
                  </a:lnTo>
                  <a:lnTo>
                    <a:pt x="10" y="95"/>
                  </a:lnTo>
                  <a:lnTo>
                    <a:pt x="17" y="95"/>
                  </a:lnTo>
                  <a:lnTo>
                    <a:pt x="24" y="95"/>
                  </a:lnTo>
                  <a:lnTo>
                    <a:pt x="35" y="84"/>
                  </a:lnTo>
                  <a:lnTo>
                    <a:pt x="42" y="74"/>
                  </a:lnTo>
                  <a:lnTo>
                    <a:pt x="45" y="70"/>
                  </a:lnTo>
                  <a:lnTo>
                    <a:pt x="45" y="70"/>
                  </a:lnTo>
                  <a:lnTo>
                    <a:pt x="49" y="63"/>
                  </a:lnTo>
                  <a:lnTo>
                    <a:pt x="52" y="60"/>
                  </a:lnTo>
                  <a:lnTo>
                    <a:pt x="59" y="63"/>
                  </a:lnTo>
                  <a:lnTo>
                    <a:pt x="59" y="63"/>
                  </a:lnTo>
                  <a:lnTo>
                    <a:pt x="70" y="74"/>
                  </a:lnTo>
                  <a:lnTo>
                    <a:pt x="77" y="95"/>
                  </a:lnTo>
                  <a:lnTo>
                    <a:pt x="84" y="116"/>
                  </a:lnTo>
                  <a:lnTo>
                    <a:pt x="84" y="141"/>
                  </a:lnTo>
                  <a:lnTo>
                    <a:pt x="84" y="141"/>
                  </a:lnTo>
                  <a:lnTo>
                    <a:pt x="88" y="158"/>
                  </a:lnTo>
                  <a:lnTo>
                    <a:pt x="91" y="176"/>
                  </a:lnTo>
                  <a:lnTo>
                    <a:pt x="98" y="179"/>
                  </a:lnTo>
                  <a:lnTo>
                    <a:pt x="102" y="183"/>
                  </a:lnTo>
                  <a:lnTo>
                    <a:pt x="109" y="183"/>
                  </a:lnTo>
                  <a:lnTo>
                    <a:pt x="116" y="179"/>
                  </a:lnTo>
                  <a:lnTo>
                    <a:pt x="116" y="179"/>
                  </a:lnTo>
                  <a:lnTo>
                    <a:pt x="123" y="176"/>
                  </a:lnTo>
                  <a:lnTo>
                    <a:pt x="126" y="165"/>
                  </a:lnTo>
                  <a:lnTo>
                    <a:pt x="126" y="151"/>
                  </a:lnTo>
                  <a:lnTo>
                    <a:pt x="123" y="134"/>
                  </a:lnTo>
                  <a:lnTo>
                    <a:pt x="123" y="130"/>
                  </a:lnTo>
                  <a:lnTo>
                    <a:pt x="105" y="84"/>
                  </a:lnTo>
                  <a:lnTo>
                    <a:pt x="105" y="84"/>
                  </a:lnTo>
                  <a:lnTo>
                    <a:pt x="105" y="77"/>
                  </a:lnTo>
                  <a:lnTo>
                    <a:pt x="109" y="77"/>
                  </a:lnTo>
                  <a:lnTo>
                    <a:pt x="119" y="84"/>
                  </a:lnTo>
                  <a:lnTo>
                    <a:pt x="119" y="84"/>
                  </a:lnTo>
                  <a:lnTo>
                    <a:pt x="133" y="102"/>
                  </a:lnTo>
                  <a:lnTo>
                    <a:pt x="144" y="116"/>
                  </a:lnTo>
                  <a:lnTo>
                    <a:pt x="147" y="130"/>
                  </a:lnTo>
                  <a:lnTo>
                    <a:pt x="151" y="148"/>
                  </a:lnTo>
                  <a:lnTo>
                    <a:pt x="151" y="148"/>
                  </a:lnTo>
                  <a:lnTo>
                    <a:pt x="151" y="162"/>
                  </a:lnTo>
                  <a:lnTo>
                    <a:pt x="154" y="172"/>
                  </a:lnTo>
                  <a:lnTo>
                    <a:pt x="161" y="179"/>
                  </a:lnTo>
                  <a:lnTo>
                    <a:pt x="172" y="183"/>
                  </a:lnTo>
                  <a:lnTo>
                    <a:pt x="172" y="183"/>
                  </a:lnTo>
                  <a:lnTo>
                    <a:pt x="179" y="179"/>
                  </a:lnTo>
                  <a:lnTo>
                    <a:pt x="186" y="172"/>
                  </a:lnTo>
                  <a:lnTo>
                    <a:pt x="190" y="162"/>
                  </a:lnTo>
                  <a:lnTo>
                    <a:pt x="186" y="151"/>
                  </a:lnTo>
                  <a:lnTo>
                    <a:pt x="186" y="151"/>
                  </a:lnTo>
                  <a:lnTo>
                    <a:pt x="183" y="134"/>
                  </a:lnTo>
                  <a:lnTo>
                    <a:pt x="172" y="113"/>
                  </a:lnTo>
                  <a:lnTo>
                    <a:pt x="158" y="88"/>
                  </a:lnTo>
                  <a:lnTo>
                    <a:pt x="133" y="60"/>
                  </a:lnTo>
                  <a:lnTo>
                    <a:pt x="133" y="60"/>
                  </a:lnTo>
                  <a:lnTo>
                    <a:pt x="130" y="53"/>
                  </a:lnTo>
                  <a:lnTo>
                    <a:pt x="133" y="49"/>
                  </a:lnTo>
                  <a:lnTo>
                    <a:pt x="140" y="49"/>
                  </a:lnTo>
                  <a:lnTo>
                    <a:pt x="140" y="49"/>
                  </a:lnTo>
                  <a:lnTo>
                    <a:pt x="158" y="53"/>
                  </a:lnTo>
                  <a:lnTo>
                    <a:pt x="172" y="60"/>
                  </a:lnTo>
                  <a:lnTo>
                    <a:pt x="183" y="70"/>
                  </a:lnTo>
                  <a:lnTo>
                    <a:pt x="193" y="84"/>
                  </a:lnTo>
                  <a:lnTo>
                    <a:pt x="193" y="84"/>
                  </a:lnTo>
                  <a:lnTo>
                    <a:pt x="200" y="95"/>
                  </a:lnTo>
                  <a:lnTo>
                    <a:pt x="207" y="98"/>
                  </a:lnTo>
                  <a:lnTo>
                    <a:pt x="214" y="98"/>
                  </a:lnTo>
                  <a:lnTo>
                    <a:pt x="218" y="98"/>
                  </a:lnTo>
                  <a:lnTo>
                    <a:pt x="218" y="98"/>
                  </a:lnTo>
                  <a:lnTo>
                    <a:pt x="221" y="95"/>
                  </a:lnTo>
                  <a:lnTo>
                    <a:pt x="225" y="88"/>
                  </a:lnTo>
                  <a:lnTo>
                    <a:pt x="225" y="81"/>
                  </a:lnTo>
                  <a:lnTo>
                    <a:pt x="225" y="74"/>
                  </a:lnTo>
                  <a:lnTo>
                    <a:pt x="221" y="67"/>
                  </a:lnTo>
                  <a:lnTo>
                    <a:pt x="211" y="60"/>
                  </a:lnTo>
                  <a:lnTo>
                    <a:pt x="211" y="60"/>
                  </a:lnTo>
                  <a:lnTo>
                    <a:pt x="172" y="32"/>
                  </a:lnTo>
                  <a:lnTo>
                    <a:pt x="140" y="14"/>
                  </a:lnTo>
                  <a:lnTo>
                    <a:pt x="123" y="7"/>
                  </a:lnTo>
                  <a:lnTo>
                    <a:pt x="105" y="3"/>
                  </a:lnTo>
                  <a:lnTo>
                    <a:pt x="105" y="3"/>
                  </a:lnTo>
                  <a:lnTo>
                    <a:pt x="77" y="0"/>
                  </a:lnTo>
                  <a:lnTo>
                    <a:pt x="63" y="0"/>
                  </a:lnTo>
                  <a:lnTo>
                    <a:pt x="56" y="7"/>
                  </a:lnTo>
                  <a:lnTo>
                    <a:pt x="49" y="14"/>
                  </a:lnTo>
                  <a:lnTo>
                    <a:pt x="49" y="1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4" name="Freeform 18"/>
            <p:cNvSpPr>
              <a:spLocks/>
            </p:cNvSpPr>
            <p:nvPr/>
          </p:nvSpPr>
          <p:spPr bwMode="auto">
            <a:xfrm>
              <a:off x="3709" y="2008"/>
              <a:ext cx="1446" cy="1111"/>
            </a:xfrm>
            <a:custGeom>
              <a:avLst/>
              <a:gdLst>
                <a:gd name="T0" fmla="*/ 503 w 1446"/>
                <a:gd name="T1" fmla="*/ 21 h 1111"/>
                <a:gd name="T2" fmla="*/ 362 w 1446"/>
                <a:gd name="T3" fmla="*/ 105 h 1111"/>
                <a:gd name="T4" fmla="*/ 236 w 1446"/>
                <a:gd name="T5" fmla="*/ 190 h 1111"/>
                <a:gd name="T6" fmla="*/ 120 w 1446"/>
                <a:gd name="T7" fmla="*/ 284 h 1111"/>
                <a:gd name="T8" fmla="*/ 99 w 1446"/>
                <a:gd name="T9" fmla="*/ 309 h 1111"/>
                <a:gd name="T10" fmla="*/ 56 w 1446"/>
                <a:gd name="T11" fmla="*/ 376 h 1111"/>
                <a:gd name="T12" fmla="*/ 21 w 1446"/>
                <a:gd name="T13" fmla="*/ 457 h 1111"/>
                <a:gd name="T14" fmla="*/ 4 w 1446"/>
                <a:gd name="T15" fmla="*/ 548 h 1111"/>
                <a:gd name="T16" fmla="*/ 0 w 1446"/>
                <a:gd name="T17" fmla="*/ 647 h 1111"/>
                <a:gd name="T18" fmla="*/ 18 w 1446"/>
                <a:gd name="T19" fmla="*/ 745 h 1111"/>
                <a:gd name="T20" fmla="*/ 60 w 1446"/>
                <a:gd name="T21" fmla="*/ 837 h 1111"/>
                <a:gd name="T22" fmla="*/ 130 w 1446"/>
                <a:gd name="T23" fmla="*/ 921 h 1111"/>
                <a:gd name="T24" fmla="*/ 176 w 1446"/>
                <a:gd name="T25" fmla="*/ 956 h 1111"/>
                <a:gd name="T26" fmla="*/ 289 w 1446"/>
                <a:gd name="T27" fmla="*/ 1020 h 1111"/>
                <a:gd name="T28" fmla="*/ 412 w 1446"/>
                <a:gd name="T29" fmla="*/ 1065 h 1111"/>
                <a:gd name="T30" fmla="*/ 535 w 1446"/>
                <a:gd name="T31" fmla="*/ 1094 h 1111"/>
                <a:gd name="T32" fmla="*/ 658 w 1446"/>
                <a:gd name="T33" fmla="*/ 1108 h 1111"/>
                <a:gd name="T34" fmla="*/ 774 w 1446"/>
                <a:gd name="T35" fmla="*/ 1111 h 1111"/>
                <a:gd name="T36" fmla="*/ 968 w 1446"/>
                <a:gd name="T37" fmla="*/ 1101 h 1111"/>
                <a:gd name="T38" fmla="*/ 1031 w 1446"/>
                <a:gd name="T39" fmla="*/ 1094 h 1111"/>
                <a:gd name="T40" fmla="*/ 1130 w 1446"/>
                <a:gd name="T41" fmla="*/ 1069 h 1111"/>
                <a:gd name="T42" fmla="*/ 1232 w 1446"/>
                <a:gd name="T43" fmla="*/ 1016 h 1111"/>
                <a:gd name="T44" fmla="*/ 1323 w 1446"/>
                <a:gd name="T45" fmla="*/ 939 h 1111"/>
                <a:gd name="T46" fmla="*/ 1379 w 1446"/>
                <a:gd name="T47" fmla="*/ 868 h 1111"/>
                <a:gd name="T48" fmla="*/ 1411 w 1446"/>
                <a:gd name="T49" fmla="*/ 816 h 1111"/>
                <a:gd name="T50" fmla="*/ 1432 w 1446"/>
                <a:gd name="T51" fmla="*/ 756 h 1111"/>
                <a:gd name="T52" fmla="*/ 1446 w 1446"/>
                <a:gd name="T53" fmla="*/ 696 h 1111"/>
                <a:gd name="T54" fmla="*/ 1446 w 1446"/>
                <a:gd name="T55" fmla="*/ 629 h 1111"/>
                <a:gd name="T56" fmla="*/ 1436 w 1446"/>
                <a:gd name="T57" fmla="*/ 559 h 1111"/>
                <a:gd name="T58" fmla="*/ 1411 w 1446"/>
                <a:gd name="T59" fmla="*/ 485 h 1111"/>
                <a:gd name="T60" fmla="*/ 1369 w 1446"/>
                <a:gd name="T61" fmla="*/ 411 h 1111"/>
                <a:gd name="T62" fmla="*/ 1313 w 1446"/>
                <a:gd name="T63" fmla="*/ 330 h 1111"/>
                <a:gd name="T64" fmla="*/ 1277 w 1446"/>
                <a:gd name="T65" fmla="*/ 292 h 1111"/>
                <a:gd name="T66" fmla="*/ 1013 w 1446"/>
                <a:gd name="T67" fmla="*/ 0 h 1111"/>
                <a:gd name="T68" fmla="*/ 950 w 1446"/>
                <a:gd name="T69" fmla="*/ 7 h 1111"/>
                <a:gd name="T70" fmla="*/ 721 w 1446"/>
                <a:gd name="T71" fmla="*/ 24 h 1111"/>
                <a:gd name="T72" fmla="*/ 563 w 1446"/>
                <a:gd name="T73" fmla="*/ 28 h 1111"/>
                <a:gd name="T74" fmla="*/ 503 w 1446"/>
                <a:gd name="T75" fmla="*/ 21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6" h="1111">
                  <a:moveTo>
                    <a:pt x="503" y="21"/>
                  </a:moveTo>
                  <a:lnTo>
                    <a:pt x="503" y="21"/>
                  </a:lnTo>
                  <a:lnTo>
                    <a:pt x="461" y="42"/>
                  </a:lnTo>
                  <a:lnTo>
                    <a:pt x="362" y="105"/>
                  </a:lnTo>
                  <a:lnTo>
                    <a:pt x="299" y="144"/>
                  </a:lnTo>
                  <a:lnTo>
                    <a:pt x="236" y="190"/>
                  </a:lnTo>
                  <a:lnTo>
                    <a:pt x="176" y="239"/>
                  </a:lnTo>
                  <a:lnTo>
                    <a:pt x="120" y="284"/>
                  </a:lnTo>
                  <a:lnTo>
                    <a:pt x="120" y="284"/>
                  </a:lnTo>
                  <a:lnTo>
                    <a:pt x="99" y="309"/>
                  </a:lnTo>
                  <a:lnTo>
                    <a:pt x="74" y="341"/>
                  </a:lnTo>
                  <a:lnTo>
                    <a:pt x="56" y="376"/>
                  </a:lnTo>
                  <a:lnTo>
                    <a:pt x="39" y="415"/>
                  </a:lnTo>
                  <a:lnTo>
                    <a:pt x="21" y="457"/>
                  </a:lnTo>
                  <a:lnTo>
                    <a:pt x="11" y="503"/>
                  </a:lnTo>
                  <a:lnTo>
                    <a:pt x="4" y="548"/>
                  </a:lnTo>
                  <a:lnTo>
                    <a:pt x="0" y="598"/>
                  </a:lnTo>
                  <a:lnTo>
                    <a:pt x="0" y="647"/>
                  </a:lnTo>
                  <a:lnTo>
                    <a:pt x="7" y="696"/>
                  </a:lnTo>
                  <a:lnTo>
                    <a:pt x="18" y="745"/>
                  </a:lnTo>
                  <a:lnTo>
                    <a:pt x="35" y="791"/>
                  </a:lnTo>
                  <a:lnTo>
                    <a:pt x="60" y="837"/>
                  </a:lnTo>
                  <a:lnTo>
                    <a:pt x="92" y="882"/>
                  </a:lnTo>
                  <a:lnTo>
                    <a:pt x="130" y="921"/>
                  </a:lnTo>
                  <a:lnTo>
                    <a:pt x="176" y="956"/>
                  </a:lnTo>
                  <a:lnTo>
                    <a:pt x="176" y="956"/>
                  </a:lnTo>
                  <a:lnTo>
                    <a:pt x="229" y="992"/>
                  </a:lnTo>
                  <a:lnTo>
                    <a:pt x="289" y="1020"/>
                  </a:lnTo>
                  <a:lnTo>
                    <a:pt x="348" y="1044"/>
                  </a:lnTo>
                  <a:lnTo>
                    <a:pt x="412" y="1065"/>
                  </a:lnTo>
                  <a:lnTo>
                    <a:pt x="472" y="1079"/>
                  </a:lnTo>
                  <a:lnTo>
                    <a:pt x="535" y="1094"/>
                  </a:lnTo>
                  <a:lnTo>
                    <a:pt x="598" y="1101"/>
                  </a:lnTo>
                  <a:lnTo>
                    <a:pt x="658" y="1108"/>
                  </a:lnTo>
                  <a:lnTo>
                    <a:pt x="718" y="1111"/>
                  </a:lnTo>
                  <a:lnTo>
                    <a:pt x="774" y="1111"/>
                  </a:lnTo>
                  <a:lnTo>
                    <a:pt x="880" y="1108"/>
                  </a:lnTo>
                  <a:lnTo>
                    <a:pt x="968" y="1101"/>
                  </a:lnTo>
                  <a:lnTo>
                    <a:pt x="1031" y="1094"/>
                  </a:lnTo>
                  <a:lnTo>
                    <a:pt x="1031" y="1094"/>
                  </a:lnTo>
                  <a:lnTo>
                    <a:pt x="1080" y="1083"/>
                  </a:lnTo>
                  <a:lnTo>
                    <a:pt x="1130" y="1069"/>
                  </a:lnTo>
                  <a:lnTo>
                    <a:pt x="1179" y="1044"/>
                  </a:lnTo>
                  <a:lnTo>
                    <a:pt x="1232" y="1016"/>
                  </a:lnTo>
                  <a:lnTo>
                    <a:pt x="1277" y="981"/>
                  </a:lnTo>
                  <a:lnTo>
                    <a:pt x="1323" y="939"/>
                  </a:lnTo>
                  <a:lnTo>
                    <a:pt x="1362" y="893"/>
                  </a:lnTo>
                  <a:lnTo>
                    <a:pt x="1379" y="868"/>
                  </a:lnTo>
                  <a:lnTo>
                    <a:pt x="1397" y="844"/>
                  </a:lnTo>
                  <a:lnTo>
                    <a:pt x="1411" y="816"/>
                  </a:lnTo>
                  <a:lnTo>
                    <a:pt x="1422" y="788"/>
                  </a:lnTo>
                  <a:lnTo>
                    <a:pt x="1432" y="756"/>
                  </a:lnTo>
                  <a:lnTo>
                    <a:pt x="1439" y="728"/>
                  </a:lnTo>
                  <a:lnTo>
                    <a:pt x="1446" y="696"/>
                  </a:lnTo>
                  <a:lnTo>
                    <a:pt x="1446" y="664"/>
                  </a:lnTo>
                  <a:lnTo>
                    <a:pt x="1446" y="629"/>
                  </a:lnTo>
                  <a:lnTo>
                    <a:pt x="1443" y="594"/>
                  </a:lnTo>
                  <a:lnTo>
                    <a:pt x="1436" y="559"/>
                  </a:lnTo>
                  <a:lnTo>
                    <a:pt x="1425" y="524"/>
                  </a:lnTo>
                  <a:lnTo>
                    <a:pt x="1411" y="485"/>
                  </a:lnTo>
                  <a:lnTo>
                    <a:pt x="1390" y="450"/>
                  </a:lnTo>
                  <a:lnTo>
                    <a:pt x="1369" y="411"/>
                  </a:lnTo>
                  <a:lnTo>
                    <a:pt x="1344" y="372"/>
                  </a:lnTo>
                  <a:lnTo>
                    <a:pt x="1313" y="330"/>
                  </a:lnTo>
                  <a:lnTo>
                    <a:pt x="1277" y="292"/>
                  </a:lnTo>
                  <a:lnTo>
                    <a:pt x="1277" y="292"/>
                  </a:lnTo>
                  <a:lnTo>
                    <a:pt x="1056" y="49"/>
                  </a:lnTo>
                  <a:lnTo>
                    <a:pt x="1013" y="0"/>
                  </a:lnTo>
                  <a:lnTo>
                    <a:pt x="1013" y="0"/>
                  </a:lnTo>
                  <a:lnTo>
                    <a:pt x="950" y="7"/>
                  </a:lnTo>
                  <a:lnTo>
                    <a:pt x="809" y="21"/>
                  </a:lnTo>
                  <a:lnTo>
                    <a:pt x="721" y="24"/>
                  </a:lnTo>
                  <a:lnTo>
                    <a:pt x="640" y="28"/>
                  </a:lnTo>
                  <a:lnTo>
                    <a:pt x="563" y="28"/>
                  </a:lnTo>
                  <a:lnTo>
                    <a:pt x="531" y="24"/>
                  </a:lnTo>
                  <a:lnTo>
                    <a:pt x="503" y="21"/>
                  </a:lnTo>
                  <a:lnTo>
                    <a:pt x="503" y="21"/>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5" name="Freeform 19"/>
            <p:cNvSpPr>
              <a:spLocks/>
            </p:cNvSpPr>
            <p:nvPr/>
          </p:nvSpPr>
          <p:spPr bwMode="auto">
            <a:xfrm>
              <a:off x="3762" y="2008"/>
              <a:ext cx="1393" cy="1111"/>
            </a:xfrm>
            <a:custGeom>
              <a:avLst/>
              <a:gdLst>
                <a:gd name="T0" fmla="*/ 1224 w 1393"/>
                <a:gd name="T1" fmla="*/ 292 h 1111"/>
                <a:gd name="T2" fmla="*/ 960 w 1393"/>
                <a:gd name="T3" fmla="*/ 0 h 1111"/>
                <a:gd name="T4" fmla="*/ 869 w 1393"/>
                <a:gd name="T5" fmla="*/ 10 h 1111"/>
                <a:gd name="T6" fmla="*/ 897 w 1393"/>
                <a:gd name="T7" fmla="*/ 59 h 1111"/>
                <a:gd name="T8" fmla="*/ 996 w 1393"/>
                <a:gd name="T9" fmla="*/ 218 h 1111"/>
                <a:gd name="T10" fmla="*/ 1059 w 1393"/>
                <a:gd name="T11" fmla="*/ 327 h 1111"/>
                <a:gd name="T12" fmla="*/ 1112 w 1393"/>
                <a:gd name="T13" fmla="*/ 436 h 1111"/>
                <a:gd name="T14" fmla="*/ 1143 w 1393"/>
                <a:gd name="T15" fmla="*/ 548 h 1111"/>
                <a:gd name="T16" fmla="*/ 1147 w 1393"/>
                <a:gd name="T17" fmla="*/ 633 h 1111"/>
                <a:gd name="T18" fmla="*/ 1140 w 1393"/>
                <a:gd name="T19" fmla="*/ 689 h 1111"/>
                <a:gd name="T20" fmla="*/ 1122 w 1393"/>
                <a:gd name="T21" fmla="*/ 749 h 1111"/>
                <a:gd name="T22" fmla="*/ 1094 w 1393"/>
                <a:gd name="T23" fmla="*/ 805 h 1111"/>
                <a:gd name="T24" fmla="*/ 1056 w 1393"/>
                <a:gd name="T25" fmla="*/ 865 h 1111"/>
                <a:gd name="T26" fmla="*/ 1027 w 1393"/>
                <a:gd name="T27" fmla="*/ 893 h 1111"/>
                <a:gd name="T28" fmla="*/ 989 w 1393"/>
                <a:gd name="T29" fmla="*/ 932 h 1111"/>
                <a:gd name="T30" fmla="*/ 939 w 1393"/>
                <a:gd name="T31" fmla="*/ 960 h 1111"/>
                <a:gd name="T32" fmla="*/ 834 w 1393"/>
                <a:gd name="T33" fmla="*/ 1002 h 1111"/>
                <a:gd name="T34" fmla="*/ 778 w 1393"/>
                <a:gd name="T35" fmla="*/ 1016 h 1111"/>
                <a:gd name="T36" fmla="*/ 668 w 1393"/>
                <a:gd name="T37" fmla="*/ 1034 h 1111"/>
                <a:gd name="T38" fmla="*/ 552 w 1393"/>
                <a:gd name="T39" fmla="*/ 1037 h 1111"/>
                <a:gd name="T40" fmla="*/ 440 w 1393"/>
                <a:gd name="T41" fmla="*/ 1027 h 1111"/>
                <a:gd name="T42" fmla="*/ 331 w 1393"/>
                <a:gd name="T43" fmla="*/ 1002 h 1111"/>
                <a:gd name="T44" fmla="*/ 229 w 1393"/>
                <a:gd name="T45" fmla="*/ 967 h 1111"/>
                <a:gd name="T46" fmla="*/ 134 w 1393"/>
                <a:gd name="T47" fmla="*/ 921 h 1111"/>
                <a:gd name="T48" fmla="*/ 53 w 1393"/>
                <a:gd name="T49" fmla="*/ 868 h 1111"/>
                <a:gd name="T50" fmla="*/ 21 w 1393"/>
                <a:gd name="T51" fmla="*/ 840 h 1111"/>
                <a:gd name="T52" fmla="*/ 0 w 1393"/>
                <a:gd name="T53" fmla="*/ 826 h 1111"/>
                <a:gd name="T54" fmla="*/ 53 w 1393"/>
                <a:gd name="T55" fmla="*/ 897 h 1111"/>
                <a:gd name="T56" fmla="*/ 123 w 1393"/>
                <a:gd name="T57" fmla="*/ 956 h 1111"/>
                <a:gd name="T58" fmla="*/ 176 w 1393"/>
                <a:gd name="T59" fmla="*/ 992 h 1111"/>
                <a:gd name="T60" fmla="*/ 295 w 1393"/>
                <a:gd name="T61" fmla="*/ 1044 h 1111"/>
                <a:gd name="T62" fmla="*/ 419 w 1393"/>
                <a:gd name="T63" fmla="*/ 1079 h 1111"/>
                <a:gd name="T64" fmla="*/ 545 w 1393"/>
                <a:gd name="T65" fmla="*/ 1101 h 1111"/>
                <a:gd name="T66" fmla="*/ 665 w 1393"/>
                <a:gd name="T67" fmla="*/ 1111 h 1111"/>
                <a:gd name="T68" fmla="*/ 827 w 1393"/>
                <a:gd name="T69" fmla="*/ 1108 h 1111"/>
                <a:gd name="T70" fmla="*/ 978 w 1393"/>
                <a:gd name="T71" fmla="*/ 1094 h 1111"/>
                <a:gd name="T72" fmla="*/ 1027 w 1393"/>
                <a:gd name="T73" fmla="*/ 1083 h 1111"/>
                <a:gd name="T74" fmla="*/ 1126 w 1393"/>
                <a:gd name="T75" fmla="*/ 1044 h 1111"/>
                <a:gd name="T76" fmla="*/ 1224 w 1393"/>
                <a:gd name="T77" fmla="*/ 981 h 1111"/>
                <a:gd name="T78" fmla="*/ 1309 w 1393"/>
                <a:gd name="T79" fmla="*/ 893 h 1111"/>
                <a:gd name="T80" fmla="*/ 1344 w 1393"/>
                <a:gd name="T81" fmla="*/ 844 h 1111"/>
                <a:gd name="T82" fmla="*/ 1369 w 1393"/>
                <a:gd name="T83" fmla="*/ 788 h 1111"/>
                <a:gd name="T84" fmla="*/ 1386 w 1393"/>
                <a:gd name="T85" fmla="*/ 728 h 1111"/>
                <a:gd name="T86" fmla="*/ 1393 w 1393"/>
                <a:gd name="T87" fmla="*/ 664 h 1111"/>
                <a:gd name="T88" fmla="*/ 1390 w 1393"/>
                <a:gd name="T89" fmla="*/ 594 h 1111"/>
                <a:gd name="T90" fmla="*/ 1372 w 1393"/>
                <a:gd name="T91" fmla="*/ 524 h 1111"/>
                <a:gd name="T92" fmla="*/ 1337 w 1393"/>
                <a:gd name="T93" fmla="*/ 450 h 1111"/>
                <a:gd name="T94" fmla="*/ 1291 w 1393"/>
                <a:gd name="T95" fmla="*/ 372 h 1111"/>
                <a:gd name="T96" fmla="*/ 1224 w 1393"/>
                <a:gd name="T97" fmla="*/ 29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3" h="1111">
                  <a:moveTo>
                    <a:pt x="1224" y="292"/>
                  </a:moveTo>
                  <a:lnTo>
                    <a:pt x="1224" y="292"/>
                  </a:lnTo>
                  <a:lnTo>
                    <a:pt x="1003" y="49"/>
                  </a:lnTo>
                  <a:lnTo>
                    <a:pt x="960" y="0"/>
                  </a:lnTo>
                  <a:lnTo>
                    <a:pt x="960" y="0"/>
                  </a:lnTo>
                  <a:lnTo>
                    <a:pt x="869" y="10"/>
                  </a:lnTo>
                  <a:lnTo>
                    <a:pt x="869" y="10"/>
                  </a:lnTo>
                  <a:lnTo>
                    <a:pt x="897" y="59"/>
                  </a:lnTo>
                  <a:lnTo>
                    <a:pt x="929" y="112"/>
                  </a:lnTo>
                  <a:lnTo>
                    <a:pt x="996" y="218"/>
                  </a:lnTo>
                  <a:lnTo>
                    <a:pt x="1031" y="274"/>
                  </a:lnTo>
                  <a:lnTo>
                    <a:pt x="1059" y="327"/>
                  </a:lnTo>
                  <a:lnTo>
                    <a:pt x="1087" y="383"/>
                  </a:lnTo>
                  <a:lnTo>
                    <a:pt x="1112" y="436"/>
                  </a:lnTo>
                  <a:lnTo>
                    <a:pt x="1129" y="492"/>
                  </a:lnTo>
                  <a:lnTo>
                    <a:pt x="1143" y="548"/>
                  </a:lnTo>
                  <a:lnTo>
                    <a:pt x="1147" y="605"/>
                  </a:lnTo>
                  <a:lnTo>
                    <a:pt x="1147" y="633"/>
                  </a:lnTo>
                  <a:lnTo>
                    <a:pt x="1147" y="661"/>
                  </a:lnTo>
                  <a:lnTo>
                    <a:pt x="1140" y="689"/>
                  </a:lnTo>
                  <a:lnTo>
                    <a:pt x="1133" y="717"/>
                  </a:lnTo>
                  <a:lnTo>
                    <a:pt x="1122" y="749"/>
                  </a:lnTo>
                  <a:lnTo>
                    <a:pt x="1112" y="777"/>
                  </a:lnTo>
                  <a:lnTo>
                    <a:pt x="1094" y="805"/>
                  </a:lnTo>
                  <a:lnTo>
                    <a:pt x="1077" y="837"/>
                  </a:lnTo>
                  <a:lnTo>
                    <a:pt x="1056" y="865"/>
                  </a:lnTo>
                  <a:lnTo>
                    <a:pt x="1027" y="893"/>
                  </a:lnTo>
                  <a:lnTo>
                    <a:pt x="1027" y="893"/>
                  </a:lnTo>
                  <a:lnTo>
                    <a:pt x="1010" y="914"/>
                  </a:lnTo>
                  <a:lnTo>
                    <a:pt x="989" y="932"/>
                  </a:lnTo>
                  <a:lnTo>
                    <a:pt x="964" y="949"/>
                  </a:lnTo>
                  <a:lnTo>
                    <a:pt x="939" y="960"/>
                  </a:lnTo>
                  <a:lnTo>
                    <a:pt x="887" y="981"/>
                  </a:lnTo>
                  <a:lnTo>
                    <a:pt x="834" y="1002"/>
                  </a:lnTo>
                  <a:lnTo>
                    <a:pt x="834" y="1002"/>
                  </a:lnTo>
                  <a:lnTo>
                    <a:pt x="778" y="1016"/>
                  </a:lnTo>
                  <a:lnTo>
                    <a:pt x="725" y="1027"/>
                  </a:lnTo>
                  <a:lnTo>
                    <a:pt x="668" y="1034"/>
                  </a:lnTo>
                  <a:lnTo>
                    <a:pt x="609" y="1037"/>
                  </a:lnTo>
                  <a:lnTo>
                    <a:pt x="552" y="1037"/>
                  </a:lnTo>
                  <a:lnTo>
                    <a:pt x="496" y="1034"/>
                  </a:lnTo>
                  <a:lnTo>
                    <a:pt x="440" y="1027"/>
                  </a:lnTo>
                  <a:lnTo>
                    <a:pt x="383" y="1016"/>
                  </a:lnTo>
                  <a:lnTo>
                    <a:pt x="331" y="1002"/>
                  </a:lnTo>
                  <a:lnTo>
                    <a:pt x="278" y="988"/>
                  </a:lnTo>
                  <a:lnTo>
                    <a:pt x="229" y="967"/>
                  </a:lnTo>
                  <a:lnTo>
                    <a:pt x="179" y="946"/>
                  </a:lnTo>
                  <a:lnTo>
                    <a:pt x="134" y="921"/>
                  </a:lnTo>
                  <a:lnTo>
                    <a:pt x="91" y="897"/>
                  </a:lnTo>
                  <a:lnTo>
                    <a:pt x="53" y="868"/>
                  </a:lnTo>
                  <a:lnTo>
                    <a:pt x="21" y="840"/>
                  </a:lnTo>
                  <a:lnTo>
                    <a:pt x="21" y="840"/>
                  </a:lnTo>
                  <a:lnTo>
                    <a:pt x="0" y="826"/>
                  </a:lnTo>
                  <a:lnTo>
                    <a:pt x="0" y="826"/>
                  </a:lnTo>
                  <a:lnTo>
                    <a:pt x="24" y="861"/>
                  </a:lnTo>
                  <a:lnTo>
                    <a:pt x="53" y="897"/>
                  </a:lnTo>
                  <a:lnTo>
                    <a:pt x="84" y="928"/>
                  </a:lnTo>
                  <a:lnTo>
                    <a:pt x="123" y="956"/>
                  </a:lnTo>
                  <a:lnTo>
                    <a:pt x="123" y="956"/>
                  </a:lnTo>
                  <a:lnTo>
                    <a:pt x="176" y="992"/>
                  </a:lnTo>
                  <a:lnTo>
                    <a:pt x="236" y="1020"/>
                  </a:lnTo>
                  <a:lnTo>
                    <a:pt x="295" y="1044"/>
                  </a:lnTo>
                  <a:lnTo>
                    <a:pt x="359" y="1065"/>
                  </a:lnTo>
                  <a:lnTo>
                    <a:pt x="419" y="1079"/>
                  </a:lnTo>
                  <a:lnTo>
                    <a:pt x="482" y="1094"/>
                  </a:lnTo>
                  <a:lnTo>
                    <a:pt x="545" y="1101"/>
                  </a:lnTo>
                  <a:lnTo>
                    <a:pt x="605" y="1108"/>
                  </a:lnTo>
                  <a:lnTo>
                    <a:pt x="665" y="1111"/>
                  </a:lnTo>
                  <a:lnTo>
                    <a:pt x="721" y="1111"/>
                  </a:lnTo>
                  <a:lnTo>
                    <a:pt x="827" y="1108"/>
                  </a:lnTo>
                  <a:lnTo>
                    <a:pt x="915" y="1101"/>
                  </a:lnTo>
                  <a:lnTo>
                    <a:pt x="978" y="1094"/>
                  </a:lnTo>
                  <a:lnTo>
                    <a:pt x="978" y="1094"/>
                  </a:lnTo>
                  <a:lnTo>
                    <a:pt x="1027" y="1083"/>
                  </a:lnTo>
                  <a:lnTo>
                    <a:pt x="1077" y="1069"/>
                  </a:lnTo>
                  <a:lnTo>
                    <a:pt x="1126" y="1044"/>
                  </a:lnTo>
                  <a:lnTo>
                    <a:pt x="1179" y="1016"/>
                  </a:lnTo>
                  <a:lnTo>
                    <a:pt x="1224" y="981"/>
                  </a:lnTo>
                  <a:lnTo>
                    <a:pt x="1270" y="939"/>
                  </a:lnTo>
                  <a:lnTo>
                    <a:pt x="1309" y="893"/>
                  </a:lnTo>
                  <a:lnTo>
                    <a:pt x="1326" y="868"/>
                  </a:lnTo>
                  <a:lnTo>
                    <a:pt x="1344" y="844"/>
                  </a:lnTo>
                  <a:lnTo>
                    <a:pt x="1358" y="816"/>
                  </a:lnTo>
                  <a:lnTo>
                    <a:pt x="1369" y="788"/>
                  </a:lnTo>
                  <a:lnTo>
                    <a:pt x="1379" y="756"/>
                  </a:lnTo>
                  <a:lnTo>
                    <a:pt x="1386" y="728"/>
                  </a:lnTo>
                  <a:lnTo>
                    <a:pt x="1393" y="696"/>
                  </a:lnTo>
                  <a:lnTo>
                    <a:pt x="1393" y="664"/>
                  </a:lnTo>
                  <a:lnTo>
                    <a:pt x="1393" y="629"/>
                  </a:lnTo>
                  <a:lnTo>
                    <a:pt x="1390" y="594"/>
                  </a:lnTo>
                  <a:lnTo>
                    <a:pt x="1383" y="559"/>
                  </a:lnTo>
                  <a:lnTo>
                    <a:pt x="1372" y="524"/>
                  </a:lnTo>
                  <a:lnTo>
                    <a:pt x="1358" y="485"/>
                  </a:lnTo>
                  <a:lnTo>
                    <a:pt x="1337" y="450"/>
                  </a:lnTo>
                  <a:lnTo>
                    <a:pt x="1316" y="411"/>
                  </a:lnTo>
                  <a:lnTo>
                    <a:pt x="1291" y="372"/>
                  </a:lnTo>
                  <a:lnTo>
                    <a:pt x="1260" y="330"/>
                  </a:lnTo>
                  <a:lnTo>
                    <a:pt x="1224" y="292"/>
                  </a:lnTo>
                  <a:lnTo>
                    <a:pt x="1224" y="292"/>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6" name="Freeform 20"/>
            <p:cNvSpPr>
              <a:spLocks/>
            </p:cNvSpPr>
            <p:nvPr/>
          </p:nvSpPr>
          <p:spPr bwMode="auto">
            <a:xfrm>
              <a:off x="3804" y="2008"/>
              <a:ext cx="1292" cy="1104"/>
            </a:xfrm>
            <a:custGeom>
              <a:avLst/>
              <a:gdLst>
                <a:gd name="T0" fmla="*/ 1235 w 1292"/>
                <a:gd name="T1" fmla="*/ 812 h 1104"/>
                <a:gd name="T2" fmla="*/ 1263 w 1292"/>
                <a:gd name="T3" fmla="*/ 756 h 1104"/>
                <a:gd name="T4" fmla="*/ 1284 w 1292"/>
                <a:gd name="T5" fmla="*/ 700 h 1104"/>
                <a:gd name="T6" fmla="*/ 1292 w 1292"/>
                <a:gd name="T7" fmla="*/ 643 h 1104"/>
                <a:gd name="T8" fmla="*/ 1292 w 1292"/>
                <a:gd name="T9" fmla="*/ 587 h 1104"/>
                <a:gd name="T10" fmla="*/ 1263 w 1292"/>
                <a:gd name="T11" fmla="*/ 481 h 1104"/>
                <a:gd name="T12" fmla="*/ 1214 w 1292"/>
                <a:gd name="T13" fmla="*/ 379 h 1104"/>
                <a:gd name="T14" fmla="*/ 1144 w 1292"/>
                <a:gd name="T15" fmla="*/ 281 h 1104"/>
                <a:gd name="T16" fmla="*/ 985 w 1292"/>
                <a:gd name="T17" fmla="*/ 91 h 1104"/>
                <a:gd name="T18" fmla="*/ 911 w 1292"/>
                <a:gd name="T19" fmla="*/ 0 h 1104"/>
                <a:gd name="T20" fmla="*/ 869 w 1292"/>
                <a:gd name="T21" fmla="*/ 3 h 1104"/>
                <a:gd name="T22" fmla="*/ 1014 w 1292"/>
                <a:gd name="T23" fmla="*/ 225 h 1104"/>
                <a:gd name="T24" fmla="*/ 1080 w 1292"/>
                <a:gd name="T25" fmla="*/ 341 h 1104"/>
                <a:gd name="T26" fmla="*/ 1130 w 1292"/>
                <a:gd name="T27" fmla="*/ 457 h 1104"/>
                <a:gd name="T28" fmla="*/ 1158 w 1292"/>
                <a:gd name="T29" fmla="*/ 576 h 1104"/>
                <a:gd name="T30" fmla="*/ 1161 w 1292"/>
                <a:gd name="T31" fmla="*/ 661 h 1104"/>
                <a:gd name="T32" fmla="*/ 1151 w 1292"/>
                <a:gd name="T33" fmla="*/ 717 h 1104"/>
                <a:gd name="T34" fmla="*/ 1130 w 1292"/>
                <a:gd name="T35" fmla="*/ 773 h 1104"/>
                <a:gd name="T36" fmla="*/ 1098 w 1292"/>
                <a:gd name="T37" fmla="*/ 830 h 1104"/>
                <a:gd name="T38" fmla="*/ 1056 w 1292"/>
                <a:gd name="T39" fmla="*/ 882 h 1104"/>
                <a:gd name="T40" fmla="*/ 1031 w 1292"/>
                <a:gd name="T41" fmla="*/ 907 h 1104"/>
                <a:gd name="T42" fmla="*/ 975 w 1292"/>
                <a:gd name="T43" fmla="*/ 953 h 1104"/>
                <a:gd name="T44" fmla="*/ 859 w 1292"/>
                <a:gd name="T45" fmla="*/ 1020 h 1104"/>
                <a:gd name="T46" fmla="*/ 732 w 1292"/>
                <a:gd name="T47" fmla="*/ 1058 h 1104"/>
                <a:gd name="T48" fmla="*/ 598 w 1292"/>
                <a:gd name="T49" fmla="*/ 1069 h 1104"/>
                <a:gd name="T50" fmla="*/ 461 w 1292"/>
                <a:gd name="T51" fmla="*/ 1058 h 1104"/>
                <a:gd name="T52" fmla="*/ 324 w 1292"/>
                <a:gd name="T53" fmla="*/ 1030 h 1104"/>
                <a:gd name="T54" fmla="*/ 190 w 1292"/>
                <a:gd name="T55" fmla="*/ 981 h 1104"/>
                <a:gd name="T56" fmla="*/ 63 w 1292"/>
                <a:gd name="T57" fmla="*/ 921 h 1104"/>
                <a:gd name="T58" fmla="*/ 0 w 1292"/>
                <a:gd name="T59" fmla="*/ 886 h 1104"/>
                <a:gd name="T60" fmla="*/ 81 w 1292"/>
                <a:gd name="T61" fmla="*/ 956 h 1104"/>
                <a:gd name="T62" fmla="*/ 116 w 1292"/>
                <a:gd name="T63" fmla="*/ 981 h 1104"/>
                <a:gd name="T64" fmla="*/ 197 w 1292"/>
                <a:gd name="T65" fmla="*/ 1023 h 1104"/>
                <a:gd name="T66" fmla="*/ 278 w 1292"/>
                <a:gd name="T67" fmla="*/ 1055 h 1104"/>
                <a:gd name="T68" fmla="*/ 405 w 1292"/>
                <a:gd name="T69" fmla="*/ 1087 h 1104"/>
                <a:gd name="T70" fmla="*/ 465 w 1292"/>
                <a:gd name="T71" fmla="*/ 1094 h 1104"/>
                <a:gd name="T72" fmla="*/ 584 w 1292"/>
                <a:gd name="T73" fmla="*/ 1104 h 1104"/>
                <a:gd name="T74" fmla="*/ 700 w 1292"/>
                <a:gd name="T75" fmla="*/ 1104 h 1104"/>
                <a:gd name="T76" fmla="*/ 816 w 1292"/>
                <a:gd name="T77" fmla="*/ 1090 h 1104"/>
                <a:gd name="T78" fmla="*/ 926 w 1292"/>
                <a:gd name="T79" fmla="*/ 1062 h 1104"/>
                <a:gd name="T80" fmla="*/ 1028 w 1292"/>
                <a:gd name="T81" fmla="*/ 1016 h 1104"/>
                <a:gd name="T82" fmla="*/ 1119 w 1292"/>
                <a:gd name="T83" fmla="*/ 949 h 1104"/>
                <a:gd name="T84" fmla="*/ 1200 w 1292"/>
                <a:gd name="T85" fmla="*/ 865 h 1104"/>
                <a:gd name="T86" fmla="*/ 1235 w 1292"/>
                <a:gd name="T87" fmla="*/ 81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2" h="1104">
                  <a:moveTo>
                    <a:pt x="1235" y="812"/>
                  </a:moveTo>
                  <a:lnTo>
                    <a:pt x="1235" y="812"/>
                  </a:lnTo>
                  <a:lnTo>
                    <a:pt x="1249" y="784"/>
                  </a:lnTo>
                  <a:lnTo>
                    <a:pt x="1263" y="756"/>
                  </a:lnTo>
                  <a:lnTo>
                    <a:pt x="1274" y="728"/>
                  </a:lnTo>
                  <a:lnTo>
                    <a:pt x="1284" y="700"/>
                  </a:lnTo>
                  <a:lnTo>
                    <a:pt x="1288" y="671"/>
                  </a:lnTo>
                  <a:lnTo>
                    <a:pt x="1292" y="643"/>
                  </a:lnTo>
                  <a:lnTo>
                    <a:pt x="1292" y="615"/>
                  </a:lnTo>
                  <a:lnTo>
                    <a:pt x="1292" y="587"/>
                  </a:lnTo>
                  <a:lnTo>
                    <a:pt x="1281" y="534"/>
                  </a:lnTo>
                  <a:lnTo>
                    <a:pt x="1263" y="481"/>
                  </a:lnTo>
                  <a:lnTo>
                    <a:pt x="1242" y="429"/>
                  </a:lnTo>
                  <a:lnTo>
                    <a:pt x="1214" y="379"/>
                  </a:lnTo>
                  <a:lnTo>
                    <a:pt x="1179" y="330"/>
                  </a:lnTo>
                  <a:lnTo>
                    <a:pt x="1144" y="281"/>
                  </a:lnTo>
                  <a:lnTo>
                    <a:pt x="1066" y="182"/>
                  </a:lnTo>
                  <a:lnTo>
                    <a:pt x="985" y="91"/>
                  </a:lnTo>
                  <a:lnTo>
                    <a:pt x="911" y="0"/>
                  </a:lnTo>
                  <a:lnTo>
                    <a:pt x="911" y="0"/>
                  </a:lnTo>
                  <a:lnTo>
                    <a:pt x="869" y="3"/>
                  </a:lnTo>
                  <a:lnTo>
                    <a:pt x="869" y="3"/>
                  </a:lnTo>
                  <a:lnTo>
                    <a:pt x="943" y="112"/>
                  </a:lnTo>
                  <a:lnTo>
                    <a:pt x="1014" y="225"/>
                  </a:lnTo>
                  <a:lnTo>
                    <a:pt x="1049" y="284"/>
                  </a:lnTo>
                  <a:lnTo>
                    <a:pt x="1080" y="341"/>
                  </a:lnTo>
                  <a:lnTo>
                    <a:pt x="1109" y="401"/>
                  </a:lnTo>
                  <a:lnTo>
                    <a:pt x="1130" y="457"/>
                  </a:lnTo>
                  <a:lnTo>
                    <a:pt x="1147" y="517"/>
                  </a:lnTo>
                  <a:lnTo>
                    <a:pt x="1158" y="576"/>
                  </a:lnTo>
                  <a:lnTo>
                    <a:pt x="1161" y="633"/>
                  </a:lnTo>
                  <a:lnTo>
                    <a:pt x="1161" y="661"/>
                  </a:lnTo>
                  <a:lnTo>
                    <a:pt x="1158" y="689"/>
                  </a:lnTo>
                  <a:lnTo>
                    <a:pt x="1151" y="717"/>
                  </a:lnTo>
                  <a:lnTo>
                    <a:pt x="1140" y="745"/>
                  </a:lnTo>
                  <a:lnTo>
                    <a:pt x="1130" y="773"/>
                  </a:lnTo>
                  <a:lnTo>
                    <a:pt x="1116" y="802"/>
                  </a:lnTo>
                  <a:lnTo>
                    <a:pt x="1098" y="830"/>
                  </a:lnTo>
                  <a:lnTo>
                    <a:pt x="1080" y="854"/>
                  </a:lnTo>
                  <a:lnTo>
                    <a:pt x="1056" y="882"/>
                  </a:lnTo>
                  <a:lnTo>
                    <a:pt x="1031" y="907"/>
                  </a:lnTo>
                  <a:lnTo>
                    <a:pt x="1031" y="907"/>
                  </a:lnTo>
                  <a:lnTo>
                    <a:pt x="1003" y="932"/>
                  </a:lnTo>
                  <a:lnTo>
                    <a:pt x="975" y="953"/>
                  </a:lnTo>
                  <a:lnTo>
                    <a:pt x="918" y="988"/>
                  </a:lnTo>
                  <a:lnTo>
                    <a:pt x="859" y="1020"/>
                  </a:lnTo>
                  <a:lnTo>
                    <a:pt x="795" y="1041"/>
                  </a:lnTo>
                  <a:lnTo>
                    <a:pt x="732" y="1058"/>
                  </a:lnTo>
                  <a:lnTo>
                    <a:pt x="665" y="1065"/>
                  </a:lnTo>
                  <a:lnTo>
                    <a:pt x="598" y="1069"/>
                  </a:lnTo>
                  <a:lnTo>
                    <a:pt x="531" y="1065"/>
                  </a:lnTo>
                  <a:lnTo>
                    <a:pt x="461" y="1058"/>
                  </a:lnTo>
                  <a:lnTo>
                    <a:pt x="394" y="1044"/>
                  </a:lnTo>
                  <a:lnTo>
                    <a:pt x="324" y="1030"/>
                  </a:lnTo>
                  <a:lnTo>
                    <a:pt x="257" y="1006"/>
                  </a:lnTo>
                  <a:lnTo>
                    <a:pt x="190" y="981"/>
                  </a:lnTo>
                  <a:lnTo>
                    <a:pt x="127" y="953"/>
                  </a:lnTo>
                  <a:lnTo>
                    <a:pt x="63" y="921"/>
                  </a:lnTo>
                  <a:lnTo>
                    <a:pt x="0" y="886"/>
                  </a:lnTo>
                  <a:lnTo>
                    <a:pt x="0" y="886"/>
                  </a:lnTo>
                  <a:lnTo>
                    <a:pt x="39" y="925"/>
                  </a:lnTo>
                  <a:lnTo>
                    <a:pt x="81" y="956"/>
                  </a:lnTo>
                  <a:lnTo>
                    <a:pt x="81" y="956"/>
                  </a:lnTo>
                  <a:lnTo>
                    <a:pt x="116" y="981"/>
                  </a:lnTo>
                  <a:lnTo>
                    <a:pt x="155" y="1002"/>
                  </a:lnTo>
                  <a:lnTo>
                    <a:pt x="197" y="1023"/>
                  </a:lnTo>
                  <a:lnTo>
                    <a:pt x="236" y="1041"/>
                  </a:lnTo>
                  <a:lnTo>
                    <a:pt x="278" y="1055"/>
                  </a:lnTo>
                  <a:lnTo>
                    <a:pt x="320" y="1065"/>
                  </a:lnTo>
                  <a:lnTo>
                    <a:pt x="405" y="1087"/>
                  </a:lnTo>
                  <a:lnTo>
                    <a:pt x="405" y="1087"/>
                  </a:lnTo>
                  <a:lnTo>
                    <a:pt x="465" y="1094"/>
                  </a:lnTo>
                  <a:lnTo>
                    <a:pt x="524" y="1101"/>
                  </a:lnTo>
                  <a:lnTo>
                    <a:pt x="584" y="1104"/>
                  </a:lnTo>
                  <a:lnTo>
                    <a:pt x="644" y="1104"/>
                  </a:lnTo>
                  <a:lnTo>
                    <a:pt x="700" y="1104"/>
                  </a:lnTo>
                  <a:lnTo>
                    <a:pt x="760" y="1097"/>
                  </a:lnTo>
                  <a:lnTo>
                    <a:pt x="816" y="1090"/>
                  </a:lnTo>
                  <a:lnTo>
                    <a:pt x="869" y="1076"/>
                  </a:lnTo>
                  <a:lnTo>
                    <a:pt x="926" y="1062"/>
                  </a:lnTo>
                  <a:lnTo>
                    <a:pt x="978" y="1041"/>
                  </a:lnTo>
                  <a:lnTo>
                    <a:pt x="1028" y="1016"/>
                  </a:lnTo>
                  <a:lnTo>
                    <a:pt x="1073" y="984"/>
                  </a:lnTo>
                  <a:lnTo>
                    <a:pt x="1119" y="949"/>
                  </a:lnTo>
                  <a:lnTo>
                    <a:pt x="1161" y="911"/>
                  </a:lnTo>
                  <a:lnTo>
                    <a:pt x="1200" y="865"/>
                  </a:lnTo>
                  <a:lnTo>
                    <a:pt x="1235" y="812"/>
                  </a:lnTo>
                  <a:lnTo>
                    <a:pt x="1235" y="812"/>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7" name="Freeform 21"/>
            <p:cNvSpPr>
              <a:spLocks/>
            </p:cNvSpPr>
            <p:nvPr/>
          </p:nvSpPr>
          <p:spPr bwMode="auto">
            <a:xfrm>
              <a:off x="4209" y="2008"/>
              <a:ext cx="946" cy="1111"/>
            </a:xfrm>
            <a:custGeom>
              <a:avLst/>
              <a:gdLst>
                <a:gd name="T0" fmla="*/ 777 w 946"/>
                <a:gd name="T1" fmla="*/ 292 h 1111"/>
                <a:gd name="T2" fmla="*/ 513 w 946"/>
                <a:gd name="T3" fmla="*/ 0 h 1111"/>
                <a:gd name="T4" fmla="*/ 506 w 946"/>
                <a:gd name="T5" fmla="*/ 0 h 1111"/>
                <a:gd name="T6" fmla="*/ 580 w 946"/>
                <a:gd name="T7" fmla="*/ 91 h 1111"/>
                <a:gd name="T8" fmla="*/ 739 w 946"/>
                <a:gd name="T9" fmla="*/ 281 h 1111"/>
                <a:gd name="T10" fmla="*/ 809 w 946"/>
                <a:gd name="T11" fmla="*/ 379 h 1111"/>
                <a:gd name="T12" fmla="*/ 858 w 946"/>
                <a:gd name="T13" fmla="*/ 481 h 1111"/>
                <a:gd name="T14" fmla="*/ 887 w 946"/>
                <a:gd name="T15" fmla="*/ 587 h 1111"/>
                <a:gd name="T16" fmla="*/ 887 w 946"/>
                <a:gd name="T17" fmla="*/ 643 h 1111"/>
                <a:gd name="T18" fmla="*/ 879 w 946"/>
                <a:gd name="T19" fmla="*/ 700 h 1111"/>
                <a:gd name="T20" fmla="*/ 858 w 946"/>
                <a:gd name="T21" fmla="*/ 756 h 1111"/>
                <a:gd name="T22" fmla="*/ 830 w 946"/>
                <a:gd name="T23" fmla="*/ 812 h 1111"/>
                <a:gd name="T24" fmla="*/ 795 w 946"/>
                <a:gd name="T25" fmla="*/ 865 h 1111"/>
                <a:gd name="T26" fmla="*/ 714 w 946"/>
                <a:gd name="T27" fmla="*/ 949 h 1111"/>
                <a:gd name="T28" fmla="*/ 623 w 946"/>
                <a:gd name="T29" fmla="*/ 1016 h 1111"/>
                <a:gd name="T30" fmla="*/ 521 w 946"/>
                <a:gd name="T31" fmla="*/ 1062 h 1111"/>
                <a:gd name="T32" fmla="*/ 411 w 946"/>
                <a:gd name="T33" fmla="*/ 1090 h 1111"/>
                <a:gd name="T34" fmla="*/ 295 w 946"/>
                <a:gd name="T35" fmla="*/ 1104 h 1111"/>
                <a:gd name="T36" fmla="*/ 179 w 946"/>
                <a:gd name="T37" fmla="*/ 1104 h 1111"/>
                <a:gd name="T38" fmla="*/ 60 w 946"/>
                <a:gd name="T39" fmla="*/ 1094 h 1111"/>
                <a:gd name="T40" fmla="*/ 0 w 946"/>
                <a:gd name="T41" fmla="*/ 1087 h 1111"/>
                <a:gd name="T42" fmla="*/ 165 w 946"/>
                <a:gd name="T43" fmla="*/ 1108 h 1111"/>
                <a:gd name="T44" fmla="*/ 313 w 946"/>
                <a:gd name="T45" fmla="*/ 1111 h 1111"/>
                <a:gd name="T46" fmla="*/ 443 w 946"/>
                <a:gd name="T47" fmla="*/ 1104 h 1111"/>
                <a:gd name="T48" fmla="*/ 531 w 946"/>
                <a:gd name="T49" fmla="*/ 1094 h 1111"/>
                <a:gd name="T50" fmla="*/ 630 w 946"/>
                <a:gd name="T51" fmla="*/ 1069 h 1111"/>
                <a:gd name="T52" fmla="*/ 732 w 946"/>
                <a:gd name="T53" fmla="*/ 1016 h 1111"/>
                <a:gd name="T54" fmla="*/ 823 w 946"/>
                <a:gd name="T55" fmla="*/ 939 h 1111"/>
                <a:gd name="T56" fmla="*/ 879 w 946"/>
                <a:gd name="T57" fmla="*/ 868 h 1111"/>
                <a:gd name="T58" fmla="*/ 911 w 946"/>
                <a:gd name="T59" fmla="*/ 816 h 1111"/>
                <a:gd name="T60" fmla="*/ 932 w 946"/>
                <a:gd name="T61" fmla="*/ 756 h 1111"/>
                <a:gd name="T62" fmla="*/ 946 w 946"/>
                <a:gd name="T63" fmla="*/ 696 h 1111"/>
                <a:gd name="T64" fmla="*/ 946 w 946"/>
                <a:gd name="T65" fmla="*/ 629 h 1111"/>
                <a:gd name="T66" fmla="*/ 936 w 946"/>
                <a:gd name="T67" fmla="*/ 559 h 1111"/>
                <a:gd name="T68" fmla="*/ 911 w 946"/>
                <a:gd name="T69" fmla="*/ 485 h 1111"/>
                <a:gd name="T70" fmla="*/ 869 w 946"/>
                <a:gd name="T71" fmla="*/ 411 h 1111"/>
                <a:gd name="T72" fmla="*/ 813 w 946"/>
                <a:gd name="T73" fmla="*/ 330 h 1111"/>
                <a:gd name="T74" fmla="*/ 777 w 946"/>
                <a:gd name="T75" fmla="*/ 29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6" h="1111">
                  <a:moveTo>
                    <a:pt x="777" y="292"/>
                  </a:moveTo>
                  <a:lnTo>
                    <a:pt x="777" y="292"/>
                  </a:lnTo>
                  <a:lnTo>
                    <a:pt x="556" y="49"/>
                  </a:lnTo>
                  <a:lnTo>
                    <a:pt x="513" y="0"/>
                  </a:lnTo>
                  <a:lnTo>
                    <a:pt x="513" y="0"/>
                  </a:lnTo>
                  <a:lnTo>
                    <a:pt x="506" y="0"/>
                  </a:lnTo>
                  <a:lnTo>
                    <a:pt x="506" y="0"/>
                  </a:lnTo>
                  <a:lnTo>
                    <a:pt x="580" y="91"/>
                  </a:lnTo>
                  <a:lnTo>
                    <a:pt x="661" y="182"/>
                  </a:lnTo>
                  <a:lnTo>
                    <a:pt x="739" y="281"/>
                  </a:lnTo>
                  <a:lnTo>
                    <a:pt x="774" y="330"/>
                  </a:lnTo>
                  <a:lnTo>
                    <a:pt x="809" y="379"/>
                  </a:lnTo>
                  <a:lnTo>
                    <a:pt x="837" y="429"/>
                  </a:lnTo>
                  <a:lnTo>
                    <a:pt x="858" y="481"/>
                  </a:lnTo>
                  <a:lnTo>
                    <a:pt x="876" y="534"/>
                  </a:lnTo>
                  <a:lnTo>
                    <a:pt x="887" y="587"/>
                  </a:lnTo>
                  <a:lnTo>
                    <a:pt x="887" y="615"/>
                  </a:lnTo>
                  <a:lnTo>
                    <a:pt x="887" y="643"/>
                  </a:lnTo>
                  <a:lnTo>
                    <a:pt x="883" y="671"/>
                  </a:lnTo>
                  <a:lnTo>
                    <a:pt x="879" y="700"/>
                  </a:lnTo>
                  <a:lnTo>
                    <a:pt x="869" y="728"/>
                  </a:lnTo>
                  <a:lnTo>
                    <a:pt x="858" y="756"/>
                  </a:lnTo>
                  <a:lnTo>
                    <a:pt x="844" y="784"/>
                  </a:lnTo>
                  <a:lnTo>
                    <a:pt x="830" y="812"/>
                  </a:lnTo>
                  <a:lnTo>
                    <a:pt x="830" y="812"/>
                  </a:lnTo>
                  <a:lnTo>
                    <a:pt x="795" y="865"/>
                  </a:lnTo>
                  <a:lnTo>
                    <a:pt x="756" y="911"/>
                  </a:lnTo>
                  <a:lnTo>
                    <a:pt x="714" y="949"/>
                  </a:lnTo>
                  <a:lnTo>
                    <a:pt x="668" y="984"/>
                  </a:lnTo>
                  <a:lnTo>
                    <a:pt x="623" y="1016"/>
                  </a:lnTo>
                  <a:lnTo>
                    <a:pt x="573" y="1041"/>
                  </a:lnTo>
                  <a:lnTo>
                    <a:pt x="521" y="1062"/>
                  </a:lnTo>
                  <a:lnTo>
                    <a:pt x="464" y="1076"/>
                  </a:lnTo>
                  <a:lnTo>
                    <a:pt x="411" y="1090"/>
                  </a:lnTo>
                  <a:lnTo>
                    <a:pt x="355" y="1097"/>
                  </a:lnTo>
                  <a:lnTo>
                    <a:pt x="295" y="1104"/>
                  </a:lnTo>
                  <a:lnTo>
                    <a:pt x="239" y="1104"/>
                  </a:lnTo>
                  <a:lnTo>
                    <a:pt x="179" y="1104"/>
                  </a:lnTo>
                  <a:lnTo>
                    <a:pt x="119" y="1101"/>
                  </a:lnTo>
                  <a:lnTo>
                    <a:pt x="60" y="1094"/>
                  </a:lnTo>
                  <a:lnTo>
                    <a:pt x="0" y="1087"/>
                  </a:lnTo>
                  <a:lnTo>
                    <a:pt x="0" y="1087"/>
                  </a:lnTo>
                  <a:lnTo>
                    <a:pt x="84" y="1101"/>
                  </a:lnTo>
                  <a:lnTo>
                    <a:pt x="165" y="1108"/>
                  </a:lnTo>
                  <a:lnTo>
                    <a:pt x="243" y="1111"/>
                  </a:lnTo>
                  <a:lnTo>
                    <a:pt x="313" y="1111"/>
                  </a:lnTo>
                  <a:lnTo>
                    <a:pt x="383" y="1108"/>
                  </a:lnTo>
                  <a:lnTo>
                    <a:pt x="443" y="1104"/>
                  </a:lnTo>
                  <a:lnTo>
                    <a:pt x="531" y="1094"/>
                  </a:lnTo>
                  <a:lnTo>
                    <a:pt x="531" y="1094"/>
                  </a:lnTo>
                  <a:lnTo>
                    <a:pt x="580" y="1083"/>
                  </a:lnTo>
                  <a:lnTo>
                    <a:pt x="630" y="1069"/>
                  </a:lnTo>
                  <a:lnTo>
                    <a:pt x="679" y="1044"/>
                  </a:lnTo>
                  <a:lnTo>
                    <a:pt x="732" y="1016"/>
                  </a:lnTo>
                  <a:lnTo>
                    <a:pt x="777" y="981"/>
                  </a:lnTo>
                  <a:lnTo>
                    <a:pt x="823" y="939"/>
                  </a:lnTo>
                  <a:lnTo>
                    <a:pt x="862" y="893"/>
                  </a:lnTo>
                  <a:lnTo>
                    <a:pt x="879" y="868"/>
                  </a:lnTo>
                  <a:lnTo>
                    <a:pt x="897" y="844"/>
                  </a:lnTo>
                  <a:lnTo>
                    <a:pt x="911" y="816"/>
                  </a:lnTo>
                  <a:lnTo>
                    <a:pt x="922" y="788"/>
                  </a:lnTo>
                  <a:lnTo>
                    <a:pt x="932" y="756"/>
                  </a:lnTo>
                  <a:lnTo>
                    <a:pt x="939" y="728"/>
                  </a:lnTo>
                  <a:lnTo>
                    <a:pt x="946" y="696"/>
                  </a:lnTo>
                  <a:lnTo>
                    <a:pt x="946" y="664"/>
                  </a:lnTo>
                  <a:lnTo>
                    <a:pt x="946" y="629"/>
                  </a:lnTo>
                  <a:lnTo>
                    <a:pt x="943" y="594"/>
                  </a:lnTo>
                  <a:lnTo>
                    <a:pt x="936" y="559"/>
                  </a:lnTo>
                  <a:lnTo>
                    <a:pt x="925" y="524"/>
                  </a:lnTo>
                  <a:lnTo>
                    <a:pt x="911" y="485"/>
                  </a:lnTo>
                  <a:lnTo>
                    <a:pt x="890" y="450"/>
                  </a:lnTo>
                  <a:lnTo>
                    <a:pt x="869" y="411"/>
                  </a:lnTo>
                  <a:lnTo>
                    <a:pt x="844" y="372"/>
                  </a:lnTo>
                  <a:lnTo>
                    <a:pt x="813" y="330"/>
                  </a:lnTo>
                  <a:lnTo>
                    <a:pt x="777" y="292"/>
                  </a:lnTo>
                  <a:lnTo>
                    <a:pt x="777" y="292"/>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8" name="Freeform 22"/>
            <p:cNvSpPr>
              <a:spLocks/>
            </p:cNvSpPr>
            <p:nvPr/>
          </p:nvSpPr>
          <p:spPr bwMode="auto">
            <a:xfrm>
              <a:off x="3762" y="2011"/>
              <a:ext cx="1203" cy="1066"/>
            </a:xfrm>
            <a:custGeom>
              <a:avLst/>
              <a:gdLst>
                <a:gd name="T0" fmla="*/ 1073 w 1203"/>
                <a:gd name="T1" fmla="*/ 904 h 1066"/>
                <a:gd name="T2" fmla="*/ 1122 w 1203"/>
                <a:gd name="T3" fmla="*/ 851 h 1066"/>
                <a:gd name="T4" fmla="*/ 1158 w 1203"/>
                <a:gd name="T5" fmla="*/ 799 h 1066"/>
                <a:gd name="T6" fmla="*/ 1182 w 1203"/>
                <a:gd name="T7" fmla="*/ 742 h 1066"/>
                <a:gd name="T8" fmla="*/ 1200 w 1203"/>
                <a:gd name="T9" fmla="*/ 686 h 1066"/>
                <a:gd name="T10" fmla="*/ 1203 w 1203"/>
                <a:gd name="T11" fmla="*/ 630 h 1066"/>
                <a:gd name="T12" fmla="*/ 1189 w 1203"/>
                <a:gd name="T13" fmla="*/ 514 h 1066"/>
                <a:gd name="T14" fmla="*/ 1151 w 1203"/>
                <a:gd name="T15" fmla="*/ 398 h 1066"/>
                <a:gd name="T16" fmla="*/ 1091 w 1203"/>
                <a:gd name="T17" fmla="*/ 281 h 1066"/>
                <a:gd name="T18" fmla="*/ 985 w 1203"/>
                <a:gd name="T19" fmla="*/ 109 h 1066"/>
                <a:gd name="T20" fmla="*/ 911 w 1203"/>
                <a:gd name="T21" fmla="*/ 0 h 1066"/>
                <a:gd name="T22" fmla="*/ 869 w 1203"/>
                <a:gd name="T23" fmla="*/ 7 h 1066"/>
                <a:gd name="T24" fmla="*/ 929 w 1203"/>
                <a:gd name="T25" fmla="*/ 109 h 1066"/>
                <a:gd name="T26" fmla="*/ 1031 w 1203"/>
                <a:gd name="T27" fmla="*/ 271 h 1066"/>
                <a:gd name="T28" fmla="*/ 1087 w 1203"/>
                <a:gd name="T29" fmla="*/ 380 h 1066"/>
                <a:gd name="T30" fmla="*/ 1129 w 1203"/>
                <a:gd name="T31" fmla="*/ 489 h 1066"/>
                <a:gd name="T32" fmla="*/ 1147 w 1203"/>
                <a:gd name="T33" fmla="*/ 602 h 1066"/>
                <a:gd name="T34" fmla="*/ 1147 w 1203"/>
                <a:gd name="T35" fmla="*/ 658 h 1066"/>
                <a:gd name="T36" fmla="*/ 1133 w 1203"/>
                <a:gd name="T37" fmla="*/ 714 h 1066"/>
                <a:gd name="T38" fmla="*/ 1112 w 1203"/>
                <a:gd name="T39" fmla="*/ 774 h 1066"/>
                <a:gd name="T40" fmla="*/ 1077 w 1203"/>
                <a:gd name="T41" fmla="*/ 834 h 1066"/>
                <a:gd name="T42" fmla="*/ 1027 w 1203"/>
                <a:gd name="T43" fmla="*/ 890 h 1066"/>
                <a:gd name="T44" fmla="*/ 1010 w 1203"/>
                <a:gd name="T45" fmla="*/ 911 h 1066"/>
                <a:gd name="T46" fmla="*/ 964 w 1203"/>
                <a:gd name="T47" fmla="*/ 946 h 1066"/>
                <a:gd name="T48" fmla="*/ 887 w 1203"/>
                <a:gd name="T49" fmla="*/ 978 h 1066"/>
                <a:gd name="T50" fmla="*/ 834 w 1203"/>
                <a:gd name="T51" fmla="*/ 999 h 1066"/>
                <a:gd name="T52" fmla="*/ 725 w 1203"/>
                <a:gd name="T53" fmla="*/ 1024 h 1066"/>
                <a:gd name="T54" fmla="*/ 609 w 1203"/>
                <a:gd name="T55" fmla="*/ 1034 h 1066"/>
                <a:gd name="T56" fmla="*/ 496 w 1203"/>
                <a:gd name="T57" fmla="*/ 1031 h 1066"/>
                <a:gd name="T58" fmla="*/ 383 w 1203"/>
                <a:gd name="T59" fmla="*/ 1013 h 1066"/>
                <a:gd name="T60" fmla="*/ 278 w 1203"/>
                <a:gd name="T61" fmla="*/ 985 h 1066"/>
                <a:gd name="T62" fmla="*/ 179 w 1203"/>
                <a:gd name="T63" fmla="*/ 943 h 1066"/>
                <a:gd name="T64" fmla="*/ 91 w 1203"/>
                <a:gd name="T65" fmla="*/ 894 h 1066"/>
                <a:gd name="T66" fmla="*/ 21 w 1203"/>
                <a:gd name="T67" fmla="*/ 837 h 1066"/>
                <a:gd name="T68" fmla="*/ 0 w 1203"/>
                <a:gd name="T69" fmla="*/ 823 h 1066"/>
                <a:gd name="T70" fmla="*/ 21 w 1203"/>
                <a:gd name="T71" fmla="*/ 855 h 1066"/>
                <a:gd name="T72" fmla="*/ 42 w 1203"/>
                <a:gd name="T73" fmla="*/ 883 h 1066"/>
                <a:gd name="T74" fmla="*/ 169 w 1203"/>
                <a:gd name="T75" fmla="*/ 950 h 1066"/>
                <a:gd name="T76" fmla="*/ 299 w 1203"/>
                <a:gd name="T77" fmla="*/ 1003 h 1066"/>
                <a:gd name="T78" fmla="*/ 436 w 1203"/>
                <a:gd name="T79" fmla="*/ 1041 h 1066"/>
                <a:gd name="T80" fmla="*/ 573 w 1203"/>
                <a:gd name="T81" fmla="*/ 1062 h 1066"/>
                <a:gd name="T82" fmla="*/ 707 w 1203"/>
                <a:gd name="T83" fmla="*/ 1062 h 1066"/>
                <a:gd name="T84" fmla="*/ 837 w 1203"/>
                <a:gd name="T85" fmla="*/ 1038 h 1066"/>
                <a:gd name="T86" fmla="*/ 960 w 1203"/>
                <a:gd name="T87" fmla="*/ 985 h 1066"/>
                <a:gd name="T88" fmla="*/ 1045 w 1203"/>
                <a:gd name="T89" fmla="*/ 929 h 1066"/>
                <a:gd name="T90" fmla="*/ 1073 w 1203"/>
                <a:gd name="T91" fmla="*/ 904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3" h="1066">
                  <a:moveTo>
                    <a:pt x="1073" y="904"/>
                  </a:moveTo>
                  <a:lnTo>
                    <a:pt x="1073" y="904"/>
                  </a:lnTo>
                  <a:lnTo>
                    <a:pt x="1098" y="879"/>
                  </a:lnTo>
                  <a:lnTo>
                    <a:pt x="1122" y="851"/>
                  </a:lnTo>
                  <a:lnTo>
                    <a:pt x="1140" y="827"/>
                  </a:lnTo>
                  <a:lnTo>
                    <a:pt x="1158" y="799"/>
                  </a:lnTo>
                  <a:lnTo>
                    <a:pt x="1172" y="770"/>
                  </a:lnTo>
                  <a:lnTo>
                    <a:pt x="1182" y="742"/>
                  </a:lnTo>
                  <a:lnTo>
                    <a:pt x="1193" y="714"/>
                  </a:lnTo>
                  <a:lnTo>
                    <a:pt x="1200" y="686"/>
                  </a:lnTo>
                  <a:lnTo>
                    <a:pt x="1203" y="658"/>
                  </a:lnTo>
                  <a:lnTo>
                    <a:pt x="1203" y="630"/>
                  </a:lnTo>
                  <a:lnTo>
                    <a:pt x="1200" y="573"/>
                  </a:lnTo>
                  <a:lnTo>
                    <a:pt x="1189" y="514"/>
                  </a:lnTo>
                  <a:lnTo>
                    <a:pt x="1172" y="454"/>
                  </a:lnTo>
                  <a:lnTo>
                    <a:pt x="1151" y="398"/>
                  </a:lnTo>
                  <a:lnTo>
                    <a:pt x="1122" y="338"/>
                  </a:lnTo>
                  <a:lnTo>
                    <a:pt x="1091" y="281"/>
                  </a:lnTo>
                  <a:lnTo>
                    <a:pt x="1056" y="222"/>
                  </a:lnTo>
                  <a:lnTo>
                    <a:pt x="985" y="109"/>
                  </a:lnTo>
                  <a:lnTo>
                    <a:pt x="911" y="0"/>
                  </a:lnTo>
                  <a:lnTo>
                    <a:pt x="911" y="0"/>
                  </a:lnTo>
                  <a:lnTo>
                    <a:pt x="869" y="7"/>
                  </a:lnTo>
                  <a:lnTo>
                    <a:pt x="869" y="7"/>
                  </a:lnTo>
                  <a:lnTo>
                    <a:pt x="897" y="56"/>
                  </a:lnTo>
                  <a:lnTo>
                    <a:pt x="929" y="109"/>
                  </a:lnTo>
                  <a:lnTo>
                    <a:pt x="996" y="215"/>
                  </a:lnTo>
                  <a:lnTo>
                    <a:pt x="1031" y="271"/>
                  </a:lnTo>
                  <a:lnTo>
                    <a:pt x="1059" y="324"/>
                  </a:lnTo>
                  <a:lnTo>
                    <a:pt x="1087" y="380"/>
                  </a:lnTo>
                  <a:lnTo>
                    <a:pt x="1112" y="433"/>
                  </a:lnTo>
                  <a:lnTo>
                    <a:pt x="1129" y="489"/>
                  </a:lnTo>
                  <a:lnTo>
                    <a:pt x="1143" y="545"/>
                  </a:lnTo>
                  <a:lnTo>
                    <a:pt x="1147" y="602"/>
                  </a:lnTo>
                  <a:lnTo>
                    <a:pt x="1147" y="630"/>
                  </a:lnTo>
                  <a:lnTo>
                    <a:pt x="1147" y="658"/>
                  </a:lnTo>
                  <a:lnTo>
                    <a:pt x="1140" y="686"/>
                  </a:lnTo>
                  <a:lnTo>
                    <a:pt x="1133" y="714"/>
                  </a:lnTo>
                  <a:lnTo>
                    <a:pt x="1122" y="746"/>
                  </a:lnTo>
                  <a:lnTo>
                    <a:pt x="1112" y="774"/>
                  </a:lnTo>
                  <a:lnTo>
                    <a:pt x="1094" y="802"/>
                  </a:lnTo>
                  <a:lnTo>
                    <a:pt x="1077" y="834"/>
                  </a:lnTo>
                  <a:lnTo>
                    <a:pt x="1056" y="862"/>
                  </a:lnTo>
                  <a:lnTo>
                    <a:pt x="1027" y="890"/>
                  </a:lnTo>
                  <a:lnTo>
                    <a:pt x="1027" y="890"/>
                  </a:lnTo>
                  <a:lnTo>
                    <a:pt x="1010" y="911"/>
                  </a:lnTo>
                  <a:lnTo>
                    <a:pt x="989" y="929"/>
                  </a:lnTo>
                  <a:lnTo>
                    <a:pt x="964" y="946"/>
                  </a:lnTo>
                  <a:lnTo>
                    <a:pt x="939" y="957"/>
                  </a:lnTo>
                  <a:lnTo>
                    <a:pt x="887" y="978"/>
                  </a:lnTo>
                  <a:lnTo>
                    <a:pt x="834" y="999"/>
                  </a:lnTo>
                  <a:lnTo>
                    <a:pt x="834" y="999"/>
                  </a:lnTo>
                  <a:lnTo>
                    <a:pt x="778" y="1013"/>
                  </a:lnTo>
                  <a:lnTo>
                    <a:pt x="725" y="1024"/>
                  </a:lnTo>
                  <a:lnTo>
                    <a:pt x="668" y="1031"/>
                  </a:lnTo>
                  <a:lnTo>
                    <a:pt x="609" y="1034"/>
                  </a:lnTo>
                  <a:lnTo>
                    <a:pt x="552" y="1034"/>
                  </a:lnTo>
                  <a:lnTo>
                    <a:pt x="496" y="1031"/>
                  </a:lnTo>
                  <a:lnTo>
                    <a:pt x="440" y="1024"/>
                  </a:lnTo>
                  <a:lnTo>
                    <a:pt x="383" y="1013"/>
                  </a:lnTo>
                  <a:lnTo>
                    <a:pt x="331" y="999"/>
                  </a:lnTo>
                  <a:lnTo>
                    <a:pt x="278" y="985"/>
                  </a:lnTo>
                  <a:lnTo>
                    <a:pt x="229" y="964"/>
                  </a:lnTo>
                  <a:lnTo>
                    <a:pt x="179" y="943"/>
                  </a:lnTo>
                  <a:lnTo>
                    <a:pt x="134" y="918"/>
                  </a:lnTo>
                  <a:lnTo>
                    <a:pt x="91" y="894"/>
                  </a:lnTo>
                  <a:lnTo>
                    <a:pt x="53" y="865"/>
                  </a:lnTo>
                  <a:lnTo>
                    <a:pt x="21" y="837"/>
                  </a:lnTo>
                  <a:lnTo>
                    <a:pt x="21" y="837"/>
                  </a:lnTo>
                  <a:lnTo>
                    <a:pt x="0" y="823"/>
                  </a:lnTo>
                  <a:lnTo>
                    <a:pt x="0" y="823"/>
                  </a:lnTo>
                  <a:lnTo>
                    <a:pt x="21" y="855"/>
                  </a:lnTo>
                  <a:lnTo>
                    <a:pt x="42" y="883"/>
                  </a:lnTo>
                  <a:lnTo>
                    <a:pt x="42" y="883"/>
                  </a:lnTo>
                  <a:lnTo>
                    <a:pt x="105" y="918"/>
                  </a:lnTo>
                  <a:lnTo>
                    <a:pt x="169" y="950"/>
                  </a:lnTo>
                  <a:lnTo>
                    <a:pt x="232" y="978"/>
                  </a:lnTo>
                  <a:lnTo>
                    <a:pt x="299" y="1003"/>
                  </a:lnTo>
                  <a:lnTo>
                    <a:pt x="366" y="1027"/>
                  </a:lnTo>
                  <a:lnTo>
                    <a:pt x="436" y="1041"/>
                  </a:lnTo>
                  <a:lnTo>
                    <a:pt x="503" y="1055"/>
                  </a:lnTo>
                  <a:lnTo>
                    <a:pt x="573" y="1062"/>
                  </a:lnTo>
                  <a:lnTo>
                    <a:pt x="640" y="1066"/>
                  </a:lnTo>
                  <a:lnTo>
                    <a:pt x="707" y="1062"/>
                  </a:lnTo>
                  <a:lnTo>
                    <a:pt x="774" y="1055"/>
                  </a:lnTo>
                  <a:lnTo>
                    <a:pt x="837" y="1038"/>
                  </a:lnTo>
                  <a:lnTo>
                    <a:pt x="901" y="1017"/>
                  </a:lnTo>
                  <a:lnTo>
                    <a:pt x="960" y="985"/>
                  </a:lnTo>
                  <a:lnTo>
                    <a:pt x="1017" y="950"/>
                  </a:lnTo>
                  <a:lnTo>
                    <a:pt x="1045" y="929"/>
                  </a:lnTo>
                  <a:lnTo>
                    <a:pt x="1073" y="904"/>
                  </a:lnTo>
                  <a:lnTo>
                    <a:pt x="1073" y="90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59" name="Freeform 23"/>
            <p:cNvSpPr>
              <a:spLocks/>
            </p:cNvSpPr>
            <p:nvPr/>
          </p:nvSpPr>
          <p:spPr bwMode="auto">
            <a:xfrm>
              <a:off x="4026" y="1628"/>
              <a:ext cx="830" cy="475"/>
            </a:xfrm>
            <a:custGeom>
              <a:avLst/>
              <a:gdLst>
                <a:gd name="T0" fmla="*/ 190 w 830"/>
                <a:gd name="T1" fmla="*/ 418 h 475"/>
                <a:gd name="T2" fmla="*/ 130 w 830"/>
                <a:gd name="T3" fmla="*/ 302 h 475"/>
                <a:gd name="T4" fmla="*/ 70 w 830"/>
                <a:gd name="T5" fmla="*/ 214 h 475"/>
                <a:gd name="T6" fmla="*/ 24 w 830"/>
                <a:gd name="T7" fmla="*/ 165 h 475"/>
                <a:gd name="T8" fmla="*/ 7 w 830"/>
                <a:gd name="T9" fmla="*/ 154 h 475"/>
                <a:gd name="T10" fmla="*/ 0 w 830"/>
                <a:gd name="T11" fmla="*/ 140 h 475"/>
                <a:gd name="T12" fmla="*/ 7 w 830"/>
                <a:gd name="T13" fmla="*/ 126 h 475"/>
                <a:gd name="T14" fmla="*/ 35 w 830"/>
                <a:gd name="T15" fmla="*/ 105 h 475"/>
                <a:gd name="T16" fmla="*/ 70 w 830"/>
                <a:gd name="T17" fmla="*/ 91 h 475"/>
                <a:gd name="T18" fmla="*/ 116 w 830"/>
                <a:gd name="T19" fmla="*/ 81 h 475"/>
                <a:gd name="T20" fmla="*/ 126 w 830"/>
                <a:gd name="T21" fmla="*/ 81 h 475"/>
                <a:gd name="T22" fmla="*/ 155 w 830"/>
                <a:gd name="T23" fmla="*/ 74 h 475"/>
                <a:gd name="T24" fmla="*/ 172 w 830"/>
                <a:gd name="T25" fmla="*/ 59 h 475"/>
                <a:gd name="T26" fmla="*/ 179 w 830"/>
                <a:gd name="T27" fmla="*/ 45 h 475"/>
                <a:gd name="T28" fmla="*/ 197 w 830"/>
                <a:gd name="T29" fmla="*/ 17 h 475"/>
                <a:gd name="T30" fmla="*/ 232 w 830"/>
                <a:gd name="T31" fmla="*/ 10 h 475"/>
                <a:gd name="T32" fmla="*/ 246 w 830"/>
                <a:gd name="T33" fmla="*/ 14 h 475"/>
                <a:gd name="T34" fmla="*/ 274 w 830"/>
                <a:gd name="T35" fmla="*/ 31 h 475"/>
                <a:gd name="T36" fmla="*/ 288 w 830"/>
                <a:gd name="T37" fmla="*/ 45 h 475"/>
                <a:gd name="T38" fmla="*/ 316 w 830"/>
                <a:gd name="T39" fmla="*/ 70 h 475"/>
                <a:gd name="T40" fmla="*/ 348 w 830"/>
                <a:gd name="T41" fmla="*/ 77 h 475"/>
                <a:gd name="T42" fmla="*/ 401 w 830"/>
                <a:gd name="T43" fmla="*/ 59 h 475"/>
                <a:gd name="T44" fmla="*/ 411 w 830"/>
                <a:gd name="T45" fmla="*/ 56 h 475"/>
                <a:gd name="T46" fmla="*/ 447 w 830"/>
                <a:gd name="T47" fmla="*/ 28 h 475"/>
                <a:gd name="T48" fmla="*/ 489 w 830"/>
                <a:gd name="T49" fmla="*/ 3 h 475"/>
                <a:gd name="T50" fmla="*/ 506 w 830"/>
                <a:gd name="T51" fmla="*/ 0 h 475"/>
                <a:gd name="T52" fmla="*/ 531 w 830"/>
                <a:gd name="T53" fmla="*/ 3 h 475"/>
                <a:gd name="T54" fmla="*/ 549 w 830"/>
                <a:gd name="T55" fmla="*/ 14 h 475"/>
                <a:gd name="T56" fmla="*/ 559 w 830"/>
                <a:gd name="T57" fmla="*/ 31 h 475"/>
                <a:gd name="T58" fmla="*/ 559 w 830"/>
                <a:gd name="T59" fmla="*/ 49 h 475"/>
                <a:gd name="T60" fmla="*/ 566 w 830"/>
                <a:gd name="T61" fmla="*/ 70 h 475"/>
                <a:gd name="T62" fmla="*/ 580 w 830"/>
                <a:gd name="T63" fmla="*/ 81 h 475"/>
                <a:gd name="T64" fmla="*/ 619 w 830"/>
                <a:gd name="T65" fmla="*/ 88 h 475"/>
                <a:gd name="T66" fmla="*/ 658 w 830"/>
                <a:gd name="T67" fmla="*/ 84 h 475"/>
                <a:gd name="T68" fmla="*/ 714 w 830"/>
                <a:gd name="T69" fmla="*/ 66 h 475"/>
                <a:gd name="T70" fmla="*/ 746 w 830"/>
                <a:gd name="T71" fmla="*/ 66 h 475"/>
                <a:gd name="T72" fmla="*/ 809 w 830"/>
                <a:gd name="T73" fmla="*/ 77 h 475"/>
                <a:gd name="T74" fmla="*/ 830 w 830"/>
                <a:gd name="T75" fmla="*/ 91 h 475"/>
                <a:gd name="T76" fmla="*/ 830 w 830"/>
                <a:gd name="T77" fmla="*/ 105 h 475"/>
                <a:gd name="T78" fmla="*/ 823 w 830"/>
                <a:gd name="T79" fmla="*/ 112 h 475"/>
                <a:gd name="T80" fmla="*/ 763 w 830"/>
                <a:gd name="T81" fmla="*/ 211 h 475"/>
                <a:gd name="T82" fmla="*/ 725 w 830"/>
                <a:gd name="T83" fmla="*/ 302 h 475"/>
                <a:gd name="T84" fmla="*/ 700 w 830"/>
                <a:gd name="T85" fmla="*/ 397 h 475"/>
                <a:gd name="T86" fmla="*/ 700 w 830"/>
                <a:gd name="T87" fmla="*/ 446 h 475"/>
                <a:gd name="T88" fmla="*/ 654 w 830"/>
                <a:gd name="T89" fmla="*/ 457 h 475"/>
                <a:gd name="T90" fmla="*/ 531 w 830"/>
                <a:gd name="T91" fmla="*/ 471 h 475"/>
                <a:gd name="T92" fmla="*/ 408 w 830"/>
                <a:gd name="T93" fmla="*/ 471 h 475"/>
                <a:gd name="T94" fmla="*/ 323 w 830"/>
                <a:gd name="T95" fmla="*/ 460 h 475"/>
                <a:gd name="T96" fmla="*/ 236 w 830"/>
                <a:gd name="T97" fmla="*/ 436 h 475"/>
                <a:gd name="T98" fmla="*/ 190 w 830"/>
                <a:gd name="T99" fmla="*/ 41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0" h="475">
                  <a:moveTo>
                    <a:pt x="190" y="418"/>
                  </a:moveTo>
                  <a:lnTo>
                    <a:pt x="190" y="418"/>
                  </a:lnTo>
                  <a:lnTo>
                    <a:pt x="176" y="383"/>
                  </a:lnTo>
                  <a:lnTo>
                    <a:pt x="130" y="302"/>
                  </a:lnTo>
                  <a:lnTo>
                    <a:pt x="102" y="256"/>
                  </a:lnTo>
                  <a:lnTo>
                    <a:pt x="70" y="214"/>
                  </a:lnTo>
                  <a:lnTo>
                    <a:pt x="38" y="179"/>
                  </a:lnTo>
                  <a:lnTo>
                    <a:pt x="24" y="165"/>
                  </a:lnTo>
                  <a:lnTo>
                    <a:pt x="7" y="154"/>
                  </a:lnTo>
                  <a:lnTo>
                    <a:pt x="7" y="154"/>
                  </a:lnTo>
                  <a:lnTo>
                    <a:pt x="3" y="151"/>
                  </a:lnTo>
                  <a:lnTo>
                    <a:pt x="0" y="140"/>
                  </a:lnTo>
                  <a:lnTo>
                    <a:pt x="3" y="133"/>
                  </a:lnTo>
                  <a:lnTo>
                    <a:pt x="7" y="126"/>
                  </a:lnTo>
                  <a:lnTo>
                    <a:pt x="17" y="116"/>
                  </a:lnTo>
                  <a:lnTo>
                    <a:pt x="35" y="105"/>
                  </a:lnTo>
                  <a:lnTo>
                    <a:pt x="35" y="105"/>
                  </a:lnTo>
                  <a:lnTo>
                    <a:pt x="70" y="91"/>
                  </a:lnTo>
                  <a:lnTo>
                    <a:pt x="95" y="84"/>
                  </a:lnTo>
                  <a:lnTo>
                    <a:pt x="116" y="81"/>
                  </a:lnTo>
                  <a:lnTo>
                    <a:pt x="116" y="81"/>
                  </a:lnTo>
                  <a:lnTo>
                    <a:pt x="126" y="81"/>
                  </a:lnTo>
                  <a:lnTo>
                    <a:pt x="144" y="77"/>
                  </a:lnTo>
                  <a:lnTo>
                    <a:pt x="155" y="74"/>
                  </a:lnTo>
                  <a:lnTo>
                    <a:pt x="165" y="66"/>
                  </a:lnTo>
                  <a:lnTo>
                    <a:pt x="172" y="59"/>
                  </a:lnTo>
                  <a:lnTo>
                    <a:pt x="179" y="45"/>
                  </a:lnTo>
                  <a:lnTo>
                    <a:pt x="179" y="45"/>
                  </a:lnTo>
                  <a:lnTo>
                    <a:pt x="183" y="31"/>
                  </a:lnTo>
                  <a:lnTo>
                    <a:pt x="197" y="17"/>
                  </a:lnTo>
                  <a:lnTo>
                    <a:pt x="214" y="10"/>
                  </a:lnTo>
                  <a:lnTo>
                    <a:pt x="232" y="10"/>
                  </a:lnTo>
                  <a:lnTo>
                    <a:pt x="232" y="10"/>
                  </a:lnTo>
                  <a:lnTo>
                    <a:pt x="246" y="14"/>
                  </a:lnTo>
                  <a:lnTo>
                    <a:pt x="260" y="21"/>
                  </a:lnTo>
                  <a:lnTo>
                    <a:pt x="274" y="31"/>
                  </a:lnTo>
                  <a:lnTo>
                    <a:pt x="288" y="45"/>
                  </a:lnTo>
                  <a:lnTo>
                    <a:pt x="288" y="45"/>
                  </a:lnTo>
                  <a:lnTo>
                    <a:pt x="299" y="63"/>
                  </a:lnTo>
                  <a:lnTo>
                    <a:pt x="316" y="70"/>
                  </a:lnTo>
                  <a:lnTo>
                    <a:pt x="331" y="77"/>
                  </a:lnTo>
                  <a:lnTo>
                    <a:pt x="348" y="77"/>
                  </a:lnTo>
                  <a:lnTo>
                    <a:pt x="376" y="66"/>
                  </a:lnTo>
                  <a:lnTo>
                    <a:pt x="401" y="59"/>
                  </a:lnTo>
                  <a:lnTo>
                    <a:pt x="401" y="59"/>
                  </a:lnTo>
                  <a:lnTo>
                    <a:pt x="411" y="56"/>
                  </a:lnTo>
                  <a:lnTo>
                    <a:pt x="422" y="49"/>
                  </a:lnTo>
                  <a:lnTo>
                    <a:pt x="447" y="28"/>
                  </a:lnTo>
                  <a:lnTo>
                    <a:pt x="475" y="10"/>
                  </a:lnTo>
                  <a:lnTo>
                    <a:pt x="489" y="3"/>
                  </a:lnTo>
                  <a:lnTo>
                    <a:pt x="506" y="0"/>
                  </a:lnTo>
                  <a:lnTo>
                    <a:pt x="506" y="0"/>
                  </a:lnTo>
                  <a:lnTo>
                    <a:pt x="521" y="3"/>
                  </a:lnTo>
                  <a:lnTo>
                    <a:pt x="531" y="3"/>
                  </a:lnTo>
                  <a:lnTo>
                    <a:pt x="531" y="3"/>
                  </a:lnTo>
                  <a:lnTo>
                    <a:pt x="549" y="14"/>
                  </a:lnTo>
                  <a:lnTo>
                    <a:pt x="556" y="21"/>
                  </a:lnTo>
                  <a:lnTo>
                    <a:pt x="559" y="31"/>
                  </a:lnTo>
                  <a:lnTo>
                    <a:pt x="559" y="38"/>
                  </a:lnTo>
                  <a:lnTo>
                    <a:pt x="559" y="49"/>
                  </a:lnTo>
                  <a:lnTo>
                    <a:pt x="559" y="59"/>
                  </a:lnTo>
                  <a:lnTo>
                    <a:pt x="566" y="70"/>
                  </a:lnTo>
                  <a:lnTo>
                    <a:pt x="580" y="81"/>
                  </a:lnTo>
                  <a:lnTo>
                    <a:pt x="580" y="81"/>
                  </a:lnTo>
                  <a:lnTo>
                    <a:pt x="598" y="88"/>
                  </a:lnTo>
                  <a:lnTo>
                    <a:pt x="619" y="88"/>
                  </a:lnTo>
                  <a:lnTo>
                    <a:pt x="637" y="88"/>
                  </a:lnTo>
                  <a:lnTo>
                    <a:pt x="658" y="84"/>
                  </a:lnTo>
                  <a:lnTo>
                    <a:pt x="693" y="74"/>
                  </a:lnTo>
                  <a:lnTo>
                    <a:pt x="714" y="66"/>
                  </a:lnTo>
                  <a:lnTo>
                    <a:pt x="714" y="66"/>
                  </a:lnTo>
                  <a:lnTo>
                    <a:pt x="746" y="66"/>
                  </a:lnTo>
                  <a:lnTo>
                    <a:pt x="792" y="70"/>
                  </a:lnTo>
                  <a:lnTo>
                    <a:pt x="809" y="77"/>
                  </a:lnTo>
                  <a:lnTo>
                    <a:pt x="823" y="84"/>
                  </a:lnTo>
                  <a:lnTo>
                    <a:pt x="830" y="91"/>
                  </a:lnTo>
                  <a:lnTo>
                    <a:pt x="830" y="98"/>
                  </a:lnTo>
                  <a:lnTo>
                    <a:pt x="830" y="105"/>
                  </a:lnTo>
                  <a:lnTo>
                    <a:pt x="823" y="112"/>
                  </a:lnTo>
                  <a:lnTo>
                    <a:pt x="823" y="112"/>
                  </a:lnTo>
                  <a:lnTo>
                    <a:pt x="784" y="172"/>
                  </a:lnTo>
                  <a:lnTo>
                    <a:pt x="763" y="211"/>
                  </a:lnTo>
                  <a:lnTo>
                    <a:pt x="742" y="256"/>
                  </a:lnTo>
                  <a:lnTo>
                    <a:pt x="725" y="302"/>
                  </a:lnTo>
                  <a:lnTo>
                    <a:pt x="711" y="348"/>
                  </a:lnTo>
                  <a:lnTo>
                    <a:pt x="700" y="397"/>
                  </a:lnTo>
                  <a:lnTo>
                    <a:pt x="700" y="422"/>
                  </a:lnTo>
                  <a:lnTo>
                    <a:pt x="700" y="446"/>
                  </a:lnTo>
                  <a:lnTo>
                    <a:pt x="700" y="446"/>
                  </a:lnTo>
                  <a:lnTo>
                    <a:pt x="654" y="457"/>
                  </a:lnTo>
                  <a:lnTo>
                    <a:pt x="598" y="464"/>
                  </a:lnTo>
                  <a:lnTo>
                    <a:pt x="531" y="471"/>
                  </a:lnTo>
                  <a:lnTo>
                    <a:pt x="450" y="475"/>
                  </a:lnTo>
                  <a:lnTo>
                    <a:pt x="408" y="471"/>
                  </a:lnTo>
                  <a:lnTo>
                    <a:pt x="366" y="468"/>
                  </a:lnTo>
                  <a:lnTo>
                    <a:pt x="323" y="460"/>
                  </a:lnTo>
                  <a:lnTo>
                    <a:pt x="278" y="450"/>
                  </a:lnTo>
                  <a:lnTo>
                    <a:pt x="236" y="436"/>
                  </a:lnTo>
                  <a:lnTo>
                    <a:pt x="190" y="418"/>
                  </a:lnTo>
                  <a:lnTo>
                    <a:pt x="190" y="41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0" name="Freeform 24"/>
            <p:cNvSpPr>
              <a:spLocks/>
            </p:cNvSpPr>
            <p:nvPr/>
          </p:nvSpPr>
          <p:spPr bwMode="auto">
            <a:xfrm>
              <a:off x="4286" y="2261"/>
              <a:ext cx="503" cy="408"/>
            </a:xfrm>
            <a:custGeom>
              <a:avLst/>
              <a:gdLst>
                <a:gd name="T0" fmla="*/ 296 w 503"/>
                <a:gd name="T1" fmla="*/ 130 h 408"/>
                <a:gd name="T2" fmla="*/ 475 w 503"/>
                <a:gd name="T3" fmla="*/ 144 h 408"/>
                <a:gd name="T4" fmla="*/ 486 w 503"/>
                <a:gd name="T5" fmla="*/ 123 h 408"/>
                <a:gd name="T6" fmla="*/ 486 w 503"/>
                <a:gd name="T7" fmla="*/ 88 h 408"/>
                <a:gd name="T8" fmla="*/ 472 w 503"/>
                <a:gd name="T9" fmla="*/ 63 h 408"/>
                <a:gd name="T10" fmla="*/ 436 w 503"/>
                <a:gd name="T11" fmla="*/ 39 h 408"/>
                <a:gd name="T12" fmla="*/ 377 w 503"/>
                <a:gd name="T13" fmla="*/ 17 h 408"/>
                <a:gd name="T14" fmla="*/ 289 w 503"/>
                <a:gd name="T15" fmla="*/ 3 h 408"/>
                <a:gd name="T16" fmla="*/ 229 w 503"/>
                <a:gd name="T17" fmla="*/ 0 h 408"/>
                <a:gd name="T18" fmla="*/ 166 w 503"/>
                <a:gd name="T19" fmla="*/ 3 h 408"/>
                <a:gd name="T20" fmla="*/ 95 w 503"/>
                <a:gd name="T21" fmla="*/ 21 h 408"/>
                <a:gd name="T22" fmla="*/ 67 w 503"/>
                <a:gd name="T23" fmla="*/ 35 h 408"/>
                <a:gd name="T24" fmla="*/ 46 w 503"/>
                <a:gd name="T25" fmla="*/ 60 h 408"/>
                <a:gd name="T26" fmla="*/ 39 w 503"/>
                <a:gd name="T27" fmla="*/ 95 h 408"/>
                <a:gd name="T28" fmla="*/ 39 w 503"/>
                <a:gd name="T29" fmla="*/ 109 h 408"/>
                <a:gd name="T30" fmla="*/ 56 w 503"/>
                <a:gd name="T31" fmla="*/ 148 h 408"/>
                <a:gd name="T32" fmla="*/ 78 w 503"/>
                <a:gd name="T33" fmla="*/ 169 h 408"/>
                <a:gd name="T34" fmla="*/ 113 w 503"/>
                <a:gd name="T35" fmla="*/ 186 h 408"/>
                <a:gd name="T36" fmla="*/ 162 w 503"/>
                <a:gd name="T37" fmla="*/ 200 h 408"/>
                <a:gd name="T38" fmla="*/ 232 w 503"/>
                <a:gd name="T39" fmla="*/ 211 h 408"/>
                <a:gd name="T40" fmla="*/ 246 w 503"/>
                <a:gd name="T41" fmla="*/ 214 h 408"/>
                <a:gd name="T42" fmla="*/ 289 w 503"/>
                <a:gd name="T43" fmla="*/ 228 h 408"/>
                <a:gd name="T44" fmla="*/ 306 w 503"/>
                <a:gd name="T45" fmla="*/ 253 h 408"/>
                <a:gd name="T46" fmla="*/ 310 w 503"/>
                <a:gd name="T47" fmla="*/ 267 h 408"/>
                <a:gd name="T48" fmla="*/ 296 w 503"/>
                <a:gd name="T49" fmla="*/ 316 h 408"/>
                <a:gd name="T50" fmla="*/ 278 w 503"/>
                <a:gd name="T51" fmla="*/ 334 h 408"/>
                <a:gd name="T52" fmla="*/ 246 w 503"/>
                <a:gd name="T53" fmla="*/ 341 h 408"/>
                <a:gd name="T54" fmla="*/ 236 w 503"/>
                <a:gd name="T55" fmla="*/ 341 h 408"/>
                <a:gd name="T56" fmla="*/ 215 w 503"/>
                <a:gd name="T57" fmla="*/ 330 h 408"/>
                <a:gd name="T58" fmla="*/ 194 w 503"/>
                <a:gd name="T59" fmla="*/ 302 h 408"/>
                <a:gd name="T60" fmla="*/ 197 w 503"/>
                <a:gd name="T61" fmla="*/ 243 h 408"/>
                <a:gd name="T62" fmla="*/ 28 w 503"/>
                <a:gd name="T63" fmla="*/ 232 h 408"/>
                <a:gd name="T64" fmla="*/ 11 w 503"/>
                <a:gd name="T65" fmla="*/ 257 h 408"/>
                <a:gd name="T66" fmla="*/ 4 w 503"/>
                <a:gd name="T67" fmla="*/ 281 h 408"/>
                <a:gd name="T68" fmla="*/ 4 w 503"/>
                <a:gd name="T69" fmla="*/ 313 h 408"/>
                <a:gd name="T70" fmla="*/ 21 w 503"/>
                <a:gd name="T71" fmla="*/ 345 h 408"/>
                <a:gd name="T72" fmla="*/ 67 w 503"/>
                <a:gd name="T73" fmla="*/ 373 h 408"/>
                <a:gd name="T74" fmla="*/ 144 w 503"/>
                <a:gd name="T75" fmla="*/ 394 h 408"/>
                <a:gd name="T76" fmla="*/ 264 w 503"/>
                <a:gd name="T77" fmla="*/ 408 h 408"/>
                <a:gd name="T78" fmla="*/ 306 w 503"/>
                <a:gd name="T79" fmla="*/ 408 h 408"/>
                <a:gd name="T80" fmla="*/ 398 w 503"/>
                <a:gd name="T81" fmla="*/ 390 h 408"/>
                <a:gd name="T82" fmla="*/ 444 w 503"/>
                <a:gd name="T83" fmla="*/ 373 h 408"/>
                <a:gd name="T84" fmla="*/ 479 w 503"/>
                <a:gd name="T85" fmla="*/ 345 h 408"/>
                <a:gd name="T86" fmla="*/ 500 w 503"/>
                <a:gd name="T87" fmla="*/ 299 h 408"/>
                <a:gd name="T88" fmla="*/ 500 w 503"/>
                <a:gd name="T89" fmla="*/ 243 h 408"/>
                <a:gd name="T90" fmla="*/ 489 w 503"/>
                <a:gd name="T91" fmla="*/ 232 h 408"/>
                <a:gd name="T92" fmla="*/ 458 w 503"/>
                <a:gd name="T93" fmla="*/ 207 h 408"/>
                <a:gd name="T94" fmla="*/ 384 w 503"/>
                <a:gd name="T95" fmla="*/ 179 h 408"/>
                <a:gd name="T96" fmla="*/ 257 w 503"/>
                <a:gd name="T97" fmla="*/ 162 h 408"/>
                <a:gd name="T98" fmla="*/ 246 w 503"/>
                <a:gd name="T99" fmla="*/ 162 h 408"/>
                <a:gd name="T100" fmla="*/ 232 w 503"/>
                <a:gd name="T101" fmla="*/ 155 h 408"/>
                <a:gd name="T102" fmla="*/ 218 w 503"/>
                <a:gd name="T103" fmla="*/ 130 h 408"/>
                <a:gd name="T104" fmla="*/ 222 w 503"/>
                <a:gd name="T105" fmla="*/ 88 h 408"/>
                <a:gd name="T106" fmla="*/ 222 w 503"/>
                <a:gd name="T107" fmla="*/ 84 h 408"/>
                <a:gd name="T108" fmla="*/ 239 w 503"/>
                <a:gd name="T109" fmla="*/ 67 h 408"/>
                <a:gd name="T110" fmla="*/ 264 w 503"/>
                <a:gd name="T111" fmla="*/ 60 h 408"/>
                <a:gd name="T112" fmla="*/ 275 w 503"/>
                <a:gd name="T113" fmla="*/ 60 h 408"/>
                <a:gd name="T114" fmla="*/ 292 w 503"/>
                <a:gd name="T115" fmla="*/ 67 h 408"/>
                <a:gd name="T116" fmla="*/ 303 w 503"/>
                <a:gd name="T117" fmla="*/ 84 h 408"/>
                <a:gd name="T118" fmla="*/ 303 w 503"/>
                <a:gd name="T119" fmla="*/ 8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3" h="408">
                  <a:moveTo>
                    <a:pt x="303" y="88"/>
                  </a:moveTo>
                  <a:lnTo>
                    <a:pt x="296" y="130"/>
                  </a:lnTo>
                  <a:lnTo>
                    <a:pt x="475" y="144"/>
                  </a:lnTo>
                  <a:lnTo>
                    <a:pt x="475" y="144"/>
                  </a:lnTo>
                  <a:lnTo>
                    <a:pt x="479" y="137"/>
                  </a:lnTo>
                  <a:lnTo>
                    <a:pt x="486" y="123"/>
                  </a:lnTo>
                  <a:lnTo>
                    <a:pt x="486" y="102"/>
                  </a:lnTo>
                  <a:lnTo>
                    <a:pt x="486" y="88"/>
                  </a:lnTo>
                  <a:lnTo>
                    <a:pt x="479" y="77"/>
                  </a:lnTo>
                  <a:lnTo>
                    <a:pt x="472" y="63"/>
                  </a:lnTo>
                  <a:lnTo>
                    <a:pt x="458" y="49"/>
                  </a:lnTo>
                  <a:lnTo>
                    <a:pt x="436" y="39"/>
                  </a:lnTo>
                  <a:lnTo>
                    <a:pt x="412" y="28"/>
                  </a:lnTo>
                  <a:lnTo>
                    <a:pt x="377" y="17"/>
                  </a:lnTo>
                  <a:lnTo>
                    <a:pt x="338" y="10"/>
                  </a:lnTo>
                  <a:lnTo>
                    <a:pt x="289" y="3"/>
                  </a:lnTo>
                  <a:lnTo>
                    <a:pt x="229" y="0"/>
                  </a:lnTo>
                  <a:lnTo>
                    <a:pt x="229" y="0"/>
                  </a:lnTo>
                  <a:lnTo>
                    <a:pt x="197" y="0"/>
                  </a:lnTo>
                  <a:lnTo>
                    <a:pt x="166" y="3"/>
                  </a:lnTo>
                  <a:lnTo>
                    <a:pt x="130" y="10"/>
                  </a:lnTo>
                  <a:lnTo>
                    <a:pt x="95" y="21"/>
                  </a:lnTo>
                  <a:lnTo>
                    <a:pt x="81" y="28"/>
                  </a:lnTo>
                  <a:lnTo>
                    <a:pt x="67" y="35"/>
                  </a:lnTo>
                  <a:lnTo>
                    <a:pt x="53" y="49"/>
                  </a:lnTo>
                  <a:lnTo>
                    <a:pt x="46" y="60"/>
                  </a:lnTo>
                  <a:lnTo>
                    <a:pt x="42" y="77"/>
                  </a:lnTo>
                  <a:lnTo>
                    <a:pt x="39" y="95"/>
                  </a:lnTo>
                  <a:lnTo>
                    <a:pt x="39" y="95"/>
                  </a:lnTo>
                  <a:lnTo>
                    <a:pt x="39" y="109"/>
                  </a:lnTo>
                  <a:lnTo>
                    <a:pt x="46" y="126"/>
                  </a:lnTo>
                  <a:lnTo>
                    <a:pt x="56" y="148"/>
                  </a:lnTo>
                  <a:lnTo>
                    <a:pt x="67" y="158"/>
                  </a:lnTo>
                  <a:lnTo>
                    <a:pt x="78" y="169"/>
                  </a:lnTo>
                  <a:lnTo>
                    <a:pt x="95" y="176"/>
                  </a:lnTo>
                  <a:lnTo>
                    <a:pt x="113" y="186"/>
                  </a:lnTo>
                  <a:lnTo>
                    <a:pt x="137" y="193"/>
                  </a:lnTo>
                  <a:lnTo>
                    <a:pt x="162" y="200"/>
                  </a:lnTo>
                  <a:lnTo>
                    <a:pt x="197" y="207"/>
                  </a:lnTo>
                  <a:lnTo>
                    <a:pt x="232" y="211"/>
                  </a:lnTo>
                  <a:lnTo>
                    <a:pt x="232" y="211"/>
                  </a:lnTo>
                  <a:lnTo>
                    <a:pt x="246" y="214"/>
                  </a:lnTo>
                  <a:lnTo>
                    <a:pt x="275" y="221"/>
                  </a:lnTo>
                  <a:lnTo>
                    <a:pt x="289" y="228"/>
                  </a:lnTo>
                  <a:lnTo>
                    <a:pt x="299" y="239"/>
                  </a:lnTo>
                  <a:lnTo>
                    <a:pt x="306" y="253"/>
                  </a:lnTo>
                  <a:lnTo>
                    <a:pt x="310" y="267"/>
                  </a:lnTo>
                  <a:lnTo>
                    <a:pt x="310" y="267"/>
                  </a:lnTo>
                  <a:lnTo>
                    <a:pt x="306" y="292"/>
                  </a:lnTo>
                  <a:lnTo>
                    <a:pt x="296" y="316"/>
                  </a:lnTo>
                  <a:lnTo>
                    <a:pt x="289" y="327"/>
                  </a:lnTo>
                  <a:lnTo>
                    <a:pt x="278" y="334"/>
                  </a:lnTo>
                  <a:lnTo>
                    <a:pt x="264" y="341"/>
                  </a:lnTo>
                  <a:lnTo>
                    <a:pt x="246" y="341"/>
                  </a:lnTo>
                  <a:lnTo>
                    <a:pt x="246" y="341"/>
                  </a:lnTo>
                  <a:lnTo>
                    <a:pt x="236" y="341"/>
                  </a:lnTo>
                  <a:lnTo>
                    <a:pt x="225" y="338"/>
                  </a:lnTo>
                  <a:lnTo>
                    <a:pt x="215" y="330"/>
                  </a:lnTo>
                  <a:lnTo>
                    <a:pt x="201" y="320"/>
                  </a:lnTo>
                  <a:lnTo>
                    <a:pt x="194" y="302"/>
                  </a:lnTo>
                  <a:lnTo>
                    <a:pt x="194" y="274"/>
                  </a:lnTo>
                  <a:lnTo>
                    <a:pt x="197" y="243"/>
                  </a:lnTo>
                  <a:lnTo>
                    <a:pt x="28" y="232"/>
                  </a:lnTo>
                  <a:lnTo>
                    <a:pt x="28" y="232"/>
                  </a:lnTo>
                  <a:lnTo>
                    <a:pt x="25" y="236"/>
                  </a:lnTo>
                  <a:lnTo>
                    <a:pt x="11" y="257"/>
                  </a:lnTo>
                  <a:lnTo>
                    <a:pt x="7" y="267"/>
                  </a:lnTo>
                  <a:lnTo>
                    <a:pt x="4" y="281"/>
                  </a:lnTo>
                  <a:lnTo>
                    <a:pt x="0" y="295"/>
                  </a:lnTo>
                  <a:lnTo>
                    <a:pt x="4" y="313"/>
                  </a:lnTo>
                  <a:lnTo>
                    <a:pt x="11" y="327"/>
                  </a:lnTo>
                  <a:lnTo>
                    <a:pt x="21" y="345"/>
                  </a:lnTo>
                  <a:lnTo>
                    <a:pt x="39" y="359"/>
                  </a:lnTo>
                  <a:lnTo>
                    <a:pt x="67" y="373"/>
                  </a:lnTo>
                  <a:lnTo>
                    <a:pt x="99" y="383"/>
                  </a:lnTo>
                  <a:lnTo>
                    <a:pt x="144" y="394"/>
                  </a:lnTo>
                  <a:lnTo>
                    <a:pt x="197" y="404"/>
                  </a:lnTo>
                  <a:lnTo>
                    <a:pt x="264" y="408"/>
                  </a:lnTo>
                  <a:lnTo>
                    <a:pt x="264" y="408"/>
                  </a:lnTo>
                  <a:lnTo>
                    <a:pt x="306" y="408"/>
                  </a:lnTo>
                  <a:lnTo>
                    <a:pt x="349" y="401"/>
                  </a:lnTo>
                  <a:lnTo>
                    <a:pt x="398" y="390"/>
                  </a:lnTo>
                  <a:lnTo>
                    <a:pt x="422" y="383"/>
                  </a:lnTo>
                  <a:lnTo>
                    <a:pt x="444" y="373"/>
                  </a:lnTo>
                  <a:lnTo>
                    <a:pt x="465" y="359"/>
                  </a:lnTo>
                  <a:lnTo>
                    <a:pt x="479" y="345"/>
                  </a:lnTo>
                  <a:lnTo>
                    <a:pt x="493" y="323"/>
                  </a:lnTo>
                  <a:lnTo>
                    <a:pt x="500" y="299"/>
                  </a:lnTo>
                  <a:lnTo>
                    <a:pt x="503" y="274"/>
                  </a:lnTo>
                  <a:lnTo>
                    <a:pt x="500" y="243"/>
                  </a:lnTo>
                  <a:lnTo>
                    <a:pt x="500" y="243"/>
                  </a:lnTo>
                  <a:lnTo>
                    <a:pt x="489" y="232"/>
                  </a:lnTo>
                  <a:lnTo>
                    <a:pt x="479" y="221"/>
                  </a:lnTo>
                  <a:lnTo>
                    <a:pt x="458" y="207"/>
                  </a:lnTo>
                  <a:lnTo>
                    <a:pt x="429" y="193"/>
                  </a:lnTo>
                  <a:lnTo>
                    <a:pt x="384" y="179"/>
                  </a:lnTo>
                  <a:lnTo>
                    <a:pt x="327" y="169"/>
                  </a:lnTo>
                  <a:lnTo>
                    <a:pt x="257" y="162"/>
                  </a:lnTo>
                  <a:lnTo>
                    <a:pt x="257" y="162"/>
                  </a:lnTo>
                  <a:lnTo>
                    <a:pt x="246" y="162"/>
                  </a:lnTo>
                  <a:lnTo>
                    <a:pt x="239" y="158"/>
                  </a:lnTo>
                  <a:lnTo>
                    <a:pt x="232" y="155"/>
                  </a:lnTo>
                  <a:lnTo>
                    <a:pt x="225" y="144"/>
                  </a:lnTo>
                  <a:lnTo>
                    <a:pt x="218" y="130"/>
                  </a:lnTo>
                  <a:lnTo>
                    <a:pt x="218" y="112"/>
                  </a:lnTo>
                  <a:lnTo>
                    <a:pt x="222" y="88"/>
                  </a:lnTo>
                  <a:lnTo>
                    <a:pt x="222" y="88"/>
                  </a:lnTo>
                  <a:lnTo>
                    <a:pt x="222" y="84"/>
                  </a:lnTo>
                  <a:lnTo>
                    <a:pt x="229" y="77"/>
                  </a:lnTo>
                  <a:lnTo>
                    <a:pt x="239" y="67"/>
                  </a:lnTo>
                  <a:lnTo>
                    <a:pt x="250" y="63"/>
                  </a:lnTo>
                  <a:lnTo>
                    <a:pt x="264" y="60"/>
                  </a:lnTo>
                  <a:lnTo>
                    <a:pt x="264" y="60"/>
                  </a:lnTo>
                  <a:lnTo>
                    <a:pt x="275" y="60"/>
                  </a:lnTo>
                  <a:lnTo>
                    <a:pt x="285" y="63"/>
                  </a:lnTo>
                  <a:lnTo>
                    <a:pt x="292" y="67"/>
                  </a:lnTo>
                  <a:lnTo>
                    <a:pt x="296" y="74"/>
                  </a:lnTo>
                  <a:lnTo>
                    <a:pt x="303" y="84"/>
                  </a:lnTo>
                  <a:lnTo>
                    <a:pt x="303" y="88"/>
                  </a:lnTo>
                  <a:lnTo>
                    <a:pt x="303" y="8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1" name="Freeform 25"/>
            <p:cNvSpPr>
              <a:spLocks/>
            </p:cNvSpPr>
            <p:nvPr/>
          </p:nvSpPr>
          <p:spPr bwMode="auto">
            <a:xfrm>
              <a:off x="4487" y="2198"/>
              <a:ext cx="165" cy="94"/>
            </a:xfrm>
            <a:custGeom>
              <a:avLst/>
              <a:gdLst>
                <a:gd name="T0" fmla="*/ 0 w 165"/>
                <a:gd name="T1" fmla="*/ 0 h 94"/>
                <a:gd name="T2" fmla="*/ 17 w 165"/>
                <a:gd name="T3" fmla="*/ 80 h 94"/>
                <a:gd name="T4" fmla="*/ 155 w 165"/>
                <a:gd name="T5" fmla="*/ 94 h 94"/>
                <a:gd name="T6" fmla="*/ 165 w 165"/>
                <a:gd name="T7" fmla="*/ 7 h 94"/>
                <a:gd name="T8" fmla="*/ 0 w 165"/>
                <a:gd name="T9" fmla="*/ 0 h 94"/>
              </a:gdLst>
              <a:ahLst/>
              <a:cxnLst>
                <a:cxn ang="0">
                  <a:pos x="T0" y="T1"/>
                </a:cxn>
                <a:cxn ang="0">
                  <a:pos x="T2" y="T3"/>
                </a:cxn>
                <a:cxn ang="0">
                  <a:pos x="T4" y="T5"/>
                </a:cxn>
                <a:cxn ang="0">
                  <a:pos x="T6" y="T7"/>
                </a:cxn>
                <a:cxn ang="0">
                  <a:pos x="T8" y="T9"/>
                </a:cxn>
              </a:cxnLst>
              <a:rect l="0" t="0" r="r" b="b"/>
              <a:pathLst>
                <a:path w="165" h="94">
                  <a:moveTo>
                    <a:pt x="0" y="0"/>
                  </a:moveTo>
                  <a:lnTo>
                    <a:pt x="17" y="80"/>
                  </a:lnTo>
                  <a:lnTo>
                    <a:pt x="155" y="94"/>
                  </a:lnTo>
                  <a:lnTo>
                    <a:pt x="165" y="7"/>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2" name="Freeform 26"/>
            <p:cNvSpPr>
              <a:spLocks/>
            </p:cNvSpPr>
            <p:nvPr/>
          </p:nvSpPr>
          <p:spPr bwMode="auto">
            <a:xfrm>
              <a:off x="4455" y="2623"/>
              <a:ext cx="229" cy="123"/>
            </a:xfrm>
            <a:custGeom>
              <a:avLst/>
              <a:gdLst>
                <a:gd name="T0" fmla="*/ 25 w 229"/>
                <a:gd name="T1" fmla="*/ 18 h 123"/>
                <a:gd name="T2" fmla="*/ 0 w 229"/>
                <a:gd name="T3" fmla="*/ 123 h 123"/>
                <a:gd name="T4" fmla="*/ 229 w 229"/>
                <a:gd name="T5" fmla="*/ 123 h 123"/>
                <a:gd name="T6" fmla="*/ 183 w 229"/>
                <a:gd name="T7" fmla="*/ 0 h 123"/>
                <a:gd name="T8" fmla="*/ 25 w 229"/>
                <a:gd name="T9" fmla="*/ 18 h 123"/>
              </a:gdLst>
              <a:ahLst/>
              <a:cxnLst>
                <a:cxn ang="0">
                  <a:pos x="T0" y="T1"/>
                </a:cxn>
                <a:cxn ang="0">
                  <a:pos x="T2" y="T3"/>
                </a:cxn>
                <a:cxn ang="0">
                  <a:pos x="T4" y="T5"/>
                </a:cxn>
                <a:cxn ang="0">
                  <a:pos x="T6" y="T7"/>
                </a:cxn>
                <a:cxn ang="0">
                  <a:pos x="T8" y="T9"/>
                </a:cxn>
              </a:cxnLst>
              <a:rect l="0" t="0" r="r" b="b"/>
              <a:pathLst>
                <a:path w="229" h="123">
                  <a:moveTo>
                    <a:pt x="25" y="18"/>
                  </a:moveTo>
                  <a:lnTo>
                    <a:pt x="0" y="123"/>
                  </a:lnTo>
                  <a:lnTo>
                    <a:pt x="229" y="123"/>
                  </a:lnTo>
                  <a:lnTo>
                    <a:pt x="183" y="0"/>
                  </a:lnTo>
                  <a:lnTo>
                    <a:pt x="25" y="1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3" name="Freeform 27"/>
            <p:cNvSpPr>
              <a:spLocks/>
            </p:cNvSpPr>
            <p:nvPr/>
          </p:nvSpPr>
          <p:spPr bwMode="auto">
            <a:xfrm>
              <a:off x="4159" y="1990"/>
              <a:ext cx="627" cy="95"/>
            </a:xfrm>
            <a:custGeom>
              <a:avLst/>
              <a:gdLst>
                <a:gd name="T0" fmla="*/ 25 w 627"/>
                <a:gd name="T1" fmla="*/ 0 h 95"/>
                <a:gd name="T2" fmla="*/ 25 w 627"/>
                <a:gd name="T3" fmla="*/ 0 h 95"/>
                <a:gd name="T4" fmla="*/ 103 w 627"/>
                <a:gd name="T5" fmla="*/ 7 h 95"/>
                <a:gd name="T6" fmla="*/ 286 w 627"/>
                <a:gd name="T7" fmla="*/ 25 h 95"/>
                <a:gd name="T8" fmla="*/ 384 w 627"/>
                <a:gd name="T9" fmla="*/ 32 h 95"/>
                <a:gd name="T10" fmla="*/ 479 w 627"/>
                <a:gd name="T11" fmla="*/ 35 h 95"/>
                <a:gd name="T12" fmla="*/ 553 w 627"/>
                <a:gd name="T13" fmla="*/ 35 h 95"/>
                <a:gd name="T14" fmla="*/ 578 w 627"/>
                <a:gd name="T15" fmla="*/ 35 h 95"/>
                <a:gd name="T16" fmla="*/ 595 w 627"/>
                <a:gd name="T17" fmla="*/ 32 h 95"/>
                <a:gd name="T18" fmla="*/ 595 w 627"/>
                <a:gd name="T19" fmla="*/ 32 h 95"/>
                <a:gd name="T20" fmla="*/ 606 w 627"/>
                <a:gd name="T21" fmla="*/ 35 h 95"/>
                <a:gd name="T22" fmla="*/ 620 w 627"/>
                <a:gd name="T23" fmla="*/ 46 h 95"/>
                <a:gd name="T24" fmla="*/ 627 w 627"/>
                <a:gd name="T25" fmla="*/ 56 h 95"/>
                <a:gd name="T26" fmla="*/ 627 w 627"/>
                <a:gd name="T27" fmla="*/ 63 h 95"/>
                <a:gd name="T28" fmla="*/ 623 w 627"/>
                <a:gd name="T29" fmla="*/ 74 h 95"/>
                <a:gd name="T30" fmla="*/ 609 w 627"/>
                <a:gd name="T31" fmla="*/ 84 h 95"/>
                <a:gd name="T32" fmla="*/ 609 w 627"/>
                <a:gd name="T33" fmla="*/ 84 h 95"/>
                <a:gd name="T34" fmla="*/ 595 w 627"/>
                <a:gd name="T35" fmla="*/ 88 h 95"/>
                <a:gd name="T36" fmla="*/ 574 w 627"/>
                <a:gd name="T37" fmla="*/ 91 h 95"/>
                <a:gd name="T38" fmla="*/ 507 w 627"/>
                <a:gd name="T39" fmla="*/ 95 h 95"/>
                <a:gd name="T40" fmla="*/ 419 w 627"/>
                <a:gd name="T41" fmla="*/ 91 h 95"/>
                <a:gd name="T42" fmla="*/ 321 w 627"/>
                <a:gd name="T43" fmla="*/ 84 h 95"/>
                <a:gd name="T44" fmla="*/ 131 w 627"/>
                <a:gd name="T45" fmla="*/ 70 h 95"/>
                <a:gd name="T46" fmla="*/ 60 w 627"/>
                <a:gd name="T47" fmla="*/ 60 h 95"/>
                <a:gd name="T48" fmla="*/ 18 w 627"/>
                <a:gd name="T49" fmla="*/ 49 h 95"/>
                <a:gd name="T50" fmla="*/ 18 w 627"/>
                <a:gd name="T51" fmla="*/ 49 h 95"/>
                <a:gd name="T52" fmla="*/ 11 w 627"/>
                <a:gd name="T53" fmla="*/ 46 h 95"/>
                <a:gd name="T54" fmla="*/ 4 w 627"/>
                <a:gd name="T55" fmla="*/ 35 h 95"/>
                <a:gd name="T56" fmla="*/ 0 w 627"/>
                <a:gd name="T57" fmla="*/ 28 h 95"/>
                <a:gd name="T58" fmla="*/ 4 w 627"/>
                <a:gd name="T59" fmla="*/ 21 h 95"/>
                <a:gd name="T60" fmla="*/ 11 w 627"/>
                <a:gd name="T61" fmla="*/ 11 h 95"/>
                <a:gd name="T62" fmla="*/ 25 w 627"/>
                <a:gd name="T63" fmla="*/ 0 h 95"/>
                <a:gd name="T64" fmla="*/ 25 w 627"/>
                <a:gd name="T6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7" h="95">
                  <a:moveTo>
                    <a:pt x="25" y="0"/>
                  </a:moveTo>
                  <a:lnTo>
                    <a:pt x="25" y="0"/>
                  </a:lnTo>
                  <a:lnTo>
                    <a:pt x="103" y="7"/>
                  </a:lnTo>
                  <a:lnTo>
                    <a:pt x="286" y="25"/>
                  </a:lnTo>
                  <a:lnTo>
                    <a:pt x="384" y="32"/>
                  </a:lnTo>
                  <a:lnTo>
                    <a:pt x="479" y="35"/>
                  </a:lnTo>
                  <a:lnTo>
                    <a:pt x="553" y="35"/>
                  </a:lnTo>
                  <a:lnTo>
                    <a:pt x="578" y="35"/>
                  </a:lnTo>
                  <a:lnTo>
                    <a:pt x="595" y="32"/>
                  </a:lnTo>
                  <a:lnTo>
                    <a:pt x="595" y="32"/>
                  </a:lnTo>
                  <a:lnTo>
                    <a:pt x="606" y="35"/>
                  </a:lnTo>
                  <a:lnTo>
                    <a:pt x="620" y="46"/>
                  </a:lnTo>
                  <a:lnTo>
                    <a:pt x="627" y="56"/>
                  </a:lnTo>
                  <a:lnTo>
                    <a:pt x="627" y="63"/>
                  </a:lnTo>
                  <a:lnTo>
                    <a:pt x="623" y="74"/>
                  </a:lnTo>
                  <a:lnTo>
                    <a:pt x="609" y="84"/>
                  </a:lnTo>
                  <a:lnTo>
                    <a:pt x="609" y="84"/>
                  </a:lnTo>
                  <a:lnTo>
                    <a:pt x="595" y="88"/>
                  </a:lnTo>
                  <a:lnTo>
                    <a:pt x="574" y="91"/>
                  </a:lnTo>
                  <a:lnTo>
                    <a:pt x="507" y="95"/>
                  </a:lnTo>
                  <a:lnTo>
                    <a:pt x="419" y="91"/>
                  </a:lnTo>
                  <a:lnTo>
                    <a:pt x="321" y="84"/>
                  </a:lnTo>
                  <a:lnTo>
                    <a:pt x="131" y="70"/>
                  </a:lnTo>
                  <a:lnTo>
                    <a:pt x="60" y="60"/>
                  </a:lnTo>
                  <a:lnTo>
                    <a:pt x="18" y="49"/>
                  </a:lnTo>
                  <a:lnTo>
                    <a:pt x="18" y="49"/>
                  </a:lnTo>
                  <a:lnTo>
                    <a:pt x="11" y="46"/>
                  </a:lnTo>
                  <a:lnTo>
                    <a:pt x="4" y="35"/>
                  </a:lnTo>
                  <a:lnTo>
                    <a:pt x="0" y="28"/>
                  </a:lnTo>
                  <a:lnTo>
                    <a:pt x="4" y="21"/>
                  </a:lnTo>
                  <a:lnTo>
                    <a:pt x="11" y="11"/>
                  </a:lnTo>
                  <a:lnTo>
                    <a:pt x="25" y="0"/>
                  </a:lnTo>
                  <a:lnTo>
                    <a:pt x="25"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4" name="Freeform 28"/>
            <p:cNvSpPr>
              <a:spLocks/>
            </p:cNvSpPr>
            <p:nvPr/>
          </p:nvSpPr>
          <p:spPr bwMode="auto">
            <a:xfrm>
              <a:off x="4163" y="1768"/>
              <a:ext cx="127" cy="201"/>
            </a:xfrm>
            <a:custGeom>
              <a:avLst/>
              <a:gdLst>
                <a:gd name="T0" fmla="*/ 109 w 127"/>
                <a:gd name="T1" fmla="*/ 0 h 201"/>
                <a:gd name="T2" fmla="*/ 109 w 127"/>
                <a:gd name="T3" fmla="*/ 0 h 201"/>
                <a:gd name="T4" fmla="*/ 81 w 127"/>
                <a:gd name="T5" fmla="*/ 7 h 201"/>
                <a:gd name="T6" fmla="*/ 35 w 127"/>
                <a:gd name="T7" fmla="*/ 18 h 201"/>
                <a:gd name="T8" fmla="*/ 35 w 127"/>
                <a:gd name="T9" fmla="*/ 18 h 201"/>
                <a:gd name="T10" fmla="*/ 0 w 127"/>
                <a:gd name="T11" fmla="*/ 18 h 201"/>
                <a:gd name="T12" fmla="*/ 0 w 127"/>
                <a:gd name="T13" fmla="*/ 18 h 201"/>
                <a:gd name="T14" fmla="*/ 18 w 127"/>
                <a:gd name="T15" fmla="*/ 57 h 201"/>
                <a:gd name="T16" fmla="*/ 18 w 127"/>
                <a:gd name="T17" fmla="*/ 57 h 201"/>
                <a:gd name="T18" fmla="*/ 25 w 127"/>
                <a:gd name="T19" fmla="*/ 67 h 201"/>
                <a:gd name="T20" fmla="*/ 32 w 127"/>
                <a:gd name="T21" fmla="*/ 74 h 201"/>
                <a:gd name="T22" fmla="*/ 39 w 127"/>
                <a:gd name="T23" fmla="*/ 85 h 201"/>
                <a:gd name="T24" fmla="*/ 46 w 127"/>
                <a:gd name="T25" fmla="*/ 99 h 201"/>
                <a:gd name="T26" fmla="*/ 46 w 127"/>
                <a:gd name="T27" fmla="*/ 99 h 201"/>
                <a:gd name="T28" fmla="*/ 63 w 127"/>
                <a:gd name="T29" fmla="*/ 152 h 201"/>
                <a:gd name="T30" fmla="*/ 77 w 127"/>
                <a:gd name="T31" fmla="*/ 176 h 201"/>
                <a:gd name="T32" fmla="*/ 84 w 127"/>
                <a:gd name="T33" fmla="*/ 183 h 201"/>
                <a:gd name="T34" fmla="*/ 88 w 127"/>
                <a:gd name="T35" fmla="*/ 190 h 201"/>
                <a:gd name="T36" fmla="*/ 88 w 127"/>
                <a:gd name="T37" fmla="*/ 190 h 201"/>
                <a:gd name="T38" fmla="*/ 102 w 127"/>
                <a:gd name="T39" fmla="*/ 197 h 201"/>
                <a:gd name="T40" fmla="*/ 113 w 127"/>
                <a:gd name="T41" fmla="*/ 201 h 201"/>
                <a:gd name="T42" fmla="*/ 116 w 127"/>
                <a:gd name="T43" fmla="*/ 201 h 201"/>
                <a:gd name="T44" fmla="*/ 123 w 127"/>
                <a:gd name="T45" fmla="*/ 197 h 201"/>
                <a:gd name="T46" fmla="*/ 123 w 127"/>
                <a:gd name="T47" fmla="*/ 190 h 201"/>
                <a:gd name="T48" fmla="*/ 127 w 127"/>
                <a:gd name="T49" fmla="*/ 180 h 201"/>
                <a:gd name="T50" fmla="*/ 127 w 127"/>
                <a:gd name="T51" fmla="*/ 180 h 201"/>
                <a:gd name="T52" fmla="*/ 127 w 127"/>
                <a:gd name="T53" fmla="*/ 148 h 201"/>
                <a:gd name="T54" fmla="*/ 123 w 127"/>
                <a:gd name="T55" fmla="*/ 109 h 201"/>
                <a:gd name="T56" fmla="*/ 120 w 127"/>
                <a:gd name="T57" fmla="*/ 64 h 201"/>
                <a:gd name="T58" fmla="*/ 109 w 127"/>
                <a:gd name="T5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01">
                  <a:moveTo>
                    <a:pt x="109" y="0"/>
                  </a:moveTo>
                  <a:lnTo>
                    <a:pt x="109" y="0"/>
                  </a:lnTo>
                  <a:lnTo>
                    <a:pt x="81" y="7"/>
                  </a:lnTo>
                  <a:lnTo>
                    <a:pt x="35" y="18"/>
                  </a:lnTo>
                  <a:lnTo>
                    <a:pt x="35" y="18"/>
                  </a:lnTo>
                  <a:lnTo>
                    <a:pt x="0" y="18"/>
                  </a:lnTo>
                  <a:lnTo>
                    <a:pt x="0" y="18"/>
                  </a:lnTo>
                  <a:lnTo>
                    <a:pt x="18" y="57"/>
                  </a:lnTo>
                  <a:lnTo>
                    <a:pt x="18" y="57"/>
                  </a:lnTo>
                  <a:lnTo>
                    <a:pt x="25" y="67"/>
                  </a:lnTo>
                  <a:lnTo>
                    <a:pt x="32" y="74"/>
                  </a:lnTo>
                  <a:lnTo>
                    <a:pt x="39" y="85"/>
                  </a:lnTo>
                  <a:lnTo>
                    <a:pt x="46" y="99"/>
                  </a:lnTo>
                  <a:lnTo>
                    <a:pt x="46" y="99"/>
                  </a:lnTo>
                  <a:lnTo>
                    <a:pt x="63" y="152"/>
                  </a:lnTo>
                  <a:lnTo>
                    <a:pt x="77" y="176"/>
                  </a:lnTo>
                  <a:lnTo>
                    <a:pt x="84" y="183"/>
                  </a:lnTo>
                  <a:lnTo>
                    <a:pt x="88" y="190"/>
                  </a:lnTo>
                  <a:lnTo>
                    <a:pt x="88" y="190"/>
                  </a:lnTo>
                  <a:lnTo>
                    <a:pt x="102" y="197"/>
                  </a:lnTo>
                  <a:lnTo>
                    <a:pt x="113" y="201"/>
                  </a:lnTo>
                  <a:lnTo>
                    <a:pt x="116" y="201"/>
                  </a:lnTo>
                  <a:lnTo>
                    <a:pt x="123" y="197"/>
                  </a:lnTo>
                  <a:lnTo>
                    <a:pt x="123" y="190"/>
                  </a:lnTo>
                  <a:lnTo>
                    <a:pt x="127" y="180"/>
                  </a:lnTo>
                  <a:lnTo>
                    <a:pt x="127" y="180"/>
                  </a:lnTo>
                  <a:lnTo>
                    <a:pt x="127" y="148"/>
                  </a:lnTo>
                  <a:lnTo>
                    <a:pt x="123" y="109"/>
                  </a:lnTo>
                  <a:lnTo>
                    <a:pt x="120" y="64"/>
                  </a:lnTo>
                  <a:lnTo>
                    <a:pt x="109"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5" name="Freeform 29"/>
            <p:cNvSpPr>
              <a:spLocks/>
            </p:cNvSpPr>
            <p:nvPr/>
          </p:nvSpPr>
          <p:spPr bwMode="auto">
            <a:xfrm>
              <a:off x="4202" y="2050"/>
              <a:ext cx="179" cy="144"/>
            </a:xfrm>
            <a:custGeom>
              <a:avLst/>
              <a:gdLst>
                <a:gd name="T0" fmla="*/ 56 w 179"/>
                <a:gd name="T1" fmla="*/ 7 h 144"/>
                <a:gd name="T2" fmla="*/ 56 w 179"/>
                <a:gd name="T3" fmla="*/ 7 h 144"/>
                <a:gd name="T4" fmla="*/ 45 w 179"/>
                <a:gd name="T5" fmla="*/ 17 h 144"/>
                <a:gd name="T6" fmla="*/ 24 w 179"/>
                <a:gd name="T7" fmla="*/ 46 h 144"/>
                <a:gd name="T8" fmla="*/ 14 w 179"/>
                <a:gd name="T9" fmla="*/ 63 h 144"/>
                <a:gd name="T10" fmla="*/ 3 w 179"/>
                <a:gd name="T11" fmla="*/ 81 h 144"/>
                <a:gd name="T12" fmla="*/ 0 w 179"/>
                <a:gd name="T13" fmla="*/ 98 h 144"/>
                <a:gd name="T14" fmla="*/ 0 w 179"/>
                <a:gd name="T15" fmla="*/ 116 h 144"/>
                <a:gd name="T16" fmla="*/ 0 w 179"/>
                <a:gd name="T17" fmla="*/ 116 h 144"/>
                <a:gd name="T18" fmla="*/ 7 w 179"/>
                <a:gd name="T19" fmla="*/ 140 h 144"/>
                <a:gd name="T20" fmla="*/ 10 w 179"/>
                <a:gd name="T21" fmla="*/ 144 h 144"/>
                <a:gd name="T22" fmla="*/ 14 w 179"/>
                <a:gd name="T23" fmla="*/ 144 h 144"/>
                <a:gd name="T24" fmla="*/ 24 w 179"/>
                <a:gd name="T25" fmla="*/ 133 h 144"/>
                <a:gd name="T26" fmla="*/ 38 w 179"/>
                <a:gd name="T27" fmla="*/ 116 h 144"/>
                <a:gd name="T28" fmla="*/ 38 w 179"/>
                <a:gd name="T29" fmla="*/ 116 h 144"/>
                <a:gd name="T30" fmla="*/ 52 w 179"/>
                <a:gd name="T31" fmla="*/ 98 h 144"/>
                <a:gd name="T32" fmla="*/ 67 w 179"/>
                <a:gd name="T33" fmla="*/ 77 h 144"/>
                <a:gd name="T34" fmla="*/ 81 w 179"/>
                <a:gd name="T35" fmla="*/ 56 h 144"/>
                <a:gd name="T36" fmla="*/ 91 w 179"/>
                <a:gd name="T37" fmla="*/ 42 h 144"/>
                <a:gd name="T38" fmla="*/ 91 w 179"/>
                <a:gd name="T39" fmla="*/ 42 h 144"/>
                <a:gd name="T40" fmla="*/ 105 w 179"/>
                <a:gd name="T41" fmla="*/ 31 h 144"/>
                <a:gd name="T42" fmla="*/ 116 w 179"/>
                <a:gd name="T43" fmla="*/ 28 h 144"/>
                <a:gd name="T44" fmla="*/ 123 w 179"/>
                <a:gd name="T45" fmla="*/ 31 h 144"/>
                <a:gd name="T46" fmla="*/ 130 w 179"/>
                <a:gd name="T47" fmla="*/ 35 h 144"/>
                <a:gd name="T48" fmla="*/ 133 w 179"/>
                <a:gd name="T49" fmla="*/ 38 h 144"/>
                <a:gd name="T50" fmla="*/ 137 w 179"/>
                <a:gd name="T51" fmla="*/ 49 h 144"/>
                <a:gd name="T52" fmla="*/ 137 w 179"/>
                <a:gd name="T53" fmla="*/ 49 h 144"/>
                <a:gd name="T54" fmla="*/ 140 w 179"/>
                <a:gd name="T55" fmla="*/ 98 h 144"/>
                <a:gd name="T56" fmla="*/ 140 w 179"/>
                <a:gd name="T57" fmla="*/ 116 h 144"/>
                <a:gd name="T58" fmla="*/ 144 w 179"/>
                <a:gd name="T59" fmla="*/ 119 h 144"/>
                <a:gd name="T60" fmla="*/ 147 w 179"/>
                <a:gd name="T61" fmla="*/ 123 h 144"/>
                <a:gd name="T62" fmla="*/ 147 w 179"/>
                <a:gd name="T63" fmla="*/ 123 h 144"/>
                <a:gd name="T64" fmla="*/ 158 w 179"/>
                <a:gd name="T65" fmla="*/ 126 h 144"/>
                <a:gd name="T66" fmla="*/ 165 w 179"/>
                <a:gd name="T67" fmla="*/ 130 h 144"/>
                <a:gd name="T68" fmla="*/ 172 w 179"/>
                <a:gd name="T69" fmla="*/ 133 h 144"/>
                <a:gd name="T70" fmla="*/ 172 w 179"/>
                <a:gd name="T71" fmla="*/ 130 h 144"/>
                <a:gd name="T72" fmla="*/ 179 w 179"/>
                <a:gd name="T73" fmla="*/ 109 h 144"/>
                <a:gd name="T74" fmla="*/ 179 w 179"/>
                <a:gd name="T75" fmla="*/ 109 h 144"/>
                <a:gd name="T76" fmla="*/ 179 w 179"/>
                <a:gd name="T77" fmla="*/ 74 h 144"/>
                <a:gd name="T78" fmla="*/ 176 w 179"/>
                <a:gd name="T79" fmla="*/ 38 h 144"/>
                <a:gd name="T80" fmla="*/ 169 w 179"/>
                <a:gd name="T81" fmla="*/ 3 h 144"/>
                <a:gd name="T82" fmla="*/ 169 w 179"/>
                <a:gd name="T83" fmla="*/ 3 h 144"/>
                <a:gd name="T84" fmla="*/ 119 w 179"/>
                <a:gd name="T85" fmla="*/ 0 h 144"/>
                <a:gd name="T86" fmla="*/ 81 w 179"/>
                <a:gd name="T87" fmla="*/ 3 h 144"/>
                <a:gd name="T88" fmla="*/ 56 w 179"/>
                <a:gd name="T89" fmla="*/ 7 h 144"/>
                <a:gd name="T90" fmla="*/ 56 w 179"/>
                <a:gd name="T91"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9" h="144">
                  <a:moveTo>
                    <a:pt x="56" y="7"/>
                  </a:moveTo>
                  <a:lnTo>
                    <a:pt x="56" y="7"/>
                  </a:lnTo>
                  <a:lnTo>
                    <a:pt x="45" y="17"/>
                  </a:lnTo>
                  <a:lnTo>
                    <a:pt x="24" y="46"/>
                  </a:lnTo>
                  <a:lnTo>
                    <a:pt x="14" y="63"/>
                  </a:lnTo>
                  <a:lnTo>
                    <a:pt x="3" y="81"/>
                  </a:lnTo>
                  <a:lnTo>
                    <a:pt x="0" y="98"/>
                  </a:lnTo>
                  <a:lnTo>
                    <a:pt x="0" y="116"/>
                  </a:lnTo>
                  <a:lnTo>
                    <a:pt x="0" y="116"/>
                  </a:lnTo>
                  <a:lnTo>
                    <a:pt x="7" y="140"/>
                  </a:lnTo>
                  <a:lnTo>
                    <a:pt x="10" y="144"/>
                  </a:lnTo>
                  <a:lnTo>
                    <a:pt x="14" y="144"/>
                  </a:lnTo>
                  <a:lnTo>
                    <a:pt x="24" y="133"/>
                  </a:lnTo>
                  <a:lnTo>
                    <a:pt x="38" y="116"/>
                  </a:lnTo>
                  <a:lnTo>
                    <a:pt x="38" y="116"/>
                  </a:lnTo>
                  <a:lnTo>
                    <a:pt x="52" y="98"/>
                  </a:lnTo>
                  <a:lnTo>
                    <a:pt x="67" y="77"/>
                  </a:lnTo>
                  <a:lnTo>
                    <a:pt x="81" y="56"/>
                  </a:lnTo>
                  <a:lnTo>
                    <a:pt x="91" y="42"/>
                  </a:lnTo>
                  <a:lnTo>
                    <a:pt x="91" y="42"/>
                  </a:lnTo>
                  <a:lnTo>
                    <a:pt x="105" y="31"/>
                  </a:lnTo>
                  <a:lnTo>
                    <a:pt x="116" y="28"/>
                  </a:lnTo>
                  <a:lnTo>
                    <a:pt x="123" y="31"/>
                  </a:lnTo>
                  <a:lnTo>
                    <a:pt x="130" y="35"/>
                  </a:lnTo>
                  <a:lnTo>
                    <a:pt x="133" y="38"/>
                  </a:lnTo>
                  <a:lnTo>
                    <a:pt x="137" y="49"/>
                  </a:lnTo>
                  <a:lnTo>
                    <a:pt x="137" y="49"/>
                  </a:lnTo>
                  <a:lnTo>
                    <a:pt x="140" y="98"/>
                  </a:lnTo>
                  <a:lnTo>
                    <a:pt x="140" y="116"/>
                  </a:lnTo>
                  <a:lnTo>
                    <a:pt x="144" y="119"/>
                  </a:lnTo>
                  <a:lnTo>
                    <a:pt x="147" y="123"/>
                  </a:lnTo>
                  <a:lnTo>
                    <a:pt x="147" y="123"/>
                  </a:lnTo>
                  <a:lnTo>
                    <a:pt x="158" y="126"/>
                  </a:lnTo>
                  <a:lnTo>
                    <a:pt x="165" y="130"/>
                  </a:lnTo>
                  <a:lnTo>
                    <a:pt x="172" y="133"/>
                  </a:lnTo>
                  <a:lnTo>
                    <a:pt x="172" y="130"/>
                  </a:lnTo>
                  <a:lnTo>
                    <a:pt x="179" y="109"/>
                  </a:lnTo>
                  <a:lnTo>
                    <a:pt x="179" y="109"/>
                  </a:lnTo>
                  <a:lnTo>
                    <a:pt x="179" y="74"/>
                  </a:lnTo>
                  <a:lnTo>
                    <a:pt x="176" y="38"/>
                  </a:lnTo>
                  <a:lnTo>
                    <a:pt x="169" y="3"/>
                  </a:lnTo>
                  <a:lnTo>
                    <a:pt x="169" y="3"/>
                  </a:lnTo>
                  <a:lnTo>
                    <a:pt x="119" y="0"/>
                  </a:lnTo>
                  <a:lnTo>
                    <a:pt x="81" y="3"/>
                  </a:lnTo>
                  <a:lnTo>
                    <a:pt x="56" y="7"/>
                  </a:lnTo>
                  <a:lnTo>
                    <a:pt x="56" y="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6" name="Freeform 30"/>
            <p:cNvSpPr>
              <a:spLocks/>
            </p:cNvSpPr>
            <p:nvPr/>
          </p:nvSpPr>
          <p:spPr bwMode="auto">
            <a:xfrm>
              <a:off x="4624" y="2064"/>
              <a:ext cx="81" cy="155"/>
            </a:xfrm>
            <a:custGeom>
              <a:avLst/>
              <a:gdLst>
                <a:gd name="T0" fmla="*/ 0 w 81"/>
                <a:gd name="T1" fmla="*/ 14 h 155"/>
                <a:gd name="T2" fmla="*/ 0 w 81"/>
                <a:gd name="T3" fmla="*/ 14 h 155"/>
                <a:gd name="T4" fmla="*/ 7 w 81"/>
                <a:gd name="T5" fmla="*/ 49 h 155"/>
                <a:gd name="T6" fmla="*/ 18 w 81"/>
                <a:gd name="T7" fmla="*/ 81 h 155"/>
                <a:gd name="T8" fmla="*/ 32 w 81"/>
                <a:gd name="T9" fmla="*/ 109 h 155"/>
                <a:gd name="T10" fmla="*/ 32 w 81"/>
                <a:gd name="T11" fmla="*/ 109 h 155"/>
                <a:gd name="T12" fmla="*/ 53 w 81"/>
                <a:gd name="T13" fmla="*/ 148 h 155"/>
                <a:gd name="T14" fmla="*/ 56 w 81"/>
                <a:gd name="T15" fmla="*/ 151 h 155"/>
                <a:gd name="T16" fmla="*/ 56 w 81"/>
                <a:gd name="T17" fmla="*/ 155 h 155"/>
                <a:gd name="T18" fmla="*/ 60 w 81"/>
                <a:gd name="T19" fmla="*/ 151 h 155"/>
                <a:gd name="T20" fmla="*/ 60 w 81"/>
                <a:gd name="T21" fmla="*/ 141 h 155"/>
                <a:gd name="T22" fmla="*/ 60 w 81"/>
                <a:gd name="T23" fmla="*/ 141 h 155"/>
                <a:gd name="T24" fmla="*/ 56 w 81"/>
                <a:gd name="T25" fmla="*/ 119 h 155"/>
                <a:gd name="T26" fmla="*/ 56 w 81"/>
                <a:gd name="T27" fmla="*/ 98 h 155"/>
                <a:gd name="T28" fmla="*/ 53 w 81"/>
                <a:gd name="T29" fmla="*/ 81 h 155"/>
                <a:gd name="T30" fmla="*/ 56 w 81"/>
                <a:gd name="T31" fmla="*/ 74 h 155"/>
                <a:gd name="T32" fmla="*/ 60 w 81"/>
                <a:gd name="T33" fmla="*/ 70 h 155"/>
                <a:gd name="T34" fmla="*/ 60 w 81"/>
                <a:gd name="T35" fmla="*/ 70 h 155"/>
                <a:gd name="T36" fmla="*/ 74 w 81"/>
                <a:gd name="T37" fmla="*/ 49 h 155"/>
                <a:gd name="T38" fmla="*/ 81 w 81"/>
                <a:gd name="T39" fmla="*/ 39 h 155"/>
                <a:gd name="T40" fmla="*/ 67 w 81"/>
                <a:gd name="T41" fmla="*/ 0 h 155"/>
                <a:gd name="T42" fmla="*/ 0 w 81"/>
                <a:gd name="T43" fmla="*/ 1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155">
                  <a:moveTo>
                    <a:pt x="0" y="14"/>
                  </a:moveTo>
                  <a:lnTo>
                    <a:pt x="0" y="14"/>
                  </a:lnTo>
                  <a:lnTo>
                    <a:pt x="7" y="49"/>
                  </a:lnTo>
                  <a:lnTo>
                    <a:pt x="18" y="81"/>
                  </a:lnTo>
                  <a:lnTo>
                    <a:pt x="32" y="109"/>
                  </a:lnTo>
                  <a:lnTo>
                    <a:pt x="32" y="109"/>
                  </a:lnTo>
                  <a:lnTo>
                    <a:pt x="53" y="148"/>
                  </a:lnTo>
                  <a:lnTo>
                    <a:pt x="56" y="151"/>
                  </a:lnTo>
                  <a:lnTo>
                    <a:pt x="56" y="155"/>
                  </a:lnTo>
                  <a:lnTo>
                    <a:pt x="60" y="151"/>
                  </a:lnTo>
                  <a:lnTo>
                    <a:pt x="60" y="141"/>
                  </a:lnTo>
                  <a:lnTo>
                    <a:pt x="60" y="141"/>
                  </a:lnTo>
                  <a:lnTo>
                    <a:pt x="56" y="119"/>
                  </a:lnTo>
                  <a:lnTo>
                    <a:pt x="56" y="98"/>
                  </a:lnTo>
                  <a:lnTo>
                    <a:pt x="53" y="81"/>
                  </a:lnTo>
                  <a:lnTo>
                    <a:pt x="56" y="74"/>
                  </a:lnTo>
                  <a:lnTo>
                    <a:pt x="60" y="70"/>
                  </a:lnTo>
                  <a:lnTo>
                    <a:pt x="60" y="70"/>
                  </a:lnTo>
                  <a:lnTo>
                    <a:pt x="74" y="49"/>
                  </a:lnTo>
                  <a:lnTo>
                    <a:pt x="81" y="39"/>
                  </a:lnTo>
                  <a:lnTo>
                    <a:pt x="67" y="0"/>
                  </a:lnTo>
                  <a:lnTo>
                    <a:pt x="0" y="1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7" name="Freeform 31"/>
            <p:cNvSpPr>
              <a:spLocks/>
            </p:cNvSpPr>
            <p:nvPr/>
          </p:nvSpPr>
          <p:spPr bwMode="auto">
            <a:xfrm>
              <a:off x="4385" y="1782"/>
              <a:ext cx="151" cy="187"/>
            </a:xfrm>
            <a:custGeom>
              <a:avLst/>
              <a:gdLst>
                <a:gd name="T0" fmla="*/ 140 w 151"/>
                <a:gd name="T1" fmla="*/ 7 h 187"/>
                <a:gd name="T2" fmla="*/ 140 w 151"/>
                <a:gd name="T3" fmla="*/ 7 h 187"/>
                <a:gd name="T4" fmla="*/ 119 w 151"/>
                <a:gd name="T5" fmla="*/ 0 h 187"/>
                <a:gd name="T6" fmla="*/ 102 w 151"/>
                <a:gd name="T7" fmla="*/ 0 h 187"/>
                <a:gd name="T8" fmla="*/ 95 w 151"/>
                <a:gd name="T9" fmla="*/ 0 h 187"/>
                <a:gd name="T10" fmla="*/ 88 w 151"/>
                <a:gd name="T11" fmla="*/ 4 h 187"/>
                <a:gd name="T12" fmla="*/ 88 w 151"/>
                <a:gd name="T13" fmla="*/ 4 h 187"/>
                <a:gd name="T14" fmla="*/ 70 w 151"/>
                <a:gd name="T15" fmla="*/ 18 h 187"/>
                <a:gd name="T16" fmla="*/ 49 w 151"/>
                <a:gd name="T17" fmla="*/ 32 h 187"/>
                <a:gd name="T18" fmla="*/ 24 w 151"/>
                <a:gd name="T19" fmla="*/ 39 h 187"/>
                <a:gd name="T20" fmla="*/ 14 w 151"/>
                <a:gd name="T21" fmla="*/ 43 h 187"/>
                <a:gd name="T22" fmla="*/ 0 w 151"/>
                <a:gd name="T23" fmla="*/ 43 h 187"/>
                <a:gd name="T24" fmla="*/ 0 w 151"/>
                <a:gd name="T25" fmla="*/ 43 h 187"/>
                <a:gd name="T26" fmla="*/ 3 w 151"/>
                <a:gd name="T27" fmla="*/ 88 h 187"/>
                <a:gd name="T28" fmla="*/ 14 w 151"/>
                <a:gd name="T29" fmla="*/ 124 h 187"/>
                <a:gd name="T30" fmla="*/ 17 w 151"/>
                <a:gd name="T31" fmla="*/ 141 h 187"/>
                <a:gd name="T32" fmla="*/ 24 w 151"/>
                <a:gd name="T33" fmla="*/ 152 h 187"/>
                <a:gd name="T34" fmla="*/ 24 w 151"/>
                <a:gd name="T35" fmla="*/ 152 h 187"/>
                <a:gd name="T36" fmla="*/ 52 w 151"/>
                <a:gd name="T37" fmla="*/ 183 h 187"/>
                <a:gd name="T38" fmla="*/ 133 w 151"/>
                <a:gd name="T39" fmla="*/ 187 h 187"/>
                <a:gd name="T40" fmla="*/ 133 w 151"/>
                <a:gd name="T41" fmla="*/ 187 h 187"/>
                <a:gd name="T42" fmla="*/ 140 w 151"/>
                <a:gd name="T43" fmla="*/ 166 h 187"/>
                <a:gd name="T44" fmla="*/ 147 w 151"/>
                <a:gd name="T45" fmla="*/ 113 h 187"/>
                <a:gd name="T46" fmla="*/ 151 w 151"/>
                <a:gd name="T47" fmla="*/ 81 h 187"/>
                <a:gd name="T48" fmla="*/ 151 w 151"/>
                <a:gd name="T49" fmla="*/ 53 h 187"/>
                <a:gd name="T50" fmla="*/ 147 w 151"/>
                <a:gd name="T51" fmla="*/ 29 h 187"/>
                <a:gd name="T52" fmla="*/ 140 w 151"/>
                <a:gd name="T53" fmla="*/ 7 h 187"/>
                <a:gd name="T54" fmla="*/ 140 w 151"/>
                <a:gd name="T55" fmla="*/ 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87">
                  <a:moveTo>
                    <a:pt x="140" y="7"/>
                  </a:moveTo>
                  <a:lnTo>
                    <a:pt x="140" y="7"/>
                  </a:lnTo>
                  <a:lnTo>
                    <a:pt x="119" y="0"/>
                  </a:lnTo>
                  <a:lnTo>
                    <a:pt x="102" y="0"/>
                  </a:lnTo>
                  <a:lnTo>
                    <a:pt x="95" y="0"/>
                  </a:lnTo>
                  <a:lnTo>
                    <a:pt x="88" y="4"/>
                  </a:lnTo>
                  <a:lnTo>
                    <a:pt x="88" y="4"/>
                  </a:lnTo>
                  <a:lnTo>
                    <a:pt x="70" y="18"/>
                  </a:lnTo>
                  <a:lnTo>
                    <a:pt x="49" y="32"/>
                  </a:lnTo>
                  <a:lnTo>
                    <a:pt x="24" y="39"/>
                  </a:lnTo>
                  <a:lnTo>
                    <a:pt x="14" y="43"/>
                  </a:lnTo>
                  <a:lnTo>
                    <a:pt x="0" y="43"/>
                  </a:lnTo>
                  <a:lnTo>
                    <a:pt x="0" y="43"/>
                  </a:lnTo>
                  <a:lnTo>
                    <a:pt x="3" y="88"/>
                  </a:lnTo>
                  <a:lnTo>
                    <a:pt x="14" y="124"/>
                  </a:lnTo>
                  <a:lnTo>
                    <a:pt x="17" y="141"/>
                  </a:lnTo>
                  <a:lnTo>
                    <a:pt x="24" y="152"/>
                  </a:lnTo>
                  <a:lnTo>
                    <a:pt x="24" y="152"/>
                  </a:lnTo>
                  <a:lnTo>
                    <a:pt x="52" y="183"/>
                  </a:lnTo>
                  <a:lnTo>
                    <a:pt x="133" y="187"/>
                  </a:lnTo>
                  <a:lnTo>
                    <a:pt x="133" y="187"/>
                  </a:lnTo>
                  <a:lnTo>
                    <a:pt x="140" y="166"/>
                  </a:lnTo>
                  <a:lnTo>
                    <a:pt x="147" y="113"/>
                  </a:lnTo>
                  <a:lnTo>
                    <a:pt x="151" y="81"/>
                  </a:lnTo>
                  <a:lnTo>
                    <a:pt x="151" y="53"/>
                  </a:lnTo>
                  <a:lnTo>
                    <a:pt x="147" y="29"/>
                  </a:lnTo>
                  <a:lnTo>
                    <a:pt x="140" y="7"/>
                  </a:lnTo>
                  <a:lnTo>
                    <a:pt x="140" y="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8" name="Freeform 32"/>
            <p:cNvSpPr>
              <a:spLocks/>
            </p:cNvSpPr>
            <p:nvPr/>
          </p:nvSpPr>
          <p:spPr bwMode="auto">
            <a:xfrm>
              <a:off x="4159" y="2018"/>
              <a:ext cx="627" cy="67"/>
            </a:xfrm>
            <a:custGeom>
              <a:avLst/>
              <a:gdLst>
                <a:gd name="T0" fmla="*/ 0 w 627"/>
                <a:gd name="T1" fmla="*/ 0 h 67"/>
                <a:gd name="T2" fmla="*/ 0 w 627"/>
                <a:gd name="T3" fmla="*/ 0 h 67"/>
                <a:gd name="T4" fmla="*/ 4 w 627"/>
                <a:gd name="T5" fmla="*/ 11 h 67"/>
                <a:gd name="T6" fmla="*/ 11 w 627"/>
                <a:gd name="T7" fmla="*/ 18 h 67"/>
                <a:gd name="T8" fmla="*/ 18 w 627"/>
                <a:gd name="T9" fmla="*/ 21 h 67"/>
                <a:gd name="T10" fmla="*/ 18 w 627"/>
                <a:gd name="T11" fmla="*/ 21 h 67"/>
                <a:gd name="T12" fmla="*/ 60 w 627"/>
                <a:gd name="T13" fmla="*/ 32 h 67"/>
                <a:gd name="T14" fmla="*/ 131 w 627"/>
                <a:gd name="T15" fmla="*/ 42 h 67"/>
                <a:gd name="T16" fmla="*/ 321 w 627"/>
                <a:gd name="T17" fmla="*/ 56 h 67"/>
                <a:gd name="T18" fmla="*/ 419 w 627"/>
                <a:gd name="T19" fmla="*/ 63 h 67"/>
                <a:gd name="T20" fmla="*/ 507 w 627"/>
                <a:gd name="T21" fmla="*/ 67 h 67"/>
                <a:gd name="T22" fmla="*/ 574 w 627"/>
                <a:gd name="T23" fmla="*/ 63 h 67"/>
                <a:gd name="T24" fmla="*/ 595 w 627"/>
                <a:gd name="T25" fmla="*/ 60 h 67"/>
                <a:gd name="T26" fmla="*/ 609 w 627"/>
                <a:gd name="T27" fmla="*/ 56 h 67"/>
                <a:gd name="T28" fmla="*/ 609 w 627"/>
                <a:gd name="T29" fmla="*/ 56 h 67"/>
                <a:gd name="T30" fmla="*/ 623 w 627"/>
                <a:gd name="T31" fmla="*/ 46 h 67"/>
                <a:gd name="T32" fmla="*/ 627 w 627"/>
                <a:gd name="T33" fmla="*/ 39 h 67"/>
                <a:gd name="T34" fmla="*/ 627 w 627"/>
                <a:gd name="T35" fmla="*/ 39 h 67"/>
                <a:gd name="T36" fmla="*/ 588 w 627"/>
                <a:gd name="T37" fmla="*/ 46 h 67"/>
                <a:gd name="T38" fmla="*/ 553 w 627"/>
                <a:gd name="T39" fmla="*/ 49 h 67"/>
                <a:gd name="T40" fmla="*/ 476 w 627"/>
                <a:gd name="T41" fmla="*/ 53 h 67"/>
                <a:gd name="T42" fmla="*/ 395 w 627"/>
                <a:gd name="T43" fmla="*/ 53 h 67"/>
                <a:gd name="T44" fmla="*/ 317 w 627"/>
                <a:gd name="T45" fmla="*/ 46 h 67"/>
                <a:gd name="T46" fmla="*/ 236 w 627"/>
                <a:gd name="T47" fmla="*/ 35 h 67"/>
                <a:gd name="T48" fmla="*/ 159 w 627"/>
                <a:gd name="T49" fmla="*/ 25 h 67"/>
                <a:gd name="T50" fmla="*/ 0 w 627"/>
                <a:gd name="T51" fmla="*/ 0 h 67"/>
                <a:gd name="T52" fmla="*/ 0 w 627"/>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7" h="67">
                  <a:moveTo>
                    <a:pt x="0" y="0"/>
                  </a:moveTo>
                  <a:lnTo>
                    <a:pt x="0" y="0"/>
                  </a:lnTo>
                  <a:lnTo>
                    <a:pt x="4" y="11"/>
                  </a:lnTo>
                  <a:lnTo>
                    <a:pt x="11" y="18"/>
                  </a:lnTo>
                  <a:lnTo>
                    <a:pt x="18" y="21"/>
                  </a:lnTo>
                  <a:lnTo>
                    <a:pt x="18" y="21"/>
                  </a:lnTo>
                  <a:lnTo>
                    <a:pt x="60" y="32"/>
                  </a:lnTo>
                  <a:lnTo>
                    <a:pt x="131" y="42"/>
                  </a:lnTo>
                  <a:lnTo>
                    <a:pt x="321" y="56"/>
                  </a:lnTo>
                  <a:lnTo>
                    <a:pt x="419" y="63"/>
                  </a:lnTo>
                  <a:lnTo>
                    <a:pt x="507" y="67"/>
                  </a:lnTo>
                  <a:lnTo>
                    <a:pt x="574" y="63"/>
                  </a:lnTo>
                  <a:lnTo>
                    <a:pt x="595" y="60"/>
                  </a:lnTo>
                  <a:lnTo>
                    <a:pt x="609" y="56"/>
                  </a:lnTo>
                  <a:lnTo>
                    <a:pt x="609" y="56"/>
                  </a:lnTo>
                  <a:lnTo>
                    <a:pt x="623" y="46"/>
                  </a:lnTo>
                  <a:lnTo>
                    <a:pt x="627" y="39"/>
                  </a:lnTo>
                  <a:lnTo>
                    <a:pt x="627" y="39"/>
                  </a:lnTo>
                  <a:lnTo>
                    <a:pt x="588" y="46"/>
                  </a:lnTo>
                  <a:lnTo>
                    <a:pt x="553" y="49"/>
                  </a:lnTo>
                  <a:lnTo>
                    <a:pt x="476" y="53"/>
                  </a:lnTo>
                  <a:lnTo>
                    <a:pt x="395" y="53"/>
                  </a:lnTo>
                  <a:lnTo>
                    <a:pt x="317" y="46"/>
                  </a:lnTo>
                  <a:lnTo>
                    <a:pt x="236" y="35"/>
                  </a:lnTo>
                  <a:lnTo>
                    <a:pt x="159" y="25"/>
                  </a:lnTo>
                  <a:lnTo>
                    <a:pt x="0" y="0"/>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69" name="Freeform 33"/>
            <p:cNvSpPr>
              <a:spLocks/>
            </p:cNvSpPr>
            <p:nvPr/>
          </p:nvSpPr>
          <p:spPr bwMode="auto">
            <a:xfrm>
              <a:off x="4620" y="1758"/>
              <a:ext cx="219" cy="221"/>
            </a:xfrm>
            <a:custGeom>
              <a:avLst/>
              <a:gdLst>
                <a:gd name="T0" fmla="*/ 219 w 219"/>
                <a:gd name="T1" fmla="*/ 0 h 221"/>
                <a:gd name="T2" fmla="*/ 219 w 219"/>
                <a:gd name="T3" fmla="*/ 0 h 221"/>
                <a:gd name="T4" fmla="*/ 208 w 219"/>
                <a:gd name="T5" fmla="*/ 10 h 221"/>
                <a:gd name="T6" fmla="*/ 194 w 219"/>
                <a:gd name="T7" fmla="*/ 17 h 221"/>
                <a:gd name="T8" fmla="*/ 180 w 219"/>
                <a:gd name="T9" fmla="*/ 21 h 221"/>
                <a:gd name="T10" fmla="*/ 180 w 219"/>
                <a:gd name="T11" fmla="*/ 21 h 221"/>
                <a:gd name="T12" fmla="*/ 162 w 219"/>
                <a:gd name="T13" fmla="*/ 21 h 221"/>
                <a:gd name="T14" fmla="*/ 138 w 219"/>
                <a:gd name="T15" fmla="*/ 24 h 221"/>
                <a:gd name="T16" fmla="*/ 106 w 219"/>
                <a:gd name="T17" fmla="*/ 31 h 221"/>
                <a:gd name="T18" fmla="*/ 67 w 219"/>
                <a:gd name="T19" fmla="*/ 49 h 221"/>
                <a:gd name="T20" fmla="*/ 67 w 219"/>
                <a:gd name="T21" fmla="*/ 49 h 221"/>
                <a:gd name="T22" fmla="*/ 50 w 219"/>
                <a:gd name="T23" fmla="*/ 60 h 221"/>
                <a:gd name="T24" fmla="*/ 36 w 219"/>
                <a:gd name="T25" fmla="*/ 63 h 221"/>
                <a:gd name="T26" fmla="*/ 25 w 219"/>
                <a:gd name="T27" fmla="*/ 67 h 221"/>
                <a:gd name="T28" fmla="*/ 15 w 219"/>
                <a:gd name="T29" fmla="*/ 67 h 221"/>
                <a:gd name="T30" fmla="*/ 4 w 219"/>
                <a:gd name="T31" fmla="*/ 60 h 221"/>
                <a:gd name="T32" fmla="*/ 4 w 219"/>
                <a:gd name="T33" fmla="*/ 56 h 221"/>
                <a:gd name="T34" fmla="*/ 4 w 219"/>
                <a:gd name="T35" fmla="*/ 56 h 221"/>
                <a:gd name="T36" fmla="*/ 4 w 219"/>
                <a:gd name="T37" fmla="*/ 95 h 221"/>
                <a:gd name="T38" fmla="*/ 4 w 219"/>
                <a:gd name="T39" fmla="*/ 141 h 221"/>
                <a:gd name="T40" fmla="*/ 4 w 219"/>
                <a:gd name="T41" fmla="*/ 141 h 221"/>
                <a:gd name="T42" fmla="*/ 7 w 219"/>
                <a:gd name="T43" fmla="*/ 169 h 221"/>
                <a:gd name="T44" fmla="*/ 7 w 219"/>
                <a:gd name="T45" fmla="*/ 183 h 221"/>
                <a:gd name="T46" fmla="*/ 0 w 219"/>
                <a:gd name="T47" fmla="*/ 211 h 221"/>
                <a:gd name="T48" fmla="*/ 0 w 219"/>
                <a:gd name="T49" fmla="*/ 211 h 221"/>
                <a:gd name="T50" fmla="*/ 18 w 219"/>
                <a:gd name="T51" fmla="*/ 218 h 221"/>
                <a:gd name="T52" fmla="*/ 32 w 219"/>
                <a:gd name="T53" fmla="*/ 221 h 221"/>
                <a:gd name="T54" fmla="*/ 46 w 219"/>
                <a:gd name="T55" fmla="*/ 218 h 221"/>
                <a:gd name="T56" fmla="*/ 46 w 219"/>
                <a:gd name="T57" fmla="*/ 218 h 221"/>
                <a:gd name="T58" fmla="*/ 50 w 219"/>
                <a:gd name="T59" fmla="*/ 211 h 221"/>
                <a:gd name="T60" fmla="*/ 57 w 219"/>
                <a:gd name="T61" fmla="*/ 197 h 221"/>
                <a:gd name="T62" fmla="*/ 71 w 219"/>
                <a:gd name="T63" fmla="*/ 158 h 221"/>
                <a:gd name="T64" fmla="*/ 85 w 219"/>
                <a:gd name="T65" fmla="*/ 123 h 221"/>
                <a:gd name="T66" fmla="*/ 92 w 219"/>
                <a:gd name="T67" fmla="*/ 112 h 221"/>
                <a:gd name="T68" fmla="*/ 95 w 219"/>
                <a:gd name="T69" fmla="*/ 109 h 221"/>
                <a:gd name="T70" fmla="*/ 99 w 219"/>
                <a:gd name="T71" fmla="*/ 109 h 221"/>
                <a:gd name="T72" fmla="*/ 99 w 219"/>
                <a:gd name="T73" fmla="*/ 109 h 221"/>
                <a:gd name="T74" fmla="*/ 102 w 219"/>
                <a:gd name="T75" fmla="*/ 112 h 221"/>
                <a:gd name="T76" fmla="*/ 106 w 219"/>
                <a:gd name="T77" fmla="*/ 119 h 221"/>
                <a:gd name="T78" fmla="*/ 102 w 219"/>
                <a:gd name="T79" fmla="*/ 133 h 221"/>
                <a:gd name="T80" fmla="*/ 95 w 219"/>
                <a:gd name="T81" fmla="*/ 155 h 221"/>
                <a:gd name="T82" fmla="*/ 85 w 219"/>
                <a:gd name="T83" fmla="*/ 214 h 221"/>
                <a:gd name="T84" fmla="*/ 120 w 219"/>
                <a:gd name="T85" fmla="*/ 211 h 221"/>
                <a:gd name="T86" fmla="*/ 120 w 219"/>
                <a:gd name="T87" fmla="*/ 211 h 221"/>
                <a:gd name="T88" fmla="*/ 145 w 219"/>
                <a:gd name="T89" fmla="*/ 144 h 221"/>
                <a:gd name="T90" fmla="*/ 166 w 219"/>
                <a:gd name="T91" fmla="*/ 98 h 221"/>
                <a:gd name="T92" fmla="*/ 183 w 219"/>
                <a:gd name="T93" fmla="*/ 70 h 221"/>
                <a:gd name="T94" fmla="*/ 183 w 219"/>
                <a:gd name="T95" fmla="*/ 70 h 221"/>
                <a:gd name="T96" fmla="*/ 205 w 219"/>
                <a:gd name="T97" fmla="*/ 28 h 221"/>
                <a:gd name="T98" fmla="*/ 219 w 219"/>
                <a:gd name="T99" fmla="*/ 0 h 221"/>
                <a:gd name="T100" fmla="*/ 219 w 219"/>
                <a:gd name="T10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9" h="221">
                  <a:moveTo>
                    <a:pt x="219" y="0"/>
                  </a:moveTo>
                  <a:lnTo>
                    <a:pt x="219" y="0"/>
                  </a:lnTo>
                  <a:lnTo>
                    <a:pt x="208" y="10"/>
                  </a:lnTo>
                  <a:lnTo>
                    <a:pt x="194" y="17"/>
                  </a:lnTo>
                  <a:lnTo>
                    <a:pt x="180" y="21"/>
                  </a:lnTo>
                  <a:lnTo>
                    <a:pt x="180" y="21"/>
                  </a:lnTo>
                  <a:lnTo>
                    <a:pt x="162" y="21"/>
                  </a:lnTo>
                  <a:lnTo>
                    <a:pt x="138" y="24"/>
                  </a:lnTo>
                  <a:lnTo>
                    <a:pt x="106" y="31"/>
                  </a:lnTo>
                  <a:lnTo>
                    <a:pt x="67" y="49"/>
                  </a:lnTo>
                  <a:lnTo>
                    <a:pt x="67" y="49"/>
                  </a:lnTo>
                  <a:lnTo>
                    <a:pt x="50" y="60"/>
                  </a:lnTo>
                  <a:lnTo>
                    <a:pt x="36" y="63"/>
                  </a:lnTo>
                  <a:lnTo>
                    <a:pt x="25" y="67"/>
                  </a:lnTo>
                  <a:lnTo>
                    <a:pt x="15" y="67"/>
                  </a:lnTo>
                  <a:lnTo>
                    <a:pt x="4" y="60"/>
                  </a:lnTo>
                  <a:lnTo>
                    <a:pt x="4" y="56"/>
                  </a:lnTo>
                  <a:lnTo>
                    <a:pt x="4" y="56"/>
                  </a:lnTo>
                  <a:lnTo>
                    <a:pt x="4" y="95"/>
                  </a:lnTo>
                  <a:lnTo>
                    <a:pt x="4" y="141"/>
                  </a:lnTo>
                  <a:lnTo>
                    <a:pt x="4" y="141"/>
                  </a:lnTo>
                  <a:lnTo>
                    <a:pt x="7" y="169"/>
                  </a:lnTo>
                  <a:lnTo>
                    <a:pt x="7" y="183"/>
                  </a:lnTo>
                  <a:lnTo>
                    <a:pt x="0" y="211"/>
                  </a:lnTo>
                  <a:lnTo>
                    <a:pt x="0" y="211"/>
                  </a:lnTo>
                  <a:lnTo>
                    <a:pt x="18" y="218"/>
                  </a:lnTo>
                  <a:lnTo>
                    <a:pt x="32" y="221"/>
                  </a:lnTo>
                  <a:lnTo>
                    <a:pt x="46" y="218"/>
                  </a:lnTo>
                  <a:lnTo>
                    <a:pt x="46" y="218"/>
                  </a:lnTo>
                  <a:lnTo>
                    <a:pt x="50" y="211"/>
                  </a:lnTo>
                  <a:lnTo>
                    <a:pt x="57" y="197"/>
                  </a:lnTo>
                  <a:lnTo>
                    <a:pt x="71" y="158"/>
                  </a:lnTo>
                  <a:lnTo>
                    <a:pt x="85" y="123"/>
                  </a:lnTo>
                  <a:lnTo>
                    <a:pt x="92" y="112"/>
                  </a:lnTo>
                  <a:lnTo>
                    <a:pt x="95" y="109"/>
                  </a:lnTo>
                  <a:lnTo>
                    <a:pt x="99" y="109"/>
                  </a:lnTo>
                  <a:lnTo>
                    <a:pt x="99" y="109"/>
                  </a:lnTo>
                  <a:lnTo>
                    <a:pt x="102" y="112"/>
                  </a:lnTo>
                  <a:lnTo>
                    <a:pt x="106" y="119"/>
                  </a:lnTo>
                  <a:lnTo>
                    <a:pt x="102" y="133"/>
                  </a:lnTo>
                  <a:lnTo>
                    <a:pt x="95" y="155"/>
                  </a:lnTo>
                  <a:lnTo>
                    <a:pt x="85" y="214"/>
                  </a:lnTo>
                  <a:lnTo>
                    <a:pt x="120" y="211"/>
                  </a:lnTo>
                  <a:lnTo>
                    <a:pt x="120" y="211"/>
                  </a:lnTo>
                  <a:lnTo>
                    <a:pt x="145" y="144"/>
                  </a:lnTo>
                  <a:lnTo>
                    <a:pt x="166" y="98"/>
                  </a:lnTo>
                  <a:lnTo>
                    <a:pt x="183" y="70"/>
                  </a:lnTo>
                  <a:lnTo>
                    <a:pt x="183" y="70"/>
                  </a:lnTo>
                  <a:lnTo>
                    <a:pt x="205" y="28"/>
                  </a:lnTo>
                  <a:lnTo>
                    <a:pt x="219" y="0"/>
                  </a:lnTo>
                  <a:lnTo>
                    <a:pt x="219"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0" name="Freeform 34"/>
            <p:cNvSpPr>
              <a:spLocks/>
            </p:cNvSpPr>
            <p:nvPr/>
          </p:nvSpPr>
          <p:spPr bwMode="auto">
            <a:xfrm>
              <a:off x="4149" y="1951"/>
              <a:ext cx="654" cy="74"/>
            </a:xfrm>
            <a:custGeom>
              <a:avLst/>
              <a:gdLst>
                <a:gd name="T0" fmla="*/ 21 w 654"/>
                <a:gd name="T1" fmla="*/ 0 h 74"/>
                <a:gd name="T2" fmla="*/ 21 w 654"/>
                <a:gd name="T3" fmla="*/ 0 h 74"/>
                <a:gd name="T4" fmla="*/ 105 w 654"/>
                <a:gd name="T5" fmla="*/ 4 h 74"/>
                <a:gd name="T6" fmla="*/ 296 w 654"/>
                <a:gd name="T7" fmla="*/ 11 h 74"/>
                <a:gd name="T8" fmla="*/ 401 w 654"/>
                <a:gd name="T9" fmla="*/ 14 h 74"/>
                <a:gd name="T10" fmla="*/ 496 w 654"/>
                <a:gd name="T11" fmla="*/ 18 h 74"/>
                <a:gd name="T12" fmla="*/ 577 w 654"/>
                <a:gd name="T13" fmla="*/ 14 h 74"/>
                <a:gd name="T14" fmla="*/ 602 w 654"/>
                <a:gd name="T15" fmla="*/ 11 h 74"/>
                <a:gd name="T16" fmla="*/ 623 w 654"/>
                <a:gd name="T17" fmla="*/ 7 h 74"/>
                <a:gd name="T18" fmla="*/ 623 w 654"/>
                <a:gd name="T19" fmla="*/ 7 h 74"/>
                <a:gd name="T20" fmla="*/ 630 w 654"/>
                <a:gd name="T21" fmla="*/ 11 h 74"/>
                <a:gd name="T22" fmla="*/ 647 w 654"/>
                <a:gd name="T23" fmla="*/ 25 h 74"/>
                <a:gd name="T24" fmla="*/ 654 w 654"/>
                <a:gd name="T25" fmla="*/ 32 h 74"/>
                <a:gd name="T26" fmla="*/ 654 w 654"/>
                <a:gd name="T27" fmla="*/ 42 h 74"/>
                <a:gd name="T28" fmla="*/ 651 w 654"/>
                <a:gd name="T29" fmla="*/ 53 h 74"/>
                <a:gd name="T30" fmla="*/ 637 w 654"/>
                <a:gd name="T31" fmla="*/ 64 h 74"/>
                <a:gd name="T32" fmla="*/ 637 w 654"/>
                <a:gd name="T33" fmla="*/ 64 h 74"/>
                <a:gd name="T34" fmla="*/ 623 w 654"/>
                <a:gd name="T35" fmla="*/ 67 h 74"/>
                <a:gd name="T36" fmla="*/ 598 w 654"/>
                <a:gd name="T37" fmla="*/ 71 h 74"/>
                <a:gd name="T38" fmla="*/ 531 w 654"/>
                <a:gd name="T39" fmla="*/ 74 h 74"/>
                <a:gd name="T40" fmla="*/ 440 w 654"/>
                <a:gd name="T41" fmla="*/ 74 h 74"/>
                <a:gd name="T42" fmla="*/ 334 w 654"/>
                <a:gd name="T43" fmla="*/ 74 h 74"/>
                <a:gd name="T44" fmla="*/ 137 w 654"/>
                <a:gd name="T45" fmla="*/ 64 h 74"/>
                <a:gd name="T46" fmla="*/ 60 w 654"/>
                <a:gd name="T47" fmla="*/ 57 h 74"/>
                <a:gd name="T48" fmla="*/ 18 w 654"/>
                <a:gd name="T49" fmla="*/ 50 h 74"/>
                <a:gd name="T50" fmla="*/ 18 w 654"/>
                <a:gd name="T51" fmla="*/ 50 h 74"/>
                <a:gd name="T52" fmla="*/ 10 w 654"/>
                <a:gd name="T53" fmla="*/ 46 h 74"/>
                <a:gd name="T54" fmla="*/ 0 w 654"/>
                <a:gd name="T55" fmla="*/ 35 h 74"/>
                <a:gd name="T56" fmla="*/ 0 w 654"/>
                <a:gd name="T57" fmla="*/ 28 h 74"/>
                <a:gd name="T58" fmla="*/ 0 w 654"/>
                <a:gd name="T59" fmla="*/ 18 h 74"/>
                <a:gd name="T60" fmla="*/ 7 w 654"/>
                <a:gd name="T61" fmla="*/ 11 h 74"/>
                <a:gd name="T62" fmla="*/ 21 w 654"/>
                <a:gd name="T63" fmla="*/ 0 h 74"/>
                <a:gd name="T64" fmla="*/ 21 w 654"/>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4" h="74">
                  <a:moveTo>
                    <a:pt x="21" y="0"/>
                  </a:moveTo>
                  <a:lnTo>
                    <a:pt x="21" y="0"/>
                  </a:lnTo>
                  <a:lnTo>
                    <a:pt x="105" y="4"/>
                  </a:lnTo>
                  <a:lnTo>
                    <a:pt x="296" y="11"/>
                  </a:lnTo>
                  <a:lnTo>
                    <a:pt x="401" y="14"/>
                  </a:lnTo>
                  <a:lnTo>
                    <a:pt x="496" y="18"/>
                  </a:lnTo>
                  <a:lnTo>
                    <a:pt x="577" y="14"/>
                  </a:lnTo>
                  <a:lnTo>
                    <a:pt x="602" y="11"/>
                  </a:lnTo>
                  <a:lnTo>
                    <a:pt x="623" y="7"/>
                  </a:lnTo>
                  <a:lnTo>
                    <a:pt x="623" y="7"/>
                  </a:lnTo>
                  <a:lnTo>
                    <a:pt x="630" y="11"/>
                  </a:lnTo>
                  <a:lnTo>
                    <a:pt x="647" y="25"/>
                  </a:lnTo>
                  <a:lnTo>
                    <a:pt x="654" y="32"/>
                  </a:lnTo>
                  <a:lnTo>
                    <a:pt x="654" y="42"/>
                  </a:lnTo>
                  <a:lnTo>
                    <a:pt x="651" y="53"/>
                  </a:lnTo>
                  <a:lnTo>
                    <a:pt x="637" y="64"/>
                  </a:lnTo>
                  <a:lnTo>
                    <a:pt x="637" y="64"/>
                  </a:lnTo>
                  <a:lnTo>
                    <a:pt x="623" y="67"/>
                  </a:lnTo>
                  <a:lnTo>
                    <a:pt x="598" y="71"/>
                  </a:lnTo>
                  <a:lnTo>
                    <a:pt x="531" y="74"/>
                  </a:lnTo>
                  <a:lnTo>
                    <a:pt x="440" y="74"/>
                  </a:lnTo>
                  <a:lnTo>
                    <a:pt x="334" y="74"/>
                  </a:lnTo>
                  <a:lnTo>
                    <a:pt x="137" y="64"/>
                  </a:lnTo>
                  <a:lnTo>
                    <a:pt x="60" y="57"/>
                  </a:lnTo>
                  <a:lnTo>
                    <a:pt x="18" y="50"/>
                  </a:lnTo>
                  <a:lnTo>
                    <a:pt x="18" y="50"/>
                  </a:lnTo>
                  <a:lnTo>
                    <a:pt x="10" y="46"/>
                  </a:lnTo>
                  <a:lnTo>
                    <a:pt x="0" y="35"/>
                  </a:lnTo>
                  <a:lnTo>
                    <a:pt x="0" y="28"/>
                  </a:lnTo>
                  <a:lnTo>
                    <a:pt x="0" y="18"/>
                  </a:lnTo>
                  <a:lnTo>
                    <a:pt x="7" y="11"/>
                  </a:lnTo>
                  <a:lnTo>
                    <a:pt x="21" y="0"/>
                  </a:lnTo>
                  <a:lnTo>
                    <a:pt x="21"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1" name="Freeform 35"/>
            <p:cNvSpPr>
              <a:spLocks/>
            </p:cNvSpPr>
            <p:nvPr/>
          </p:nvSpPr>
          <p:spPr bwMode="auto">
            <a:xfrm>
              <a:off x="4149" y="1979"/>
              <a:ext cx="654" cy="46"/>
            </a:xfrm>
            <a:custGeom>
              <a:avLst/>
              <a:gdLst>
                <a:gd name="T0" fmla="*/ 0 w 654"/>
                <a:gd name="T1" fmla="*/ 0 h 46"/>
                <a:gd name="T2" fmla="*/ 0 w 654"/>
                <a:gd name="T3" fmla="*/ 0 h 46"/>
                <a:gd name="T4" fmla="*/ 0 w 654"/>
                <a:gd name="T5" fmla="*/ 7 h 46"/>
                <a:gd name="T6" fmla="*/ 7 w 654"/>
                <a:gd name="T7" fmla="*/ 14 h 46"/>
                <a:gd name="T8" fmla="*/ 18 w 654"/>
                <a:gd name="T9" fmla="*/ 22 h 46"/>
                <a:gd name="T10" fmla="*/ 18 w 654"/>
                <a:gd name="T11" fmla="*/ 22 h 46"/>
                <a:gd name="T12" fmla="*/ 60 w 654"/>
                <a:gd name="T13" fmla="*/ 29 h 46"/>
                <a:gd name="T14" fmla="*/ 137 w 654"/>
                <a:gd name="T15" fmla="*/ 36 h 46"/>
                <a:gd name="T16" fmla="*/ 334 w 654"/>
                <a:gd name="T17" fmla="*/ 46 h 46"/>
                <a:gd name="T18" fmla="*/ 440 w 654"/>
                <a:gd name="T19" fmla="*/ 46 h 46"/>
                <a:gd name="T20" fmla="*/ 531 w 654"/>
                <a:gd name="T21" fmla="*/ 46 h 46"/>
                <a:gd name="T22" fmla="*/ 598 w 654"/>
                <a:gd name="T23" fmla="*/ 43 h 46"/>
                <a:gd name="T24" fmla="*/ 623 w 654"/>
                <a:gd name="T25" fmla="*/ 39 h 46"/>
                <a:gd name="T26" fmla="*/ 637 w 654"/>
                <a:gd name="T27" fmla="*/ 36 h 46"/>
                <a:gd name="T28" fmla="*/ 637 w 654"/>
                <a:gd name="T29" fmla="*/ 36 h 46"/>
                <a:gd name="T30" fmla="*/ 651 w 654"/>
                <a:gd name="T31" fmla="*/ 25 h 46"/>
                <a:gd name="T32" fmla="*/ 654 w 654"/>
                <a:gd name="T33" fmla="*/ 14 h 46"/>
                <a:gd name="T34" fmla="*/ 654 w 654"/>
                <a:gd name="T35" fmla="*/ 14 h 46"/>
                <a:gd name="T36" fmla="*/ 616 w 654"/>
                <a:gd name="T37" fmla="*/ 22 h 46"/>
                <a:gd name="T38" fmla="*/ 577 w 654"/>
                <a:gd name="T39" fmla="*/ 29 h 46"/>
                <a:gd name="T40" fmla="*/ 496 w 654"/>
                <a:gd name="T41" fmla="*/ 36 h 46"/>
                <a:gd name="T42" fmla="*/ 412 w 654"/>
                <a:gd name="T43" fmla="*/ 36 h 46"/>
                <a:gd name="T44" fmla="*/ 331 w 654"/>
                <a:gd name="T45" fmla="*/ 36 h 46"/>
                <a:gd name="T46" fmla="*/ 246 w 654"/>
                <a:gd name="T47" fmla="*/ 29 h 46"/>
                <a:gd name="T48" fmla="*/ 162 w 654"/>
                <a:gd name="T49" fmla="*/ 18 h 46"/>
                <a:gd name="T50" fmla="*/ 0 w 654"/>
                <a:gd name="T51" fmla="*/ 0 h 46"/>
                <a:gd name="T52" fmla="*/ 0 w 654"/>
                <a:gd name="T5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46">
                  <a:moveTo>
                    <a:pt x="0" y="0"/>
                  </a:moveTo>
                  <a:lnTo>
                    <a:pt x="0" y="0"/>
                  </a:lnTo>
                  <a:lnTo>
                    <a:pt x="0" y="7"/>
                  </a:lnTo>
                  <a:lnTo>
                    <a:pt x="7" y="14"/>
                  </a:lnTo>
                  <a:lnTo>
                    <a:pt x="18" y="22"/>
                  </a:lnTo>
                  <a:lnTo>
                    <a:pt x="18" y="22"/>
                  </a:lnTo>
                  <a:lnTo>
                    <a:pt x="60" y="29"/>
                  </a:lnTo>
                  <a:lnTo>
                    <a:pt x="137" y="36"/>
                  </a:lnTo>
                  <a:lnTo>
                    <a:pt x="334" y="46"/>
                  </a:lnTo>
                  <a:lnTo>
                    <a:pt x="440" y="46"/>
                  </a:lnTo>
                  <a:lnTo>
                    <a:pt x="531" y="46"/>
                  </a:lnTo>
                  <a:lnTo>
                    <a:pt x="598" y="43"/>
                  </a:lnTo>
                  <a:lnTo>
                    <a:pt x="623" y="39"/>
                  </a:lnTo>
                  <a:lnTo>
                    <a:pt x="637" y="36"/>
                  </a:lnTo>
                  <a:lnTo>
                    <a:pt x="637" y="36"/>
                  </a:lnTo>
                  <a:lnTo>
                    <a:pt x="651" y="25"/>
                  </a:lnTo>
                  <a:lnTo>
                    <a:pt x="654" y="14"/>
                  </a:lnTo>
                  <a:lnTo>
                    <a:pt x="654" y="14"/>
                  </a:lnTo>
                  <a:lnTo>
                    <a:pt x="616" y="22"/>
                  </a:lnTo>
                  <a:lnTo>
                    <a:pt x="577" y="29"/>
                  </a:lnTo>
                  <a:lnTo>
                    <a:pt x="496" y="36"/>
                  </a:lnTo>
                  <a:lnTo>
                    <a:pt x="412" y="36"/>
                  </a:lnTo>
                  <a:lnTo>
                    <a:pt x="331" y="36"/>
                  </a:lnTo>
                  <a:lnTo>
                    <a:pt x="246" y="29"/>
                  </a:lnTo>
                  <a:lnTo>
                    <a:pt x="162" y="18"/>
                  </a:lnTo>
                  <a:lnTo>
                    <a:pt x="0" y="0"/>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2" name="Freeform 36"/>
            <p:cNvSpPr>
              <a:spLocks/>
            </p:cNvSpPr>
            <p:nvPr/>
          </p:nvSpPr>
          <p:spPr bwMode="auto">
            <a:xfrm>
              <a:off x="4043" y="1645"/>
              <a:ext cx="792" cy="162"/>
            </a:xfrm>
            <a:custGeom>
              <a:avLst/>
              <a:gdLst>
                <a:gd name="T0" fmla="*/ 148 w 792"/>
                <a:gd name="T1" fmla="*/ 74 h 162"/>
                <a:gd name="T2" fmla="*/ 85 w 792"/>
                <a:gd name="T3" fmla="*/ 81 h 162"/>
                <a:gd name="T4" fmla="*/ 57 w 792"/>
                <a:gd name="T5" fmla="*/ 88 h 162"/>
                <a:gd name="T6" fmla="*/ 4 w 792"/>
                <a:gd name="T7" fmla="*/ 113 h 162"/>
                <a:gd name="T8" fmla="*/ 4 w 792"/>
                <a:gd name="T9" fmla="*/ 120 h 162"/>
                <a:gd name="T10" fmla="*/ 11 w 792"/>
                <a:gd name="T11" fmla="*/ 123 h 162"/>
                <a:gd name="T12" fmla="*/ 43 w 792"/>
                <a:gd name="T13" fmla="*/ 130 h 162"/>
                <a:gd name="T14" fmla="*/ 138 w 792"/>
                <a:gd name="T15" fmla="*/ 123 h 162"/>
                <a:gd name="T16" fmla="*/ 155 w 792"/>
                <a:gd name="T17" fmla="*/ 123 h 162"/>
                <a:gd name="T18" fmla="*/ 208 w 792"/>
                <a:gd name="T19" fmla="*/ 109 h 162"/>
                <a:gd name="T20" fmla="*/ 236 w 792"/>
                <a:gd name="T21" fmla="*/ 106 h 162"/>
                <a:gd name="T22" fmla="*/ 268 w 792"/>
                <a:gd name="T23" fmla="*/ 116 h 162"/>
                <a:gd name="T24" fmla="*/ 278 w 792"/>
                <a:gd name="T25" fmla="*/ 127 h 162"/>
                <a:gd name="T26" fmla="*/ 296 w 792"/>
                <a:gd name="T27" fmla="*/ 155 h 162"/>
                <a:gd name="T28" fmla="*/ 314 w 792"/>
                <a:gd name="T29" fmla="*/ 162 h 162"/>
                <a:gd name="T30" fmla="*/ 359 w 792"/>
                <a:gd name="T31" fmla="*/ 155 h 162"/>
                <a:gd name="T32" fmla="*/ 380 w 792"/>
                <a:gd name="T33" fmla="*/ 152 h 162"/>
                <a:gd name="T34" fmla="*/ 419 w 792"/>
                <a:gd name="T35" fmla="*/ 127 h 162"/>
                <a:gd name="T36" fmla="*/ 447 w 792"/>
                <a:gd name="T37" fmla="*/ 116 h 162"/>
                <a:gd name="T38" fmla="*/ 493 w 792"/>
                <a:gd name="T39" fmla="*/ 127 h 162"/>
                <a:gd name="T40" fmla="*/ 560 w 792"/>
                <a:gd name="T41" fmla="*/ 159 h 162"/>
                <a:gd name="T42" fmla="*/ 595 w 792"/>
                <a:gd name="T43" fmla="*/ 162 h 162"/>
                <a:gd name="T44" fmla="*/ 613 w 792"/>
                <a:gd name="T45" fmla="*/ 159 h 162"/>
                <a:gd name="T46" fmla="*/ 662 w 792"/>
                <a:gd name="T47" fmla="*/ 137 h 162"/>
                <a:gd name="T48" fmla="*/ 694 w 792"/>
                <a:gd name="T49" fmla="*/ 123 h 162"/>
                <a:gd name="T50" fmla="*/ 775 w 792"/>
                <a:gd name="T51" fmla="*/ 102 h 162"/>
                <a:gd name="T52" fmla="*/ 782 w 792"/>
                <a:gd name="T53" fmla="*/ 95 h 162"/>
                <a:gd name="T54" fmla="*/ 792 w 792"/>
                <a:gd name="T55" fmla="*/ 74 h 162"/>
                <a:gd name="T56" fmla="*/ 785 w 792"/>
                <a:gd name="T57" fmla="*/ 67 h 162"/>
                <a:gd name="T58" fmla="*/ 775 w 792"/>
                <a:gd name="T59" fmla="*/ 64 h 162"/>
                <a:gd name="T60" fmla="*/ 683 w 792"/>
                <a:gd name="T61" fmla="*/ 78 h 162"/>
                <a:gd name="T62" fmla="*/ 662 w 792"/>
                <a:gd name="T63" fmla="*/ 85 h 162"/>
                <a:gd name="T64" fmla="*/ 634 w 792"/>
                <a:gd name="T65" fmla="*/ 92 h 162"/>
                <a:gd name="T66" fmla="*/ 592 w 792"/>
                <a:gd name="T67" fmla="*/ 88 h 162"/>
                <a:gd name="T68" fmla="*/ 549 w 792"/>
                <a:gd name="T69" fmla="*/ 78 h 162"/>
                <a:gd name="T70" fmla="*/ 525 w 792"/>
                <a:gd name="T71" fmla="*/ 49 h 162"/>
                <a:gd name="T72" fmla="*/ 521 w 792"/>
                <a:gd name="T73" fmla="*/ 25 h 162"/>
                <a:gd name="T74" fmla="*/ 514 w 792"/>
                <a:gd name="T75" fmla="*/ 4 h 162"/>
                <a:gd name="T76" fmla="*/ 489 w 792"/>
                <a:gd name="T77" fmla="*/ 4 h 162"/>
                <a:gd name="T78" fmla="*/ 472 w 792"/>
                <a:gd name="T79" fmla="*/ 11 h 162"/>
                <a:gd name="T80" fmla="*/ 430 w 792"/>
                <a:gd name="T81" fmla="*/ 46 h 162"/>
                <a:gd name="T82" fmla="*/ 391 w 792"/>
                <a:gd name="T83" fmla="*/ 67 h 162"/>
                <a:gd name="T84" fmla="*/ 338 w 792"/>
                <a:gd name="T85" fmla="*/ 81 h 162"/>
                <a:gd name="T86" fmla="*/ 324 w 792"/>
                <a:gd name="T87" fmla="*/ 81 h 162"/>
                <a:gd name="T88" fmla="*/ 282 w 792"/>
                <a:gd name="T89" fmla="*/ 64 h 162"/>
                <a:gd name="T90" fmla="*/ 254 w 792"/>
                <a:gd name="T91" fmla="*/ 39 h 162"/>
                <a:gd name="T92" fmla="*/ 250 w 792"/>
                <a:gd name="T93" fmla="*/ 32 h 162"/>
                <a:gd name="T94" fmla="*/ 229 w 792"/>
                <a:gd name="T95" fmla="*/ 11 h 162"/>
                <a:gd name="T96" fmla="*/ 208 w 792"/>
                <a:gd name="T97" fmla="*/ 7 h 162"/>
                <a:gd name="T98" fmla="*/ 194 w 792"/>
                <a:gd name="T99" fmla="*/ 14 h 162"/>
                <a:gd name="T100" fmla="*/ 176 w 792"/>
                <a:gd name="T101" fmla="*/ 32 h 162"/>
                <a:gd name="T102" fmla="*/ 169 w 792"/>
                <a:gd name="T103" fmla="*/ 60 h 162"/>
                <a:gd name="T104" fmla="*/ 159 w 792"/>
                <a:gd name="T105" fmla="*/ 71 h 162"/>
                <a:gd name="T106" fmla="*/ 148 w 792"/>
                <a:gd name="T10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2" h="162">
                  <a:moveTo>
                    <a:pt x="148" y="74"/>
                  </a:moveTo>
                  <a:lnTo>
                    <a:pt x="148" y="74"/>
                  </a:lnTo>
                  <a:lnTo>
                    <a:pt x="113" y="74"/>
                  </a:lnTo>
                  <a:lnTo>
                    <a:pt x="85" y="81"/>
                  </a:lnTo>
                  <a:lnTo>
                    <a:pt x="57" y="88"/>
                  </a:lnTo>
                  <a:lnTo>
                    <a:pt x="57" y="88"/>
                  </a:lnTo>
                  <a:lnTo>
                    <a:pt x="11" y="109"/>
                  </a:lnTo>
                  <a:lnTo>
                    <a:pt x="4" y="113"/>
                  </a:lnTo>
                  <a:lnTo>
                    <a:pt x="0" y="116"/>
                  </a:lnTo>
                  <a:lnTo>
                    <a:pt x="4" y="120"/>
                  </a:lnTo>
                  <a:lnTo>
                    <a:pt x="11" y="123"/>
                  </a:lnTo>
                  <a:lnTo>
                    <a:pt x="11" y="123"/>
                  </a:lnTo>
                  <a:lnTo>
                    <a:pt x="25" y="127"/>
                  </a:lnTo>
                  <a:lnTo>
                    <a:pt x="43" y="130"/>
                  </a:lnTo>
                  <a:lnTo>
                    <a:pt x="78" y="130"/>
                  </a:lnTo>
                  <a:lnTo>
                    <a:pt x="138" y="123"/>
                  </a:lnTo>
                  <a:lnTo>
                    <a:pt x="138" y="123"/>
                  </a:lnTo>
                  <a:lnTo>
                    <a:pt x="155" y="123"/>
                  </a:lnTo>
                  <a:lnTo>
                    <a:pt x="169" y="120"/>
                  </a:lnTo>
                  <a:lnTo>
                    <a:pt x="208" y="109"/>
                  </a:lnTo>
                  <a:lnTo>
                    <a:pt x="208" y="109"/>
                  </a:lnTo>
                  <a:lnTo>
                    <a:pt x="236" y="106"/>
                  </a:lnTo>
                  <a:lnTo>
                    <a:pt x="254" y="109"/>
                  </a:lnTo>
                  <a:lnTo>
                    <a:pt x="268" y="116"/>
                  </a:lnTo>
                  <a:lnTo>
                    <a:pt x="278" y="127"/>
                  </a:lnTo>
                  <a:lnTo>
                    <a:pt x="278" y="127"/>
                  </a:lnTo>
                  <a:lnTo>
                    <a:pt x="289" y="148"/>
                  </a:lnTo>
                  <a:lnTo>
                    <a:pt x="296" y="155"/>
                  </a:lnTo>
                  <a:lnTo>
                    <a:pt x="303" y="159"/>
                  </a:lnTo>
                  <a:lnTo>
                    <a:pt x="314" y="162"/>
                  </a:lnTo>
                  <a:lnTo>
                    <a:pt x="324" y="162"/>
                  </a:lnTo>
                  <a:lnTo>
                    <a:pt x="359" y="155"/>
                  </a:lnTo>
                  <a:lnTo>
                    <a:pt x="359" y="155"/>
                  </a:lnTo>
                  <a:lnTo>
                    <a:pt x="380" y="152"/>
                  </a:lnTo>
                  <a:lnTo>
                    <a:pt x="394" y="144"/>
                  </a:lnTo>
                  <a:lnTo>
                    <a:pt x="419" y="127"/>
                  </a:lnTo>
                  <a:lnTo>
                    <a:pt x="433" y="120"/>
                  </a:lnTo>
                  <a:lnTo>
                    <a:pt x="447" y="116"/>
                  </a:lnTo>
                  <a:lnTo>
                    <a:pt x="468" y="120"/>
                  </a:lnTo>
                  <a:lnTo>
                    <a:pt x="493" y="127"/>
                  </a:lnTo>
                  <a:lnTo>
                    <a:pt x="493" y="127"/>
                  </a:lnTo>
                  <a:lnTo>
                    <a:pt x="560" y="159"/>
                  </a:lnTo>
                  <a:lnTo>
                    <a:pt x="577" y="162"/>
                  </a:lnTo>
                  <a:lnTo>
                    <a:pt x="595" y="162"/>
                  </a:lnTo>
                  <a:lnTo>
                    <a:pt x="595" y="162"/>
                  </a:lnTo>
                  <a:lnTo>
                    <a:pt x="613" y="159"/>
                  </a:lnTo>
                  <a:lnTo>
                    <a:pt x="627" y="155"/>
                  </a:lnTo>
                  <a:lnTo>
                    <a:pt x="662" y="137"/>
                  </a:lnTo>
                  <a:lnTo>
                    <a:pt x="662" y="137"/>
                  </a:lnTo>
                  <a:lnTo>
                    <a:pt x="694" y="123"/>
                  </a:lnTo>
                  <a:lnTo>
                    <a:pt x="732" y="113"/>
                  </a:lnTo>
                  <a:lnTo>
                    <a:pt x="775" y="102"/>
                  </a:lnTo>
                  <a:lnTo>
                    <a:pt x="775" y="102"/>
                  </a:lnTo>
                  <a:lnTo>
                    <a:pt x="782" y="95"/>
                  </a:lnTo>
                  <a:lnTo>
                    <a:pt x="792" y="81"/>
                  </a:lnTo>
                  <a:lnTo>
                    <a:pt x="792" y="74"/>
                  </a:lnTo>
                  <a:lnTo>
                    <a:pt x="792" y="71"/>
                  </a:lnTo>
                  <a:lnTo>
                    <a:pt x="785" y="67"/>
                  </a:lnTo>
                  <a:lnTo>
                    <a:pt x="775" y="64"/>
                  </a:lnTo>
                  <a:lnTo>
                    <a:pt x="775" y="64"/>
                  </a:lnTo>
                  <a:lnTo>
                    <a:pt x="708" y="71"/>
                  </a:lnTo>
                  <a:lnTo>
                    <a:pt x="683" y="78"/>
                  </a:lnTo>
                  <a:lnTo>
                    <a:pt x="662" y="85"/>
                  </a:lnTo>
                  <a:lnTo>
                    <a:pt x="662" y="85"/>
                  </a:lnTo>
                  <a:lnTo>
                    <a:pt x="651" y="88"/>
                  </a:lnTo>
                  <a:lnTo>
                    <a:pt x="634" y="92"/>
                  </a:lnTo>
                  <a:lnTo>
                    <a:pt x="613" y="92"/>
                  </a:lnTo>
                  <a:lnTo>
                    <a:pt x="592" y="88"/>
                  </a:lnTo>
                  <a:lnTo>
                    <a:pt x="570" y="85"/>
                  </a:lnTo>
                  <a:lnTo>
                    <a:pt x="549" y="78"/>
                  </a:lnTo>
                  <a:lnTo>
                    <a:pt x="535" y="67"/>
                  </a:lnTo>
                  <a:lnTo>
                    <a:pt x="525" y="49"/>
                  </a:lnTo>
                  <a:lnTo>
                    <a:pt x="525" y="49"/>
                  </a:lnTo>
                  <a:lnTo>
                    <a:pt x="521" y="25"/>
                  </a:lnTo>
                  <a:lnTo>
                    <a:pt x="518" y="7"/>
                  </a:lnTo>
                  <a:lnTo>
                    <a:pt x="514" y="4"/>
                  </a:lnTo>
                  <a:lnTo>
                    <a:pt x="511" y="0"/>
                  </a:lnTo>
                  <a:lnTo>
                    <a:pt x="489" y="4"/>
                  </a:lnTo>
                  <a:lnTo>
                    <a:pt x="489" y="4"/>
                  </a:lnTo>
                  <a:lnTo>
                    <a:pt x="472" y="11"/>
                  </a:lnTo>
                  <a:lnTo>
                    <a:pt x="458" y="21"/>
                  </a:lnTo>
                  <a:lnTo>
                    <a:pt x="430" y="46"/>
                  </a:lnTo>
                  <a:lnTo>
                    <a:pt x="412" y="57"/>
                  </a:lnTo>
                  <a:lnTo>
                    <a:pt x="391" y="67"/>
                  </a:lnTo>
                  <a:lnTo>
                    <a:pt x="366" y="78"/>
                  </a:lnTo>
                  <a:lnTo>
                    <a:pt x="338" y="81"/>
                  </a:lnTo>
                  <a:lnTo>
                    <a:pt x="338" y="81"/>
                  </a:lnTo>
                  <a:lnTo>
                    <a:pt x="324" y="81"/>
                  </a:lnTo>
                  <a:lnTo>
                    <a:pt x="310" y="78"/>
                  </a:lnTo>
                  <a:lnTo>
                    <a:pt x="282" y="64"/>
                  </a:lnTo>
                  <a:lnTo>
                    <a:pt x="261" y="46"/>
                  </a:lnTo>
                  <a:lnTo>
                    <a:pt x="254" y="39"/>
                  </a:lnTo>
                  <a:lnTo>
                    <a:pt x="254" y="39"/>
                  </a:lnTo>
                  <a:lnTo>
                    <a:pt x="250" y="32"/>
                  </a:lnTo>
                  <a:lnTo>
                    <a:pt x="236" y="18"/>
                  </a:lnTo>
                  <a:lnTo>
                    <a:pt x="229" y="11"/>
                  </a:lnTo>
                  <a:lnTo>
                    <a:pt x="219" y="7"/>
                  </a:lnTo>
                  <a:lnTo>
                    <a:pt x="208" y="7"/>
                  </a:lnTo>
                  <a:lnTo>
                    <a:pt x="194" y="14"/>
                  </a:lnTo>
                  <a:lnTo>
                    <a:pt x="194" y="14"/>
                  </a:lnTo>
                  <a:lnTo>
                    <a:pt x="183" y="25"/>
                  </a:lnTo>
                  <a:lnTo>
                    <a:pt x="176" y="32"/>
                  </a:lnTo>
                  <a:lnTo>
                    <a:pt x="169" y="53"/>
                  </a:lnTo>
                  <a:lnTo>
                    <a:pt x="169" y="60"/>
                  </a:lnTo>
                  <a:lnTo>
                    <a:pt x="166" y="67"/>
                  </a:lnTo>
                  <a:lnTo>
                    <a:pt x="159" y="71"/>
                  </a:lnTo>
                  <a:lnTo>
                    <a:pt x="148" y="74"/>
                  </a:lnTo>
                  <a:lnTo>
                    <a:pt x="148" y="7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3" name="Freeform 37"/>
            <p:cNvSpPr>
              <a:spLocks/>
            </p:cNvSpPr>
            <p:nvPr/>
          </p:nvSpPr>
          <p:spPr bwMode="auto">
            <a:xfrm>
              <a:off x="4138" y="1723"/>
              <a:ext cx="630" cy="84"/>
            </a:xfrm>
            <a:custGeom>
              <a:avLst/>
              <a:gdLst>
                <a:gd name="T0" fmla="*/ 447 w 630"/>
                <a:gd name="T1" fmla="*/ 31 h 84"/>
                <a:gd name="T2" fmla="*/ 433 w 630"/>
                <a:gd name="T3" fmla="*/ 21 h 84"/>
                <a:gd name="T4" fmla="*/ 423 w 630"/>
                <a:gd name="T5" fmla="*/ 14 h 84"/>
                <a:gd name="T6" fmla="*/ 391 w 630"/>
                <a:gd name="T7" fmla="*/ 0 h 84"/>
                <a:gd name="T8" fmla="*/ 363 w 630"/>
                <a:gd name="T9" fmla="*/ 3 h 84"/>
                <a:gd name="T10" fmla="*/ 303 w 630"/>
                <a:gd name="T11" fmla="*/ 21 h 84"/>
                <a:gd name="T12" fmla="*/ 254 w 630"/>
                <a:gd name="T13" fmla="*/ 38 h 84"/>
                <a:gd name="T14" fmla="*/ 219 w 630"/>
                <a:gd name="T15" fmla="*/ 38 h 84"/>
                <a:gd name="T16" fmla="*/ 180 w 630"/>
                <a:gd name="T17" fmla="*/ 24 h 84"/>
                <a:gd name="T18" fmla="*/ 155 w 630"/>
                <a:gd name="T19" fmla="*/ 14 h 84"/>
                <a:gd name="T20" fmla="*/ 124 w 630"/>
                <a:gd name="T21" fmla="*/ 7 h 84"/>
                <a:gd name="T22" fmla="*/ 81 w 630"/>
                <a:gd name="T23" fmla="*/ 7 h 84"/>
                <a:gd name="T24" fmla="*/ 36 w 630"/>
                <a:gd name="T25" fmla="*/ 21 h 84"/>
                <a:gd name="T26" fmla="*/ 0 w 630"/>
                <a:gd name="T27" fmla="*/ 49 h 84"/>
                <a:gd name="T28" fmla="*/ 43 w 630"/>
                <a:gd name="T29" fmla="*/ 45 h 84"/>
                <a:gd name="T30" fmla="*/ 60 w 630"/>
                <a:gd name="T31" fmla="*/ 45 h 84"/>
                <a:gd name="T32" fmla="*/ 113 w 630"/>
                <a:gd name="T33" fmla="*/ 31 h 84"/>
                <a:gd name="T34" fmla="*/ 141 w 630"/>
                <a:gd name="T35" fmla="*/ 28 h 84"/>
                <a:gd name="T36" fmla="*/ 173 w 630"/>
                <a:gd name="T37" fmla="*/ 38 h 84"/>
                <a:gd name="T38" fmla="*/ 183 w 630"/>
                <a:gd name="T39" fmla="*/ 49 h 84"/>
                <a:gd name="T40" fmla="*/ 201 w 630"/>
                <a:gd name="T41" fmla="*/ 77 h 84"/>
                <a:gd name="T42" fmla="*/ 219 w 630"/>
                <a:gd name="T43" fmla="*/ 84 h 84"/>
                <a:gd name="T44" fmla="*/ 264 w 630"/>
                <a:gd name="T45" fmla="*/ 77 h 84"/>
                <a:gd name="T46" fmla="*/ 285 w 630"/>
                <a:gd name="T47" fmla="*/ 74 h 84"/>
                <a:gd name="T48" fmla="*/ 324 w 630"/>
                <a:gd name="T49" fmla="*/ 49 h 84"/>
                <a:gd name="T50" fmla="*/ 352 w 630"/>
                <a:gd name="T51" fmla="*/ 38 h 84"/>
                <a:gd name="T52" fmla="*/ 398 w 630"/>
                <a:gd name="T53" fmla="*/ 49 h 84"/>
                <a:gd name="T54" fmla="*/ 465 w 630"/>
                <a:gd name="T55" fmla="*/ 81 h 84"/>
                <a:gd name="T56" fmla="*/ 500 w 630"/>
                <a:gd name="T57" fmla="*/ 84 h 84"/>
                <a:gd name="T58" fmla="*/ 518 w 630"/>
                <a:gd name="T59" fmla="*/ 81 h 84"/>
                <a:gd name="T60" fmla="*/ 567 w 630"/>
                <a:gd name="T61" fmla="*/ 59 h 84"/>
                <a:gd name="T62" fmla="*/ 630 w 630"/>
                <a:gd name="T63" fmla="*/ 38 h 84"/>
                <a:gd name="T64" fmla="*/ 613 w 630"/>
                <a:gd name="T65" fmla="*/ 35 h 84"/>
                <a:gd name="T66" fmla="*/ 542 w 630"/>
                <a:gd name="T67" fmla="*/ 38 h 84"/>
                <a:gd name="T68" fmla="*/ 497 w 630"/>
                <a:gd name="T69" fmla="*/ 42 h 84"/>
                <a:gd name="T70" fmla="*/ 447 w 630"/>
                <a:gd name="T71" fmla="*/ 3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0" h="84">
                  <a:moveTo>
                    <a:pt x="447" y="31"/>
                  </a:moveTo>
                  <a:lnTo>
                    <a:pt x="447" y="31"/>
                  </a:lnTo>
                  <a:lnTo>
                    <a:pt x="440" y="28"/>
                  </a:lnTo>
                  <a:lnTo>
                    <a:pt x="433" y="21"/>
                  </a:lnTo>
                  <a:lnTo>
                    <a:pt x="423" y="14"/>
                  </a:lnTo>
                  <a:lnTo>
                    <a:pt x="423" y="14"/>
                  </a:lnTo>
                  <a:lnTo>
                    <a:pt x="405" y="7"/>
                  </a:lnTo>
                  <a:lnTo>
                    <a:pt x="391" y="0"/>
                  </a:lnTo>
                  <a:lnTo>
                    <a:pt x="377" y="0"/>
                  </a:lnTo>
                  <a:lnTo>
                    <a:pt x="363" y="3"/>
                  </a:lnTo>
                  <a:lnTo>
                    <a:pt x="331" y="10"/>
                  </a:lnTo>
                  <a:lnTo>
                    <a:pt x="303" y="21"/>
                  </a:lnTo>
                  <a:lnTo>
                    <a:pt x="271" y="35"/>
                  </a:lnTo>
                  <a:lnTo>
                    <a:pt x="254" y="38"/>
                  </a:lnTo>
                  <a:lnTo>
                    <a:pt x="240" y="38"/>
                  </a:lnTo>
                  <a:lnTo>
                    <a:pt x="219" y="38"/>
                  </a:lnTo>
                  <a:lnTo>
                    <a:pt x="201" y="31"/>
                  </a:lnTo>
                  <a:lnTo>
                    <a:pt x="180" y="24"/>
                  </a:lnTo>
                  <a:lnTo>
                    <a:pt x="155" y="14"/>
                  </a:lnTo>
                  <a:lnTo>
                    <a:pt x="155" y="14"/>
                  </a:lnTo>
                  <a:lnTo>
                    <a:pt x="145" y="7"/>
                  </a:lnTo>
                  <a:lnTo>
                    <a:pt x="124" y="7"/>
                  </a:lnTo>
                  <a:lnTo>
                    <a:pt x="102" y="7"/>
                  </a:lnTo>
                  <a:lnTo>
                    <a:pt x="81" y="7"/>
                  </a:lnTo>
                  <a:lnTo>
                    <a:pt x="57" y="14"/>
                  </a:lnTo>
                  <a:lnTo>
                    <a:pt x="36" y="21"/>
                  </a:lnTo>
                  <a:lnTo>
                    <a:pt x="14" y="35"/>
                  </a:lnTo>
                  <a:lnTo>
                    <a:pt x="0" y="49"/>
                  </a:lnTo>
                  <a:lnTo>
                    <a:pt x="0" y="49"/>
                  </a:lnTo>
                  <a:lnTo>
                    <a:pt x="43" y="45"/>
                  </a:lnTo>
                  <a:lnTo>
                    <a:pt x="43" y="45"/>
                  </a:lnTo>
                  <a:lnTo>
                    <a:pt x="60" y="45"/>
                  </a:lnTo>
                  <a:lnTo>
                    <a:pt x="74" y="42"/>
                  </a:lnTo>
                  <a:lnTo>
                    <a:pt x="113" y="31"/>
                  </a:lnTo>
                  <a:lnTo>
                    <a:pt x="113" y="31"/>
                  </a:lnTo>
                  <a:lnTo>
                    <a:pt x="141" y="28"/>
                  </a:lnTo>
                  <a:lnTo>
                    <a:pt x="159" y="31"/>
                  </a:lnTo>
                  <a:lnTo>
                    <a:pt x="173" y="38"/>
                  </a:lnTo>
                  <a:lnTo>
                    <a:pt x="183" y="49"/>
                  </a:lnTo>
                  <a:lnTo>
                    <a:pt x="183" y="49"/>
                  </a:lnTo>
                  <a:lnTo>
                    <a:pt x="194" y="70"/>
                  </a:lnTo>
                  <a:lnTo>
                    <a:pt x="201" y="77"/>
                  </a:lnTo>
                  <a:lnTo>
                    <a:pt x="208" y="81"/>
                  </a:lnTo>
                  <a:lnTo>
                    <a:pt x="219" y="84"/>
                  </a:lnTo>
                  <a:lnTo>
                    <a:pt x="229" y="84"/>
                  </a:lnTo>
                  <a:lnTo>
                    <a:pt x="264" y="77"/>
                  </a:lnTo>
                  <a:lnTo>
                    <a:pt x="264" y="77"/>
                  </a:lnTo>
                  <a:lnTo>
                    <a:pt x="285" y="74"/>
                  </a:lnTo>
                  <a:lnTo>
                    <a:pt x="299" y="66"/>
                  </a:lnTo>
                  <a:lnTo>
                    <a:pt x="324" y="49"/>
                  </a:lnTo>
                  <a:lnTo>
                    <a:pt x="338" y="42"/>
                  </a:lnTo>
                  <a:lnTo>
                    <a:pt x="352" y="38"/>
                  </a:lnTo>
                  <a:lnTo>
                    <a:pt x="373" y="42"/>
                  </a:lnTo>
                  <a:lnTo>
                    <a:pt x="398" y="49"/>
                  </a:lnTo>
                  <a:lnTo>
                    <a:pt x="398" y="49"/>
                  </a:lnTo>
                  <a:lnTo>
                    <a:pt x="465" y="81"/>
                  </a:lnTo>
                  <a:lnTo>
                    <a:pt x="482" y="84"/>
                  </a:lnTo>
                  <a:lnTo>
                    <a:pt x="500" y="84"/>
                  </a:lnTo>
                  <a:lnTo>
                    <a:pt x="500" y="84"/>
                  </a:lnTo>
                  <a:lnTo>
                    <a:pt x="518" y="81"/>
                  </a:lnTo>
                  <a:lnTo>
                    <a:pt x="532" y="77"/>
                  </a:lnTo>
                  <a:lnTo>
                    <a:pt x="567" y="59"/>
                  </a:lnTo>
                  <a:lnTo>
                    <a:pt x="567" y="59"/>
                  </a:lnTo>
                  <a:lnTo>
                    <a:pt x="630" y="38"/>
                  </a:lnTo>
                  <a:lnTo>
                    <a:pt x="630" y="38"/>
                  </a:lnTo>
                  <a:lnTo>
                    <a:pt x="613" y="35"/>
                  </a:lnTo>
                  <a:lnTo>
                    <a:pt x="588" y="35"/>
                  </a:lnTo>
                  <a:lnTo>
                    <a:pt x="542" y="38"/>
                  </a:lnTo>
                  <a:lnTo>
                    <a:pt x="521" y="42"/>
                  </a:lnTo>
                  <a:lnTo>
                    <a:pt x="497" y="42"/>
                  </a:lnTo>
                  <a:lnTo>
                    <a:pt x="472" y="38"/>
                  </a:lnTo>
                  <a:lnTo>
                    <a:pt x="447" y="31"/>
                  </a:lnTo>
                  <a:lnTo>
                    <a:pt x="447" y="31"/>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4" name="Freeform 38"/>
            <p:cNvSpPr>
              <a:spLocks/>
            </p:cNvSpPr>
            <p:nvPr/>
          </p:nvSpPr>
          <p:spPr bwMode="auto">
            <a:xfrm>
              <a:off x="4828" y="2440"/>
              <a:ext cx="306" cy="630"/>
            </a:xfrm>
            <a:custGeom>
              <a:avLst/>
              <a:gdLst>
                <a:gd name="T0" fmla="*/ 236 w 306"/>
                <a:gd name="T1" fmla="*/ 0 h 630"/>
                <a:gd name="T2" fmla="*/ 236 w 306"/>
                <a:gd name="T3" fmla="*/ 0 h 630"/>
                <a:gd name="T4" fmla="*/ 243 w 306"/>
                <a:gd name="T5" fmla="*/ 18 h 630"/>
                <a:gd name="T6" fmla="*/ 260 w 306"/>
                <a:gd name="T7" fmla="*/ 64 h 630"/>
                <a:gd name="T8" fmla="*/ 271 w 306"/>
                <a:gd name="T9" fmla="*/ 95 h 630"/>
                <a:gd name="T10" fmla="*/ 278 w 306"/>
                <a:gd name="T11" fmla="*/ 130 h 630"/>
                <a:gd name="T12" fmla="*/ 285 w 306"/>
                <a:gd name="T13" fmla="*/ 173 h 630"/>
                <a:gd name="T14" fmla="*/ 285 w 306"/>
                <a:gd name="T15" fmla="*/ 218 h 630"/>
                <a:gd name="T16" fmla="*/ 282 w 306"/>
                <a:gd name="T17" fmla="*/ 264 h 630"/>
                <a:gd name="T18" fmla="*/ 271 w 306"/>
                <a:gd name="T19" fmla="*/ 317 h 630"/>
                <a:gd name="T20" fmla="*/ 253 w 306"/>
                <a:gd name="T21" fmla="*/ 370 h 630"/>
                <a:gd name="T22" fmla="*/ 239 w 306"/>
                <a:gd name="T23" fmla="*/ 394 h 630"/>
                <a:gd name="T24" fmla="*/ 225 w 306"/>
                <a:gd name="T25" fmla="*/ 422 h 630"/>
                <a:gd name="T26" fmla="*/ 208 w 306"/>
                <a:gd name="T27" fmla="*/ 447 h 630"/>
                <a:gd name="T28" fmla="*/ 187 w 306"/>
                <a:gd name="T29" fmla="*/ 475 h 630"/>
                <a:gd name="T30" fmla="*/ 165 w 306"/>
                <a:gd name="T31" fmla="*/ 500 h 630"/>
                <a:gd name="T32" fmla="*/ 137 w 306"/>
                <a:gd name="T33" fmla="*/ 528 h 630"/>
                <a:gd name="T34" fmla="*/ 109 w 306"/>
                <a:gd name="T35" fmla="*/ 552 h 630"/>
                <a:gd name="T36" fmla="*/ 77 w 306"/>
                <a:gd name="T37" fmla="*/ 581 h 630"/>
                <a:gd name="T38" fmla="*/ 42 w 306"/>
                <a:gd name="T39" fmla="*/ 605 h 630"/>
                <a:gd name="T40" fmla="*/ 0 w 306"/>
                <a:gd name="T41" fmla="*/ 630 h 630"/>
                <a:gd name="T42" fmla="*/ 0 w 306"/>
                <a:gd name="T43" fmla="*/ 630 h 630"/>
                <a:gd name="T44" fmla="*/ 21 w 306"/>
                <a:gd name="T45" fmla="*/ 619 h 630"/>
                <a:gd name="T46" fmla="*/ 70 w 306"/>
                <a:gd name="T47" fmla="*/ 591 h 630"/>
                <a:gd name="T48" fmla="*/ 106 w 306"/>
                <a:gd name="T49" fmla="*/ 570 h 630"/>
                <a:gd name="T50" fmla="*/ 141 w 306"/>
                <a:gd name="T51" fmla="*/ 542 h 630"/>
                <a:gd name="T52" fmla="*/ 176 w 306"/>
                <a:gd name="T53" fmla="*/ 510 h 630"/>
                <a:gd name="T54" fmla="*/ 211 w 306"/>
                <a:gd name="T55" fmla="*/ 475 h 630"/>
                <a:gd name="T56" fmla="*/ 243 w 306"/>
                <a:gd name="T57" fmla="*/ 433 h 630"/>
                <a:gd name="T58" fmla="*/ 268 w 306"/>
                <a:gd name="T59" fmla="*/ 387 h 630"/>
                <a:gd name="T60" fmla="*/ 282 w 306"/>
                <a:gd name="T61" fmla="*/ 363 h 630"/>
                <a:gd name="T62" fmla="*/ 289 w 306"/>
                <a:gd name="T63" fmla="*/ 334 h 630"/>
                <a:gd name="T64" fmla="*/ 296 w 306"/>
                <a:gd name="T65" fmla="*/ 310 h 630"/>
                <a:gd name="T66" fmla="*/ 303 w 306"/>
                <a:gd name="T67" fmla="*/ 278 h 630"/>
                <a:gd name="T68" fmla="*/ 306 w 306"/>
                <a:gd name="T69" fmla="*/ 250 h 630"/>
                <a:gd name="T70" fmla="*/ 306 w 306"/>
                <a:gd name="T71" fmla="*/ 218 h 630"/>
                <a:gd name="T72" fmla="*/ 303 w 306"/>
                <a:gd name="T73" fmla="*/ 183 h 630"/>
                <a:gd name="T74" fmla="*/ 296 w 306"/>
                <a:gd name="T75" fmla="*/ 151 h 630"/>
                <a:gd name="T76" fmla="*/ 285 w 306"/>
                <a:gd name="T77" fmla="*/ 116 h 630"/>
                <a:gd name="T78" fmla="*/ 275 w 306"/>
                <a:gd name="T79" fmla="*/ 78 h 630"/>
                <a:gd name="T80" fmla="*/ 257 w 306"/>
                <a:gd name="T81" fmla="*/ 39 h 630"/>
                <a:gd name="T82" fmla="*/ 236 w 306"/>
                <a:gd name="T83" fmla="*/ 0 h 630"/>
                <a:gd name="T84" fmla="*/ 236 w 306"/>
                <a:gd name="T85"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630">
                  <a:moveTo>
                    <a:pt x="236" y="0"/>
                  </a:moveTo>
                  <a:lnTo>
                    <a:pt x="236" y="0"/>
                  </a:lnTo>
                  <a:lnTo>
                    <a:pt x="243" y="18"/>
                  </a:lnTo>
                  <a:lnTo>
                    <a:pt x="260" y="64"/>
                  </a:lnTo>
                  <a:lnTo>
                    <a:pt x="271" y="95"/>
                  </a:lnTo>
                  <a:lnTo>
                    <a:pt x="278" y="130"/>
                  </a:lnTo>
                  <a:lnTo>
                    <a:pt x="285" y="173"/>
                  </a:lnTo>
                  <a:lnTo>
                    <a:pt x="285" y="218"/>
                  </a:lnTo>
                  <a:lnTo>
                    <a:pt x="282" y="264"/>
                  </a:lnTo>
                  <a:lnTo>
                    <a:pt x="271" y="317"/>
                  </a:lnTo>
                  <a:lnTo>
                    <a:pt x="253" y="370"/>
                  </a:lnTo>
                  <a:lnTo>
                    <a:pt x="239" y="394"/>
                  </a:lnTo>
                  <a:lnTo>
                    <a:pt x="225" y="422"/>
                  </a:lnTo>
                  <a:lnTo>
                    <a:pt x="208" y="447"/>
                  </a:lnTo>
                  <a:lnTo>
                    <a:pt x="187" y="475"/>
                  </a:lnTo>
                  <a:lnTo>
                    <a:pt x="165" y="500"/>
                  </a:lnTo>
                  <a:lnTo>
                    <a:pt x="137" y="528"/>
                  </a:lnTo>
                  <a:lnTo>
                    <a:pt x="109" y="552"/>
                  </a:lnTo>
                  <a:lnTo>
                    <a:pt x="77" y="581"/>
                  </a:lnTo>
                  <a:lnTo>
                    <a:pt x="42" y="605"/>
                  </a:lnTo>
                  <a:lnTo>
                    <a:pt x="0" y="630"/>
                  </a:lnTo>
                  <a:lnTo>
                    <a:pt x="0" y="630"/>
                  </a:lnTo>
                  <a:lnTo>
                    <a:pt x="21" y="619"/>
                  </a:lnTo>
                  <a:lnTo>
                    <a:pt x="70" y="591"/>
                  </a:lnTo>
                  <a:lnTo>
                    <a:pt x="106" y="570"/>
                  </a:lnTo>
                  <a:lnTo>
                    <a:pt x="141" y="542"/>
                  </a:lnTo>
                  <a:lnTo>
                    <a:pt x="176" y="510"/>
                  </a:lnTo>
                  <a:lnTo>
                    <a:pt x="211" y="475"/>
                  </a:lnTo>
                  <a:lnTo>
                    <a:pt x="243" y="433"/>
                  </a:lnTo>
                  <a:lnTo>
                    <a:pt x="268" y="387"/>
                  </a:lnTo>
                  <a:lnTo>
                    <a:pt x="282" y="363"/>
                  </a:lnTo>
                  <a:lnTo>
                    <a:pt x="289" y="334"/>
                  </a:lnTo>
                  <a:lnTo>
                    <a:pt x="296" y="310"/>
                  </a:lnTo>
                  <a:lnTo>
                    <a:pt x="303" y="278"/>
                  </a:lnTo>
                  <a:lnTo>
                    <a:pt x="306" y="250"/>
                  </a:lnTo>
                  <a:lnTo>
                    <a:pt x="306" y="218"/>
                  </a:lnTo>
                  <a:lnTo>
                    <a:pt x="303" y="183"/>
                  </a:lnTo>
                  <a:lnTo>
                    <a:pt x="296" y="151"/>
                  </a:lnTo>
                  <a:lnTo>
                    <a:pt x="285" y="116"/>
                  </a:lnTo>
                  <a:lnTo>
                    <a:pt x="275" y="78"/>
                  </a:lnTo>
                  <a:lnTo>
                    <a:pt x="257" y="39"/>
                  </a:lnTo>
                  <a:lnTo>
                    <a:pt x="236" y="0"/>
                  </a:lnTo>
                  <a:lnTo>
                    <a:pt x="236"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5" name="Freeform 39"/>
            <p:cNvSpPr>
              <a:spLocks/>
            </p:cNvSpPr>
            <p:nvPr/>
          </p:nvSpPr>
          <p:spPr bwMode="auto">
            <a:xfrm>
              <a:off x="4079" y="1797"/>
              <a:ext cx="116" cy="126"/>
            </a:xfrm>
            <a:custGeom>
              <a:avLst/>
              <a:gdLst>
                <a:gd name="T0" fmla="*/ 52 w 116"/>
                <a:gd name="T1" fmla="*/ 0 h 126"/>
                <a:gd name="T2" fmla="*/ 52 w 116"/>
                <a:gd name="T3" fmla="*/ 0 h 126"/>
                <a:gd name="T4" fmla="*/ 31 w 116"/>
                <a:gd name="T5" fmla="*/ 3 h 126"/>
                <a:gd name="T6" fmla="*/ 14 w 116"/>
                <a:gd name="T7" fmla="*/ 3 h 126"/>
                <a:gd name="T8" fmla="*/ 0 w 116"/>
                <a:gd name="T9" fmla="*/ 0 h 126"/>
                <a:gd name="T10" fmla="*/ 0 w 116"/>
                <a:gd name="T11" fmla="*/ 0 h 126"/>
                <a:gd name="T12" fmla="*/ 42 w 116"/>
                <a:gd name="T13" fmla="*/ 56 h 126"/>
                <a:gd name="T14" fmla="*/ 73 w 116"/>
                <a:gd name="T15" fmla="*/ 98 h 126"/>
                <a:gd name="T16" fmla="*/ 95 w 116"/>
                <a:gd name="T17" fmla="*/ 123 h 126"/>
                <a:gd name="T18" fmla="*/ 95 w 116"/>
                <a:gd name="T19" fmla="*/ 123 h 126"/>
                <a:gd name="T20" fmla="*/ 102 w 116"/>
                <a:gd name="T21" fmla="*/ 126 h 126"/>
                <a:gd name="T22" fmla="*/ 109 w 116"/>
                <a:gd name="T23" fmla="*/ 126 h 126"/>
                <a:gd name="T24" fmla="*/ 112 w 116"/>
                <a:gd name="T25" fmla="*/ 123 h 126"/>
                <a:gd name="T26" fmla="*/ 116 w 116"/>
                <a:gd name="T27" fmla="*/ 116 h 126"/>
                <a:gd name="T28" fmla="*/ 116 w 116"/>
                <a:gd name="T29" fmla="*/ 102 h 126"/>
                <a:gd name="T30" fmla="*/ 116 w 116"/>
                <a:gd name="T31" fmla="*/ 91 h 126"/>
                <a:gd name="T32" fmla="*/ 109 w 116"/>
                <a:gd name="T33" fmla="*/ 84 h 126"/>
                <a:gd name="T34" fmla="*/ 109 w 116"/>
                <a:gd name="T35" fmla="*/ 84 h 126"/>
                <a:gd name="T36" fmla="*/ 73 w 116"/>
                <a:gd name="T37" fmla="*/ 35 h 126"/>
                <a:gd name="T38" fmla="*/ 52 w 116"/>
                <a:gd name="T39" fmla="*/ 0 h 126"/>
                <a:gd name="T40" fmla="*/ 52 w 116"/>
                <a:gd name="T4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26">
                  <a:moveTo>
                    <a:pt x="52" y="0"/>
                  </a:moveTo>
                  <a:lnTo>
                    <a:pt x="52" y="0"/>
                  </a:lnTo>
                  <a:lnTo>
                    <a:pt x="31" y="3"/>
                  </a:lnTo>
                  <a:lnTo>
                    <a:pt x="14" y="3"/>
                  </a:lnTo>
                  <a:lnTo>
                    <a:pt x="0" y="0"/>
                  </a:lnTo>
                  <a:lnTo>
                    <a:pt x="0" y="0"/>
                  </a:lnTo>
                  <a:lnTo>
                    <a:pt x="42" y="56"/>
                  </a:lnTo>
                  <a:lnTo>
                    <a:pt x="73" y="98"/>
                  </a:lnTo>
                  <a:lnTo>
                    <a:pt x="95" y="123"/>
                  </a:lnTo>
                  <a:lnTo>
                    <a:pt x="95" y="123"/>
                  </a:lnTo>
                  <a:lnTo>
                    <a:pt x="102" y="126"/>
                  </a:lnTo>
                  <a:lnTo>
                    <a:pt x="109" y="126"/>
                  </a:lnTo>
                  <a:lnTo>
                    <a:pt x="112" y="123"/>
                  </a:lnTo>
                  <a:lnTo>
                    <a:pt x="116" y="116"/>
                  </a:lnTo>
                  <a:lnTo>
                    <a:pt x="116" y="102"/>
                  </a:lnTo>
                  <a:lnTo>
                    <a:pt x="116" y="91"/>
                  </a:lnTo>
                  <a:lnTo>
                    <a:pt x="109" y="84"/>
                  </a:lnTo>
                  <a:lnTo>
                    <a:pt x="109" y="84"/>
                  </a:lnTo>
                  <a:lnTo>
                    <a:pt x="73" y="35"/>
                  </a:lnTo>
                  <a:lnTo>
                    <a:pt x="52" y="0"/>
                  </a:lnTo>
                  <a:lnTo>
                    <a:pt x="52"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6" name="Freeform 40"/>
            <p:cNvSpPr>
              <a:spLocks/>
            </p:cNvSpPr>
            <p:nvPr/>
          </p:nvSpPr>
          <p:spPr bwMode="auto">
            <a:xfrm>
              <a:off x="3758" y="2117"/>
              <a:ext cx="398" cy="724"/>
            </a:xfrm>
            <a:custGeom>
              <a:avLst/>
              <a:gdLst>
                <a:gd name="T0" fmla="*/ 366 w 398"/>
                <a:gd name="T1" fmla="*/ 7 h 724"/>
                <a:gd name="T2" fmla="*/ 268 w 398"/>
                <a:gd name="T3" fmla="*/ 73 h 724"/>
                <a:gd name="T4" fmla="*/ 148 w 398"/>
                <a:gd name="T5" fmla="*/ 175 h 724"/>
                <a:gd name="T6" fmla="*/ 88 w 398"/>
                <a:gd name="T7" fmla="*/ 239 h 724"/>
                <a:gd name="T8" fmla="*/ 43 w 398"/>
                <a:gd name="T9" fmla="*/ 306 h 724"/>
                <a:gd name="T10" fmla="*/ 14 w 398"/>
                <a:gd name="T11" fmla="*/ 376 h 724"/>
                <a:gd name="T12" fmla="*/ 7 w 398"/>
                <a:gd name="T13" fmla="*/ 411 h 724"/>
                <a:gd name="T14" fmla="*/ 0 w 398"/>
                <a:gd name="T15" fmla="*/ 506 h 724"/>
                <a:gd name="T16" fmla="*/ 11 w 398"/>
                <a:gd name="T17" fmla="*/ 612 h 724"/>
                <a:gd name="T18" fmla="*/ 39 w 398"/>
                <a:gd name="T19" fmla="*/ 686 h 724"/>
                <a:gd name="T20" fmla="*/ 71 w 398"/>
                <a:gd name="T21" fmla="*/ 721 h 724"/>
                <a:gd name="T22" fmla="*/ 78 w 398"/>
                <a:gd name="T23" fmla="*/ 724 h 724"/>
                <a:gd name="T24" fmla="*/ 85 w 398"/>
                <a:gd name="T25" fmla="*/ 721 h 724"/>
                <a:gd name="T26" fmla="*/ 92 w 398"/>
                <a:gd name="T27" fmla="*/ 703 h 724"/>
                <a:gd name="T28" fmla="*/ 92 w 398"/>
                <a:gd name="T29" fmla="*/ 636 h 724"/>
                <a:gd name="T30" fmla="*/ 92 w 398"/>
                <a:gd name="T31" fmla="*/ 598 h 724"/>
                <a:gd name="T32" fmla="*/ 113 w 398"/>
                <a:gd name="T33" fmla="*/ 496 h 724"/>
                <a:gd name="T34" fmla="*/ 141 w 398"/>
                <a:gd name="T35" fmla="*/ 397 h 724"/>
                <a:gd name="T36" fmla="*/ 155 w 398"/>
                <a:gd name="T37" fmla="*/ 365 h 724"/>
                <a:gd name="T38" fmla="*/ 183 w 398"/>
                <a:gd name="T39" fmla="*/ 337 h 724"/>
                <a:gd name="T40" fmla="*/ 197 w 398"/>
                <a:gd name="T41" fmla="*/ 334 h 724"/>
                <a:gd name="T42" fmla="*/ 208 w 398"/>
                <a:gd name="T43" fmla="*/ 341 h 724"/>
                <a:gd name="T44" fmla="*/ 208 w 398"/>
                <a:gd name="T45" fmla="*/ 337 h 724"/>
                <a:gd name="T46" fmla="*/ 211 w 398"/>
                <a:gd name="T47" fmla="*/ 344 h 724"/>
                <a:gd name="T48" fmla="*/ 215 w 398"/>
                <a:gd name="T49" fmla="*/ 365 h 724"/>
                <a:gd name="T50" fmla="*/ 222 w 398"/>
                <a:gd name="T51" fmla="*/ 411 h 724"/>
                <a:gd name="T52" fmla="*/ 233 w 398"/>
                <a:gd name="T53" fmla="*/ 429 h 724"/>
                <a:gd name="T54" fmla="*/ 250 w 398"/>
                <a:gd name="T55" fmla="*/ 418 h 724"/>
                <a:gd name="T56" fmla="*/ 264 w 398"/>
                <a:gd name="T57" fmla="*/ 397 h 724"/>
                <a:gd name="T58" fmla="*/ 292 w 398"/>
                <a:gd name="T59" fmla="*/ 327 h 724"/>
                <a:gd name="T60" fmla="*/ 342 w 398"/>
                <a:gd name="T61" fmla="*/ 140 h 724"/>
                <a:gd name="T62" fmla="*/ 366 w 398"/>
                <a:gd name="T63" fmla="*/ 73 h 724"/>
                <a:gd name="T64" fmla="*/ 387 w 398"/>
                <a:gd name="T65" fmla="*/ 31 h 724"/>
                <a:gd name="T66" fmla="*/ 398 w 398"/>
                <a:gd name="T67" fmla="*/ 0 h 724"/>
                <a:gd name="T68" fmla="*/ 380 w 398"/>
                <a:gd name="T69" fmla="*/ 0 h 724"/>
                <a:gd name="T70" fmla="*/ 366 w 398"/>
                <a:gd name="T71" fmla="*/ 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724">
                  <a:moveTo>
                    <a:pt x="366" y="7"/>
                  </a:moveTo>
                  <a:lnTo>
                    <a:pt x="366" y="7"/>
                  </a:lnTo>
                  <a:lnTo>
                    <a:pt x="317" y="38"/>
                  </a:lnTo>
                  <a:lnTo>
                    <a:pt x="268" y="73"/>
                  </a:lnTo>
                  <a:lnTo>
                    <a:pt x="208" y="119"/>
                  </a:lnTo>
                  <a:lnTo>
                    <a:pt x="148" y="175"/>
                  </a:lnTo>
                  <a:lnTo>
                    <a:pt x="116" y="207"/>
                  </a:lnTo>
                  <a:lnTo>
                    <a:pt x="88" y="239"/>
                  </a:lnTo>
                  <a:lnTo>
                    <a:pt x="64" y="270"/>
                  </a:lnTo>
                  <a:lnTo>
                    <a:pt x="43" y="306"/>
                  </a:lnTo>
                  <a:lnTo>
                    <a:pt x="28" y="341"/>
                  </a:lnTo>
                  <a:lnTo>
                    <a:pt x="14" y="376"/>
                  </a:lnTo>
                  <a:lnTo>
                    <a:pt x="14" y="376"/>
                  </a:lnTo>
                  <a:lnTo>
                    <a:pt x="7" y="411"/>
                  </a:lnTo>
                  <a:lnTo>
                    <a:pt x="4" y="443"/>
                  </a:lnTo>
                  <a:lnTo>
                    <a:pt x="0" y="506"/>
                  </a:lnTo>
                  <a:lnTo>
                    <a:pt x="4" y="562"/>
                  </a:lnTo>
                  <a:lnTo>
                    <a:pt x="11" y="612"/>
                  </a:lnTo>
                  <a:lnTo>
                    <a:pt x="25" y="650"/>
                  </a:lnTo>
                  <a:lnTo>
                    <a:pt x="39" y="686"/>
                  </a:lnTo>
                  <a:lnTo>
                    <a:pt x="57" y="707"/>
                  </a:lnTo>
                  <a:lnTo>
                    <a:pt x="71" y="721"/>
                  </a:lnTo>
                  <a:lnTo>
                    <a:pt x="71" y="721"/>
                  </a:lnTo>
                  <a:lnTo>
                    <a:pt x="78" y="724"/>
                  </a:lnTo>
                  <a:lnTo>
                    <a:pt x="81" y="724"/>
                  </a:lnTo>
                  <a:lnTo>
                    <a:pt x="85" y="721"/>
                  </a:lnTo>
                  <a:lnTo>
                    <a:pt x="88" y="717"/>
                  </a:lnTo>
                  <a:lnTo>
                    <a:pt x="92" y="703"/>
                  </a:lnTo>
                  <a:lnTo>
                    <a:pt x="92" y="682"/>
                  </a:lnTo>
                  <a:lnTo>
                    <a:pt x="92" y="636"/>
                  </a:lnTo>
                  <a:lnTo>
                    <a:pt x="92" y="615"/>
                  </a:lnTo>
                  <a:lnTo>
                    <a:pt x="92" y="598"/>
                  </a:lnTo>
                  <a:lnTo>
                    <a:pt x="92" y="598"/>
                  </a:lnTo>
                  <a:lnTo>
                    <a:pt x="113" y="496"/>
                  </a:lnTo>
                  <a:lnTo>
                    <a:pt x="127" y="439"/>
                  </a:lnTo>
                  <a:lnTo>
                    <a:pt x="141" y="397"/>
                  </a:lnTo>
                  <a:lnTo>
                    <a:pt x="141" y="397"/>
                  </a:lnTo>
                  <a:lnTo>
                    <a:pt x="155" y="365"/>
                  </a:lnTo>
                  <a:lnTo>
                    <a:pt x="169" y="348"/>
                  </a:lnTo>
                  <a:lnTo>
                    <a:pt x="183" y="337"/>
                  </a:lnTo>
                  <a:lnTo>
                    <a:pt x="190" y="330"/>
                  </a:lnTo>
                  <a:lnTo>
                    <a:pt x="197" y="334"/>
                  </a:lnTo>
                  <a:lnTo>
                    <a:pt x="204" y="337"/>
                  </a:lnTo>
                  <a:lnTo>
                    <a:pt x="208" y="341"/>
                  </a:lnTo>
                  <a:lnTo>
                    <a:pt x="208" y="341"/>
                  </a:lnTo>
                  <a:lnTo>
                    <a:pt x="208" y="337"/>
                  </a:lnTo>
                  <a:lnTo>
                    <a:pt x="211" y="337"/>
                  </a:lnTo>
                  <a:lnTo>
                    <a:pt x="211" y="344"/>
                  </a:lnTo>
                  <a:lnTo>
                    <a:pt x="215" y="365"/>
                  </a:lnTo>
                  <a:lnTo>
                    <a:pt x="215" y="365"/>
                  </a:lnTo>
                  <a:lnTo>
                    <a:pt x="218" y="401"/>
                  </a:lnTo>
                  <a:lnTo>
                    <a:pt x="222" y="411"/>
                  </a:lnTo>
                  <a:lnTo>
                    <a:pt x="226" y="422"/>
                  </a:lnTo>
                  <a:lnTo>
                    <a:pt x="233" y="429"/>
                  </a:lnTo>
                  <a:lnTo>
                    <a:pt x="240" y="425"/>
                  </a:lnTo>
                  <a:lnTo>
                    <a:pt x="250" y="418"/>
                  </a:lnTo>
                  <a:lnTo>
                    <a:pt x="264" y="397"/>
                  </a:lnTo>
                  <a:lnTo>
                    <a:pt x="264" y="397"/>
                  </a:lnTo>
                  <a:lnTo>
                    <a:pt x="278" y="365"/>
                  </a:lnTo>
                  <a:lnTo>
                    <a:pt x="292" y="327"/>
                  </a:lnTo>
                  <a:lnTo>
                    <a:pt x="317" y="232"/>
                  </a:lnTo>
                  <a:lnTo>
                    <a:pt x="342" y="140"/>
                  </a:lnTo>
                  <a:lnTo>
                    <a:pt x="356" y="102"/>
                  </a:lnTo>
                  <a:lnTo>
                    <a:pt x="366" y="73"/>
                  </a:lnTo>
                  <a:lnTo>
                    <a:pt x="366" y="73"/>
                  </a:lnTo>
                  <a:lnTo>
                    <a:pt x="387" y="31"/>
                  </a:lnTo>
                  <a:lnTo>
                    <a:pt x="398" y="7"/>
                  </a:lnTo>
                  <a:lnTo>
                    <a:pt x="398" y="0"/>
                  </a:lnTo>
                  <a:lnTo>
                    <a:pt x="391" y="0"/>
                  </a:lnTo>
                  <a:lnTo>
                    <a:pt x="380" y="0"/>
                  </a:lnTo>
                  <a:lnTo>
                    <a:pt x="366" y="7"/>
                  </a:lnTo>
                  <a:lnTo>
                    <a:pt x="366" y="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7" name="Freeform 41"/>
            <p:cNvSpPr>
              <a:spLocks/>
            </p:cNvSpPr>
            <p:nvPr/>
          </p:nvSpPr>
          <p:spPr bwMode="auto">
            <a:xfrm>
              <a:off x="4325" y="1818"/>
              <a:ext cx="49" cy="119"/>
            </a:xfrm>
            <a:custGeom>
              <a:avLst/>
              <a:gdLst>
                <a:gd name="T0" fmla="*/ 0 w 49"/>
                <a:gd name="T1" fmla="*/ 0 h 119"/>
                <a:gd name="T2" fmla="*/ 0 w 49"/>
                <a:gd name="T3" fmla="*/ 0 h 119"/>
                <a:gd name="T4" fmla="*/ 10 w 49"/>
                <a:gd name="T5" fmla="*/ 7 h 119"/>
                <a:gd name="T6" fmla="*/ 21 w 49"/>
                <a:gd name="T7" fmla="*/ 10 h 119"/>
                <a:gd name="T8" fmla="*/ 35 w 49"/>
                <a:gd name="T9" fmla="*/ 17 h 119"/>
                <a:gd name="T10" fmla="*/ 35 w 49"/>
                <a:gd name="T11" fmla="*/ 17 h 119"/>
                <a:gd name="T12" fmla="*/ 46 w 49"/>
                <a:gd name="T13" fmla="*/ 95 h 119"/>
                <a:gd name="T14" fmla="*/ 46 w 49"/>
                <a:gd name="T15" fmla="*/ 95 h 119"/>
                <a:gd name="T16" fmla="*/ 49 w 49"/>
                <a:gd name="T17" fmla="*/ 109 h 119"/>
                <a:gd name="T18" fmla="*/ 46 w 49"/>
                <a:gd name="T19" fmla="*/ 116 h 119"/>
                <a:gd name="T20" fmla="*/ 42 w 49"/>
                <a:gd name="T21" fmla="*/ 119 h 119"/>
                <a:gd name="T22" fmla="*/ 39 w 49"/>
                <a:gd name="T23" fmla="*/ 119 h 119"/>
                <a:gd name="T24" fmla="*/ 28 w 49"/>
                <a:gd name="T25" fmla="*/ 116 h 119"/>
                <a:gd name="T26" fmla="*/ 28 w 49"/>
                <a:gd name="T27" fmla="*/ 116 h 119"/>
                <a:gd name="T28" fmla="*/ 24 w 49"/>
                <a:gd name="T29" fmla="*/ 109 h 119"/>
                <a:gd name="T30" fmla="*/ 17 w 49"/>
                <a:gd name="T31" fmla="*/ 98 h 119"/>
                <a:gd name="T32" fmla="*/ 10 w 49"/>
                <a:gd name="T33" fmla="*/ 70 h 119"/>
                <a:gd name="T34" fmla="*/ 3 w 49"/>
                <a:gd name="T35" fmla="*/ 35 h 119"/>
                <a:gd name="T36" fmla="*/ 0 w 49"/>
                <a:gd name="T37" fmla="*/ 0 h 119"/>
                <a:gd name="T38" fmla="*/ 0 w 49"/>
                <a:gd name="T3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19">
                  <a:moveTo>
                    <a:pt x="0" y="0"/>
                  </a:moveTo>
                  <a:lnTo>
                    <a:pt x="0" y="0"/>
                  </a:lnTo>
                  <a:lnTo>
                    <a:pt x="10" y="7"/>
                  </a:lnTo>
                  <a:lnTo>
                    <a:pt x="21" y="10"/>
                  </a:lnTo>
                  <a:lnTo>
                    <a:pt x="35" y="17"/>
                  </a:lnTo>
                  <a:lnTo>
                    <a:pt x="35" y="17"/>
                  </a:lnTo>
                  <a:lnTo>
                    <a:pt x="46" y="95"/>
                  </a:lnTo>
                  <a:lnTo>
                    <a:pt x="46" y="95"/>
                  </a:lnTo>
                  <a:lnTo>
                    <a:pt x="49" y="109"/>
                  </a:lnTo>
                  <a:lnTo>
                    <a:pt x="46" y="116"/>
                  </a:lnTo>
                  <a:lnTo>
                    <a:pt x="42" y="119"/>
                  </a:lnTo>
                  <a:lnTo>
                    <a:pt x="39" y="119"/>
                  </a:lnTo>
                  <a:lnTo>
                    <a:pt x="28" y="116"/>
                  </a:lnTo>
                  <a:lnTo>
                    <a:pt x="28" y="116"/>
                  </a:lnTo>
                  <a:lnTo>
                    <a:pt x="24" y="109"/>
                  </a:lnTo>
                  <a:lnTo>
                    <a:pt x="17" y="98"/>
                  </a:lnTo>
                  <a:lnTo>
                    <a:pt x="10" y="70"/>
                  </a:lnTo>
                  <a:lnTo>
                    <a:pt x="3" y="35"/>
                  </a:lnTo>
                  <a:lnTo>
                    <a:pt x="0" y="0"/>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8" name="Freeform 42"/>
            <p:cNvSpPr>
              <a:spLocks/>
            </p:cNvSpPr>
            <p:nvPr/>
          </p:nvSpPr>
          <p:spPr bwMode="auto">
            <a:xfrm>
              <a:off x="4283" y="2159"/>
              <a:ext cx="31" cy="88"/>
            </a:xfrm>
            <a:custGeom>
              <a:avLst/>
              <a:gdLst>
                <a:gd name="T0" fmla="*/ 21 w 31"/>
                <a:gd name="T1" fmla="*/ 0 h 88"/>
                <a:gd name="T2" fmla="*/ 21 w 31"/>
                <a:gd name="T3" fmla="*/ 0 h 88"/>
                <a:gd name="T4" fmla="*/ 17 w 31"/>
                <a:gd name="T5" fmla="*/ 0 h 88"/>
                <a:gd name="T6" fmla="*/ 10 w 31"/>
                <a:gd name="T7" fmla="*/ 7 h 88"/>
                <a:gd name="T8" fmla="*/ 3 w 31"/>
                <a:gd name="T9" fmla="*/ 17 h 88"/>
                <a:gd name="T10" fmla="*/ 0 w 31"/>
                <a:gd name="T11" fmla="*/ 28 h 88"/>
                <a:gd name="T12" fmla="*/ 0 w 31"/>
                <a:gd name="T13" fmla="*/ 42 h 88"/>
                <a:gd name="T14" fmla="*/ 0 w 31"/>
                <a:gd name="T15" fmla="*/ 42 h 88"/>
                <a:gd name="T16" fmla="*/ 0 w 31"/>
                <a:gd name="T17" fmla="*/ 70 h 88"/>
                <a:gd name="T18" fmla="*/ 0 w 31"/>
                <a:gd name="T19" fmla="*/ 84 h 88"/>
                <a:gd name="T20" fmla="*/ 3 w 31"/>
                <a:gd name="T21" fmla="*/ 88 h 88"/>
                <a:gd name="T22" fmla="*/ 7 w 31"/>
                <a:gd name="T23" fmla="*/ 88 h 88"/>
                <a:gd name="T24" fmla="*/ 17 w 31"/>
                <a:gd name="T25" fmla="*/ 77 h 88"/>
                <a:gd name="T26" fmla="*/ 17 w 31"/>
                <a:gd name="T27" fmla="*/ 77 h 88"/>
                <a:gd name="T28" fmla="*/ 28 w 31"/>
                <a:gd name="T29" fmla="*/ 56 h 88"/>
                <a:gd name="T30" fmla="*/ 31 w 31"/>
                <a:gd name="T31" fmla="*/ 35 h 88"/>
                <a:gd name="T32" fmla="*/ 31 w 31"/>
                <a:gd name="T33" fmla="*/ 21 h 88"/>
                <a:gd name="T34" fmla="*/ 31 w 31"/>
                <a:gd name="T35" fmla="*/ 14 h 88"/>
                <a:gd name="T36" fmla="*/ 28 w 31"/>
                <a:gd name="T37" fmla="*/ 3 h 88"/>
                <a:gd name="T38" fmla="*/ 21 w 31"/>
                <a:gd name="T39" fmla="*/ 0 h 88"/>
                <a:gd name="T40" fmla="*/ 21 w 31"/>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88">
                  <a:moveTo>
                    <a:pt x="21" y="0"/>
                  </a:moveTo>
                  <a:lnTo>
                    <a:pt x="21" y="0"/>
                  </a:lnTo>
                  <a:lnTo>
                    <a:pt x="17" y="0"/>
                  </a:lnTo>
                  <a:lnTo>
                    <a:pt x="10" y="7"/>
                  </a:lnTo>
                  <a:lnTo>
                    <a:pt x="3" y="17"/>
                  </a:lnTo>
                  <a:lnTo>
                    <a:pt x="0" y="28"/>
                  </a:lnTo>
                  <a:lnTo>
                    <a:pt x="0" y="42"/>
                  </a:lnTo>
                  <a:lnTo>
                    <a:pt x="0" y="42"/>
                  </a:lnTo>
                  <a:lnTo>
                    <a:pt x="0" y="70"/>
                  </a:lnTo>
                  <a:lnTo>
                    <a:pt x="0" y="84"/>
                  </a:lnTo>
                  <a:lnTo>
                    <a:pt x="3" y="88"/>
                  </a:lnTo>
                  <a:lnTo>
                    <a:pt x="7" y="88"/>
                  </a:lnTo>
                  <a:lnTo>
                    <a:pt x="17" y="77"/>
                  </a:lnTo>
                  <a:lnTo>
                    <a:pt x="17" y="77"/>
                  </a:lnTo>
                  <a:lnTo>
                    <a:pt x="28" y="56"/>
                  </a:lnTo>
                  <a:lnTo>
                    <a:pt x="31" y="35"/>
                  </a:lnTo>
                  <a:lnTo>
                    <a:pt x="31" y="21"/>
                  </a:lnTo>
                  <a:lnTo>
                    <a:pt x="31" y="14"/>
                  </a:lnTo>
                  <a:lnTo>
                    <a:pt x="28" y="3"/>
                  </a:lnTo>
                  <a:lnTo>
                    <a:pt x="21" y="0"/>
                  </a:lnTo>
                  <a:lnTo>
                    <a:pt x="21"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79" name="Freeform 43"/>
            <p:cNvSpPr>
              <a:spLocks/>
            </p:cNvSpPr>
            <p:nvPr/>
          </p:nvSpPr>
          <p:spPr bwMode="auto">
            <a:xfrm>
              <a:off x="4554" y="1818"/>
              <a:ext cx="42" cy="119"/>
            </a:xfrm>
            <a:custGeom>
              <a:avLst/>
              <a:gdLst>
                <a:gd name="T0" fmla="*/ 35 w 42"/>
                <a:gd name="T1" fmla="*/ 7 h 119"/>
                <a:gd name="T2" fmla="*/ 35 w 42"/>
                <a:gd name="T3" fmla="*/ 7 h 119"/>
                <a:gd name="T4" fmla="*/ 31 w 42"/>
                <a:gd name="T5" fmla="*/ 3 h 119"/>
                <a:gd name="T6" fmla="*/ 24 w 42"/>
                <a:gd name="T7" fmla="*/ 0 h 119"/>
                <a:gd name="T8" fmla="*/ 14 w 42"/>
                <a:gd name="T9" fmla="*/ 0 h 119"/>
                <a:gd name="T10" fmla="*/ 14 w 42"/>
                <a:gd name="T11" fmla="*/ 0 h 119"/>
                <a:gd name="T12" fmla="*/ 10 w 42"/>
                <a:gd name="T13" fmla="*/ 3 h 119"/>
                <a:gd name="T14" fmla="*/ 7 w 42"/>
                <a:gd name="T15" fmla="*/ 14 h 119"/>
                <a:gd name="T16" fmla="*/ 0 w 42"/>
                <a:gd name="T17" fmla="*/ 49 h 119"/>
                <a:gd name="T18" fmla="*/ 0 w 42"/>
                <a:gd name="T19" fmla="*/ 84 h 119"/>
                <a:gd name="T20" fmla="*/ 3 w 42"/>
                <a:gd name="T21" fmla="*/ 98 h 119"/>
                <a:gd name="T22" fmla="*/ 7 w 42"/>
                <a:gd name="T23" fmla="*/ 105 h 119"/>
                <a:gd name="T24" fmla="*/ 7 w 42"/>
                <a:gd name="T25" fmla="*/ 105 h 119"/>
                <a:gd name="T26" fmla="*/ 14 w 42"/>
                <a:gd name="T27" fmla="*/ 116 h 119"/>
                <a:gd name="T28" fmla="*/ 24 w 42"/>
                <a:gd name="T29" fmla="*/ 119 h 119"/>
                <a:gd name="T30" fmla="*/ 31 w 42"/>
                <a:gd name="T31" fmla="*/ 112 h 119"/>
                <a:gd name="T32" fmla="*/ 35 w 42"/>
                <a:gd name="T33" fmla="*/ 102 h 119"/>
                <a:gd name="T34" fmla="*/ 35 w 42"/>
                <a:gd name="T35" fmla="*/ 102 h 119"/>
                <a:gd name="T36" fmla="*/ 42 w 42"/>
                <a:gd name="T37" fmla="*/ 52 h 119"/>
                <a:gd name="T38" fmla="*/ 38 w 42"/>
                <a:gd name="T39" fmla="*/ 28 h 119"/>
                <a:gd name="T40" fmla="*/ 35 w 42"/>
                <a:gd name="T41" fmla="*/ 7 h 119"/>
                <a:gd name="T42" fmla="*/ 35 w 42"/>
                <a:gd name="T43"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19">
                  <a:moveTo>
                    <a:pt x="35" y="7"/>
                  </a:moveTo>
                  <a:lnTo>
                    <a:pt x="35" y="7"/>
                  </a:lnTo>
                  <a:lnTo>
                    <a:pt x="31" y="3"/>
                  </a:lnTo>
                  <a:lnTo>
                    <a:pt x="24" y="0"/>
                  </a:lnTo>
                  <a:lnTo>
                    <a:pt x="14" y="0"/>
                  </a:lnTo>
                  <a:lnTo>
                    <a:pt x="14" y="0"/>
                  </a:lnTo>
                  <a:lnTo>
                    <a:pt x="10" y="3"/>
                  </a:lnTo>
                  <a:lnTo>
                    <a:pt x="7" y="14"/>
                  </a:lnTo>
                  <a:lnTo>
                    <a:pt x="0" y="49"/>
                  </a:lnTo>
                  <a:lnTo>
                    <a:pt x="0" y="84"/>
                  </a:lnTo>
                  <a:lnTo>
                    <a:pt x="3" y="98"/>
                  </a:lnTo>
                  <a:lnTo>
                    <a:pt x="7" y="105"/>
                  </a:lnTo>
                  <a:lnTo>
                    <a:pt x="7" y="105"/>
                  </a:lnTo>
                  <a:lnTo>
                    <a:pt x="14" y="116"/>
                  </a:lnTo>
                  <a:lnTo>
                    <a:pt x="24" y="119"/>
                  </a:lnTo>
                  <a:lnTo>
                    <a:pt x="31" y="112"/>
                  </a:lnTo>
                  <a:lnTo>
                    <a:pt x="35" y="102"/>
                  </a:lnTo>
                  <a:lnTo>
                    <a:pt x="35" y="102"/>
                  </a:lnTo>
                  <a:lnTo>
                    <a:pt x="42" y="52"/>
                  </a:lnTo>
                  <a:lnTo>
                    <a:pt x="38" y="28"/>
                  </a:lnTo>
                  <a:lnTo>
                    <a:pt x="35" y="7"/>
                  </a:lnTo>
                  <a:lnTo>
                    <a:pt x="35" y="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0" name="Freeform 44"/>
            <p:cNvSpPr>
              <a:spLocks/>
            </p:cNvSpPr>
            <p:nvPr/>
          </p:nvSpPr>
          <p:spPr bwMode="auto">
            <a:xfrm>
              <a:off x="3966" y="2672"/>
              <a:ext cx="63" cy="264"/>
            </a:xfrm>
            <a:custGeom>
              <a:avLst/>
              <a:gdLst>
                <a:gd name="T0" fmla="*/ 35 w 63"/>
                <a:gd name="T1" fmla="*/ 0 h 264"/>
                <a:gd name="T2" fmla="*/ 35 w 63"/>
                <a:gd name="T3" fmla="*/ 0 h 264"/>
                <a:gd name="T4" fmla="*/ 32 w 63"/>
                <a:gd name="T5" fmla="*/ 0 h 264"/>
                <a:gd name="T6" fmla="*/ 21 w 63"/>
                <a:gd name="T7" fmla="*/ 4 h 264"/>
                <a:gd name="T8" fmla="*/ 14 w 63"/>
                <a:gd name="T9" fmla="*/ 18 h 264"/>
                <a:gd name="T10" fmla="*/ 3 w 63"/>
                <a:gd name="T11" fmla="*/ 43 h 264"/>
                <a:gd name="T12" fmla="*/ 3 w 63"/>
                <a:gd name="T13" fmla="*/ 43 h 264"/>
                <a:gd name="T14" fmla="*/ 0 w 63"/>
                <a:gd name="T15" fmla="*/ 92 h 264"/>
                <a:gd name="T16" fmla="*/ 3 w 63"/>
                <a:gd name="T17" fmla="*/ 155 h 264"/>
                <a:gd name="T18" fmla="*/ 7 w 63"/>
                <a:gd name="T19" fmla="*/ 190 h 264"/>
                <a:gd name="T20" fmla="*/ 14 w 63"/>
                <a:gd name="T21" fmla="*/ 218 h 264"/>
                <a:gd name="T22" fmla="*/ 25 w 63"/>
                <a:gd name="T23" fmla="*/ 243 h 264"/>
                <a:gd name="T24" fmla="*/ 32 w 63"/>
                <a:gd name="T25" fmla="*/ 254 h 264"/>
                <a:gd name="T26" fmla="*/ 39 w 63"/>
                <a:gd name="T27" fmla="*/ 261 h 264"/>
                <a:gd name="T28" fmla="*/ 39 w 63"/>
                <a:gd name="T29" fmla="*/ 261 h 264"/>
                <a:gd name="T30" fmla="*/ 46 w 63"/>
                <a:gd name="T31" fmla="*/ 264 h 264"/>
                <a:gd name="T32" fmla="*/ 49 w 63"/>
                <a:gd name="T33" fmla="*/ 264 h 264"/>
                <a:gd name="T34" fmla="*/ 56 w 63"/>
                <a:gd name="T35" fmla="*/ 264 h 264"/>
                <a:gd name="T36" fmla="*/ 60 w 63"/>
                <a:gd name="T37" fmla="*/ 261 h 264"/>
                <a:gd name="T38" fmla="*/ 63 w 63"/>
                <a:gd name="T39" fmla="*/ 247 h 264"/>
                <a:gd name="T40" fmla="*/ 63 w 63"/>
                <a:gd name="T41" fmla="*/ 226 h 264"/>
                <a:gd name="T42" fmla="*/ 63 w 63"/>
                <a:gd name="T43" fmla="*/ 176 h 264"/>
                <a:gd name="T44" fmla="*/ 60 w 63"/>
                <a:gd name="T45" fmla="*/ 131 h 264"/>
                <a:gd name="T46" fmla="*/ 60 w 63"/>
                <a:gd name="T47" fmla="*/ 131 h 264"/>
                <a:gd name="T48" fmla="*/ 56 w 63"/>
                <a:gd name="T49" fmla="*/ 81 h 264"/>
                <a:gd name="T50" fmla="*/ 49 w 63"/>
                <a:gd name="T51" fmla="*/ 36 h 264"/>
                <a:gd name="T52" fmla="*/ 42 w 63"/>
                <a:gd name="T53" fmla="*/ 4 h 264"/>
                <a:gd name="T54" fmla="*/ 39 w 63"/>
                <a:gd name="T55" fmla="*/ 0 h 264"/>
                <a:gd name="T56" fmla="*/ 35 w 63"/>
                <a:gd name="T57" fmla="*/ 0 h 264"/>
                <a:gd name="T58" fmla="*/ 35 w 63"/>
                <a:gd name="T5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264">
                  <a:moveTo>
                    <a:pt x="35" y="0"/>
                  </a:moveTo>
                  <a:lnTo>
                    <a:pt x="35" y="0"/>
                  </a:lnTo>
                  <a:lnTo>
                    <a:pt x="32" y="0"/>
                  </a:lnTo>
                  <a:lnTo>
                    <a:pt x="21" y="4"/>
                  </a:lnTo>
                  <a:lnTo>
                    <a:pt x="14" y="18"/>
                  </a:lnTo>
                  <a:lnTo>
                    <a:pt x="3" y="43"/>
                  </a:lnTo>
                  <a:lnTo>
                    <a:pt x="3" y="43"/>
                  </a:lnTo>
                  <a:lnTo>
                    <a:pt x="0" y="92"/>
                  </a:lnTo>
                  <a:lnTo>
                    <a:pt x="3" y="155"/>
                  </a:lnTo>
                  <a:lnTo>
                    <a:pt x="7" y="190"/>
                  </a:lnTo>
                  <a:lnTo>
                    <a:pt x="14" y="218"/>
                  </a:lnTo>
                  <a:lnTo>
                    <a:pt x="25" y="243"/>
                  </a:lnTo>
                  <a:lnTo>
                    <a:pt x="32" y="254"/>
                  </a:lnTo>
                  <a:lnTo>
                    <a:pt x="39" y="261"/>
                  </a:lnTo>
                  <a:lnTo>
                    <a:pt x="39" y="261"/>
                  </a:lnTo>
                  <a:lnTo>
                    <a:pt x="46" y="264"/>
                  </a:lnTo>
                  <a:lnTo>
                    <a:pt x="49" y="264"/>
                  </a:lnTo>
                  <a:lnTo>
                    <a:pt x="56" y="264"/>
                  </a:lnTo>
                  <a:lnTo>
                    <a:pt x="60" y="261"/>
                  </a:lnTo>
                  <a:lnTo>
                    <a:pt x="63" y="247"/>
                  </a:lnTo>
                  <a:lnTo>
                    <a:pt x="63" y="226"/>
                  </a:lnTo>
                  <a:lnTo>
                    <a:pt x="63" y="176"/>
                  </a:lnTo>
                  <a:lnTo>
                    <a:pt x="60" y="131"/>
                  </a:lnTo>
                  <a:lnTo>
                    <a:pt x="60" y="131"/>
                  </a:lnTo>
                  <a:lnTo>
                    <a:pt x="56" y="81"/>
                  </a:lnTo>
                  <a:lnTo>
                    <a:pt x="49" y="36"/>
                  </a:lnTo>
                  <a:lnTo>
                    <a:pt x="42" y="4"/>
                  </a:lnTo>
                  <a:lnTo>
                    <a:pt x="39" y="0"/>
                  </a:lnTo>
                  <a:lnTo>
                    <a:pt x="35" y="0"/>
                  </a:lnTo>
                  <a:lnTo>
                    <a:pt x="35"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1" name="Freeform 45"/>
            <p:cNvSpPr>
              <a:spLocks/>
            </p:cNvSpPr>
            <p:nvPr/>
          </p:nvSpPr>
          <p:spPr bwMode="auto">
            <a:xfrm>
              <a:off x="4209" y="2676"/>
              <a:ext cx="162" cy="60"/>
            </a:xfrm>
            <a:custGeom>
              <a:avLst/>
              <a:gdLst>
                <a:gd name="T0" fmla="*/ 0 w 162"/>
                <a:gd name="T1" fmla="*/ 60 h 60"/>
                <a:gd name="T2" fmla="*/ 0 w 162"/>
                <a:gd name="T3" fmla="*/ 60 h 60"/>
                <a:gd name="T4" fmla="*/ 7 w 162"/>
                <a:gd name="T5" fmla="*/ 49 h 60"/>
                <a:gd name="T6" fmla="*/ 21 w 162"/>
                <a:gd name="T7" fmla="*/ 42 h 60"/>
                <a:gd name="T8" fmla="*/ 38 w 162"/>
                <a:gd name="T9" fmla="*/ 28 h 60"/>
                <a:gd name="T10" fmla="*/ 60 w 162"/>
                <a:gd name="T11" fmla="*/ 21 h 60"/>
                <a:gd name="T12" fmla="*/ 88 w 162"/>
                <a:gd name="T13" fmla="*/ 14 h 60"/>
                <a:gd name="T14" fmla="*/ 123 w 162"/>
                <a:gd name="T15" fmla="*/ 14 h 60"/>
                <a:gd name="T16" fmla="*/ 162 w 162"/>
                <a:gd name="T17" fmla="*/ 17 h 60"/>
                <a:gd name="T18" fmla="*/ 162 w 162"/>
                <a:gd name="T19" fmla="*/ 17 h 60"/>
                <a:gd name="T20" fmla="*/ 140 w 162"/>
                <a:gd name="T21" fmla="*/ 10 h 60"/>
                <a:gd name="T22" fmla="*/ 119 w 162"/>
                <a:gd name="T23" fmla="*/ 3 h 60"/>
                <a:gd name="T24" fmla="*/ 95 w 162"/>
                <a:gd name="T25" fmla="*/ 0 h 60"/>
                <a:gd name="T26" fmla="*/ 70 w 162"/>
                <a:gd name="T27" fmla="*/ 0 h 60"/>
                <a:gd name="T28" fmla="*/ 56 w 162"/>
                <a:gd name="T29" fmla="*/ 3 h 60"/>
                <a:gd name="T30" fmla="*/ 42 w 162"/>
                <a:gd name="T31" fmla="*/ 7 h 60"/>
                <a:gd name="T32" fmla="*/ 31 w 162"/>
                <a:gd name="T33" fmla="*/ 17 h 60"/>
                <a:gd name="T34" fmla="*/ 17 w 162"/>
                <a:gd name="T35" fmla="*/ 28 h 60"/>
                <a:gd name="T36" fmla="*/ 7 w 162"/>
                <a:gd name="T37" fmla="*/ 42 h 60"/>
                <a:gd name="T38" fmla="*/ 0 w 162"/>
                <a:gd name="T39" fmla="*/ 60 h 60"/>
                <a:gd name="T40" fmla="*/ 0 w 162"/>
                <a:gd name="T4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60">
                  <a:moveTo>
                    <a:pt x="0" y="60"/>
                  </a:moveTo>
                  <a:lnTo>
                    <a:pt x="0" y="60"/>
                  </a:lnTo>
                  <a:lnTo>
                    <a:pt x="7" y="49"/>
                  </a:lnTo>
                  <a:lnTo>
                    <a:pt x="21" y="42"/>
                  </a:lnTo>
                  <a:lnTo>
                    <a:pt x="38" y="28"/>
                  </a:lnTo>
                  <a:lnTo>
                    <a:pt x="60" y="21"/>
                  </a:lnTo>
                  <a:lnTo>
                    <a:pt x="88" y="14"/>
                  </a:lnTo>
                  <a:lnTo>
                    <a:pt x="123" y="14"/>
                  </a:lnTo>
                  <a:lnTo>
                    <a:pt x="162" y="17"/>
                  </a:lnTo>
                  <a:lnTo>
                    <a:pt x="162" y="17"/>
                  </a:lnTo>
                  <a:lnTo>
                    <a:pt x="140" y="10"/>
                  </a:lnTo>
                  <a:lnTo>
                    <a:pt x="119" y="3"/>
                  </a:lnTo>
                  <a:lnTo>
                    <a:pt x="95" y="0"/>
                  </a:lnTo>
                  <a:lnTo>
                    <a:pt x="70" y="0"/>
                  </a:lnTo>
                  <a:lnTo>
                    <a:pt x="56" y="3"/>
                  </a:lnTo>
                  <a:lnTo>
                    <a:pt x="42" y="7"/>
                  </a:lnTo>
                  <a:lnTo>
                    <a:pt x="31" y="17"/>
                  </a:lnTo>
                  <a:lnTo>
                    <a:pt x="17" y="28"/>
                  </a:lnTo>
                  <a:lnTo>
                    <a:pt x="7" y="42"/>
                  </a:lnTo>
                  <a:lnTo>
                    <a:pt x="0" y="60"/>
                  </a:lnTo>
                  <a:lnTo>
                    <a:pt x="0" y="6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2" name="Freeform 46"/>
            <p:cNvSpPr>
              <a:spLocks/>
            </p:cNvSpPr>
            <p:nvPr/>
          </p:nvSpPr>
          <p:spPr bwMode="auto">
            <a:xfrm>
              <a:off x="4733" y="2711"/>
              <a:ext cx="120" cy="60"/>
            </a:xfrm>
            <a:custGeom>
              <a:avLst/>
              <a:gdLst>
                <a:gd name="T0" fmla="*/ 0 w 120"/>
                <a:gd name="T1" fmla="*/ 11 h 60"/>
                <a:gd name="T2" fmla="*/ 0 w 120"/>
                <a:gd name="T3" fmla="*/ 11 h 60"/>
                <a:gd name="T4" fmla="*/ 14 w 120"/>
                <a:gd name="T5" fmla="*/ 14 h 60"/>
                <a:gd name="T6" fmla="*/ 49 w 120"/>
                <a:gd name="T7" fmla="*/ 21 h 60"/>
                <a:gd name="T8" fmla="*/ 70 w 120"/>
                <a:gd name="T9" fmla="*/ 28 h 60"/>
                <a:gd name="T10" fmla="*/ 88 w 120"/>
                <a:gd name="T11" fmla="*/ 35 h 60"/>
                <a:gd name="T12" fmla="*/ 106 w 120"/>
                <a:gd name="T13" fmla="*/ 46 h 60"/>
                <a:gd name="T14" fmla="*/ 120 w 120"/>
                <a:gd name="T15" fmla="*/ 60 h 60"/>
                <a:gd name="T16" fmla="*/ 120 w 120"/>
                <a:gd name="T17" fmla="*/ 60 h 60"/>
                <a:gd name="T18" fmla="*/ 113 w 120"/>
                <a:gd name="T19" fmla="*/ 46 h 60"/>
                <a:gd name="T20" fmla="*/ 106 w 120"/>
                <a:gd name="T21" fmla="*/ 35 h 60"/>
                <a:gd name="T22" fmla="*/ 92 w 120"/>
                <a:gd name="T23" fmla="*/ 21 h 60"/>
                <a:gd name="T24" fmla="*/ 74 w 120"/>
                <a:gd name="T25" fmla="*/ 7 h 60"/>
                <a:gd name="T26" fmla="*/ 56 w 120"/>
                <a:gd name="T27" fmla="*/ 0 h 60"/>
                <a:gd name="T28" fmla="*/ 42 w 120"/>
                <a:gd name="T29" fmla="*/ 0 h 60"/>
                <a:gd name="T30" fmla="*/ 28 w 120"/>
                <a:gd name="T31" fmla="*/ 0 h 60"/>
                <a:gd name="T32" fmla="*/ 14 w 120"/>
                <a:gd name="T33" fmla="*/ 4 h 60"/>
                <a:gd name="T34" fmla="*/ 0 w 120"/>
                <a:gd name="T35" fmla="*/ 11 h 60"/>
                <a:gd name="T36" fmla="*/ 0 w 120"/>
                <a:gd name="T3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60">
                  <a:moveTo>
                    <a:pt x="0" y="11"/>
                  </a:moveTo>
                  <a:lnTo>
                    <a:pt x="0" y="11"/>
                  </a:lnTo>
                  <a:lnTo>
                    <a:pt x="14" y="14"/>
                  </a:lnTo>
                  <a:lnTo>
                    <a:pt x="49" y="21"/>
                  </a:lnTo>
                  <a:lnTo>
                    <a:pt x="70" y="28"/>
                  </a:lnTo>
                  <a:lnTo>
                    <a:pt x="88" y="35"/>
                  </a:lnTo>
                  <a:lnTo>
                    <a:pt x="106" y="46"/>
                  </a:lnTo>
                  <a:lnTo>
                    <a:pt x="120" y="60"/>
                  </a:lnTo>
                  <a:lnTo>
                    <a:pt x="120" y="60"/>
                  </a:lnTo>
                  <a:lnTo>
                    <a:pt x="113" y="46"/>
                  </a:lnTo>
                  <a:lnTo>
                    <a:pt x="106" y="35"/>
                  </a:lnTo>
                  <a:lnTo>
                    <a:pt x="92" y="21"/>
                  </a:lnTo>
                  <a:lnTo>
                    <a:pt x="74" y="7"/>
                  </a:lnTo>
                  <a:lnTo>
                    <a:pt x="56" y="0"/>
                  </a:lnTo>
                  <a:lnTo>
                    <a:pt x="42" y="0"/>
                  </a:lnTo>
                  <a:lnTo>
                    <a:pt x="28" y="0"/>
                  </a:lnTo>
                  <a:lnTo>
                    <a:pt x="14" y="4"/>
                  </a:lnTo>
                  <a:lnTo>
                    <a:pt x="0" y="11"/>
                  </a:lnTo>
                  <a:lnTo>
                    <a:pt x="0" y="11"/>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3" name="Freeform 47"/>
            <p:cNvSpPr>
              <a:spLocks/>
            </p:cNvSpPr>
            <p:nvPr/>
          </p:nvSpPr>
          <p:spPr bwMode="auto">
            <a:xfrm>
              <a:off x="4448" y="2912"/>
              <a:ext cx="165" cy="84"/>
            </a:xfrm>
            <a:custGeom>
              <a:avLst/>
              <a:gdLst>
                <a:gd name="T0" fmla="*/ 0 w 165"/>
                <a:gd name="T1" fmla="*/ 0 h 84"/>
                <a:gd name="T2" fmla="*/ 0 w 165"/>
                <a:gd name="T3" fmla="*/ 0 h 84"/>
                <a:gd name="T4" fmla="*/ 14 w 165"/>
                <a:gd name="T5" fmla="*/ 14 h 84"/>
                <a:gd name="T6" fmla="*/ 49 w 165"/>
                <a:gd name="T7" fmla="*/ 42 h 84"/>
                <a:gd name="T8" fmla="*/ 74 w 165"/>
                <a:gd name="T9" fmla="*/ 56 h 84"/>
                <a:gd name="T10" fmla="*/ 102 w 165"/>
                <a:gd name="T11" fmla="*/ 66 h 84"/>
                <a:gd name="T12" fmla="*/ 130 w 165"/>
                <a:gd name="T13" fmla="*/ 77 h 84"/>
                <a:gd name="T14" fmla="*/ 165 w 165"/>
                <a:gd name="T15" fmla="*/ 77 h 84"/>
                <a:gd name="T16" fmla="*/ 165 w 165"/>
                <a:gd name="T17" fmla="*/ 77 h 84"/>
                <a:gd name="T18" fmla="*/ 148 w 165"/>
                <a:gd name="T19" fmla="*/ 84 h 84"/>
                <a:gd name="T20" fmla="*/ 127 w 165"/>
                <a:gd name="T21" fmla="*/ 84 h 84"/>
                <a:gd name="T22" fmla="*/ 102 w 165"/>
                <a:gd name="T23" fmla="*/ 84 h 84"/>
                <a:gd name="T24" fmla="*/ 74 w 165"/>
                <a:gd name="T25" fmla="*/ 77 h 84"/>
                <a:gd name="T26" fmla="*/ 60 w 165"/>
                <a:gd name="T27" fmla="*/ 70 h 84"/>
                <a:gd name="T28" fmla="*/ 46 w 165"/>
                <a:gd name="T29" fmla="*/ 63 h 84"/>
                <a:gd name="T30" fmla="*/ 35 w 165"/>
                <a:gd name="T31" fmla="*/ 52 h 84"/>
                <a:gd name="T32" fmla="*/ 21 w 165"/>
                <a:gd name="T33" fmla="*/ 38 h 84"/>
                <a:gd name="T34" fmla="*/ 11 w 165"/>
                <a:gd name="T35" fmla="*/ 21 h 84"/>
                <a:gd name="T36" fmla="*/ 0 w 165"/>
                <a:gd name="T37" fmla="*/ 0 h 84"/>
                <a:gd name="T38" fmla="*/ 0 w 165"/>
                <a:gd name="T3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84">
                  <a:moveTo>
                    <a:pt x="0" y="0"/>
                  </a:moveTo>
                  <a:lnTo>
                    <a:pt x="0" y="0"/>
                  </a:lnTo>
                  <a:lnTo>
                    <a:pt x="14" y="14"/>
                  </a:lnTo>
                  <a:lnTo>
                    <a:pt x="49" y="42"/>
                  </a:lnTo>
                  <a:lnTo>
                    <a:pt x="74" y="56"/>
                  </a:lnTo>
                  <a:lnTo>
                    <a:pt x="102" y="66"/>
                  </a:lnTo>
                  <a:lnTo>
                    <a:pt x="130" y="77"/>
                  </a:lnTo>
                  <a:lnTo>
                    <a:pt x="165" y="77"/>
                  </a:lnTo>
                  <a:lnTo>
                    <a:pt x="165" y="77"/>
                  </a:lnTo>
                  <a:lnTo>
                    <a:pt x="148" y="84"/>
                  </a:lnTo>
                  <a:lnTo>
                    <a:pt x="127" y="84"/>
                  </a:lnTo>
                  <a:lnTo>
                    <a:pt x="102" y="84"/>
                  </a:lnTo>
                  <a:lnTo>
                    <a:pt x="74" y="77"/>
                  </a:lnTo>
                  <a:lnTo>
                    <a:pt x="60" y="70"/>
                  </a:lnTo>
                  <a:lnTo>
                    <a:pt x="46" y="63"/>
                  </a:lnTo>
                  <a:lnTo>
                    <a:pt x="35" y="52"/>
                  </a:lnTo>
                  <a:lnTo>
                    <a:pt x="21" y="38"/>
                  </a:lnTo>
                  <a:lnTo>
                    <a:pt x="11" y="21"/>
                  </a:lnTo>
                  <a:lnTo>
                    <a:pt x="0" y="0"/>
                  </a:lnTo>
                  <a:lnTo>
                    <a:pt x="0"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4" name="Freeform 48"/>
            <p:cNvSpPr>
              <a:spLocks/>
            </p:cNvSpPr>
            <p:nvPr/>
          </p:nvSpPr>
          <p:spPr bwMode="auto">
            <a:xfrm>
              <a:off x="4283" y="2725"/>
              <a:ext cx="151" cy="158"/>
            </a:xfrm>
            <a:custGeom>
              <a:avLst/>
              <a:gdLst>
                <a:gd name="T0" fmla="*/ 17 w 151"/>
                <a:gd name="T1" fmla="*/ 158 h 158"/>
                <a:gd name="T2" fmla="*/ 17 w 151"/>
                <a:gd name="T3" fmla="*/ 158 h 158"/>
                <a:gd name="T4" fmla="*/ 10 w 151"/>
                <a:gd name="T5" fmla="*/ 134 h 158"/>
                <a:gd name="T6" fmla="*/ 3 w 151"/>
                <a:gd name="T7" fmla="*/ 109 h 158"/>
                <a:gd name="T8" fmla="*/ 0 w 151"/>
                <a:gd name="T9" fmla="*/ 81 h 158"/>
                <a:gd name="T10" fmla="*/ 0 w 151"/>
                <a:gd name="T11" fmla="*/ 53 h 158"/>
                <a:gd name="T12" fmla="*/ 7 w 151"/>
                <a:gd name="T13" fmla="*/ 39 h 158"/>
                <a:gd name="T14" fmla="*/ 10 w 151"/>
                <a:gd name="T15" fmla="*/ 28 h 158"/>
                <a:gd name="T16" fmla="*/ 21 w 151"/>
                <a:gd name="T17" fmla="*/ 18 h 158"/>
                <a:gd name="T18" fmla="*/ 35 w 151"/>
                <a:gd name="T19" fmla="*/ 7 h 158"/>
                <a:gd name="T20" fmla="*/ 52 w 151"/>
                <a:gd name="T21" fmla="*/ 4 h 158"/>
                <a:gd name="T22" fmla="*/ 70 w 151"/>
                <a:gd name="T23" fmla="*/ 0 h 158"/>
                <a:gd name="T24" fmla="*/ 70 w 151"/>
                <a:gd name="T25" fmla="*/ 0 h 158"/>
                <a:gd name="T26" fmla="*/ 88 w 151"/>
                <a:gd name="T27" fmla="*/ 4 h 158"/>
                <a:gd name="T28" fmla="*/ 105 w 151"/>
                <a:gd name="T29" fmla="*/ 11 h 158"/>
                <a:gd name="T30" fmla="*/ 123 w 151"/>
                <a:gd name="T31" fmla="*/ 25 h 158"/>
                <a:gd name="T32" fmla="*/ 137 w 151"/>
                <a:gd name="T33" fmla="*/ 42 h 158"/>
                <a:gd name="T34" fmla="*/ 144 w 151"/>
                <a:gd name="T35" fmla="*/ 56 h 158"/>
                <a:gd name="T36" fmla="*/ 147 w 151"/>
                <a:gd name="T37" fmla="*/ 71 h 158"/>
                <a:gd name="T38" fmla="*/ 151 w 151"/>
                <a:gd name="T39" fmla="*/ 88 h 158"/>
                <a:gd name="T40" fmla="*/ 151 w 151"/>
                <a:gd name="T41" fmla="*/ 109 h 158"/>
                <a:gd name="T42" fmla="*/ 147 w 151"/>
                <a:gd name="T43" fmla="*/ 130 h 158"/>
                <a:gd name="T44" fmla="*/ 144 w 151"/>
                <a:gd name="T45" fmla="*/ 158 h 158"/>
                <a:gd name="T46" fmla="*/ 144 w 151"/>
                <a:gd name="T47" fmla="*/ 158 h 158"/>
                <a:gd name="T48" fmla="*/ 133 w 151"/>
                <a:gd name="T49" fmla="*/ 155 h 158"/>
                <a:gd name="T50" fmla="*/ 102 w 151"/>
                <a:gd name="T51" fmla="*/ 151 h 158"/>
                <a:gd name="T52" fmla="*/ 63 w 151"/>
                <a:gd name="T53" fmla="*/ 151 h 158"/>
                <a:gd name="T54" fmla="*/ 38 w 151"/>
                <a:gd name="T55" fmla="*/ 155 h 158"/>
                <a:gd name="T56" fmla="*/ 17 w 151"/>
                <a:gd name="T57" fmla="*/ 158 h 158"/>
                <a:gd name="T58" fmla="*/ 17 w 151"/>
                <a:gd name="T5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1" h="158">
                  <a:moveTo>
                    <a:pt x="17" y="158"/>
                  </a:moveTo>
                  <a:lnTo>
                    <a:pt x="17" y="158"/>
                  </a:lnTo>
                  <a:lnTo>
                    <a:pt x="10" y="134"/>
                  </a:lnTo>
                  <a:lnTo>
                    <a:pt x="3" y="109"/>
                  </a:lnTo>
                  <a:lnTo>
                    <a:pt x="0" y="81"/>
                  </a:lnTo>
                  <a:lnTo>
                    <a:pt x="0" y="53"/>
                  </a:lnTo>
                  <a:lnTo>
                    <a:pt x="7" y="39"/>
                  </a:lnTo>
                  <a:lnTo>
                    <a:pt x="10" y="28"/>
                  </a:lnTo>
                  <a:lnTo>
                    <a:pt x="21" y="18"/>
                  </a:lnTo>
                  <a:lnTo>
                    <a:pt x="35" y="7"/>
                  </a:lnTo>
                  <a:lnTo>
                    <a:pt x="52" y="4"/>
                  </a:lnTo>
                  <a:lnTo>
                    <a:pt x="70" y="0"/>
                  </a:lnTo>
                  <a:lnTo>
                    <a:pt x="70" y="0"/>
                  </a:lnTo>
                  <a:lnTo>
                    <a:pt x="88" y="4"/>
                  </a:lnTo>
                  <a:lnTo>
                    <a:pt x="105" y="11"/>
                  </a:lnTo>
                  <a:lnTo>
                    <a:pt x="123" y="25"/>
                  </a:lnTo>
                  <a:lnTo>
                    <a:pt x="137" y="42"/>
                  </a:lnTo>
                  <a:lnTo>
                    <a:pt x="144" y="56"/>
                  </a:lnTo>
                  <a:lnTo>
                    <a:pt x="147" y="71"/>
                  </a:lnTo>
                  <a:lnTo>
                    <a:pt x="151" y="88"/>
                  </a:lnTo>
                  <a:lnTo>
                    <a:pt x="151" y="109"/>
                  </a:lnTo>
                  <a:lnTo>
                    <a:pt x="147" y="130"/>
                  </a:lnTo>
                  <a:lnTo>
                    <a:pt x="144" y="158"/>
                  </a:lnTo>
                  <a:lnTo>
                    <a:pt x="144" y="158"/>
                  </a:lnTo>
                  <a:lnTo>
                    <a:pt x="133" y="155"/>
                  </a:lnTo>
                  <a:lnTo>
                    <a:pt x="102" y="151"/>
                  </a:lnTo>
                  <a:lnTo>
                    <a:pt x="63" y="151"/>
                  </a:lnTo>
                  <a:lnTo>
                    <a:pt x="38" y="155"/>
                  </a:lnTo>
                  <a:lnTo>
                    <a:pt x="17" y="158"/>
                  </a:lnTo>
                  <a:lnTo>
                    <a:pt x="17" y="15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5" name="Freeform 49"/>
            <p:cNvSpPr>
              <a:spLocks/>
            </p:cNvSpPr>
            <p:nvPr/>
          </p:nvSpPr>
          <p:spPr bwMode="auto">
            <a:xfrm>
              <a:off x="4290" y="2736"/>
              <a:ext cx="137" cy="140"/>
            </a:xfrm>
            <a:custGeom>
              <a:avLst/>
              <a:gdLst>
                <a:gd name="T0" fmla="*/ 17 w 137"/>
                <a:gd name="T1" fmla="*/ 137 h 140"/>
                <a:gd name="T2" fmla="*/ 17 w 137"/>
                <a:gd name="T3" fmla="*/ 137 h 140"/>
                <a:gd name="T4" fmla="*/ 7 w 137"/>
                <a:gd name="T5" fmla="*/ 116 h 140"/>
                <a:gd name="T6" fmla="*/ 3 w 137"/>
                <a:gd name="T7" fmla="*/ 91 h 140"/>
                <a:gd name="T8" fmla="*/ 0 w 137"/>
                <a:gd name="T9" fmla="*/ 67 h 140"/>
                <a:gd name="T10" fmla="*/ 3 w 137"/>
                <a:gd name="T11" fmla="*/ 42 h 140"/>
                <a:gd name="T12" fmla="*/ 7 w 137"/>
                <a:gd name="T13" fmla="*/ 31 h 140"/>
                <a:gd name="T14" fmla="*/ 10 w 137"/>
                <a:gd name="T15" fmla="*/ 21 h 140"/>
                <a:gd name="T16" fmla="*/ 21 w 137"/>
                <a:gd name="T17" fmla="*/ 14 h 140"/>
                <a:gd name="T18" fmla="*/ 31 w 137"/>
                <a:gd name="T19" fmla="*/ 7 h 140"/>
                <a:gd name="T20" fmla="*/ 45 w 137"/>
                <a:gd name="T21" fmla="*/ 0 h 140"/>
                <a:gd name="T22" fmla="*/ 67 w 137"/>
                <a:gd name="T23" fmla="*/ 0 h 140"/>
                <a:gd name="T24" fmla="*/ 67 w 137"/>
                <a:gd name="T25" fmla="*/ 0 h 140"/>
                <a:gd name="T26" fmla="*/ 81 w 137"/>
                <a:gd name="T27" fmla="*/ 3 h 140"/>
                <a:gd name="T28" fmla="*/ 95 w 137"/>
                <a:gd name="T29" fmla="*/ 7 h 140"/>
                <a:gd name="T30" fmla="*/ 109 w 137"/>
                <a:gd name="T31" fmla="*/ 17 h 140"/>
                <a:gd name="T32" fmla="*/ 123 w 137"/>
                <a:gd name="T33" fmla="*/ 35 h 140"/>
                <a:gd name="T34" fmla="*/ 130 w 137"/>
                <a:gd name="T35" fmla="*/ 45 h 140"/>
                <a:gd name="T36" fmla="*/ 133 w 137"/>
                <a:gd name="T37" fmla="*/ 60 h 140"/>
                <a:gd name="T38" fmla="*/ 137 w 137"/>
                <a:gd name="T39" fmla="*/ 77 h 140"/>
                <a:gd name="T40" fmla="*/ 137 w 137"/>
                <a:gd name="T41" fmla="*/ 95 h 140"/>
                <a:gd name="T42" fmla="*/ 133 w 137"/>
                <a:gd name="T43" fmla="*/ 116 h 140"/>
                <a:gd name="T44" fmla="*/ 130 w 137"/>
                <a:gd name="T45" fmla="*/ 140 h 140"/>
                <a:gd name="T46" fmla="*/ 130 w 137"/>
                <a:gd name="T47" fmla="*/ 140 h 140"/>
                <a:gd name="T48" fmla="*/ 95 w 137"/>
                <a:gd name="T49" fmla="*/ 133 h 140"/>
                <a:gd name="T50" fmla="*/ 56 w 137"/>
                <a:gd name="T51" fmla="*/ 130 h 140"/>
                <a:gd name="T52" fmla="*/ 35 w 137"/>
                <a:gd name="T53" fmla="*/ 133 h 140"/>
                <a:gd name="T54" fmla="*/ 17 w 137"/>
                <a:gd name="T55" fmla="*/ 137 h 140"/>
                <a:gd name="T56" fmla="*/ 17 w 137"/>
                <a:gd name="T57" fmla="*/ 13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40">
                  <a:moveTo>
                    <a:pt x="17" y="137"/>
                  </a:moveTo>
                  <a:lnTo>
                    <a:pt x="17" y="137"/>
                  </a:lnTo>
                  <a:lnTo>
                    <a:pt x="7" y="116"/>
                  </a:lnTo>
                  <a:lnTo>
                    <a:pt x="3" y="91"/>
                  </a:lnTo>
                  <a:lnTo>
                    <a:pt x="0" y="67"/>
                  </a:lnTo>
                  <a:lnTo>
                    <a:pt x="3" y="42"/>
                  </a:lnTo>
                  <a:lnTo>
                    <a:pt x="7" y="31"/>
                  </a:lnTo>
                  <a:lnTo>
                    <a:pt x="10" y="21"/>
                  </a:lnTo>
                  <a:lnTo>
                    <a:pt x="21" y="14"/>
                  </a:lnTo>
                  <a:lnTo>
                    <a:pt x="31" y="7"/>
                  </a:lnTo>
                  <a:lnTo>
                    <a:pt x="45" y="0"/>
                  </a:lnTo>
                  <a:lnTo>
                    <a:pt x="67" y="0"/>
                  </a:lnTo>
                  <a:lnTo>
                    <a:pt x="67" y="0"/>
                  </a:lnTo>
                  <a:lnTo>
                    <a:pt x="81" y="3"/>
                  </a:lnTo>
                  <a:lnTo>
                    <a:pt x="95" y="7"/>
                  </a:lnTo>
                  <a:lnTo>
                    <a:pt x="109" y="17"/>
                  </a:lnTo>
                  <a:lnTo>
                    <a:pt x="123" y="35"/>
                  </a:lnTo>
                  <a:lnTo>
                    <a:pt x="130" y="45"/>
                  </a:lnTo>
                  <a:lnTo>
                    <a:pt x="133" y="60"/>
                  </a:lnTo>
                  <a:lnTo>
                    <a:pt x="137" y="77"/>
                  </a:lnTo>
                  <a:lnTo>
                    <a:pt x="137" y="95"/>
                  </a:lnTo>
                  <a:lnTo>
                    <a:pt x="133" y="116"/>
                  </a:lnTo>
                  <a:lnTo>
                    <a:pt x="130" y="140"/>
                  </a:lnTo>
                  <a:lnTo>
                    <a:pt x="130" y="140"/>
                  </a:lnTo>
                  <a:lnTo>
                    <a:pt x="95" y="133"/>
                  </a:lnTo>
                  <a:lnTo>
                    <a:pt x="56" y="130"/>
                  </a:lnTo>
                  <a:lnTo>
                    <a:pt x="35" y="133"/>
                  </a:lnTo>
                  <a:lnTo>
                    <a:pt x="17" y="137"/>
                  </a:lnTo>
                  <a:lnTo>
                    <a:pt x="17" y="13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6" name="Freeform 50"/>
            <p:cNvSpPr>
              <a:spLocks/>
            </p:cNvSpPr>
            <p:nvPr/>
          </p:nvSpPr>
          <p:spPr bwMode="auto">
            <a:xfrm>
              <a:off x="4272" y="2873"/>
              <a:ext cx="56" cy="25"/>
            </a:xfrm>
            <a:custGeom>
              <a:avLst/>
              <a:gdLst>
                <a:gd name="T0" fmla="*/ 56 w 56"/>
                <a:gd name="T1" fmla="*/ 7 h 25"/>
                <a:gd name="T2" fmla="*/ 56 w 56"/>
                <a:gd name="T3" fmla="*/ 7 h 25"/>
                <a:gd name="T4" fmla="*/ 32 w 56"/>
                <a:gd name="T5" fmla="*/ 10 h 25"/>
                <a:gd name="T6" fmla="*/ 14 w 56"/>
                <a:gd name="T7" fmla="*/ 17 h 25"/>
                <a:gd name="T8" fmla="*/ 0 w 56"/>
                <a:gd name="T9" fmla="*/ 25 h 25"/>
                <a:gd name="T10" fmla="*/ 0 w 56"/>
                <a:gd name="T11" fmla="*/ 25 h 25"/>
                <a:gd name="T12" fmla="*/ 4 w 56"/>
                <a:gd name="T13" fmla="*/ 21 h 25"/>
                <a:gd name="T14" fmla="*/ 11 w 56"/>
                <a:gd name="T15" fmla="*/ 14 h 25"/>
                <a:gd name="T16" fmla="*/ 28 w 56"/>
                <a:gd name="T17" fmla="*/ 3 h 25"/>
                <a:gd name="T18" fmla="*/ 53 w 56"/>
                <a:gd name="T19" fmla="*/ 0 h 25"/>
                <a:gd name="T20" fmla="*/ 56 w 56"/>
                <a:gd name="T21"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5">
                  <a:moveTo>
                    <a:pt x="56" y="7"/>
                  </a:moveTo>
                  <a:lnTo>
                    <a:pt x="56" y="7"/>
                  </a:lnTo>
                  <a:lnTo>
                    <a:pt x="32" y="10"/>
                  </a:lnTo>
                  <a:lnTo>
                    <a:pt x="14" y="17"/>
                  </a:lnTo>
                  <a:lnTo>
                    <a:pt x="0" y="25"/>
                  </a:lnTo>
                  <a:lnTo>
                    <a:pt x="0" y="25"/>
                  </a:lnTo>
                  <a:lnTo>
                    <a:pt x="4" y="21"/>
                  </a:lnTo>
                  <a:lnTo>
                    <a:pt x="11" y="14"/>
                  </a:lnTo>
                  <a:lnTo>
                    <a:pt x="28" y="3"/>
                  </a:lnTo>
                  <a:lnTo>
                    <a:pt x="53" y="0"/>
                  </a:lnTo>
                  <a:lnTo>
                    <a:pt x="56" y="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7" name="Freeform 51"/>
            <p:cNvSpPr>
              <a:spLocks/>
            </p:cNvSpPr>
            <p:nvPr/>
          </p:nvSpPr>
          <p:spPr bwMode="auto">
            <a:xfrm>
              <a:off x="4286" y="2774"/>
              <a:ext cx="106" cy="99"/>
            </a:xfrm>
            <a:custGeom>
              <a:avLst/>
              <a:gdLst>
                <a:gd name="T0" fmla="*/ 99 w 106"/>
                <a:gd name="T1" fmla="*/ 95 h 99"/>
                <a:gd name="T2" fmla="*/ 99 w 106"/>
                <a:gd name="T3" fmla="*/ 95 h 99"/>
                <a:gd name="T4" fmla="*/ 102 w 106"/>
                <a:gd name="T5" fmla="*/ 81 h 99"/>
                <a:gd name="T6" fmla="*/ 106 w 106"/>
                <a:gd name="T7" fmla="*/ 71 h 99"/>
                <a:gd name="T8" fmla="*/ 106 w 106"/>
                <a:gd name="T9" fmla="*/ 53 h 99"/>
                <a:gd name="T10" fmla="*/ 106 w 106"/>
                <a:gd name="T11" fmla="*/ 36 h 99"/>
                <a:gd name="T12" fmla="*/ 99 w 106"/>
                <a:gd name="T13" fmla="*/ 22 h 99"/>
                <a:gd name="T14" fmla="*/ 85 w 106"/>
                <a:gd name="T15" fmla="*/ 7 h 99"/>
                <a:gd name="T16" fmla="*/ 78 w 106"/>
                <a:gd name="T17" fmla="*/ 4 h 99"/>
                <a:gd name="T18" fmla="*/ 63 w 106"/>
                <a:gd name="T19" fmla="*/ 0 h 99"/>
                <a:gd name="T20" fmla="*/ 63 w 106"/>
                <a:gd name="T21" fmla="*/ 0 h 99"/>
                <a:gd name="T22" fmla="*/ 49 w 106"/>
                <a:gd name="T23" fmla="*/ 0 h 99"/>
                <a:gd name="T24" fmla="*/ 35 w 106"/>
                <a:gd name="T25" fmla="*/ 0 h 99"/>
                <a:gd name="T26" fmla="*/ 25 w 106"/>
                <a:gd name="T27" fmla="*/ 4 h 99"/>
                <a:gd name="T28" fmla="*/ 14 w 106"/>
                <a:gd name="T29" fmla="*/ 7 h 99"/>
                <a:gd name="T30" fmla="*/ 4 w 106"/>
                <a:gd name="T31" fmla="*/ 22 h 99"/>
                <a:gd name="T32" fmla="*/ 0 w 106"/>
                <a:gd name="T33" fmla="*/ 25 h 99"/>
                <a:gd name="T34" fmla="*/ 0 w 106"/>
                <a:gd name="T35" fmla="*/ 25 h 99"/>
                <a:gd name="T36" fmla="*/ 4 w 106"/>
                <a:gd name="T37" fmla="*/ 53 h 99"/>
                <a:gd name="T38" fmla="*/ 11 w 106"/>
                <a:gd name="T39" fmla="*/ 78 h 99"/>
                <a:gd name="T40" fmla="*/ 14 w 106"/>
                <a:gd name="T41" fmla="*/ 88 h 99"/>
                <a:gd name="T42" fmla="*/ 21 w 106"/>
                <a:gd name="T43" fmla="*/ 99 h 99"/>
                <a:gd name="T44" fmla="*/ 21 w 106"/>
                <a:gd name="T45" fmla="*/ 99 h 99"/>
                <a:gd name="T46" fmla="*/ 42 w 106"/>
                <a:gd name="T47" fmla="*/ 99 h 99"/>
                <a:gd name="T48" fmla="*/ 99 w 106"/>
                <a:gd name="T49" fmla="*/ 95 h 99"/>
                <a:gd name="T50" fmla="*/ 99 w 106"/>
                <a:gd name="T51"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99">
                  <a:moveTo>
                    <a:pt x="99" y="95"/>
                  </a:moveTo>
                  <a:lnTo>
                    <a:pt x="99" y="95"/>
                  </a:lnTo>
                  <a:lnTo>
                    <a:pt x="102" y="81"/>
                  </a:lnTo>
                  <a:lnTo>
                    <a:pt x="106" y="71"/>
                  </a:lnTo>
                  <a:lnTo>
                    <a:pt x="106" y="53"/>
                  </a:lnTo>
                  <a:lnTo>
                    <a:pt x="106" y="36"/>
                  </a:lnTo>
                  <a:lnTo>
                    <a:pt x="99" y="22"/>
                  </a:lnTo>
                  <a:lnTo>
                    <a:pt x="85" y="7"/>
                  </a:lnTo>
                  <a:lnTo>
                    <a:pt x="78" y="4"/>
                  </a:lnTo>
                  <a:lnTo>
                    <a:pt x="63" y="0"/>
                  </a:lnTo>
                  <a:lnTo>
                    <a:pt x="63" y="0"/>
                  </a:lnTo>
                  <a:lnTo>
                    <a:pt x="49" y="0"/>
                  </a:lnTo>
                  <a:lnTo>
                    <a:pt x="35" y="0"/>
                  </a:lnTo>
                  <a:lnTo>
                    <a:pt x="25" y="4"/>
                  </a:lnTo>
                  <a:lnTo>
                    <a:pt x="14" y="7"/>
                  </a:lnTo>
                  <a:lnTo>
                    <a:pt x="4" y="22"/>
                  </a:lnTo>
                  <a:lnTo>
                    <a:pt x="0" y="25"/>
                  </a:lnTo>
                  <a:lnTo>
                    <a:pt x="0" y="25"/>
                  </a:lnTo>
                  <a:lnTo>
                    <a:pt x="4" y="53"/>
                  </a:lnTo>
                  <a:lnTo>
                    <a:pt x="11" y="78"/>
                  </a:lnTo>
                  <a:lnTo>
                    <a:pt x="14" y="88"/>
                  </a:lnTo>
                  <a:lnTo>
                    <a:pt x="21" y="99"/>
                  </a:lnTo>
                  <a:lnTo>
                    <a:pt x="21" y="99"/>
                  </a:lnTo>
                  <a:lnTo>
                    <a:pt x="42" y="99"/>
                  </a:lnTo>
                  <a:lnTo>
                    <a:pt x="99" y="95"/>
                  </a:lnTo>
                  <a:lnTo>
                    <a:pt x="99" y="95"/>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8" name="Freeform 52"/>
            <p:cNvSpPr>
              <a:spLocks/>
            </p:cNvSpPr>
            <p:nvPr/>
          </p:nvSpPr>
          <p:spPr bwMode="auto">
            <a:xfrm>
              <a:off x="4328" y="2788"/>
              <a:ext cx="43" cy="53"/>
            </a:xfrm>
            <a:custGeom>
              <a:avLst/>
              <a:gdLst>
                <a:gd name="T0" fmla="*/ 43 w 43"/>
                <a:gd name="T1" fmla="*/ 53 h 53"/>
                <a:gd name="T2" fmla="*/ 21 w 43"/>
                <a:gd name="T3" fmla="*/ 53 h 53"/>
                <a:gd name="T4" fmla="*/ 21 w 43"/>
                <a:gd name="T5" fmla="*/ 53 h 53"/>
                <a:gd name="T6" fmla="*/ 21 w 43"/>
                <a:gd name="T7" fmla="*/ 43 h 53"/>
                <a:gd name="T8" fmla="*/ 14 w 43"/>
                <a:gd name="T9" fmla="*/ 36 h 53"/>
                <a:gd name="T10" fmla="*/ 0 w 43"/>
                <a:gd name="T11" fmla="*/ 29 h 53"/>
                <a:gd name="T12" fmla="*/ 0 w 43"/>
                <a:gd name="T13" fmla="*/ 0 h 53"/>
                <a:gd name="T14" fmla="*/ 0 w 43"/>
                <a:gd name="T15" fmla="*/ 0 h 53"/>
                <a:gd name="T16" fmla="*/ 7 w 43"/>
                <a:gd name="T17" fmla="*/ 0 h 53"/>
                <a:gd name="T18" fmla="*/ 25 w 43"/>
                <a:gd name="T19" fmla="*/ 8 h 53"/>
                <a:gd name="T20" fmla="*/ 32 w 43"/>
                <a:gd name="T21" fmla="*/ 15 h 53"/>
                <a:gd name="T22" fmla="*/ 39 w 43"/>
                <a:gd name="T23" fmla="*/ 22 h 53"/>
                <a:gd name="T24" fmla="*/ 43 w 43"/>
                <a:gd name="T25" fmla="*/ 36 h 53"/>
                <a:gd name="T26" fmla="*/ 43 w 43"/>
                <a:gd name="T27" fmla="*/ 53 h 53"/>
                <a:gd name="T28" fmla="*/ 43 w 43"/>
                <a:gd name="T2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3">
                  <a:moveTo>
                    <a:pt x="43" y="53"/>
                  </a:moveTo>
                  <a:lnTo>
                    <a:pt x="21" y="53"/>
                  </a:lnTo>
                  <a:lnTo>
                    <a:pt x="21" y="53"/>
                  </a:lnTo>
                  <a:lnTo>
                    <a:pt x="21" y="43"/>
                  </a:lnTo>
                  <a:lnTo>
                    <a:pt x="14" y="36"/>
                  </a:lnTo>
                  <a:lnTo>
                    <a:pt x="0" y="29"/>
                  </a:lnTo>
                  <a:lnTo>
                    <a:pt x="0" y="0"/>
                  </a:lnTo>
                  <a:lnTo>
                    <a:pt x="0" y="0"/>
                  </a:lnTo>
                  <a:lnTo>
                    <a:pt x="7" y="0"/>
                  </a:lnTo>
                  <a:lnTo>
                    <a:pt x="25" y="8"/>
                  </a:lnTo>
                  <a:lnTo>
                    <a:pt x="32" y="15"/>
                  </a:lnTo>
                  <a:lnTo>
                    <a:pt x="39" y="22"/>
                  </a:lnTo>
                  <a:lnTo>
                    <a:pt x="43" y="36"/>
                  </a:lnTo>
                  <a:lnTo>
                    <a:pt x="43" y="53"/>
                  </a:lnTo>
                  <a:lnTo>
                    <a:pt x="43" y="53"/>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89" name="Freeform 53"/>
            <p:cNvSpPr>
              <a:spLocks/>
            </p:cNvSpPr>
            <p:nvPr/>
          </p:nvSpPr>
          <p:spPr bwMode="auto">
            <a:xfrm>
              <a:off x="4349" y="2774"/>
              <a:ext cx="36" cy="36"/>
            </a:xfrm>
            <a:custGeom>
              <a:avLst/>
              <a:gdLst>
                <a:gd name="T0" fmla="*/ 0 w 36"/>
                <a:gd name="T1" fmla="*/ 14 h 36"/>
                <a:gd name="T2" fmla="*/ 0 w 36"/>
                <a:gd name="T3" fmla="*/ 14 h 36"/>
                <a:gd name="T4" fmla="*/ 0 w 36"/>
                <a:gd name="T5" fmla="*/ 22 h 36"/>
                <a:gd name="T6" fmla="*/ 4 w 36"/>
                <a:gd name="T7" fmla="*/ 29 h 36"/>
                <a:gd name="T8" fmla="*/ 8 w 36"/>
                <a:gd name="T9" fmla="*/ 32 h 36"/>
                <a:gd name="T10" fmla="*/ 15 w 36"/>
                <a:gd name="T11" fmla="*/ 36 h 36"/>
                <a:gd name="T12" fmla="*/ 15 w 36"/>
                <a:gd name="T13" fmla="*/ 36 h 36"/>
                <a:gd name="T14" fmla="*/ 22 w 36"/>
                <a:gd name="T15" fmla="*/ 36 h 36"/>
                <a:gd name="T16" fmla="*/ 29 w 36"/>
                <a:gd name="T17" fmla="*/ 32 h 36"/>
                <a:gd name="T18" fmla="*/ 32 w 36"/>
                <a:gd name="T19" fmla="*/ 29 h 36"/>
                <a:gd name="T20" fmla="*/ 36 w 36"/>
                <a:gd name="T21" fmla="*/ 22 h 36"/>
                <a:gd name="T22" fmla="*/ 36 w 36"/>
                <a:gd name="T23" fmla="*/ 22 h 36"/>
                <a:gd name="T24" fmla="*/ 36 w 36"/>
                <a:gd name="T25" fmla="*/ 14 h 36"/>
                <a:gd name="T26" fmla="*/ 32 w 36"/>
                <a:gd name="T27" fmla="*/ 7 h 36"/>
                <a:gd name="T28" fmla="*/ 29 w 36"/>
                <a:gd name="T29" fmla="*/ 4 h 36"/>
                <a:gd name="T30" fmla="*/ 22 w 36"/>
                <a:gd name="T31" fmla="*/ 0 h 36"/>
                <a:gd name="T32" fmla="*/ 22 w 36"/>
                <a:gd name="T33" fmla="*/ 0 h 36"/>
                <a:gd name="T34" fmla="*/ 15 w 36"/>
                <a:gd name="T35" fmla="*/ 0 h 36"/>
                <a:gd name="T36" fmla="*/ 8 w 36"/>
                <a:gd name="T37" fmla="*/ 4 h 36"/>
                <a:gd name="T38" fmla="*/ 0 w 36"/>
                <a:gd name="T39" fmla="*/ 11 h 36"/>
                <a:gd name="T40" fmla="*/ 0 w 36"/>
                <a:gd name="T41" fmla="*/ 14 h 36"/>
                <a:gd name="T42" fmla="*/ 0 w 36"/>
                <a:gd name="T43"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14"/>
                  </a:moveTo>
                  <a:lnTo>
                    <a:pt x="0" y="14"/>
                  </a:lnTo>
                  <a:lnTo>
                    <a:pt x="0" y="22"/>
                  </a:lnTo>
                  <a:lnTo>
                    <a:pt x="4" y="29"/>
                  </a:lnTo>
                  <a:lnTo>
                    <a:pt x="8" y="32"/>
                  </a:lnTo>
                  <a:lnTo>
                    <a:pt x="15" y="36"/>
                  </a:lnTo>
                  <a:lnTo>
                    <a:pt x="15" y="36"/>
                  </a:lnTo>
                  <a:lnTo>
                    <a:pt x="22" y="36"/>
                  </a:lnTo>
                  <a:lnTo>
                    <a:pt x="29" y="32"/>
                  </a:lnTo>
                  <a:lnTo>
                    <a:pt x="32" y="29"/>
                  </a:lnTo>
                  <a:lnTo>
                    <a:pt x="36" y="22"/>
                  </a:lnTo>
                  <a:lnTo>
                    <a:pt x="36" y="22"/>
                  </a:lnTo>
                  <a:lnTo>
                    <a:pt x="36" y="14"/>
                  </a:lnTo>
                  <a:lnTo>
                    <a:pt x="32" y="7"/>
                  </a:lnTo>
                  <a:lnTo>
                    <a:pt x="29" y="4"/>
                  </a:lnTo>
                  <a:lnTo>
                    <a:pt x="22" y="0"/>
                  </a:lnTo>
                  <a:lnTo>
                    <a:pt x="22" y="0"/>
                  </a:lnTo>
                  <a:lnTo>
                    <a:pt x="15" y="0"/>
                  </a:lnTo>
                  <a:lnTo>
                    <a:pt x="8" y="4"/>
                  </a:lnTo>
                  <a:lnTo>
                    <a:pt x="0" y="11"/>
                  </a:lnTo>
                  <a:lnTo>
                    <a:pt x="0" y="14"/>
                  </a:lnTo>
                  <a:lnTo>
                    <a:pt x="0" y="1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0" name="Freeform 54"/>
            <p:cNvSpPr>
              <a:spLocks/>
            </p:cNvSpPr>
            <p:nvPr/>
          </p:nvSpPr>
          <p:spPr bwMode="auto">
            <a:xfrm>
              <a:off x="4540" y="2862"/>
              <a:ext cx="73" cy="57"/>
            </a:xfrm>
            <a:custGeom>
              <a:avLst/>
              <a:gdLst>
                <a:gd name="T0" fmla="*/ 0 w 73"/>
                <a:gd name="T1" fmla="*/ 28 h 57"/>
                <a:gd name="T2" fmla="*/ 0 w 73"/>
                <a:gd name="T3" fmla="*/ 28 h 57"/>
                <a:gd name="T4" fmla="*/ 3 w 73"/>
                <a:gd name="T5" fmla="*/ 39 h 57"/>
                <a:gd name="T6" fmla="*/ 10 w 73"/>
                <a:gd name="T7" fmla="*/ 50 h 57"/>
                <a:gd name="T8" fmla="*/ 24 w 73"/>
                <a:gd name="T9" fmla="*/ 53 h 57"/>
                <a:gd name="T10" fmla="*/ 38 w 73"/>
                <a:gd name="T11" fmla="*/ 57 h 57"/>
                <a:gd name="T12" fmla="*/ 38 w 73"/>
                <a:gd name="T13" fmla="*/ 57 h 57"/>
                <a:gd name="T14" fmla="*/ 52 w 73"/>
                <a:gd name="T15" fmla="*/ 53 h 57"/>
                <a:gd name="T16" fmla="*/ 63 w 73"/>
                <a:gd name="T17" fmla="*/ 46 h 57"/>
                <a:gd name="T18" fmla="*/ 73 w 73"/>
                <a:gd name="T19" fmla="*/ 39 h 57"/>
                <a:gd name="T20" fmla="*/ 73 w 73"/>
                <a:gd name="T21" fmla="*/ 28 h 57"/>
                <a:gd name="T22" fmla="*/ 73 w 73"/>
                <a:gd name="T23" fmla="*/ 28 h 57"/>
                <a:gd name="T24" fmla="*/ 73 w 73"/>
                <a:gd name="T25" fmla="*/ 14 h 57"/>
                <a:gd name="T26" fmla="*/ 63 w 73"/>
                <a:gd name="T27" fmla="*/ 7 h 57"/>
                <a:gd name="T28" fmla="*/ 52 w 73"/>
                <a:gd name="T29" fmla="*/ 0 h 57"/>
                <a:gd name="T30" fmla="*/ 35 w 73"/>
                <a:gd name="T31" fmla="*/ 0 h 57"/>
                <a:gd name="T32" fmla="*/ 35 w 73"/>
                <a:gd name="T33" fmla="*/ 0 h 57"/>
                <a:gd name="T34" fmla="*/ 21 w 73"/>
                <a:gd name="T35" fmla="*/ 0 h 57"/>
                <a:gd name="T36" fmla="*/ 10 w 73"/>
                <a:gd name="T37" fmla="*/ 7 h 57"/>
                <a:gd name="T38" fmla="*/ 3 w 73"/>
                <a:gd name="T39" fmla="*/ 18 h 57"/>
                <a:gd name="T40" fmla="*/ 0 w 73"/>
                <a:gd name="T41" fmla="*/ 28 h 57"/>
                <a:gd name="T42" fmla="*/ 0 w 73"/>
                <a:gd name="T4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57">
                  <a:moveTo>
                    <a:pt x="0" y="28"/>
                  </a:moveTo>
                  <a:lnTo>
                    <a:pt x="0" y="28"/>
                  </a:lnTo>
                  <a:lnTo>
                    <a:pt x="3" y="39"/>
                  </a:lnTo>
                  <a:lnTo>
                    <a:pt x="10" y="50"/>
                  </a:lnTo>
                  <a:lnTo>
                    <a:pt x="24" y="53"/>
                  </a:lnTo>
                  <a:lnTo>
                    <a:pt x="38" y="57"/>
                  </a:lnTo>
                  <a:lnTo>
                    <a:pt x="38" y="57"/>
                  </a:lnTo>
                  <a:lnTo>
                    <a:pt x="52" y="53"/>
                  </a:lnTo>
                  <a:lnTo>
                    <a:pt x="63" y="46"/>
                  </a:lnTo>
                  <a:lnTo>
                    <a:pt x="73" y="39"/>
                  </a:lnTo>
                  <a:lnTo>
                    <a:pt x="73" y="28"/>
                  </a:lnTo>
                  <a:lnTo>
                    <a:pt x="73" y="28"/>
                  </a:lnTo>
                  <a:lnTo>
                    <a:pt x="73" y="14"/>
                  </a:lnTo>
                  <a:lnTo>
                    <a:pt x="63" y="7"/>
                  </a:lnTo>
                  <a:lnTo>
                    <a:pt x="52" y="0"/>
                  </a:lnTo>
                  <a:lnTo>
                    <a:pt x="35" y="0"/>
                  </a:lnTo>
                  <a:lnTo>
                    <a:pt x="35" y="0"/>
                  </a:lnTo>
                  <a:lnTo>
                    <a:pt x="21" y="0"/>
                  </a:lnTo>
                  <a:lnTo>
                    <a:pt x="10" y="7"/>
                  </a:lnTo>
                  <a:lnTo>
                    <a:pt x="3" y="18"/>
                  </a:lnTo>
                  <a:lnTo>
                    <a:pt x="0" y="28"/>
                  </a:lnTo>
                  <a:lnTo>
                    <a:pt x="0" y="28"/>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1" name="Freeform 55"/>
            <p:cNvSpPr>
              <a:spLocks/>
            </p:cNvSpPr>
            <p:nvPr/>
          </p:nvSpPr>
          <p:spPr bwMode="auto">
            <a:xfrm>
              <a:off x="4691" y="2760"/>
              <a:ext cx="137" cy="145"/>
            </a:xfrm>
            <a:custGeom>
              <a:avLst/>
              <a:gdLst>
                <a:gd name="T0" fmla="*/ 123 w 137"/>
                <a:gd name="T1" fmla="*/ 145 h 145"/>
                <a:gd name="T2" fmla="*/ 123 w 137"/>
                <a:gd name="T3" fmla="*/ 145 h 145"/>
                <a:gd name="T4" fmla="*/ 130 w 137"/>
                <a:gd name="T5" fmla="*/ 123 h 145"/>
                <a:gd name="T6" fmla="*/ 134 w 137"/>
                <a:gd name="T7" fmla="*/ 102 h 145"/>
                <a:gd name="T8" fmla="*/ 137 w 137"/>
                <a:gd name="T9" fmla="*/ 74 h 145"/>
                <a:gd name="T10" fmla="*/ 134 w 137"/>
                <a:gd name="T11" fmla="*/ 50 h 145"/>
                <a:gd name="T12" fmla="*/ 127 w 137"/>
                <a:gd name="T13" fmla="*/ 36 h 145"/>
                <a:gd name="T14" fmla="*/ 119 w 137"/>
                <a:gd name="T15" fmla="*/ 25 h 145"/>
                <a:gd name="T16" fmla="*/ 112 w 137"/>
                <a:gd name="T17" fmla="*/ 14 h 145"/>
                <a:gd name="T18" fmla="*/ 98 w 137"/>
                <a:gd name="T19" fmla="*/ 7 h 145"/>
                <a:gd name="T20" fmla="*/ 84 w 137"/>
                <a:gd name="T21" fmla="*/ 4 h 145"/>
                <a:gd name="T22" fmla="*/ 67 w 137"/>
                <a:gd name="T23" fmla="*/ 0 h 145"/>
                <a:gd name="T24" fmla="*/ 67 w 137"/>
                <a:gd name="T25" fmla="*/ 0 h 145"/>
                <a:gd name="T26" fmla="*/ 49 w 137"/>
                <a:gd name="T27" fmla="*/ 4 h 145"/>
                <a:gd name="T28" fmla="*/ 35 w 137"/>
                <a:gd name="T29" fmla="*/ 7 h 145"/>
                <a:gd name="T30" fmla="*/ 21 w 137"/>
                <a:gd name="T31" fmla="*/ 18 h 145"/>
                <a:gd name="T32" fmla="*/ 7 w 137"/>
                <a:gd name="T33" fmla="*/ 36 h 145"/>
                <a:gd name="T34" fmla="*/ 3 w 137"/>
                <a:gd name="T35" fmla="*/ 46 h 145"/>
                <a:gd name="T36" fmla="*/ 0 w 137"/>
                <a:gd name="T37" fmla="*/ 60 h 145"/>
                <a:gd name="T38" fmla="*/ 0 w 137"/>
                <a:gd name="T39" fmla="*/ 78 h 145"/>
                <a:gd name="T40" fmla="*/ 0 w 137"/>
                <a:gd name="T41" fmla="*/ 95 h 145"/>
                <a:gd name="T42" fmla="*/ 3 w 137"/>
                <a:gd name="T43" fmla="*/ 116 h 145"/>
                <a:gd name="T44" fmla="*/ 10 w 137"/>
                <a:gd name="T45" fmla="*/ 141 h 145"/>
                <a:gd name="T46" fmla="*/ 10 w 137"/>
                <a:gd name="T47" fmla="*/ 141 h 145"/>
                <a:gd name="T48" fmla="*/ 46 w 137"/>
                <a:gd name="T49" fmla="*/ 138 h 145"/>
                <a:gd name="T50" fmla="*/ 84 w 137"/>
                <a:gd name="T51" fmla="*/ 138 h 145"/>
                <a:gd name="T52" fmla="*/ 102 w 137"/>
                <a:gd name="T53" fmla="*/ 141 h 145"/>
                <a:gd name="T54" fmla="*/ 123 w 137"/>
                <a:gd name="T55" fmla="*/ 145 h 145"/>
                <a:gd name="T56" fmla="*/ 123 w 137"/>
                <a:gd name="T5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45">
                  <a:moveTo>
                    <a:pt x="123" y="145"/>
                  </a:moveTo>
                  <a:lnTo>
                    <a:pt x="123" y="145"/>
                  </a:lnTo>
                  <a:lnTo>
                    <a:pt x="130" y="123"/>
                  </a:lnTo>
                  <a:lnTo>
                    <a:pt x="134" y="102"/>
                  </a:lnTo>
                  <a:lnTo>
                    <a:pt x="137" y="74"/>
                  </a:lnTo>
                  <a:lnTo>
                    <a:pt x="134" y="50"/>
                  </a:lnTo>
                  <a:lnTo>
                    <a:pt x="127" y="36"/>
                  </a:lnTo>
                  <a:lnTo>
                    <a:pt x="119" y="25"/>
                  </a:lnTo>
                  <a:lnTo>
                    <a:pt x="112" y="14"/>
                  </a:lnTo>
                  <a:lnTo>
                    <a:pt x="98" y="7"/>
                  </a:lnTo>
                  <a:lnTo>
                    <a:pt x="84" y="4"/>
                  </a:lnTo>
                  <a:lnTo>
                    <a:pt x="67" y="0"/>
                  </a:lnTo>
                  <a:lnTo>
                    <a:pt x="67" y="0"/>
                  </a:lnTo>
                  <a:lnTo>
                    <a:pt x="49" y="4"/>
                  </a:lnTo>
                  <a:lnTo>
                    <a:pt x="35" y="7"/>
                  </a:lnTo>
                  <a:lnTo>
                    <a:pt x="21" y="18"/>
                  </a:lnTo>
                  <a:lnTo>
                    <a:pt x="7" y="36"/>
                  </a:lnTo>
                  <a:lnTo>
                    <a:pt x="3" y="46"/>
                  </a:lnTo>
                  <a:lnTo>
                    <a:pt x="0" y="60"/>
                  </a:lnTo>
                  <a:lnTo>
                    <a:pt x="0" y="78"/>
                  </a:lnTo>
                  <a:lnTo>
                    <a:pt x="0" y="95"/>
                  </a:lnTo>
                  <a:lnTo>
                    <a:pt x="3" y="116"/>
                  </a:lnTo>
                  <a:lnTo>
                    <a:pt x="10" y="141"/>
                  </a:lnTo>
                  <a:lnTo>
                    <a:pt x="10" y="141"/>
                  </a:lnTo>
                  <a:lnTo>
                    <a:pt x="46" y="138"/>
                  </a:lnTo>
                  <a:lnTo>
                    <a:pt x="84" y="138"/>
                  </a:lnTo>
                  <a:lnTo>
                    <a:pt x="102" y="141"/>
                  </a:lnTo>
                  <a:lnTo>
                    <a:pt x="123" y="145"/>
                  </a:lnTo>
                  <a:lnTo>
                    <a:pt x="123" y="145"/>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2" name="Freeform 56"/>
            <p:cNvSpPr>
              <a:spLocks/>
            </p:cNvSpPr>
            <p:nvPr/>
          </p:nvSpPr>
          <p:spPr bwMode="auto">
            <a:xfrm>
              <a:off x="4698" y="2767"/>
              <a:ext cx="123" cy="127"/>
            </a:xfrm>
            <a:custGeom>
              <a:avLst/>
              <a:gdLst>
                <a:gd name="T0" fmla="*/ 112 w 123"/>
                <a:gd name="T1" fmla="*/ 127 h 127"/>
                <a:gd name="T2" fmla="*/ 112 w 123"/>
                <a:gd name="T3" fmla="*/ 127 h 127"/>
                <a:gd name="T4" fmla="*/ 116 w 123"/>
                <a:gd name="T5" fmla="*/ 106 h 127"/>
                <a:gd name="T6" fmla="*/ 120 w 123"/>
                <a:gd name="T7" fmla="*/ 88 h 127"/>
                <a:gd name="T8" fmla="*/ 123 w 123"/>
                <a:gd name="T9" fmla="*/ 64 h 127"/>
                <a:gd name="T10" fmla="*/ 120 w 123"/>
                <a:gd name="T11" fmla="*/ 43 h 127"/>
                <a:gd name="T12" fmla="*/ 116 w 123"/>
                <a:gd name="T13" fmla="*/ 32 h 127"/>
                <a:gd name="T14" fmla="*/ 109 w 123"/>
                <a:gd name="T15" fmla="*/ 21 h 127"/>
                <a:gd name="T16" fmla="*/ 98 w 123"/>
                <a:gd name="T17" fmla="*/ 14 h 127"/>
                <a:gd name="T18" fmla="*/ 88 w 123"/>
                <a:gd name="T19" fmla="*/ 7 h 127"/>
                <a:gd name="T20" fmla="*/ 74 w 123"/>
                <a:gd name="T21" fmla="*/ 4 h 127"/>
                <a:gd name="T22" fmla="*/ 60 w 123"/>
                <a:gd name="T23" fmla="*/ 0 h 127"/>
                <a:gd name="T24" fmla="*/ 60 w 123"/>
                <a:gd name="T25" fmla="*/ 0 h 127"/>
                <a:gd name="T26" fmla="*/ 46 w 123"/>
                <a:gd name="T27" fmla="*/ 4 h 127"/>
                <a:gd name="T28" fmla="*/ 32 w 123"/>
                <a:gd name="T29" fmla="*/ 7 h 127"/>
                <a:gd name="T30" fmla="*/ 17 w 123"/>
                <a:gd name="T31" fmla="*/ 18 h 127"/>
                <a:gd name="T32" fmla="*/ 7 w 123"/>
                <a:gd name="T33" fmla="*/ 32 h 127"/>
                <a:gd name="T34" fmla="*/ 0 w 123"/>
                <a:gd name="T35" fmla="*/ 57 h 127"/>
                <a:gd name="T36" fmla="*/ 0 w 123"/>
                <a:gd name="T37" fmla="*/ 71 h 127"/>
                <a:gd name="T38" fmla="*/ 0 w 123"/>
                <a:gd name="T39" fmla="*/ 85 h 127"/>
                <a:gd name="T40" fmla="*/ 3 w 123"/>
                <a:gd name="T41" fmla="*/ 106 h 127"/>
                <a:gd name="T42" fmla="*/ 10 w 123"/>
                <a:gd name="T43" fmla="*/ 127 h 127"/>
                <a:gd name="T44" fmla="*/ 10 w 123"/>
                <a:gd name="T45" fmla="*/ 127 h 127"/>
                <a:gd name="T46" fmla="*/ 39 w 123"/>
                <a:gd name="T47" fmla="*/ 123 h 127"/>
                <a:gd name="T48" fmla="*/ 74 w 123"/>
                <a:gd name="T49" fmla="*/ 123 h 127"/>
                <a:gd name="T50" fmla="*/ 112 w 123"/>
                <a:gd name="T51" fmla="*/ 127 h 127"/>
                <a:gd name="T52" fmla="*/ 112 w 123"/>
                <a:gd name="T5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27">
                  <a:moveTo>
                    <a:pt x="112" y="127"/>
                  </a:moveTo>
                  <a:lnTo>
                    <a:pt x="112" y="127"/>
                  </a:lnTo>
                  <a:lnTo>
                    <a:pt x="116" y="106"/>
                  </a:lnTo>
                  <a:lnTo>
                    <a:pt x="120" y="88"/>
                  </a:lnTo>
                  <a:lnTo>
                    <a:pt x="123" y="64"/>
                  </a:lnTo>
                  <a:lnTo>
                    <a:pt x="120" y="43"/>
                  </a:lnTo>
                  <a:lnTo>
                    <a:pt x="116" y="32"/>
                  </a:lnTo>
                  <a:lnTo>
                    <a:pt x="109" y="21"/>
                  </a:lnTo>
                  <a:lnTo>
                    <a:pt x="98" y="14"/>
                  </a:lnTo>
                  <a:lnTo>
                    <a:pt x="88" y="7"/>
                  </a:lnTo>
                  <a:lnTo>
                    <a:pt x="74" y="4"/>
                  </a:lnTo>
                  <a:lnTo>
                    <a:pt x="60" y="0"/>
                  </a:lnTo>
                  <a:lnTo>
                    <a:pt x="60" y="0"/>
                  </a:lnTo>
                  <a:lnTo>
                    <a:pt x="46" y="4"/>
                  </a:lnTo>
                  <a:lnTo>
                    <a:pt x="32" y="7"/>
                  </a:lnTo>
                  <a:lnTo>
                    <a:pt x="17" y="18"/>
                  </a:lnTo>
                  <a:lnTo>
                    <a:pt x="7" y="32"/>
                  </a:lnTo>
                  <a:lnTo>
                    <a:pt x="0" y="57"/>
                  </a:lnTo>
                  <a:lnTo>
                    <a:pt x="0" y="71"/>
                  </a:lnTo>
                  <a:lnTo>
                    <a:pt x="0" y="85"/>
                  </a:lnTo>
                  <a:lnTo>
                    <a:pt x="3" y="106"/>
                  </a:lnTo>
                  <a:lnTo>
                    <a:pt x="10" y="127"/>
                  </a:lnTo>
                  <a:lnTo>
                    <a:pt x="10" y="127"/>
                  </a:lnTo>
                  <a:lnTo>
                    <a:pt x="39" y="123"/>
                  </a:lnTo>
                  <a:lnTo>
                    <a:pt x="74" y="123"/>
                  </a:lnTo>
                  <a:lnTo>
                    <a:pt x="112" y="127"/>
                  </a:lnTo>
                  <a:lnTo>
                    <a:pt x="112" y="127"/>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3" name="Freeform 57"/>
            <p:cNvSpPr>
              <a:spLocks/>
            </p:cNvSpPr>
            <p:nvPr/>
          </p:nvSpPr>
          <p:spPr bwMode="auto">
            <a:xfrm>
              <a:off x="4694" y="2806"/>
              <a:ext cx="92" cy="92"/>
            </a:xfrm>
            <a:custGeom>
              <a:avLst/>
              <a:gdLst>
                <a:gd name="T0" fmla="*/ 85 w 92"/>
                <a:gd name="T1" fmla="*/ 84 h 92"/>
                <a:gd name="T2" fmla="*/ 85 w 92"/>
                <a:gd name="T3" fmla="*/ 84 h 92"/>
                <a:gd name="T4" fmla="*/ 88 w 92"/>
                <a:gd name="T5" fmla="*/ 74 h 92"/>
                <a:gd name="T6" fmla="*/ 92 w 92"/>
                <a:gd name="T7" fmla="*/ 63 h 92"/>
                <a:gd name="T8" fmla="*/ 92 w 92"/>
                <a:gd name="T9" fmla="*/ 49 h 92"/>
                <a:gd name="T10" fmla="*/ 92 w 92"/>
                <a:gd name="T11" fmla="*/ 35 h 92"/>
                <a:gd name="T12" fmla="*/ 85 w 92"/>
                <a:gd name="T13" fmla="*/ 21 h 92"/>
                <a:gd name="T14" fmla="*/ 74 w 92"/>
                <a:gd name="T15" fmla="*/ 11 h 92"/>
                <a:gd name="T16" fmla="*/ 57 w 92"/>
                <a:gd name="T17" fmla="*/ 4 h 92"/>
                <a:gd name="T18" fmla="*/ 57 w 92"/>
                <a:gd name="T19" fmla="*/ 4 h 92"/>
                <a:gd name="T20" fmla="*/ 43 w 92"/>
                <a:gd name="T21" fmla="*/ 0 h 92"/>
                <a:gd name="T22" fmla="*/ 28 w 92"/>
                <a:gd name="T23" fmla="*/ 0 h 92"/>
                <a:gd name="T24" fmla="*/ 21 w 92"/>
                <a:gd name="T25" fmla="*/ 4 h 92"/>
                <a:gd name="T26" fmla="*/ 14 w 92"/>
                <a:gd name="T27" fmla="*/ 7 h 92"/>
                <a:gd name="T28" fmla="*/ 4 w 92"/>
                <a:gd name="T29" fmla="*/ 14 h 92"/>
                <a:gd name="T30" fmla="*/ 0 w 92"/>
                <a:gd name="T31" fmla="*/ 21 h 92"/>
                <a:gd name="T32" fmla="*/ 0 w 92"/>
                <a:gd name="T33" fmla="*/ 21 h 92"/>
                <a:gd name="T34" fmla="*/ 0 w 92"/>
                <a:gd name="T35" fmla="*/ 49 h 92"/>
                <a:gd name="T36" fmla="*/ 4 w 92"/>
                <a:gd name="T37" fmla="*/ 70 h 92"/>
                <a:gd name="T38" fmla="*/ 7 w 92"/>
                <a:gd name="T39" fmla="*/ 81 h 92"/>
                <a:gd name="T40" fmla="*/ 14 w 92"/>
                <a:gd name="T41" fmla="*/ 92 h 92"/>
                <a:gd name="T42" fmla="*/ 14 w 92"/>
                <a:gd name="T43" fmla="*/ 92 h 92"/>
                <a:gd name="T44" fmla="*/ 32 w 92"/>
                <a:gd name="T45" fmla="*/ 88 h 92"/>
                <a:gd name="T46" fmla="*/ 53 w 92"/>
                <a:gd name="T47" fmla="*/ 84 h 92"/>
                <a:gd name="T48" fmla="*/ 85 w 92"/>
                <a:gd name="T49" fmla="*/ 84 h 92"/>
                <a:gd name="T50" fmla="*/ 85 w 92"/>
                <a:gd name="T51"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2" h="92">
                  <a:moveTo>
                    <a:pt x="85" y="84"/>
                  </a:moveTo>
                  <a:lnTo>
                    <a:pt x="85" y="84"/>
                  </a:lnTo>
                  <a:lnTo>
                    <a:pt x="88" y="74"/>
                  </a:lnTo>
                  <a:lnTo>
                    <a:pt x="92" y="63"/>
                  </a:lnTo>
                  <a:lnTo>
                    <a:pt x="92" y="49"/>
                  </a:lnTo>
                  <a:lnTo>
                    <a:pt x="92" y="35"/>
                  </a:lnTo>
                  <a:lnTo>
                    <a:pt x="85" y="21"/>
                  </a:lnTo>
                  <a:lnTo>
                    <a:pt x="74" y="11"/>
                  </a:lnTo>
                  <a:lnTo>
                    <a:pt x="57" y="4"/>
                  </a:lnTo>
                  <a:lnTo>
                    <a:pt x="57" y="4"/>
                  </a:lnTo>
                  <a:lnTo>
                    <a:pt x="43" y="0"/>
                  </a:lnTo>
                  <a:lnTo>
                    <a:pt x="28" y="0"/>
                  </a:lnTo>
                  <a:lnTo>
                    <a:pt x="21" y="4"/>
                  </a:lnTo>
                  <a:lnTo>
                    <a:pt x="14" y="7"/>
                  </a:lnTo>
                  <a:lnTo>
                    <a:pt x="4" y="14"/>
                  </a:lnTo>
                  <a:lnTo>
                    <a:pt x="0" y="21"/>
                  </a:lnTo>
                  <a:lnTo>
                    <a:pt x="0" y="21"/>
                  </a:lnTo>
                  <a:lnTo>
                    <a:pt x="0" y="49"/>
                  </a:lnTo>
                  <a:lnTo>
                    <a:pt x="4" y="70"/>
                  </a:lnTo>
                  <a:lnTo>
                    <a:pt x="7" y="81"/>
                  </a:lnTo>
                  <a:lnTo>
                    <a:pt x="14" y="92"/>
                  </a:lnTo>
                  <a:lnTo>
                    <a:pt x="14" y="92"/>
                  </a:lnTo>
                  <a:lnTo>
                    <a:pt x="32" y="88"/>
                  </a:lnTo>
                  <a:lnTo>
                    <a:pt x="53" y="84"/>
                  </a:lnTo>
                  <a:lnTo>
                    <a:pt x="85" y="84"/>
                  </a:lnTo>
                  <a:lnTo>
                    <a:pt x="85" y="8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4" name="Freeform 58"/>
            <p:cNvSpPr>
              <a:spLocks/>
            </p:cNvSpPr>
            <p:nvPr/>
          </p:nvSpPr>
          <p:spPr bwMode="auto">
            <a:xfrm>
              <a:off x="4789" y="2894"/>
              <a:ext cx="53" cy="25"/>
            </a:xfrm>
            <a:custGeom>
              <a:avLst/>
              <a:gdLst>
                <a:gd name="T0" fmla="*/ 0 w 53"/>
                <a:gd name="T1" fmla="*/ 4 h 25"/>
                <a:gd name="T2" fmla="*/ 0 w 53"/>
                <a:gd name="T3" fmla="*/ 4 h 25"/>
                <a:gd name="T4" fmla="*/ 21 w 53"/>
                <a:gd name="T5" fmla="*/ 11 h 25"/>
                <a:gd name="T6" fmla="*/ 43 w 53"/>
                <a:gd name="T7" fmla="*/ 18 h 25"/>
                <a:gd name="T8" fmla="*/ 53 w 53"/>
                <a:gd name="T9" fmla="*/ 25 h 25"/>
                <a:gd name="T10" fmla="*/ 53 w 53"/>
                <a:gd name="T11" fmla="*/ 25 h 25"/>
                <a:gd name="T12" fmla="*/ 43 w 53"/>
                <a:gd name="T13" fmla="*/ 14 h 25"/>
                <a:gd name="T14" fmla="*/ 25 w 53"/>
                <a:gd name="T15" fmla="*/ 4 h 25"/>
                <a:gd name="T16" fmla="*/ 4 w 53"/>
                <a:gd name="T17" fmla="*/ 0 h 25"/>
                <a:gd name="T18" fmla="*/ 0 w 53"/>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5">
                  <a:moveTo>
                    <a:pt x="0" y="4"/>
                  </a:moveTo>
                  <a:lnTo>
                    <a:pt x="0" y="4"/>
                  </a:lnTo>
                  <a:lnTo>
                    <a:pt x="21" y="11"/>
                  </a:lnTo>
                  <a:lnTo>
                    <a:pt x="43" y="18"/>
                  </a:lnTo>
                  <a:lnTo>
                    <a:pt x="53" y="25"/>
                  </a:lnTo>
                  <a:lnTo>
                    <a:pt x="53" y="25"/>
                  </a:lnTo>
                  <a:lnTo>
                    <a:pt x="43" y="14"/>
                  </a:lnTo>
                  <a:lnTo>
                    <a:pt x="25" y="4"/>
                  </a:lnTo>
                  <a:lnTo>
                    <a:pt x="4" y="0"/>
                  </a:lnTo>
                  <a:lnTo>
                    <a:pt x="0" y="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5" name="Freeform 59"/>
            <p:cNvSpPr>
              <a:spLocks/>
            </p:cNvSpPr>
            <p:nvPr/>
          </p:nvSpPr>
          <p:spPr bwMode="auto">
            <a:xfrm>
              <a:off x="4730" y="2820"/>
              <a:ext cx="42" cy="46"/>
            </a:xfrm>
            <a:custGeom>
              <a:avLst/>
              <a:gdLst>
                <a:gd name="T0" fmla="*/ 42 w 42"/>
                <a:gd name="T1" fmla="*/ 46 h 46"/>
                <a:gd name="T2" fmla="*/ 21 w 42"/>
                <a:gd name="T3" fmla="*/ 46 h 46"/>
                <a:gd name="T4" fmla="*/ 21 w 42"/>
                <a:gd name="T5" fmla="*/ 46 h 46"/>
                <a:gd name="T6" fmla="*/ 17 w 42"/>
                <a:gd name="T7" fmla="*/ 35 h 46"/>
                <a:gd name="T8" fmla="*/ 14 w 42"/>
                <a:gd name="T9" fmla="*/ 28 h 46"/>
                <a:gd name="T10" fmla="*/ 3 w 42"/>
                <a:gd name="T11" fmla="*/ 25 h 46"/>
                <a:gd name="T12" fmla="*/ 0 w 42"/>
                <a:gd name="T13" fmla="*/ 0 h 46"/>
                <a:gd name="T14" fmla="*/ 0 w 42"/>
                <a:gd name="T15" fmla="*/ 0 h 46"/>
                <a:gd name="T16" fmla="*/ 7 w 42"/>
                <a:gd name="T17" fmla="*/ 0 h 46"/>
                <a:gd name="T18" fmla="*/ 24 w 42"/>
                <a:gd name="T19" fmla="*/ 4 h 46"/>
                <a:gd name="T20" fmla="*/ 31 w 42"/>
                <a:gd name="T21" fmla="*/ 11 h 46"/>
                <a:gd name="T22" fmla="*/ 38 w 42"/>
                <a:gd name="T23" fmla="*/ 18 h 46"/>
                <a:gd name="T24" fmla="*/ 42 w 42"/>
                <a:gd name="T25" fmla="*/ 32 h 46"/>
                <a:gd name="T26" fmla="*/ 42 w 42"/>
                <a:gd name="T27" fmla="*/ 46 h 46"/>
                <a:gd name="T28" fmla="*/ 42 w 42"/>
                <a:gd name="T2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6">
                  <a:moveTo>
                    <a:pt x="42" y="46"/>
                  </a:moveTo>
                  <a:lnTo>
                    <a:pt x="21" y="46"/>
                  </a:lnTo>
                  <a:lnTo>
                    <a:pt x="21" y="46"/>
                  </a:lnTo>
                  <a:lnTo>
                    <a:pt x="17" y="35"/>
                  </a:lnTo>
                  <a:lnTo>
                    <a:pt x="14" y="28"/>
                  </a:lnTo>
                  <a:lnTo>
                    <a:pt x="3" y="25"/>
                  </a:lnTo>
                  <a:lnTo>
                    <a:pt x="0" y="0"/>
                  </a:lnTo>
                  <a:lnTo>
                    <a:pt x="0" y="0"/>
                  </a:lnTo>
                  <a:lnTo>
                    <a:pt x="7" y="0"/>
                  </a:lnTo>
                  <a:lnTo>
                    <a:pt x="24" y="4"/>
                  </a:lnTo>
                  <a:lnTo>
                    <a:pt x="31" y="11"/>
                  </a:lnTo>
                  <a:lnTo>
                    <a:pt x="38" y="18"/>
                  </a:lnTo>
                  <a:lnTo>
                    <a:pt x="42" y="32"/>
                  </a:lnTo>
                  <a:lnTo>
                    <a:pt x="42" y="46"/>
                  </a:lnTo>
                  <a:lnTo>
                    <a:pt x="42" y="46"/>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6" name="Freeform 60"/>
            <p:cNvSpPr>
              <a:spLocks/>
            </p:cNvSpPr>
            <p:nvPr/>
          </p:nvSpPr>
          <p:spPr bwMode="auto">
            <a:xfrm>
              <a:off x="4758" y="2817"/>
              <a:ext cx="28" cy="28"/>
            </a:xfrm>
            <a:custGeom>
              <a:avLst/>
              <a:gdLst>
                <a:gd name="T0" fmla="*/ 0 w 28"/>
                <a:gd name="T1" fmla="*/ 14 h 28"/>
                <a:gd name="T2" fmla="*/ 0 w 28"/>
                <a:gd name="T3" fmla="*/ 14 h 28"/>
                <a:gd name="T4" fmla="*/ 0 w 28"/>
                <a:gd name="T5" fmla="*/ 17 h 28"/>
                <a:gd name="T6" fmla="*/ 0 w 28"/>
                <a:gd name="T7" fmla="*/ 24 h 28"/>
                <a:gd name="T8" fmla="*/ 3 w 28"/>
                <a:gd name="T9" fmla="*/ 28 h 28"/>
                <a:gd name="T10" fmla="*/ 10 w 28"/>
                <a:gd name="T11" fmla="*/ 28 h 28"/>
                <a:gd name="T12" fmla="*/ 10 w 28"/>
                <a:gd name="T13" fmla="*/ 28 h 28"/>
                <a:gd name="T14" fmla="*/ 17 w 28"/>
                <a:gd name="T15" fmla="*/ 28 h 28"/>
                <a:gd name="T16" fmla="*/ 21 w 28"/>
                <a:gd name="T17" fmla="*/ 28 h 28"/>
                <a:gd name="T18" fmla="*/ 24 w 28"/>
                <a:gd name="T19" fmla="*/ 24 h 28"/>
                <a:gd name="T20" fmla="*/ 28 w 28"/>
                <a:gd name="T21" fmla="*/ 17 h 28"/>
                <a:gd name="T22" fmla="*/ 28 w 28"/>
                <a:gd name="T23" fmla="*/ 17 h 28"/>
                <a:gd name="T24" fmla="*/ 28 w 28"/>
                <a:gd name="T25" fmla="*/ 14 h 28"/>
                <a:gd name="T26" fmla="*/ 24 w 28"/>
                <a:gd name="T27" fmla="*/ 7 h 28"/>
                <a:gd name="T28" fmla="*/ 21 w 28"/>
                <a:gd name="T29" fmla="*/ 3 h 28"/>
                <a:gd name="T30" fmla="*/ 17 w 28"/>
                <a:gd name="T31" fmla="*/ 0 h 28"/>
                <a:gd name="T32" fmla="*/ 17 w 28"/>
                <a:gd name="T33" fmla="*/ 0 h 28"/>
                <a:gd name="T34" fmla="*/ 10 w 28"/>
                <a:gd name="T35" fmla="*/ 0 h 28"/>
                <a:gd name="T36" fmla="*/ 3 w 28"/>
                <a:gd name="T37" fmla="*/ 3 h 28"/>
                <a:gd name="T38" fmla="*/ 0 w 28"/>
                <a:gd name="T39" fmla="*/ 7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17"/>
                  </a:lnTo>
                  <a:lnTo>
                    <a:pt x="0" y="24"/>
                  </a:lnTo>
                  <a:lnTo>
                    <a:pt x="3" y="28"/>
                  </a:lnTo>
                  <a:lnTo>
                    <a:pt x="10" y="28"/>
                  </a:lnTo>
                  <a:lnTo>
                    <a:pt x="10" y="28"/>
                  </a:lnTo>
                  <a:lnTo>
                    <a:pt x="17" y="28"/>
                  </a:lnTo>
                  <a:lnTo>
                    <a:pt x="21" y="28"/>
                  </a:lnTo>
                  <a:lnTo>
                    <a:pt x="24" y="24"/>
                  </a:lnTo>
                  <a:lnTo>
                    <a:pt x="28" y="17"/>
                  </a:lnTo>
                  <a:lnTo>
                    <a:pt x="28" y="17"/>
                  </a:lnTo>
                  <a:lnTo>
                    <a:pt x="28" y="14"/>
                  </a:lnTo>
                  <a:lnTo>
                    <a:pt x="24" y="7"/>
                  </a:lnTo>
                  <a:lnTo>
                    <a:pt x="21" y="3"/>
                  </a:lnTo>
                  <a:lnTo>
                    <a:pt x="17" y="0"/>
                  </a:lnTo>
                  <a:lnTo>
                    <a:pt x="17" y="0"/>
                  </a:lnTo>
                  <a:lnTo>
                    <a:pt x="10" y="0"/>
                  </a:lnTo>
                  <a:lnTo>
                    <a:pt x="3" y="3"/>
                  </a:lnTo>
                  <a:lnTo>
                    <a:pt x="0" y="7"/>
                  </a:lnTo>
                  <a:lnTo>
                    <a:pt x="0" y="14"/>
                  </a:lnTo>
                  <a:lnTo>
                    <a:pt x="0" y="14"/>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7" name="Freeform 61"/>
            <p:cNvSpPr>
              <a:spLocks/>
            </p:cNvSpPr>
            <p:nvPr/>
          </p:nvSpPr>
          <p:spPr bwMode="auto">
            <a:xfrm>
              <a:off x="4430" y="3000"/>
              <a:ext cx="78" cy="42"/>
            </a:xfrm>
            <a:custGeom>
              <a:avLst/>
              <a:gdLst>
                <a:gd name="T0" fmla="*/ 18 w 78"/>
                <a:gd name="T1" fmla="*/ 0 h 42"/>
                <a:gd name="T2" fmla="*/ 18 w 78"/>
                <a:gd name="T3" fmla="*/ 0 h 42"/>
                <a:gd name="T4" fmla="*/ 39 w 78"/>
                <a:gd name="T5" fmla="*/ 10 h 42"/>
                <a:gd name="T6" fmla="*/ 57 w 78"/>
                <a:gd name="T7" fmla="*/ 17 h 42"/>
                <a:gd name="T8" fmla="*/ 71 w 78"/>
                <a:gd name="T9" fmla="*/ 21 h 42"/>
                <a:gd name="T10" fmla="*/ 71 w 78"/>
                <a:gd name="T11" fmla="*/ 21 h 42"/>
                <a:gd name="T12" fmla="*/ 78 w 78"/>
                <a:gd name="T13" fmla="*/ 24 h 42"/>
                <a:gd name="T14" fmla="*/ 78 w 78"/>
                <a:gd name="T15" fmla="*/ 31 h 42"/>
                <a:gd name="T16" fmla="*/ 74 w 78"/>
                <a:gd name="T17" fmla="*/ 38 h 42"/>
                <a:gd name="T18" fmla="*/ 67 w 78"/>
                <a:gd name="T19" fmla="*/ 42 h 42"/>
                <a:gd name="T20" fmla="*/ 67 w 78"/>
                <a:gd name="T21" fmla="*/ 42 h 42"/>
                <a:gd name="T22" fmla="*/ 39 w 78"/>
                <a:gd name="T23" fmla="*/ 38 h 42"/>
                <a:gd name="T24" fmla="*/ 25 w 78"/>
                <a:gd name="T25" fmla="*/ 35 h 42"/>
                <a:gd name="T26" fmla="*/ 11 w 78"/>
                <a:gd name="T27" fmla="*/ 28 h 42"/>
                <a:gd name="T28" fmla="*/ 11 w 78"/>
                <a:gd name="T29" fmla="*/ 28 h 42"/>
                <a:gd name="T30" fmla="*/ 4 w 78"/>
                <a:gd name="T31" fmla="*/ 17 h 42"/>
                <a:gd name="T32" fmla="*/ 0 w 78"/>
                <a:gd name="T33" fmla="*/ 10 h 42"/>
                <a:gd name="T34" fmla="*/ 4 w 78"/>
                <a:gd name="T35" fmla="*/ 3 h 42"/>
                <a:gd name="T36" fmla="*/ 18 w 78"/>
                <a:gd name="T37" fmla="*/ 0 h 42"/>
                <a:gd name="T38" fmla="*/ 18 w 78"/>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42">
                  <a:moveTo>
                    <a:pt x="18" y="0"/>
                  </a:moveTo>
                  <a:lnTo>
                    <a:pt x="18" y="0"/>
                  </a:lnTo>
                  <a:lnTo>
                    <a:pt x="39" y="10"/>
                  </a:lnTo>
                  <a:lnTo>
                    <a:pt x="57" y="17"/>
                  </a:lnTo>
                  <a:lnTo>
                    <a:pt x="71" y="21"/>
                  </a:lnTo>
                  <a:lnTo>
                    <a:pt x="71" y="21"/>
                  </a:lnTo>
                  <a:lnTo>
                    <a:pt x="78" y="24"/>
                  </a:lnTo>
                  <a:lnTo>
                    <a:pt x="78" y="31"/>
                  </a:lnTo>
                  <a:lnTo>
                    <a:pt x="74" y="38"/>
                  </a:lnTo>
                  <a:lnTo>
                    <a:pt x="67" y="42"/>
                  </a:lnTo>
                  <a:lnTo>
                    <a:pt x="67" y="42"/>
                  </a:lnTo>
                  <a:lnTo>
                    <a:pt x="39" y="38"/>
                  </a:lnTo>
                  <a:lnTo>
                    <a:pt x="25" y="35"/>
                  </a:lnTo>
                  <a:lnTo>
                    <a:pt x="11" y="28"/>
                  </a:lnTo>
                  <a:lnTo>
                    <a:pt x="11" y="28"/>
                  </a:lnTo>
                  <a:lnTo>
                    <a:pt x="4" y="17"/>
                  </a:lnTo>
                  <a:lnTo>
                    <a:pt x="0" y="10"/>
                  </a:lnTo>
                  <a:lnTo>
                    <a:pt x="4" y="3"/>
                  </a:lnTo>
                  <a:lnTo>
                    <a:pt x="18" y="0"/>
                  </a:lnTo>
                  <a:lnTo>
                    <a:pt x="18" y="0"/>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8" name="Freeform 62"/>
            <p:cNvSpPr>
              <a:spLocks/>
            </p:cNvSpPr>
            <p:nvPr/>
          </p:nvSpPr>
          <p:spPr bwMode="auto">
            <a:xfrm>
              <a:off x="3625" y="2616"/>
              <a:ext cx="323" cy="148"/>
            </a:xfrm>
            <a:custGeom>
              <a:avLst/>
              <a:gdLst>
                <a:gd name="T0" fmla="*/ 309 w 323"/>
                <a:gd name="T1" fmla="*/ 95 h 148"/>
                <a:gd name="T2" fmla="*/ 309 w 323"/>
                <a:gd name="T3" fmla="*/ 95 h 148"/>
                <a:gd name="T4" fmla="*/ 278 w 323"/>
                <a:gd name="T5" fmla="*/ 99 h 148"/>
                <a:gd name="T6" fmla="*/ 242 w 323"/>
                <a:gd name="T7" fmla="*/ 102 h 148"/>
                <a:gd name="T8" fmla="*/ 197 w 323"/>
                <a:gd name="T9" fmla="*/ 102 h 148"/>
                <a:gd name="T10" fmla="*/ 151 w 323"/>
                <a:gd name="T11" fmla="*/ 92 h 148"/>
                <a:gd name="T12" fmla="*/ 126 w 323"/>
                <a:gd name="T13" fmla="*/ 85 h 148"/>
                <a:gd name="T14" fmla="*/ 102 w 323"/>
                <a:gd name="T15" fmla="*/ 74 h 148"/>
                <a:gd name="T16" fmla="*/ 77 w 323"/>
                <a:gd name="T17" fmla="*/ 60 h 148"/>
                <a:gd name="T18" fmla="*/ 56 w 323"/>
                <a:gd name="T19" fmla="*/ 46 h 148"/>
                <a:gd name="T20" fmla="*/ 35 w 323"/>
                <a:gd name="T21" fmla="*/ 25 h 148"/>
                <a:gd name="T22" fmla="*/ 14 w 323"/>
                <a:gd name="T23" fmla="*/ 0 h 148"/>
                <a:gd name="T24" fmla="*/ 14 w 323"/>
                <a:gd name="T25" fmla="*/ 0 h 148"/>
                <a:gd name="T26" fmla="*/ 7 w 323"/>
                <a:gd name="T27" fmla="*/ 7 h 148"/>
                <a:gd name="T28" fmla="*/ 0 w 323"/>
                <a:gd name="T29" fmla="*/ 21 h 148"/>
                <a:gd name="T30" fmla="*/ 0 w 323"/>
                <a:gd name="T31" fmla="*/ 35 h 148"/>
                <a:gd name="T32" fmla="*/ 0 w 323"/>
                <a:gd name="T33" fmla="*/ 35 h 148"/>
                <a:gd name="T34" fmla="*/ 10 w 323"/>
                <a:gd name="T35" fmla="*/ 49 h 148"/>
                <a:gd name="T36" fmla="*/ 28 w 323"/>
                <a:gd name="T37" fmla="*/ 70 h 148"/>
                <a:gd name="T38" fmla="*/ 59 w 323"/>
                <a:gd name="T39" fmla="*/ 92 h 148"/>
                <a:gd name="T40" fmla="*/ 98 w 323"/>
                <a:gd name="T41" fmla="*/ 113 h 148"/>
                <a:gd name="T42" fmla="*/ 144 w 323"/>
                <a:gd name="T43" fmla="*/ 130 h 148"/>
                <a:gd name="T44" fmla="*/ 168 w 323"/>
                <a:gd name="T45" fmla="*/ 137 h 148"/>
                <a:gd name="T46" fmla="*/ 197 w 323"/>
                <a:gd name="T47" fmla="*/ 144 h 148"/>
                <a:gd name="T48" fmla="*/ 225 w 323"/>
                <a:gd name="T49" fmla="*/ 148 h 148"/>
                <a:gd name="T50" fmla="*/ 253 w 323"/>
                <a:gd name="T51" fmla="*/ 148 h 148"/>
                <a:gd name="T52" fmla="*/ 281 w 323"/>
                <a:gd name="T53" fmla="*/ 144 h 148"/>
                <a:gd name="T54" fmla="*/ 313 w 323"/>
                <a:gd name="T55" fmla="*/ 137 h 148"/>
                <a:gd name="T56" fmla="*/ 313 w 323"/>
                <a:gd name="T57" fmla="*/ 137 h 148"/>
                <a:gd name="T58" fmla="*/ 316 w 323"/>
                <a:gd name="T59" fmla="*/ 134 h 148"/>
                <a:gd name="T60" fmla="*/ 323 w 323"/>
                <a:gd name="T61" fmla="*/ 127 h 148"/>
                <a:gd name="T62" fmla="*/ 323 w 323"/>
                <a:gd name="T63" fmla="*/ 120 h 148"/>
                <a:gd name="T64" fmla="*/ 323 w 323"/>
                <a:gd name="T65" fmla="*/ 113 h 148"/>
                <a:gd name="T66" fmla="*/ 316 w 323"/>
                <a:gd name="T67" fmla="*/ 106 h 148"/>
                <a:gd name="T68" fmla="*/ 309 w 323"/>
                <a:gd name="T69" fmla="*/ 95 h 148"/>
                <a:gd name="T70" fmla="*/ 309 w 323"/>
                <a:gd name="T71" fmla="*/ 9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148">
                  <a:moveTo>
                    <a:pt x="309" y="95"/>
                  </a:moveTo>
                  <a:lnTo>
                    <a:pt x="309" y="95"/>
                  </a:lnTo>
                  <a:lnTo>
                    <a:pt x="278" y="99"/>
                  </a:lnTo>
                  <a:lnTo>
                    <a:pt x="242" y="102"/>
                  </a:lnTo>
                  <a:lnTo>
                    <a:pt x="197" y="102"/>
                  </a:lnTo>
                  <a:lnTo>
                    <a:pt x="151" y="92"/>
                  </a:lnTo>
                  <a:lnTo>
                    <a:pt x="126" y="85"/>
                  </a:lnTo>
                  <a:lnTo>
                    <a:pt x="102" y="74"/>
                  </a:lnTo>
                  <a:lnTo>
                    <a:pt x="77" y="60"/>
                  </a:lnTo>
                  <a:lnTo>
                    <a:pt x="56" y="46"/>
                  </a:lnTo>
                  <a:lnTo>
                    <a:pt x="35" y="25"/>
                  </a:lnTo>
                  <a:lnTo>
                    <a:pt x="14" y="0"/>
                  </a:lnTo>
                  <a:lnTo>
                    <a:pt x="14" y="0"/>
                  </a:lnTo>
                  <a:lnTo>
                    <a:pt x="7" y="7"/>
                  </a:lnTo>
                  <a:lnTo>
                    <a:pt x="0" y="21"/>
                  </a:lnTo>
                  <a:lnTo>
                    <a:pt x="0" y="35"/>
                  </a:lnTo>
                  <a:lnTo>
                    <a:pt x="0" y="35"/>
                  </a:lnTo>
                  <a:lnTo>
                    <a:pt x="10" y="49"/>
                  </a:lnTo>
                  <a:lnTo>
                    <a:pt x="28" y="70"/>
                  </a:lnTo>
                  <a:lnTo>
                    <a:pt x="59" y="92"/>
                  </a:lnTo>
                  <a:lnTo>
                    <a:pt x="98" y="113"/>
                  </a:lnTo>
                  <a:lnTo>
                    <a:pt x="144" y="130"/>
                  </a:lnTo>
                  <a:lnTo>
                    <a:pt x="168" y="137"/>
                  </a:lnTo>
                  <a:lnTo>
                    <a:pt x="197" y="144"/>
                  </a:lnTo>
                  <a:lnTo>
                    <a:pt x="225" y="148"/>
                  </a:lnTo>
                  <a:lnTo>
                    <a:pt x="253" y="148"/>
                  </a:lnTo>
                  <a:lnTo>
                    <a:pt x="281" y="144"/>
                  </a:lnTo>
                  <a:lnTo>
                    <a:pt x="313" y="137"/>
                  </a:lnTo>
                  <a:lnTo>
                    <a:pt x="313" y="137"/>
                  </a:lnTo>
                  <a:lnTo>
                    <a:pt x="316" y="134"/>
                  </a:lnTo>
                  <a:lnTo>
                    <a:pt x="323" y="127"/>
                  </a:lnTo>
                  <a:lnTo>
                    <a:pt x="323" y="120"/>
                  </a:lnTo>
                  <a:lnTo>
                    <a:pt x="323" y="113"/>
                  </a:lnTo>
                  <a:lnTo>
                    <a:pt x="316" y="106"/>
                  </a:lnTo>
                  <a:lnTo>
                    <a:pt x="309" y="95"/>
                  </a:lnTo>
                  <a:lnTo>
                    <a:pt x="309" y="95"/>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16799" name="Freeform 63"/>
            <p:cNvSpPr>
              <a:spLocks/>
            </p:cNvSpPr>
            <p:nvPr/>
          </p:nvSpPr>
          <p:spPr bwMode="auto">
            <a:xfrm>
              <a:off x="3456" y="2518"/>
              <a:ext cx="207" cy="165"/>
            </a:xfrm>
            <a:custGeom>
              <a:avLst/>
              <a:gdLst>
                <a:gd name="T0" fmla="*/ 200 w 207"/>
                <a:gd name="T1" fmla="*/ 112 h 165"/>
                <a:gd name="T2" fmla="*/ 197 w 207"/>
                <a:gd name="T3" fmla="*/ 81 h 165"/>
                <a:gd name="T4" fmla="*/ 200 w 207"/>
                <a:gd name="T5" fmla="*/ 59 h 165"/>
                <a:gd name="T6" fmla="*/ 207 w 207"/>
                <a:gd name="T7" fmla="*/ 31 h 165"/>
                <a:gd name="T8" fmla="*/ 200 w 207"/>
                <a:gd name="T9" fmla="*/ 21 h 165"/>
                <a:gd name="T10" fmla="*/ 190 w 207"/>
                <a:gd name="T11" fmla="*/ 21 h 165"/>
                <a:gd name="T12" fmla="*/ 183 w 207"/>
                <a:gd name="T13" fmla="*/ 24 h 165"/>
                <a:gd name="T14" fmla="*/ 172 w 207"/>
                <a:gd name="T15" fmla="*/ 45 h 165"/>
                <a:gd name="T16" fmla="*/ 172 w 207"/>
                <a:gd name="T17" fmla="*/ 63 h 165"/>
                <a:gd name="T18" fmla="*/ 176 w 207"/>
                <a:gd name="T19" fmla="*/ 70 h 165"/>
                <a:gd name="T20" fmla="*/ 165 w 207"/>
                <a:gd name="T21" fmla="*/ 77 h 165"/>
                <a:gd name="T22" fmla="*/ 151 w 207"/>
                <a:gd name="T23" fmla="*/ 70 h 165"/>
                <a:gd name="T24" fmla="*/ 116 w 207"/>
                <a:gd name="T25" fmla="*/ 42 h 165"/>
                <a:gd name="T26" fmla="*/ 102 w 207"/>
                <a:gd name="T27" fmla="*/ 28 h 165"/>
                <a:gd name="T28" fmla="*/ 74 w 207"/>
                <a:gd name="T29" fmla="*/ 3 h 165"/>
                <a:gd name="T30" fmla="*/ 63 w 207"/>
                <a:gd name="T31" fmla="*/ 0 h 165"/>
                <a:gd name="T32" fmla="*/ 52 w 207"/>
                <a:gd name="T33" fmla="*/ 10 h 165"/>
                <a:gd name="T34" fmla="*/ 52 w 207"/>
                <a:gd name="T35" fmla="*/ 17 h 165"/>
                <a:gd name="T36" fmla="*/ 59 w 207"/>
                <a:gd name="T37" fmla="*/ 42 h 165"/>
                <a:gd name="T38" fmla="*/ 77 w 207"/>
                <a:gd name="T39" fmla="*/ 56 h 165"/>
                <a:gd name="T40" fmla="*/ 116 w 207"/>
                <a:gd name="T41" fmla="*/ 84 h 165"/>
                <a:gd name="T42" fmla="*/ 116 w 207"/>
                <a:gd name="T43" fmla="*/ 91 h 165"/>
                <a:gd name="T44" fmla="*/ 102 w 207"/>
                <a:gd name="T45" fmla="*/ 91 h 165"/>
                <a:gd name="T46" fmla="*/ 67 w 207"/>
                <a:gd name="T47" fmla="*/ 77 h 165"/>
                <a:gd name="T48" fmla="*/ 42 w 207"/>
                <a:gd name="T49" fmla="*/ 56 h 165"/>
                <a:gd name="T50" fmla="*/ 31 w 207"/>
                <a:gd name="T51" fmla="*/ 45 h 165"/>
                <a:gd name="T52" fmla="*/ 14 w 207"/>
                <a:gd name="T53" fmla="*/ 35 h 165"/>
                <a:gd name="T54" fmla="*/ 7 w 207"/>
                <a:gd name="T55" fmla="*/ 38 h 165"/>
                <a:gd name="T56" fmla="*/ 0 w 207"/>
                <a:gd name="T57" fmla="*/ 56 h 165"/>
                <a:gd name="T58" fmla="*/ 10 w 207"/>
                <a:gd name="T59" fmla="*/ 73 h 165"/>
                <a:gd name="T60" fmla="*/ 24 w 207"/>
                <a:gd name="T61" fmla="*/ 84 h 165"/>
                <a:gd name="T62" fmla="*/ 70 w 207"/>
                <a:gd name="T63" fmla="*/ 109 h 165"/>
                <a:gd name="T64" fmla="*/ 105 w 207"/>
                <a:gd name="T65" fmla="*/ 119 h 165"/>
                <a:gd name="T66" fmla="*/ 112 w 207"/>
                <a:gd name="T67" fmla="*/ 130 h 165"/>
                <a:gd name="T68" fmla="*/ 105 w 207"/>
                <a:gd name="T69" fmla="*/ 133 h 165"/>
                <a:gd name="T70" fmla="*/ 74 w 207"/>
                <a:gd name="T71" fmla="*/ 140 h 165"/>
                <a:gd name="T72" fmla="*/ 42 w 207"/>
                <a:gd name="T73" fmla="*/ 133 h 165"/>
                <a:gd name="T74" fmla="*/ 31 w 207"/>
                <a:gd name="T75" fmla="*/ 126 h 165"/>
                <a:gd name="T76" fmla="*/ 14 w 207"/>
                <a:gd name="T77" fmla="*/ 133 h 165"/>
                <a:gd name="T78" fmla="*/ 14 w 207"/>
                <a:gd name="T79" fmla="*/ 137 h 165"/>
                <a:gd name="T80" fmla="*/ 14 w 207"/>
                <a:gd name="T81" fmla="*/ 147 h 165"/>
                <a:gd name="T82" fmla="*/ 21 w 207"/>
                <a:gd name="T83" fmla="*/ 158 h 165"/>
                <a:gd name="T84" fmla="*/ 38 w 207"/>
                <a:gd name="T85" fmla="*/ 161 h 165"/>
                <a:gd name="T86" fmla="*/ 91 w 207"/>
                <a:gd name="T87" fmla="*/ 165 h 165"/>
                <a:gd name="T88" fmla="*/ 144 w 207"/>
                <a:gd name="T89" fmla="*/ 158 h 165"/>
                <a:gd name="T90" fmla="*/ 162 w 207"/>
                <a:gd name="T91" fmla="*/ 151 h 165"/>
                <a:gd name="T92" fmla="*/ 197 w 207"/>
                <a:gd name="T93" fmla="*/ 130 h 165"/>
                <a:gd name="T94" fmla="*/ 200 w 207"/>
                <a:gd name="T95" fmla="*/ 1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 h="165">
                  <a:moveTo>
                    <a:pt x="200" y="112"/>
                  </a:moveTo>
                  <a:lnTo>
                    <a:pt x="200" y="112"/>
                  </a:lnTo>
                  <a:lnTo>
                    <a:pt x="197" y="95"/>
                  </a:lnTo>
                  <a:lnTo>
                    <a:pt x="197" y="81"/>
                  </a:lnTo>
                  <a:lnTo>
                    <a:pt x="200" y="59"/>
                  </a:lnTo>
                  <a:lnTo>
                    <a:pt x="200" y="59"/>
                  </a:lnTo>
                  <a:lnTo>
                    <a:pt x="207" y="42"/>
                  </a:lnTo>
                  <a:lnTo>
                    <a:pt x="207" y="31"/>
                  </a:lnTo>
                  <a:lnTo>
                    <a:pt x="204" y="24"/>
                  </a:lnTo>
                  <a:lnTo>
                    <a:pt x="200" y="21"/>
                  </a:lnTo>
                  <a:lnTo>
                    <a:pt x="197" y="21"/>
                  </a:lnTo>
                  <a:lnTo>
                    <a:pt x="190" y="21"/>
                  </a:lnTo>
                  <a:lnTo>
                    <a:pt x="190" y="21"/>
                  </a:lnTo>
                  <a:lnTo>
                    <a:pt x="183" y="24"/>
                  </a:lnTo>
                  <a:lnTo>
                    <a:pt x="176" y="31"/>
                  </a:lnTo>
                  <a:lnTo>
                    <a:pt x="172" y="45"/>
                  </a:lnTo>
                  <a:lnTo>
                    <a:pt x="172" y="56"/>
                  </a:lnTo>
                  <a:lnTo>
                    <a:pt x="172" y="63"/>
                  </a:lnTo>
                  <a:lnTo>
                    <a:pt x="172" y="63"/>
                  </a:lnTo>
                  <a:lnTo>
                    <a:pt x="176" y="70"/>
                  </a:lnTo>
                  <a:lnTo>
                    <a:pt x="172" y="73"/>
                  </a:lnTo>
                  <a:lnTo>
                    <a:pt x="165" y="77"/>
                  </a:lnTo>
                  <a:lnTo>
                    <a:pt x="165" y="77"/>
                  </a:lnTo>
                  <a:lnTo>
                    <a:pt x="151" y="70"/>
                  </a:lnTo>
                  <a:lnTo>
                    <a:pt x="133" y="59"/>
                  </a:lnTo>
                  <a:lnTo>
                    <a:pt x="116" y="42"/>
                  </a:lnTo>
                  <a:lnTo>
                    <a:pt x="102" y="28"/>
                  </a:lnTo>
                  <a:lnTo>
                    <a:pt x="102" y="28"/>
                  </a:lnTo>
                  <a:lnTo>
                    <a:pt x="88" y="10"/>
                  </a:lnTo>
                  <a:lnTo>
                    <a:pt x="74" y="3"/>
                  </a:lnTo>
                  <a:lnTo>
                    <a:pt x="70" y="0"/>
                  </a:lnTo>
                  <a:lnTo>
                    <a:pt x="63" y="0"/>
                  </a:lnTo>
                  <a:lnTo>
                    <a:pt x="56" y="3"/>
                  </a:lnTo>
                  <a:lnTo>
                    <a:pt x="52" y="10"/>
                  </a:lnTo>
                  <a:lnTo>
                    <a:pt x="52" y="10"/>
                  </a:lnTo>
                  <a:lnTo>
                    <a:pt x="52" y="17"/>
                  </a:lnTo>
                  <a:lnTo>
                    <a:pt x="52" y="28"/>
                  </a:lnTo>
                  <a:lnTo>
                    <a:pt x="59" y="42"/>
                  </a:lnTo>
                  <a:lnTo>
                    <a:pt x="70" y="52"/>
                  </a:lnTo>
                  <a:lnTo>
                    <a:pt x="77" y="56"/>
                  </a:lnTo>
                  <a:lnTo>
                    <a:pt x="116" y="84"/>
                  </a:lnTo>
                  <a:lnTo>
                    <a:pt x="116" y="84"/>
                  </a:lnTo>
                  <a:lnTo>
                    <a:pt x="119" y="91"/>
                  </a:lnTo>
                  <a:lnTo>
                    <a:pt x="116" y="91"/>
                  </a:lnTo>
                  <a:lnTo>
                    <a:pt x="102" y="91"/>
                  </a:lnTo>
                  <a:lnTo>
                    <a:pt x="102" y="91"/>
                  </a:lnTo>
                  <a:lnTo>
                    <a:pt x="81" y="84"/>
                  </a:lnTo>
                  <a:lnTo>
                    <a:pt x="67" y="77"/>
                  </a:lnTo>
                  <a:lnTo>
                    <a:pt x="52" y="66"/>
                  </a:lnTo>
                  <a:lnTo>
                    <a:pt x="42" y="56"/>
                  </a:lnTo>
                  <a:lnTo>
                    <a:pt x="42" y="56"/>
                  </a:lnTo>
                  <a:lnTo>
                    <a:pt x="31" y="45"/>
                  </a:lnTo>
                  <a:lnTo>
                    <a:pt x="24" y="38"/>
                  </a:lnTo>
                  <a:lnTo>
                    <a:pt x="14" y="35"/>
                  </a:lnTo>
                  <a:lnTo>
                    <a:pt x="7" y="38"/>
                  </a:lnTo>
                  <a:lnTo>
                    <a:pt x="7" y="38"/>
                  </a:lnTo>
                  <a:lnTo>
                    <a:pt x="0" y="45"/>
                  </a:lnTo>
                  <a:lnTo>
                    <a:pt x="0" y="56"/>
                  </a:lnTo>
                  <a:lnTo>
                    <a:pt x="3" y="63"/>
                  </a:lnTo>
                  <a:lnTo>
                    <a:pt x="10" y="73"/>
                  </a:lnTo>
                  <a:lnTo>
                    <a:pt x="10" y="73"/>
                  </a:lnTo>
                  <a:lnTo>
                    <a:pt x="24" y="84"/>
                  </a:lnTo>
                  <a:lnTo>
                    <a:pt x="42" y="98"/>
                  </a:lnTo>
                  <a:lnTo>
                    <a:pt x="70" y="109"/>
                  </a:lnTo>
                  <a:lnTo>
                    <a:pt x="105" y="119"/>
                  </a:lnTo>
                  <a:lnTo>
                    <a:pt x="105" y="119"/>
                  </a:lnTo>
                  <a:lnTo>
                    <a:pt x="112" y="123"/>
                  </a:lnTo>
                  <a:lnTo>
                    <a:pt x="112" y="130"/>
                  </a:lnTo>
                  <a:lnTo>
                    <a:pt x="105" y="133"/>
                  </a:lnTo>
                  <a:lnTo>
                    <a:pt x="105" y="133"/>
                  </a:lnTo>
                  <a:lnTo>
                    <a:pt x="91" y="140"/>
                  </a:lnTo>
                  <a:lnTo>
                    <a:pt x="74" y="140"/>
                  </a:lnTo>
                  <a:lnTo>
                    <a:pt x="56" y="140"/>
                  </a:lnTo>
                  <a:lnTo>
                    <a:pt x="42" y="133"/>
                  </a:lnTo>
                  <a:lnTo>
                    <a:pt x="42" y="133"/>
                  </a:lnTo>
                  <a:lnTo>
                    <a:pt x="31" y="126"/>
                  </a:lnTo>
                  <a:lnTo>
                    <a:pt x="21" y="130"/>
                  </a:lnTo>
                  <a:lnTo>
                    <a:pt x="14" y="133"/>
                  </a:lnTo>
                  <a:lnTo>
                    <a:pt x="14" y="137"/>
                  </a:lnTo>
                  <a:lnTo>
                    <a:pt x="14" y="137"/>
                  </a:lnTo>
                  <a:lnTo>
                    <a:pt x="14" y="140"/>
                  </a:lnTo>
                  <a:lnTo>
                    <a:pt x="14" y="147"/>
                  </a:lnTo>
                  <a:lnTo>
                    <a:pt x="17" y="154"/>
                  </a:lnTo>
                  <a:lnTo>
                    <a:pt x="21" y="158"/>
                  </a:lnTo>
                  <a:lnTo>
                    <a:pt x="28" y="161"/>
                  </a:lnTo>
                  <a:lnTo>
                    <a:pt x="38" y="161"/>
                  </a:lnTo>
                  <a:lnTo>
                    <a:pt x="38" y="161"/>
                  </a:lnTo>
                  <a:lnTo>
                    <a:pt x="91" y="165"/>
                  </a:lnTo>
                  <a:lnTo>
                    <a:pt x="126" y="161"/>
                  </a:lnTo>
                  <a:lnTo>
                    <a:pt x="144" y="158"/>
                  </a:lnTo>
                  <a:lnTo>
                    <a:pt x="162" y="151"/>
                  </a:lnTo>
                  <a:lnTo>
                    <a:pt x="162" y="151"/>
                  </a:lnTo>
                  <a:lnTo>
                    <a:pt x="186" y="137"/>
                  </a:lnTo>
                  <a:lnTo>
                    <a:pt x="197" y="130"/>
                  </a:lnTo>
                  <a:lnTo>
                    <a:pt x="197" y="123"/>
                  </a:lnTo>
                  <a:lnTo>
                    <a:pt x="200" y="112"/>
                  </a:lnTo>
                  <a:lnTo>
                    <a:pt x="200" y="112"/>
                  </a:lnTo>
                  <a:close/>
                </a:path>
              </a:pathLst>
            </a:custGeom>
            <a:ln/>
          </p:spPr>
          <p:style>
            <a:lnRef idx="1">
              <a:schemeClr val="dk1"/>
            </a:lnRef>
            <a:fillRef idx="3">
              <a:schemeClr val="dk1"/>
            </a:fillRef>
            <a:effectRef idx="2">
              <a:schemeClr val="dk1"/>
            </a:effectRef>
            <a:fontRef idx="minor">
              <a:schemeClr val="lt1"/>
            </a:fontRef>
          </p:style>
          <p:txBody>
            <a:bodyPr/>
            <a:lstStyle/>
            <a:p>
              <a:endParaRPr lang="en-US"/>
            </a:p>
          </p:txBody>
        </p:sp>
      </p:grpSp>
      <p:sp>
        <p:nvSpPr>
          <p:cNvPr id="116800" name="Rectangle 64"/>
          <p:cNvSpPr>
            <a:spLocks noChangeArrowheads="1"/>
          </p:cNvSpPr>
          <p:nvPr/>
        </p:nvSpPr>
        <p:spPr bwMode="auto">
          <a:xfrm>
            <a:off x="206309" y="5862638"/>
            <a:ext cx="4431021" cy="523220"/>
          </a:xfrm>
          <a:prstGeom prst="rect">
            <a:avLst/>
          </a:prstGeom>
          <a:ln/>
        </p:spPr>
        <p:style>
          <a:lnRef idx="1">
            <a:schemeClr val="dk1"/>
          </a:lnRef>
          <a:fillRef idx="3">
            <a:schemeClr val="dk1"/>
          </a:fillRef>
          <a:effectRef idx="2">
            <a:schemeClr val="dk1"/>
          </a:effectRef>
          <a:fontRef idx="minor">
            <a:schemeClr val="lt1"/>
          </a:fontRef>
        </p:style>
        <p:txBody>
          <a:bodyPr wrap="none">
            <a:spAutoFit/>
          </a:bodyPr>
          <a:lstStyle/>
          <a:p>
            <a:pPr>
              <a:spcBef>
                <a:spcPct val="20000"/>
              </a:spcBef>
              <a:buClr>
                <a:srgbClr val="339966"/>
              </a:buClr>
              <a:buFont typeface="Wingdings" panose="05000000000000000000" pitchFamily="2" charset="2"/>
              <a:buNone/>
            </a:pPr>
            <a:r>
              <a:rPr lang="en-US" altLang="en-US" sz="2800">
                <a:solidFill>
                  <a:srgbClr val="FF0000"/>
                </a:solidFill>
              </a:rPr>
              <a:t>Demonstration</a:t>
            </a:r>
            <a:r>
              <a:rPr lang="en-US" altLang="en-US" sz="2800"/>
              <a:t>:</a:t>
            </a:r>
            <a:r>
              <a:rPr lang="en-US" altLang="en-US" sz="2800">
                <a:solidFill>
                  <a:srgbClr val="FF0000"/>
                </a:solidFill>
              </a:rPr>
              <a:t> </a:t>
            </a:r>
            <a:r>
              <a:rPr lang="en-US" altLang="en-US" sz="2800"/>
              <a:t>Example 6</a:t>
            </a:r>
          </a:p>
        </p:txBody>
      </p:sp>
      <p:sp>
        <p:nvSpPr>
          <p:cNvPr id="116801" name="Rectangle 65"/>
          <p:cNvSpPr>
            <a:spLocks noChangeArrowheads="1"/>
          </p:cNvSpPr>
          <p:nvPr/>
        </p:nvSpPr>
        <p:spPr bwMode="auto">
          <a:xfrm>
            <a:off x="206309" y="1356281"/>
            <a:ext cx="4910319" cy="738664"/>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Courier New" panose="02070309020205020404" pitchFamily="49" charset="0"/>
              </a:rPr>
              <a:t>StudentHashTest</a:t>
            </a:r>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a:t>
            </a:r>
            <a:r>
              <a:rPr lang="en-US" altLang="zh-CN" sz="1400" dirty="0">
                <a:latin typeface="Courier New" panose="02070309020205020404" pitchFamily="49" charset="0"/>
              </a:rPr>
              <a:t> = new </a:t>
            </a:r>
            <a:r>
              <a:rPr lang="en-US" altLang="zh-CN" sz="1400" dirty="0" err="1">
                <a:latin typeface="Courier New" panose="02070309020205020404" pitchFamily="49" charset="0"/>
              </a:rPr>
              <a:t>Hashtable</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p:txBody>
      </p:sp>
      <p:sp>
        <p:nvSpPr>
          <p:cNvPr id="116802" name="AutoShape 66"/>
          <p:cNvSpPr>
            <a:spLocks/>
          </p:cNvSpPr>
          <p:nvPr/>
        </p:nvSpPr>
        <p:spPr bwMode="auto">
          <a:xfrm>
            <a:off x="5391084" y="1987551"/>
            <a:ext cx="2879725" cy="720725"/>
          </a:xfrm>
          <a:prstGeom prst="borderCallout2">
            <a:avLst>
              <a:gd name="adj1" fmla="val 15861"/>
              <a:gd name="adj2" fmla="val -2648"/>
              <a:gd name="adj3" fmla="val 15861"/>
              <a:gd name="adj4" fmla="val -5898"/>
              <a:gd name="adj5" fmla="val -37884"/>
              <a:gd name="adj6" fmla="val -17366"/>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A Hashtable object is created</a:t>
            </a:r>
          </a:p>
        </p:txBody>
      </p:sp>
      <p:sp>
        <p:nvSpPr>
          <p:cNvPr id="116803" name="Rectangle 67"/>
          <p:cNvSpPr>
            <a:spLocks noChangeArrowheads="1"/>
          </p:cNvSpPr>
          <p:nvPr/>
        </p:nvSpPr>
        <p:spPr bwMode="auto">
          <a:xfrm>
            <a:off x="134870" y="2852738"/>
            <a:ext cx="7029450" cy="1619250"/>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add() {</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hashTableStudents.put</a:t>
            </a:r>
            <a:r>
              <a:rPr lang="en-US" altLang="zh-CN" sz="1400" dirty="0">
                <a:latin typeface="Courier New" panose="02070309020205020404" pitchFamily="49" charset="0"/>
              </a:rPr>
              <a:t>("Tony" , new String("2001"));</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hashTableStudents.put</a:t>
            </a:r>
            <a:r>
              <a:rPr lang="en-US" altLang="zh-CN" sz="1400" dirty="0">
                <a:latin typeface="Courier New" panose="02070309020205020404" pitchFamily="49" charset="0"/>
              </a:rPr>
              <a:t>("Cathy" , new String("2002"));</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hashTableStudents.put</a:t>
            </a:r>
            <a:r>
              <a:rPr lang="en-US" altLang="zh-CN" sz="1400" dirty="0">
                <a:latin typeface="Courier New" panose="02070309020205020404" pitchFamily="49" charset="0"/>
              </a:rPr>
              <a:t>("Michael" , new String("2002"));</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hashTableStudents.put</a:t>
            </a:r>
            <a:r>
              <a:rPr lang="en-US" altLang="zh-CN" sz="1400" dirty="0">
                <a:latin typeface="Courier New" panose="02070309020205020404" pitchFamily="49" charset="0"/>
              </a:rPr>
              <a:t>("Priscilla" , new String("2001"));</a:t>
            </a:r>
          </a:p>
          <a:p>
            <a:r>
              <a:rPr lang="en-US" altLang="zh-CN" sz="1400" dirty="0">
                <a:latin typeface="Courier New" panose="02070309020205020404" pitchFamily="49" charset="0"/>
              </a:rPr>
              <a:t>        </a:t>
            </a:r>
            <a:r>
              <a:rPr lang="en-US" altLang="zh-CN" sz="1400" dirty="0" err="1">
                <a:latin typeface="Courier New" panose="02070309020205020404" pitchFamily="49" charset="0"/>
              </a:rPr>
              <a:t>hashTableStudents.put</a:t>
            </a:r>
            <a:r>
              <a:rPr lang="en-US" altLang="zh-CN" sz="1400" dirty="0">
                <a:latin typeface="Courier New" panose="02070309020205020404" pitchFamily="49" charset="0"/>
              </a:rPr>
              <a:t>("Mark" , new String("2001"));</a:t>
            </a:r>
          </a:p>
          <a:p>
            <a:r>
              <a:rPr lang="en-US" altLang="zh-CN" sz="1400" dirty="0">
                <a:latin typeface="Courier New" panose="02070309020205020404" pitchFamily="49" charset="0"/>
              </a:rPr>
              <a:t>    }</a:t>
            </a:r>
          </a:p>
        </p:txBody>
      </p:sp>
      <p:sp>
        <p:nvSpPr>
          <p:cNvPr id="116808" name="AutoShape 72"/>
          <p:cNvSpPr>
            <a:spLocks/>
          </p:cNvSpPr>
          <p:nvPr/>
        </p:nvSpPr>
        <p:spPr bwMode="auto">
          <a:xfrm>
            <a:off x="206308" y="4797426"/>
            <a:ext cx="3097212" cy="936625"/>
          </a:xfrm>
          <a:prstGeom prst="borderCallout2">
            <a:avLst>
              <a:gd name="adj1" fmla="val 12204"/>
              <a:gd name="adj2" fmla="val 102458"/>
              <a:gd name="adj3" fmla="val 12204"/>
              <a:gd name="adj4" fmla="val 102458"/>
              <a:gd name="adj5" fmla="val -29829"/>
              <a:gd name="adj6" fmla="val 117477"/>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Values are added to Hashtable objects by using the </a:t>
            </a:r>
            <a:r>
              <a:rPr lang="en-US" altLang="en-US">
                <a:latin typeface="Courier New" panose="02070309020205020404" pitchFamily="49" charset="0"/>
              </a:rPr>
              <a:t>put()</a:t>
            </a:r>
            <a:r>
              <a:rPr lang="en-US" altLang="en-US"/>
              <a:t> method</a:t>
            </a:r>
          </a:p>
        </p:txBody>
      </p:sp>
      <p:sp>
        <p:nvSpPr>
          <p:cNvPr id="116804" name="Rectangle 68"/>
          <p:cNvSpPr>
            <a:spLocks noChangeArrowheads="1"/>
          </p:cNvSpPr>
          <p:nvPr/>
        </p:nvSpPr>
        <p:spPr bwMode="auto">
          <a:xfrm>
            <a:off x="4459222" y="1874541"/>
            <a:ext cx="7667625" cy="438467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display() {</a:t>
            </a:r>
          </a:p>
          <a:p>
            <a:r>
              <a:rPr lang="en-US" altLang="zh-CN" sz="1400" dirty="0">
                <a:latin typeface="Courier New" panose="02070309020205020404" pitchFamily="49" charset="0"/>
              </a:rPr>
              <a:t>        String name = "Michael";</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r>
              <a:rPr lang="en-US" altLang="zh-CN" sz="1400" dirty="0" err="1">
                <a:latin typeface="Courier New" panose="02070309020205020404" pitchFamily="49" charset="0"/>
              </a:rPr>
              <a:t>Retreiving</a:t>
            </a:r>
            <a:r>
              <a:rPr lang="en-US" altLang="zh-CN" sz="1400" dirty="0">
                <a:latin typeface="Courier New" panose="02070309020205020404" pitchFamily="49" charset="0"/>
              </a:rPr>
              <a:t> a Single Student Information");</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r>
              <a:rPr lang="en-US" altLang="zh-CN" sz="1400" dirty="0" err="1">
                <a:latin typeface="Courier New" panose="02070309020205020404" pitchFamily="49" charset="0"/>
              </a:rPr>
              <a:t>nStudent</a:t>
            </a:r>
            <a:r>
              <a:rPr lang="en-US" altLang="zh-CN" sz="1400" dirty="0">
                <a:latin typeface="Courier New" panose="02070309020205020404" pitchFamily="49" charset="0"/>
              </a:rPr>
              <a:t> name is: " + name);</a:t>
            </a:r>
          </a:p>
          <a:p>
            <a:r>
              <a:rPr lang="en-US" altLang="zh-CN" sz="1400" dirty="0">
                <a:latin typeface="Courier New" panose="02070309020205020404" pitchFamily="49" charset="0"/>
              </a:rPr>
              <a:t>        String result = (String) </a:t>
            </a:r>
            <a:r>
              <a:rPr lang="en-US" altLang="zh-CN" sz="1400" dirty="0" err="1">
                <a:latin typeface="Courier New" panose="02070309020205020404" pitchFamily="49" charset="0"/>
              </a:rPr>
              <a:t>hashTableStudents.get</a:t>
            </a:r>
            <a:r>
              <a:rPr lang="en-US" altLang="zh-CN" sz="1400" dirty="0">
                <a:latin typeface="Courier New" panose="02070309020205020404" pitchFamily="49" charset="0"/>
              </a:rPr>
              <a:t>(name);</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r>
              <a:rPr lang="en-US" altLang="zh-CN" sz="1400" dirty="0" err="1">
                <a:latin typeface="Courier New" panose="02070309020205020404" pitchFamily="49" charset="0"/>
              </a:rPr>
              <a:t>nGraduated</a:t>
            </a:r>
            <a:r>
              <a:rPr lang="en-US" altLang="zh-CN" sz="1400" dirty="0">
                <a:latin typeface="Courier New" panose="02070309020205020404" pitchFamily="49" charset="0"/>
              </a:rPr>
              <a:t> in the Year: " + result);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("\n********************");</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("Students Details");</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("********************\n");</a:t>
            </a:r>
          </a:p>
          <a:p>
            <a:r>
              <a:rPr lang="en-US" altLang="zh-CN" sz="1400" dirty="0">
                <a:latin typeface="Courier New" panose="02070309020205020404" pitchFamily="49" charset="0"/>
              </a:rPr>
              <a:t>        Enumeration </a:t>
            </a:r>
            <a:r>
              <a:rPr lang="en-US" altLang="zh-CN" sz="1400" dirty="0" err="1">
                <a:latin typeface="Courier New" panose="02070309020205020404" pitchFamily="49" charset="0"/>
              </a:rPr>
              <a:t>enumNames</a:t>
            </a:r>
            <a:r>
              <a:rPr lang="en-US" altLang="zh-CN" sz="1400" dirty="0">
                <a:latin typeface="Courier New" panose="02070309020205020404" pitchFamily="49" charset="0"/>
              </a:rPr>
              <a:t> = </a:t>
            </a:r>
            <a:r>
              <a:rPr lang="en-US" altLang="zh-CN" sz="1400" dirty="0" err="1">
                <a:latin typeface="Courier New" panose="02070309020205020404" pitchFamily="49" charset="0"/>
              </a:rPr>
              <a:t>hashTableStudents.keys</a:t>
            </a:r>
            <a:r>
              <a:rPr lang="en-US" altLang="zh-CN" sz="1400" dirty="0">
                <a:latin typeface="Courier New" panose="02070309020205020404" pitchFamily="49" charset="0"/>
              </a:rPr>
              <a:t>();</a:t>
            </a:r>
          </a:p>
          <a:p>
            <a:r>
              <a:rPr lang="en-US" altLang="zh-CN" sz="1400" dirty="0">
                <a:latin typeface="Courier New" panose="02070309020205020404" pitchFamily="49" charset="0"/>
              </a:rPr>
              <a:t>        while (</a:t>
            </a:r>
            <a:r>
              <a:rPr lang="en-US" altLang="zh-CN" sz="1400" dirty="0" err="1">
                <a:latin typeface="Courier New" panose="02070309020205020404" pitchFamily="49" charset="0"/>
              </a:rPr>
              <a:t>enumNames.hasMoreElements</a:t>
            </a:r>
            <a:r>
              <a:rPr lang="en-US" altLang="zh-CN" sz="1400" dirty="0">
                <a:latin typeface="Courier New" panose="02070309020205020404" pitchFamily="49" charset="0"/>
              </a:rPr>
              <a:t>()) {</a:t>
            </a:r>
          </a:p>
          <a:p>
            <a:r>
              <a:rPr lang="en-US" altLang="zh-CN" sz="1400" dirty="0">
                <a:latin typeface="Courier New" panose="02070309020205020404" pitchFamily="49" charset="0"/>
              </a:rPr>
              <a:t>            name = (String) </a:t>
            </a:r>
            <a:r>
              <a:rPr lang="en-US" altLang="zh-CN" sz="1400" dirty="0" err="1">
                <a:latin typeface="Courier New" panose="02070309020205020404" pitchFamily="49" charset="0"/>
              </a:rPr>
              <a:t>enumNames.nextElement</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(name + " completed graduation in "</a:t>
            </a:r>
          </a:p>
          <a:p>
            <a:r>
              <a:rPr lang="en-US" altLang="zh-CN" sz="1400" dirty="0">
                <a:latin typeface="Courier New" panose="02070309020205020404" pitchFamily="49" charset="0"/>
              </a:rPr>
              <a:t>            + </a:t>
            </a:r>
            <a:r>
              <a:rPr lang="en-US" altLang="zh-CN" sz="1400" dirty="0" err="1">
                <a:latin typeface="Courier New" panose="02070309020205020404" pitchFamily="49" charset="0"/>
              </a:rPr>
              <a:t>hashTableStudents.get</a:t>
            </a:r>
            <a:r>
              <a:rPr lang="en-US" altLang="zh-CN" sz="1400" dirty="0">
                <a:latin typeface="Courier New" panose="02070309020205020404" pitchFamily="49" charset="0"/>
              </a:rPr>
              <a:t>(name) + "\n");</a:t>
            </a:r>
          </a:p>
          <a:p>
            <a:r>
              <a:rPr lang="en-US" altLang="zh-CN" sz="1400" dirty="0">
                <a:latin typeface="Courier New" panose="02070309020205020404" pitchFamily="49" charset="0"/>
              </a:rPr>
              <a:t>        }</a:t>
            </a:r>
          </a:p>
          <a:p>
            <a:r>
              <a:rPr lang="en-US" altLang="zh-CN" sz="1400" dirty="0">
                <a:latin typeface="Courier New" panose="02070309020205020404" pitchFamily="49" charset="0"/>
              </a:rPr>
              <a:t>    }</a:t>
            </a:r>
          </a:p>
        </p:txBody>
      </p:sp>
      <p:sp>
        <p:nvSpPr>
          <p:cNvPr id="116805" name="AutoShape 69"/>
          <p:cNvSpPr>
            <a:spLocks noChangeArrowheads="1"/>
          </p:cNvSpPr>
          <p:nvPr/>
        </p:nvSpPr>
        <p:spPr bwMode="auto">
          <a:xfrm>
            <a:off x="1142934" y="2997200"/>
            <a:ext cx="5832475" cy="503238"/>
          </a:xfrm>
          <a:prstGeom prst="roundRect">
            <a:avLst>
              <a:gd name="adj" fmla="val 16667"/>
            </a:avLst>
          </a:prstGeom>
          <a:noFill/>
          <a:ln>
            <a:solidFill>
              <a:srgbClr val="FFFF00"/>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1"/>
              </a:solidFill>
            </a:endParaRPr>
          </a:p>
        </p:txBody>
      </p:sp>
      <p:sp>
        <p:nvSpPr>
          <p:cNvPr id="116806" name="AutoShape 70"/>
          <p:cNvSpPr>
            <a:spLocks noChangeArrowheads="1"/>
          </p:cNvSpPr>
          <p:nvPr/>
        </p:nvSpPr>
        <p:spPr bwMode="auto">
          <a:xfrm>
            <a:off x="1020696" y="4365625"/>
            <a:ext cx="6386513" cy="1150938"/>
          </a:xfrm>
          <a:prstGeom prst="roundRect">
            <a:avLst>
              <a:gd name="adj" fmla="val 16667"/>
            </a:avLst>
          </a:prstGeom>
          <a:noFill/>
          <a:ln>
            <a:solidFill>
              <a:srgbClr val="FFFF00"/>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1"/>
              </a:solidFill>
            </a:endParaRPr>
          </a:p>
        </p:txBody>
      </p:sp>
      <p:sp>
        <p:nvSpPr>
          <p:cNvPr id="116807" name="AutoShape 71"/>
          <p:cNvSpPr>
            <a:spLocks/>
          </p:cNvSpPr>
          <p:nvPr/>
        </p:nvSpPr>
        <p:spPr bwMode="auto">
          <a:xfrm>
            <a:off x="3014596" y="5661026"/>
            <a:ext cx="5508625" cy="569913"/>
          </a:xfrm>
          <a:prstGeom prst="borderCallout2">
            <a:avLst>
              <a:gd name="adj1" fmla="val 20056"/>
              <a:gd name="adj2" fmla="val -1384"/>
              <a:gd name="adj3" fmla="val 20056"/>
              <a:gd name="adj4" fmla="val -5764"/>
              <a:gd name="adj5" fmla="val -19222"/>
              <a:gd name="adj6" fmla="val -10171"/>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Iterating through the entire Hashtable and displaying the value using </a:t>
            </a:r>
            <a:r>
              <a:rPr lang="en-US" altLang="en-US">
                <a:latin typeface="Courier New" panose="02070309020205020404" pitchFamily="49" charset="0"/>
              </a:rPr>
              <a:t>Enumeration</a:t>
            </a:r>
            <a:r>
              <a:rPr lang="en-US" altLang="en-US"/>
              <a:t> interface</a:t>
            </a:r>
          </a:p>
        </p:txBody>
      </p:sp>
      <p:sp>
        <p:nvSpPr>
          <p:cNvPr id="116809" name="AutoShape 73"/>
          <p:cNvSpPr>
            <a:spLocks/>
          </p:cNvSpPr>
          <p:nvPr/>
        </p:nvSpPr>
        <p:spPr bwMode="auto">
          <a:xfrm>
            <a:off x="6327709" y="3716338"/>
            <a:ext cx="2166937" cy="792162"/>
          </a:xfrm>
          <a:prstGeom prst="borderCallout2">
            <a:avLst>
              <a:gd name="adj1" fmla="val 14431"/>
              <a:gd name="adj2" fmla="val -3519"/>
              <a:gd name="adj3" fmla="val 14431"/>
              <a:gd name="adj4" fmla="val -16042"/>
              <a:gd name="adj5" fmla="val -30060"/>
              <a:gd name="adj6" fmla="val -28569"/>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Displaying a single element’s value</a:t>
            </a:r>
          </a:p>
        </p:txBody>
      </p:sp>
    </p:spTree>
    <p:extLst>
      <p:ext uri="{BB962C8B-B14F-4D97-AF65-F5344CB8AC3E}">
        <p14:creationId xmlns:p14="http://schemas.microsoft.com/office/powerpoint/2010/main" val="261295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1">
                                            <p:bg/>
                                          </p:spTgt>
                                        </p:tgtEl>
                                        <p:attrNameLst>
                                          <p:attrName>style.visibility</p:attrName>
                                        </p:attrNameLst>
                                      </p:cBhvr>
                                      <p:to>
                                        <p:strVal val="visible"/>
                                      </p:to>
                                    </p:set>
                                    <p:anim calcmode="lin" valueType="num">
                                      <p:cBhvr additive="base">
                                        <p:cTn id="7" dur="1000" fill="hold"/>
                                        <p:tgtEl>
                                          <p:spTgt spid="116741">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674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41">
                                            <p:txEl>
                                              <p:pRg st="0" end="0"/>
                                            </p:txEl>
                                          </p:spTgt>
                                        </p:tgtEl>
                                        <p:attrNameLst>
                                          <p:attrName>style.visibility</p:attrName>
                                        </p:attrNameLst>
                                      </p:cBhvr>
                                      <p:to>
                                        <p:strVal val="visible"/>
                                      </p:to>
                                    </p:set>
                                    <p:anim calcmode="lin" valueType="num">
                                      <p:cBhvr additive="base">
                                        <p:cTn id="13" dur="1000" fill="hold"/>
                                        <p:tgtEl>
                                          <p:spTgt spid="11674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6741">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116741">
                                            <p:txEl>
                                              <p:pRg st="1" end="1"/>
                                            </p:txEl>
                                          </p:spTgt>
                                        </p:tgtEl>
                                        <p:attrNameLst>
                                          <p:attrName>style.visibility</p:attrName>
                                        </p:attrNameLst>
                                      </p:cBhvr>
                                      <p:to>
                                        <p:strVal val="visible"/>
                                      </p:to>
                                    </p:set>
                                    <p:anim calcmode="lin" valueType="num">
                                      <p:cBhvr additive="base">
                                        <p:cTn id="18" dur="1000" fill="hold"/>
                                        <p:tgtEl>
                                          <p:spTgt spid="116741">
                                            <p:txEl>
                                              <p:pRg st="1" end="1"/>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116741">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16741">
                                            <p:txEl>
                                              <p:pRg st="2" end="2"/>
                                            </p:txEl>
                                          </p:spTgt>
                                        </p:tgtEl>
                                        <p:attrNameLst>
                                          <p:attrName>style.visibility</p:attrName>
                                        </p:attrNameLst>
                                      </p:cBhvr>
                                      <p:to>
                                        <p:strVal val="visible"/>
                                      </p:to>
                                    </p:set>
                                    <p:anim calcmode="lin" valueType="num">
                                      <p:cBhvr additive="base">
                                        <p:cTn id="23" dur="1000" fill="hold"/>
                                        <p:tgtEl>
                                          <p:spTgt spid="116741">
                                            <p:txEl>
                                              <p:pRg st="2" end="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16741">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3000"/>
                            </p:stCondLst>
                            <p:childTnLst>
                              <p:par>
                                <p:cTn id="26" presetID="2" presetClass="entr" presetSubtype="8" fill="hold" grpId="1" nodeType="afterEffect">
                                  <p:stCondLst>
                                    <p:cond delay="0"/>
                                  </p:stCondLst>
                                  <p:childTnLst>
                                    <p:set>
                                      <p:cBhvr>
                                        <p:cTn id="27" dur="1" fill="hold">
                                          <p:stCondLst>
                                            <p:cond delay="0"/>
                                          </p:stCondLst>
                                        </p:cTn>
                                        <p:tgtEl>
                                          <p:spTgt spid="116800"/>
                                        </p:tgtEl>
                                        <p:attrNameLst>
                                          <p:attrName>style.visibility</p:attrName>
                                        </p:attrNameLst>
                                      </p:cBhvr>
                                      <p:to>
                                        <p:strVal val="visible"/>
                                      </p:to>
                                    </p:set>
                                    <p:anim calcmode="lin" valueType="num">
                                      <p:cBhvr additive="base">
                                        <p:cTn id="28" dur="1000" fill="hold"/>
                                        <p:tgtEl>
                                          <p:spTgt spid="116800"/>
                                        </p:tgtEl>
                                        <p:attrNameLst>
                                          <p:attrName>ppt_x</p:attrName>
                                        </p:attrNameLst>
                                      </p:cBhvr>
                                      <p:tavLst>
                                        <p:tav tm="0">
                                          <p:val>
                                            <p:strVal val="0-#ppt_w/2"/>
                                          </p:val>
                                        </p:tav>
                                        <p:tav tm="100000">
                                          <p:val>
                                            <p:strVal val="#ppt_x"/>
                                          </p:val>
                                        </p:tav>
                                      </p:tavLst>
                                    </p:anim>
                                    <p:anim calcmode="lin" valueType="num">
                                      <p:cBhvr additive="base">
                                        <p:cTn id="29" dur="1000" fill="hold"/>
                                        <p:tgtEl>
                                          <p:spTgt spid="11680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16744"/>
                                        </p:tgtEl>
                                        <p:attrNameLst>
                                          <p:attrName>style.visibility</p:attrName>
                                        </p:attrNameLst>
                                      </p:cBhvr>
                                      <p:to>
                                        <p:strVal val="visible"/>
                                      </p:to>
                                    </p:set>
                                    <p:animEffect transition="in" filter="fade">
                                      <p:cBhvr>
                                        <p:cTn id="34" dur="1000"/>
                                        <p:tgtEl>
                                          <p:spTgt spid="116744"/>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116739"/>
                                        </p:tgtEl>
                                        <p:attrNameLst>
                                          <p:attrName>style.visibility</p:attrName>
                                        </p:attrNameLst>
                                      </p:cBhvr>
                                      <p:to>
                                        <p:strVal val="visible"/>
                                      </p:to>
                                    </p:set>
                                  </p:childTnLst>
                                </p:cTn>
                              </p:par>
                              <p:par>
                                <p:cTn id="38" presetID="0" presetClass="path" presetSubtype="0" accel="50000" decel="50000" fill="hold" grpId="1" nodeType="withEffect">
                                  <p:stCondLst>
                                    <p:cond delay="0"/>
                                  </p:stCondLst>
                                  <p:childTnLst>
                                    <p:animMotion origin="layout" path="M 0.0 0.0 L -0.04723 0.23102 " pathEditMode="relative" ptsTypes="AA">
                                      <p:cBhvr>
                                        <p:cTn id="39" dur="2000" fill="hold"/>
                                        <p:tgtEl>
                                          <p:spTgt spid="116739"/>
                                        </p:tgtEl>
                                        <p:attrNameLst>
                                          <p:attrName>ppt_x</p:attrName>
                                          <p:attrName>ppt_y</p:attrName>
                                        </p:attrNameLst>
                                      </p:cBhvr>
                                    </p:animMotion>
                                  </p:childTnLst>
                                </p:cTn>
                              </p:par>
                            </p:childTnLst>
                          </p:cTn>
                        </p:par>
                        <p:par>
                          <p:cTn id="40" fill="hold" nodeType="afterGroup">
                            <p:stCondLst>
                              <p:cond delay="3000"/>
                            </p:stCondLst>
                            <p:childTnLst>
                              <p:par>
                                <p:cTn id="41" presetID="6" presetClass="emph" presetSubtype="0" accel="50000" decel="50000" fill="hold" nodeType="afterEffect">
                                  <p:stCondLst>
                                    <p:cond delay="0"/>
                                  </p:stCondLst>
                                  <p:childTnLst>
                                    <p:animScale>
                                      <p:cBhvr>
                                        <p:cTn id="42" dur="1000" fill="hold"/>
                                        <p:tgtEl>
                                          <p:spTgt spid="116744"/>
                                        </p:tgtEl>
                                      </p:cBhvr>
                                      <p:by x="105000" y="105000"/>
                                    </p:animScale>
                                  </p:childTnLst>
                                </p:cTn>
                              </p:par>
                            </p:childTnLst>
                          </p:cTn>
                        </p:par>
                        <p:par>
                          <p:cTn id="43" fill="hold" nodeType="afterGroup">
                            <p:stCondLst>
                              <p:cond delay="4000"/>
                            </p:stCondLst>
                            <p:childTnLst>
                              <p:par>
                                <p:cTn id="44" presetID="1" presetClass="entr" presetSubtype="0" fill="hold" grpId="0" nodeType="afterEffect">
                                  <p:stCondLst>
                                    <p:cond delay="0"/>
                                  </p:stCondLst>
                                  <p:childTnLst>
                                    <p:set>
                                      <p:cBhvr>
                                        <p:cTn id="45" dur="1" fill="hold">
                                          <p:stCondLst>
                                            <p:cond delay="0"/>
                                          </p:stCondLst>
                                        </p:cTn>
                                        <p:tgtEl>
                                          <p:spTgt spid="11673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 0.0 L -0.04723 0.23102 " pathEditMode="relative" ptsTypes="AA">
                                      <p:cBhvr>
                                        <p:cTn id="47" dur="2000" fill="hold"/>
                                        <p:tgtEl>
                                          <p:spTgt spid="116738"/>
                                        </p:tgtEl>
                                        <p:attrNameLst>
                                          <p:attrName>ppt_x</p:attrName>
                                          <p:attrName>ppt_y</p:attrName>
                                        </p:attrNameLst>
                                      </p:cBhvr>
                                    </p:animMotion>
                                  </p:childTnLst>
                                </p:cTn>
                              </p:par>
                            </p:childTnLst>
                          </p:cTn>
                        </p:par>
                        <p:par>
                          <p:cTn id="48" fill="hold" nodeType="afterGroup">
                            <p:stCondLst>
                              <p:cond delay="6000"/>
                            </p:stCondLst>
                            <p:childTnLst>
                              <p:par>
                                <p:cTn id="49" presetID="6" presetClass="emph" presetSubtype="0" accel="50000" decel="50000" fill="hold" nodeType="afterEffect">
                                  <p:stCondLst>
                                    <p:cond delay="0"/>
                                  </p:stCondLst>
                                  <p:childTnLst>
                                    <p:animScale>
                                      <p:cBhvr>
                                        <p:cTn id="50" dur="1000" fill="hold"/>
                                        <p:tgtEl>
                                          <p:spTgt spid="116744"/>
                                        </p:tgtEl>
                                      </p:cBhvr>
                                      <p:by x="110000" y="110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6801"/>
                                        </p:tgtEl>
                                        <p:attrNameLst>
                                          <p:attrName>style.visibility</p:attrName>
                                        </p:attrNameLst>
                                      </p:cBhvr>
                                      <p:to>
                                        <p:strVal val="visible"/>
                                      </p:to>
                                    </p:set>
                                    <p:animEffect transition="in" filter="fade">
                                      <p:cBhvr>
                                        <p:cTn id="55" dur="1000"/>
                                        <p:tgtEl>
                                          <p:spTgt spid="116801"/>
                                        </p:tgtEl>
                                      </p:cBhvr>
                                    </p:animEffect>
                                  </p:childTnLst>
                                </p:cTn>
                              </p:par>
                              <p:par>
                                <p:cTn id="56" presetID="10" presetClass="exit" presetSubtype="0" fill="hold" nodeType="withEffect">
                                  <p:stCondLst>
                                    <p:cond delay="0"/>
                                  </p:stCondLst>
                                  <p:childTnLst>
                                    <p:animEffect transition="out" filter="fade">
                                      <p:cBhvr>
                                        <p:cTn id="57" dur="500"/>
                                        <p:tgtEl>
                                          <p:spTgt spid="116741">
                                            <p:txEl>
                                              <p:pRg st="0" end="0"/>
                                            </p:txEl>
                                          </p:spTgt>
                                        </p:tgtEl>
                                      </p:cBhvr>
                                    </p:animEffect>
                                    <p:set>
                                      <p:cBhvr>
                                        <p:cTn id="58" dur="1" fill="hold">
                                          <p:stCondLst>
                                            <p:cond delay="499"/>
                                          </p:stCondLst>
                                        </p:cTn>
                                        <p:tgtEl>
                                          <p:spTgt spid="116741">
                                            <p:txEl>
                                              <p:pRg st="0" end="0"/>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16741">
                                            <p:txEl>
                                              <p:pRg st="1" end="1"/>
                                            </p:txEl>
                                          </p:spTgt>
                                        </p:tgtEl>
                                      </p:cBhvr>
                                    </p:animEffect>
                                    <p:set>
                                      <p:cBhvr>
                                        <p:cTn id="61" dur="1" fill="hold">
                                          <p:stCondLst>
                                            <p:cond delay="499"/>
                                          </p:stCondLst>
                                        </p:cTn>
                                        <p:tgtEl>
                                          <p:spTgt spid="116741">
                                            <p:txEl>
                                              <p:pRg st="1" end="1"/>
                                            </p:txEl>
                                          </p:spTgt>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16741">
                                            <p:txEl>
                                              <p:pRg st="2" end="2"/>
                                            </p:txEl>
                                          </p:spTgt>
                                        </p:tgtEl>
                                      </p:cBhvr>
                                    </p:animEffect>
                                    <p:set>
                                      <p:cBhvr>
                                        <p:cTn id="64" dur="1" fill="hold">
                                          <p:stCondLst>
                                            <p:cond delay="499"/>
                                          </p:stCondLst>
                                        </p:cTn>
                                        <p:tgtEl>
                                          <p:spTgt spid="116741">
                                            <p:txEl>
                                              <p:pRg st="2" end="2"/>
                                            </p:txEl>
                                          </p:spTgt>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116739"/>
                                        </p:tgtEl>
                                      </p:cBhvr>
                                    </p:animEffect>
                                    <p:set>
                                      <p:cBhvr>
                                        <p:cTn id="67" dur="1" fill="hold">
                                          <p:stCondLst>
                                            <p:cond delay="499"/>
                                          </p:stCondLst>
                                        </p:cTn>
                                        <p:tgtEl>
                                          <p:spTgt spid="116739"/>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500"/>
                                        <p:tgtEl>
                                          <p:spTgt spid="116738"/>
                                        </p:tgtEl>
                                      </p:cBhvr>
                                    </p:animEffect>
                                    <p:set>
                                      <p:cBhvr>
                                        <p:cTn id="70" dur="1" fill="hold">
                                          <p:stCondLst>
                                            <p:cond delay="499"/>
                                          </p:stCondLst>
                                        </p:cTn>
                                        <p:tgtEl>
                                          <p:spTgt spid="116738"/>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16800"/>
                                        </p:tgtEl>
                                      </p:cBhvr>
                                    </p:animEffect>
                                    <p:set>
                                      <p:cBhvr>
                                        <p:cTn id="73" dur="1" fill="hold">
                                          <p:stCondLst>
                                            <p:cond delay="499"/>
                                          </p:stCondLst>
                                        </p:cTn>
                                        <p:tgtEl>
                                          <p:spTgt spid="11680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16744"/>
                                        </p:tgtEl>
                                      </p:cBhvr>
                                    </p:animEffect>
                                    <p:set>
                                      <p:cBhvr>
                                        <p:cTn id="76" dur="1" fill="hold">
                                          <p:stCondLst>
                                            <p:cond delay="499"/>
                                          </p:stCondLst>
                                        </p:cTn>
                                        <p:tgtEl>
                                          <p:spTgt spid="116744"/>
                                        </p:tgtEl>
                                        <p:attrNameLst>
                                          <p:attrName>style.visibility</p:attrName>
                                        </p:attrNameLst>
                                      </p:cBhvr>
                                      <p:to>
                                        <p:strVal val="hidden"/>
                                      </p:to>
                                    </p:set>
                                  </p:childTnLst>
                                </p:cTn>
                              </p:par>
                            </p:childTnLst>
                          </p:cTn>
                        </p:par>
                        <p:par>
                          <p:cTn id="77" fill="hold" nodeType="afterGroup">
                            <p:stCondLst>
                              <p:cond delay="1000"/>
                            </p:stCondLst>
                            <p:childTnLst>
                              <p:par>
                                <p:cTn id="78" presetID="12" presetClass="entr" presetSubtype="4" fill="hold" grpId="0" nodeType="afterEffect">
                                  <p:stCondLst>
                                    <p:cond delay="0"/>
                                  </p:stCondLst>
                                  <p:childTnLst>
                                    <p:set>
                                      <p:cBhvr>
                                        <p:cTn id="79" dur="1" fill="hold">
                                          <p:stCondLst>
                                            <p:cond delay="0"/>
                                          </p:stCondLst>
                                        </p:cTn>
                                        <p:tgtEl>
                                          <p:spTgt spid="116802"/>
                                        </p:tgtEl>
                                        <p:attrNameLst>
                                          <p:attrName>style.visibility</p:attrName>
                                        </p:attrNameLst>
                                      </p:cBhvr>
                                      <p:to>
                                        <p:strVal val="visible"/>
                                      </p:to>
                                    </p:set>
                                    <p:animEffect transition="in" filter="slide(fromBottom)">
                                      <p:cBhvr>
                                        <p:cTn id="80" dur="1000"/>
                                        <p:tgtEl>
                                          <p:spTgt spid="11680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16803"/>
                                        </p:tgtEl>
                                        <p:attrNameLst>
                                          <p:attrName>style.visibility</p:attrName>
                                        </p:attrNameLst>
                                      </p:cBhvr>
                                      <p:to>
                                        <p:strVal val="visible"/>
                                      </p:to>
                                    </p:set>
                                    <p:animEffect transition="in" filter="fade">
                                      <p:cBhvr>
                                        <p:cTn id="85" dur="1000"/>
                                        <p:tgtEl>
                                          <p:spTgt spid="116803"/>
                                        </p:tgtEl>
                                      </p:cBhvr>
                                    </p:animEffect>
                                  </p:childTnLst>
                                </p:cTn>
                              </p:par>
                            </p:childTnLst>
                          </p:cTn>
                        </p:par>
                        <p:par>
                          <p:cTn id="86" fill="hold" nodeType="afterGroup">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116808"/>
                                        </p:tgtEl>
                                        <p:attrNameLst>
                                          <p:attrName>style.visibility</p:attrName>
                                        </p:attrNameLst>
                                      </p:cBhvr>
                                      <p:to>
                                        <p:strVal val="visible"/>
                                      </p:to>
                                    </p:set>
                                    <p:animEffect transition="in" filter="slide(fromBottom)">
                                      <p:cBhvr>
                                        <p:cTn id="89" dur="1000"/>
                                        <p:tgtEl>
                                          <p:spTgt spid="11680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16804"/>
                                        </p:tgtEl>
                                        <p:attrNameLst>
                                          <p:attrName>style.visibility</p:attrName>
                                        </p:attrNameLst>
                                      </p:cBhvr>
                                      <p:to>
                                        <p:strVal val="visible"/>
                                      </p:to>
                                    </p:set>
                                    <p:animEffect transition="in" filter="fade">
                                      <p:cBhvr>
                                        <p:cTn id="94" dur="1000"/>
                                        <p:tgtEl>
                                          <p:spTgt spid="116804"/>
                                        </p:tgtEl>
                                      </p:cBhvr>
                                    </p:animEffect>
                                  </p:childTnLst>
                                </p:cTn>
                              </p:par>
                              <p:par>
                                <p:cTn id="95" presetID="12" presetClass="exit" presetSubtype="4" fill="hold" grpId="1" nodeType="withEffect">
                                  <p:stCondLst>
                                    <p:cond delay="0"/>
                                  </p:stCondLst>
                                  <p:childTnLst>
                                    <p:animEffect transition="out" filter="slide(fromBottom)">
                                      <p:cBhvr>
                                        <p:cTn id="96" dur="500"/>
                                        <p:tgtEl>
                                          <p:spTgt spid="116808"/>
                                        </p:tgtEl>
                                      </p:cBhvr>
                                    </p:animEffect>
                                    <p:set>
                                      <p:cBhvr>
                                        <p:cTn id="97" dur="1" fill="hold">
                                          <p:stCondLst>
                                            <p:cond delay="499"/>
                                          </p:stCondLst>
                                        </p:cTn>
                                        <p:tgtEl>
                                          <p:spTgt spid="11680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16803"/>
                                        </p:tgtEl>
                                      </p:cBhvr>
                                    </p:animEffect>
                                    <p:set>
                                      <p:cBhvr>
                                        <p:cTn id="100" dur="1" fill="hold">
                                          <p:stCondLst>
                                            <p:cond delay="499"/>
                                          </p:stCondLst>
                                        </p:cTn>
                                        <p:tgtEl>
                                          <p:spTgt spid="116803"/>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16802"/>
                                        </p:tgtEl>
                                      </p:cBhvr>
                                    </p:animEffect>
                                    <p:set>
                                      <p:cBhvr>
                                        <p:cTn id="103" dur="1" fill="hold">
                                          <p:stCondLst>
                                            <p:cond delay="499"/>
                                          </p:stCondLst>
                                        </p:cTn>
                                        <p:tgtEl>
                                          <p:spTgt spid="116802"/>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16801"/>
                                        </p:tgtEl>
                                      </p:cBhvr>
                                    </p:animEffect>
                                    <p:set>
                                      <p:cBhvr>
                                        <p:cTn id="106" dur="1" fill="hold">
                                          <p:stCondLst>
                                            <p:cond delay="499"/>
                                          </p:stCondLst>
                                        </p:cTn>
                                        <p:tgtEl>
                                          <p:spTgt spid="116801"/>
                                        </p:tgtEl>
                                        <p:attrNameLst>
                                          <p:attrName>style.visibility</p:attrName>
                                        </p:attrNameLst>
                                      </p:cBhvr>
                                      <p:to>
                                        <p:strVal val="hidden"/>
                                      </p:to>
                                    </p:set>
                                  </p:childTnLst>
                                </p:cTn>
                              </p:par>
                            </p:childTnLst>
                          </p:cTn>
                        </p:par>
                        <p:par>
                          <p:cTn id="107" fill="hold" nodeType="afterGroup">
                            <p:stCondLst>
                              <p:cond delay="1000"/>
                            </p:stCondLst>
                            <p:childTnLst>
                              <p:par>
                                <p:cTn id="108" presetID="12" presetClass="entr" presetSubtype="4" fill="hold" grpId="0" nodeType="afterEffect">
                                  <p:stCondLst>
                                    <p:cond delay="0"/>
                                  </p:stCondLst>
                                  <p:childTnLst>
                                    <p:set>
                                      <p:cBhvr>
                                        <p:cTn id="109" dur="1" fill="hold">
                                          <p:stCondLst>
                                            <p:cond delay="0"/>
                                          </p:stCondLst>
                                        </p:cTn>
                                        <p:tgtEl>
                                          <p:spTgt spid="116805"/>
                                        </p:tgtEl>
                                        <p:attrNameLst>
                                          <p:attrName>style.visibility</p:attrName>
                                        </p:attrNameLst>
                                      </p:cBhvr>
                                      <p:to>
                                        <p:strVal val="visible"/>
                                      </p:to>
                                    </p:set>
                                    <p:animEffect transition="in" filter="slide(fromBottom)">
                                      <p:cBhvr>
                                        <p:cTn id="110" dur="500"/>
                                        <p:tgtEl>
                                          <p:spTgt spid="116805"/>
                                        </p:tgtEl>
                                      </p:cBhvr>
                                    </p:animEffect>
                                  </p:childTnLst>
                                </p:cTn>
                              </p:par>
                            </p:childTnLst>
                          </p:cTn>
                        </p:par>
                        <p:par>
                          <p:cTn id="111" fill="hold" nodeType="afterGroup">
                            <p:stCondLst>
                              <p:cond delay="1500"/>
                            </p:stCondLst>
                            <p:childTnLst>
                              <p:par>
                                <p:cTn id="112" presetID="12" presetClass="entr" presetSubtype="4" fill="hold" grpId="0" nodeType="afterEffect">
                                  <p:stCondLst>
                                    <p:cond delay="0"/>
                                  </p:stCondLst>
                                  <p:childTnLst>
                                    <p:set>
                                      <p:cBhvr>
                                        <p:cTn id="113" dur="1" fill="hold">
                                          <p:stCondLst>
                                            <p:cond delay="0"/>
                                          </p:stCondLst>
                                        </p:cTn>
                                        <p:tgtEl>
                                          <p:spTgt spid="116809"/>
                                        </p:tgtEl>
                                        <p:attrNameLst>
                                          <p:attrName>style.visibility</p:attrName>
                                        </p:attrNameLst>
                                      </p:cBhvr>
                                      <p:to>
                                        <p:strVal val="visible"/>
                                      </p:to>
                                    </p:set>
                                    <p:animEffect transition="in" filter="slide(fromBottom)">
                                      <p:cBhvr>
                                        <p:cTn id="114" dur="1000"/>
                                        <p:tgtEl>
                                          <p:spTgt spid="11680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2" presetClass="entr" presetSubtype="4" fill="hold" grpId="0" nodeType="clickEffect">
                                  <p:stCondLst>
                                    <p:cond delay="0"/>
                                  </p:stCondLst>
                                  <p:childTnLst>
                                    <p:set>
                                      <p:cBhvr>
                                        <p:cTn id="118" dur="1" fill="hold">
                                          <p:stCondLst>
                                            <p:cond delay="0"/>
                                          </p:stCondLst>
                                        </p:cTn>
                                        <p:tgtEl>
                                          <p:spTgt spid="116806"/>
                                        </p:tgtEl>
                                        <p:attrNameLst>
                                          <p:attrName>style.visibility</p:attrName>
                                        </p:attrNameLst>
                                      </p:cBhvr>
                                      <p:to>
                                        <p:strVal val="visible"/>
                                      </p:to>
                                    </p:set>
                                    <p:animEffect transition="in" filter="slide(fromBottom)">
                                      <p:cBhvr>
                                        <p:cTn id="119" dur="1000"/>
                                        <p:tgtEl>
                                          <p:spTgt spid="116806"/>
                                        </p:tgtEl>
                                      </p:cBhvr>
                                    </p:animEffect>
                                  </p:childTnLst>
                                </p:cTn>
                              </p:par>
                              <p:par>
                                <p:cTn id="120" presetID="12" presetClass="exit" presetSubtype="4" fill="hold" grpId="1" nodeType="withEffect">
                                  <p:stCondLst>
                                    <p:cond delay="0"/>
                                  </p:stCondLst>
                                  <p:childTnLst>
                                    <p:animEffect transition="out" filter="slide(fromBottom)">
                                      <p:cBhvr>
                                        <p:cTn id="121" dur="1000"/>
                                        <p:tgtEl>
                                          <p:spTgt spid="116809"/>
                                        </p:tgtEl>
                                      </p:cBhvr>
                                    </p:animEffect>
                                    <p:set>
                                      <p:cBhvr>
                                        <p:cTn id="122" dur="1" fill="hold">
                                          <p:stCondLst>
                                            <p:cond delay="999"/>
                                          </p:stCondLst>
                                        </p:cTn>
                                        <p:tgtEl>
                                          <p:spTgt spid="116809"/>
                                        </p:tgtEl>
                                        <p:attrNameLst>
                                          <p:attrName>style.visibility</p:attrName>
                                        </p:attrNameLst>
                                      </p:cBhvr>
                                      <p:to>
                                        <p:strVal val="hidden"/>
                                      </p:to>
                                    </p:set>
                                  </p:childTnLst>
                                </p:cTn>
                              </p:par>
                              <p:par>
                                <p:cTn id="123" presetID="12" presetClass="exit" presetSubtype="4" fill="hold" grpId="1" nodeType="withEffect">
                                  <p:stCondLst>
                                    <p:cond delay="0"/>
                                  </p:stCondLst>
                                  <p:childTnLst>
                                    <p:animEffect transition="out" filter="slide(fromBottom)">
                                      <p:cBhvr>
                                        <p:cTn id="124" dur="1000"/>
                                        <p:tgtEl>
                                          <p:spTgt spid="116805"/>
                                        </p:tgtEl>
                                      </p:cBhvr>
                                    </p:animEffect>
                                    <p:set>
                                      <p:cBhvr>
                                        <p:cTn id="125" dur="1" fill="hold">
                                          <p:stCondLst>
                                            <p:cond delay="999"/>
                                          </p:stCondLst>
                                        </p:cTn>
                                        <p:tgtEl>
                                          <p:spTgt spid="116805"/>
                                        </p:tgtEl>
                                        <p:attrNameLst>
                                          <p:attrName>style.visibility</p:attrName>
                                        </p:attrNameLst>
                                      </p:cBhvr>
                                      <p:to>
                                        <p:strVal val="hidden"/>
                                      </p:to>
                                    </p:set>
                                  </p:childTnLst>
                                </p:cTn>
                              </p:par>
                            </p:childTnLst>
                          </p:cTn>
                        </p:par>
                        <p:par>
                          <p:cTn id="126" fill="hold" nodeType="afterGroup">
                            <p:stCondLst>
                              <p:cond delay="1000"/>
                            </p:stCondLst>
                            <p:childTnLst>
                              <p:par>
                                <p:cTn id="127" presetID="12" presetClass="entr" presetSubtype="4" fill="hold" grpId="0" nodeType="afterEffect">
                                  <p:stCondLst>
                                    <p:cond delay="0"/>
                                  </p:stCondLst>
                                  <p:childTnLst>
                                    <p:set>
                                      <p:cBhvr>
                                        <p:cTn id="128" dur="1" fill="hold">
                                          <p:stCondLst>
                                            <p:cond delay="0"/>
                                          </p:stCondLst>
                                        </p:cTn>
                                        <p:tgtEl>
                                          <p:spTgt spid="116807"/>
                                        </p:tgtEl>
                                        <p:attrNameLst>
                                          <p:attrName>style.visibility</p:attrName>
                                        </p:attrNameLst>
                                      </p:cBhvr>
                                      <p:to>
                                        <p:strVal val="visible"/>
                                      </p:to>
                                    </p:set>
                                    <p:animEffect transition="in" filter="slide(fromBottom)">
                                      <p:cBhvr>
                                        <p:cTn id="129" dur="1000"/>
                                        <p:tgtEl>
                                          <p:spTgt spid="11680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xit" presetSubtype="4" fill="hold" grpId="1" nodeType="clickEffect">
                                  <p:stCondLst>
                                    <p:cond delay="0"/>
                                  </p:stCondLst>
                                  <p:childTnLst>
                                    <p:animEffect transition="out" filter="slide(fromBottom)">
                                      <p:cBhvr>
                                        <p:cTn id="133" dur="1000"/>
                                        <p:tgtEl>
                                          <p:spTgt spid="116807"/>
                                        </p:tgtEl>
                                      </p:cBhvr>
                                    </p:animEffect>
                                    <p:set>
                                      <p:cBhvr>
                                        <p:cTn id="134" dur="1" fill="hold">
                                          <p:stCondLst>
                                            <p:cond delay="999"/>
                                          </p:stCondLst>
                                        </p:cTn>
                                        <p:tgtEl>
                                          <p:spTgt spid="116807"/>
                                        </p:tgtEl>
                                        <p:attrNameLst>
                                          <p:attrName>style.visibility</p:attrName>
                                        </p:attrNameLst>
                                      </p:cBhvr>
                                      <p:to>
                                        <p:strVal val="hidden"/>
                                      </p:to>
                                    </p:set>
                                  </p:childTnLst>
                                </p:cTn>
                              </p:par>
                              <p:par>
                                <p:cTn id="135" presetID="12" presetClass="exit" presetSubtype="4" fill="hold" grpId="1" nodeType="withEffect">
                                  <p:stCondLst>
                                    <p:cond delay="0"/>
                                  </p:stCondLst>
                                  <p:childTnLst>
                                    <p:animEffect transition="out" filter="slide(fromBottom)">
                                      <p:cBhvr>
                                        <p:cTn id="136" dur="1000"/>
                                        <p:tgtEl>
                                          <p:spTgt spid="116806"/>
                                        </p:tgtEl>
                                      </p:cBhvr>
                                    </p:animEffect>
                                    <p:set>
                                      <p:cBhvr>
                                        <p:cTn id="137" dur="1" fill="hold">
                                          <p:stCondLst>
                                            <p:cond delay="999"/>
                                          </p:stCondLst>
                                        </p:cTn>
                                        <p:tgtEl>
                                          <p:spTgt spid="1168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8" grpId="1" animBg="1"/>
      <p:bldP spid="116738" grpId="2" animBg="1"/>
      <p:bldP spid="116739" grpId="0" animBg="1"/>
      <p:bldP spid="116739" grpId="1" animBg="1"/>
      <p:bldP spid="116739" grpId="2" animBg="1"/>
      <p:bldP spid="116741" grpId="0" build="p" animBg="1"/>
      <p:bldP spid="116800" grpId="0" animBg="1"/>
      <p:bldP spid="116800" grpId="1" animBg="1"/>
      <p:bldP spid="116801" grpId="0" animBg="1"/>
      <p:bldP spid="116801" grpId="1" animBg="1"/>
      <p:bldP spid="116802" grpId="0" animBg="1"/>
      <p:bldP spid="116802" grpId="1" animBg="1"/>
      <p:bldP spid="116803" grpId="0" animBg="1"/>
      <p:bldP spid="116803" grpId="1" animBg="1"/>
      <p:bldP spid="116808" grpId="0" animBg="1"/>
      <p:bldP spid="116808" grpId="1" animBg="1"/>
      <p:bldP spid="116804" grpId="0" animBg="1"/>
      <p:bldP spid="116805" grpId="0" animBg="1"/>
      <p:bldP spid="116805" grpId="1" animBg="1"/>
      <p:bldP spid="116806" grpId="0" animBg="1"/>
      <p:bldP spid="116806" grpId="1" animBg="1"/>
      <p:bldP spid="116807" grpId="0" animBg="1"/>
      <p:bldP spid="116807" grpId="1" animBg="1"/>
      <p:bldP spid="116809" grpId="0" animBg="1"/>
      <p:bldP spid="116809"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Difference between </a:t>
            </a:r>
            <a:r>
              <a:rPr lang="en-IN" b="0" dirty="0" err="1"/>
              <a:t>HashMap</a:t>
            </a:r>
            <a:r>
              <a:rPr lang="en-IN" b="0" dirty="0"/>
              <a:t> and </a:t>
            </a:r>
            <a:r>
              <a:rPr lang="en-IN" b="0" dirty="0" err="1" smtClean="0"/>
              <a:t>Hashtable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7337898"/>
              </p:ext>
            </p:extLst>
          </p:nvPr>
        </p:nvGraphicFramePr>
        <p:xfrm>
          <a:off x="685800" y="1581296"/>
          <a:ext cx="10515600" cy="4406459"/>
        </p:xfrm>
        <a:graphic>
          <a:graphicData uri="http://schemas.openxmlformats.org/drawingml/2006/table">
            <a:tbl>
              <a:tblPr/>
              <a:tblGrid>
                <a:gridCol w="5257800"/>
                <a:gridCol w="5257800"/>
              </a:tblGrid>
              <a:tr h="304189">
                <a:tc>
                  <a:txBody>
                    <a:bodyPr/>
                    <a:lstStyle/>
                    <a:p>
                      <a:pPr algn="ctr" fontAlgn="t"/>
                      <a:r>
                        <a:rPr lang="en-IN" sz="2400" b="1" dirty="0" err="1">
                          <a:solidFill>
                            <a:srgbClr val="000000"/>
                          </a:solidFill>
                          <a:effectLst/>
                          <a:latin typeface="times new roman" panose="02020603050405020304" pitchFamily="18" charset="0"/>
                        </a:rPr>
                        <a:t>HashMap</a:t>
                      </a:r>
                      <a:endParaRPr lang="en-IN" sz="2400" b="1" dirty="0">
                        <a:solidFill>
                          <a:srgbClr val="000000"/>
                        </a:solidFill>
                        <a:effectLst/>
                        <a:latin typeface="times new roman" panose="02020603050405020304" pitchFamily="18" charset="0"/>
                      </a:endParaRPr>
                    </a:p>
                  </a:txBody>
                  <a:tcPr marL="69134" marR="69134" marT="69134" marB="69134">
                    <a:lnL w="9525" cap="flat" cmpd="sng" algn="ctr">
                      <a:solidFill>
                        <a:srgbClr val="78D755"/>
                      </a:solidFill>
                      <a:prstDash val="solid"/>
                      <a:round/>
                      <a:headEnd type="none" w="med" len="med"/>
                      <a:tailEnd type="none" w="med" len="med"/>
                    </a:lnL>
                    <a:lnR w="9525" cap="flat" cmpd="sng" algn="ctr">
                      <a:solidFill>
                        <a:srgbClr val="78D755"/>
                      </a:solidFill>
                      <a:prstDash val="solid"/>
                      <a:round/>
                      <a:headEnd type="none" w="med" len="med"/>
                      <a:tailEnd type="none" w="med" len="med"/>
                    </a:lnR>
                    <a:lnT w="9525" cap="flat" cmpd="sng" algn="ctr">
                      <a:solidFill>
                        <a:srgbClr val="78D75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400" b="1" dirty="0" err="1">
                          <a:solidFill>
                            <a:srgbClr val="000000"/>
                          </a:solidFill>
                          <a:effectLst/>
                          <a:latin typeface="times new roman" panose="02020603050405020304" pitchFamily="18" charset="0"/>
                        </a:rPr>
                        <a:t>Hashtable</a:t>
                      </a:r>
                      <a:endParaRPr lang="en-IN" sz="2400" b="1" dirty="0">
                        <a:solidFill>
                          <a:srgbClr val="000000"/>
                        </a:solidFill>
                        <a:effectLst/>
                        <a:latin typeface="times new roman" panose="02020603050405020304" pitchFamily="18" charset="0"/>
                      </a:endParaRPr>
                    </a:p>
                  </a:txBody>
                  <a:tcPr marL="69134" marR="69134" marT="69134" marB="69134">
                    <a:lnL w="9525" cap="flat" cmpd="sng" algn="ctr">
                      <a:solidFill>
                        <a:srgbClr val="78D755"/>
                      </a:solidFill>
                      <a:prstDash val="solid"/>
                      <a:round/>
                      <a:headEnd type="none" w="med" len="med"/>
                      <a:tailEnd type="none" w="med" len="med"/>
                    </a:lnL>
                    <a:lnR w="9525" cap="flat" cmpd="sng" algn="ctr">
                      <a:solidFill>
                        <a:srgbClr val="78D755"/>
                      </a:solidFill>
                      <a:prstDash val="solid"/>
                      <a:round/>
                      <a:headEnd type="none" w="med" len="med"/>
                      <a:tailEnd type="none" w="med" len="med"/>
                    </a:lnR>
                    <a:lnT w="9525" cap="flat" cmpd="sng" algn="ctr">
                      <a:solidFill>
                        <a:srgbClr val="78D75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21785">
                <a:tc>
                  <a:txBody>
                    <a:bodyPr/>
                    <a:lstStyle/>
                    <a:p>
                      <a:pPr algn="just" fontAlgn="t"/>
                      <a:r>
                        <a:rPr lang="en-IN" sz="1800" b="0" i="0">
                          <a:solidFill>
                            <a:srgbClr val="000000"/>
                          </a:solidFill>
                          <a:effectLst/>
                          <a:latin typeface="verdana" panose="020B0604030504040204" pitchFamily="34" charset="0"/>
                        </a:rPr>
                        <a:t>1) HashMap is </a:t>
                      </a:r>
                      <a:r>
                        <a:rPr lang="en-IN" sz="1800" b="1" i="0">
                          <a:solidFill>
                            <a:srgbClr val="000000"/>
                          </a:solidFill>
                          <a:effectLst/>
                          <a:latin typeface="verdana" panose="020B0604030504040204" pitchFamily="34" charset="0"/>
                        </a:rPr>
                        <a:t>non synchronized</a:t>
                      </a:r>
                      <a:r>
                        <a:rPr lang="en-IN" sz="1800" b="0" i="0">
                          <a:solidFill>
                            <a:srgbClr val="000000"/>
                          </a:solidFill>
                          <a:effectLst/>
                          <a:latin typeface="verdana" panose="020B0604030504040204" pitchFamily="34" charset="0"/>
                        </a:rPr>
                        <a:t>. It is not-thread safe and can't be shared between many threads without proper synchronization code.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effectLst/>
                          <a:latin typeface="verdana" panose="020B0604030504040204" pitchFamily="34" charset="0"/>
                        </a:rPr>
                        <a:t>Hashtable is </a:t>
                      </a:r>
                      <a:r>
                        <a:rPr lang="en-IN" sz="1800" b="1" i="0">
                          <a:solidFill>
                            <a:srgbClr val="000000"/>
                          </a:solidFill>
                          <a:effectLst/>
                          <a:latin typeface="verdana" panose="020B0604030504040204" pitchFamily="34" charset="0"/>
                        </a:rPr>
                        <a:t>synchronized</a:t>
                      </a:r>
                      <a:r>
                        <a:rPr lang="en-IN" sz="1800" b="0" i="0">
                          <a:solidFill>
                            <a:srgbClr val="000000"/>
                          </a:solidFill>
                          <a:effectLst/>
                          <a:latin typeface="verdana" panose="020B0604030504040204" pitchFamily="34" charset="0"/>
                        </a:rPr>
                        <a:t>. It is thread-safe and can be shared with many threads.</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021">
                <a:tc>
                  <a:txBody>
                    <a:bodyPr/>
                    <a:lstStyle/>
                    <a:p>
                      <a:pPr algn="just" fontAlgn="t"/>
                      <a:r>
                        <a:rPr lang="en-IN" sz="1800" b="0" i="0">
                          <a:solidFill>
                            <a:srgbClr val="000000"/>
                          </a:solidFill>
                          <a:effectLst/>
                          <a:latin typeface="verdana" panose="020B0604030504040204" pitchFamily="34" charset="0"/>
                        </a:rPr>
                        <a:t>2) HashMap </a:t>
                      </a:r>
                      <a:r>
                        <a:rPr lang="en-IN" sz="1800" b="1" i="0">
                          <a:solidFill>
                            <a:srgbClr val="000000"/>
                          </a:solidFill>
                          <a:effectLst/>
                          <a:latin typeface="verdana" panose="020B0604030504040204" pitchFamily="34" charset="0"/>
                        </a:rPr>
                        <a:t>allows one null key and multiple null values</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verdana" panose="020B0604030504040204" pitchFamily="34" charset="0"/>
                        </a:rPr>
                        <a:t>Hashtable </a:t>
                      </a:r>
                      <a:r>
                        <a:rPr lang="en-IN" sz="1800" b="1" i="0">
                          <a:solidFill>
                            <a:srgbClr val="000000"/>
                          </a:solidFill>
                          <a:effectLst/>
                          <a:latin typeface="verdana" panose="020B0604030504040204" pitchFamily="34" charset="0"/>
                        </a:rPr>
                        <a:t>doesn't allow any null key or value</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21">
                <a:tc>
                  <a:txBody>
                    <a:bodyPr/>
                    <a:lstStyle/>
                    <a:p>
                      <a:pPr algn="just" fontAlgn="t"/>
                      <a:r>
                        <a:rPr lang="en-IN" sz="1800" b="0" i="0" dirty="0">
                          <a:solidFill>
                            <a:srgbClr val="000000"/>
                          </a:solidFill>
                          <a:effectLst/>
                          <a:latin typeface="verdana" panose="020B0604030504040204" pitchFamily="34" charset="0"/>
                        </a:rPr>
                        <a:t>3) </a:t>
                      </a:r>
                      <a:r>
                        <a:rPr lang="en-IN" sz="1800" b="0" i="0" dirty="0" err="1">
                          <a:solidFill>
                            <a:srgbClr val="000000"/>
                          </a:solidFill>
                          <a:effectLst/>
                          <a:latin typeface="verdana" panose="020B0604030504040204" pitchFamily="34" charset="0"/>
                        </a:rPr>
                        <a:t>HashMap</a:t>
                      </a:r>
                      <a:r>
                        <a:rPr lang="en-IN" sz="1800" b="0" i="0" dirty="0">
                          <a:solidFill>
                            <a:srgbClr val="000000"/>
                          </a:solidFill>
                          <a:effectLst/>
                          <a:latin typeface="verdana" panose="020B0604030504040204" pitchFamily="34" charset="0"/>
                        </a:rPr>
                        <a:t> is a </a:t>
                      </a:r>
                      <a:r>
                        <a:rPr lang="en-IN" sz="1800" b="1" i="0" dirty="0">
                          <a:solidFill>
                            <a:srgbClr val="000000"/>
                          </a:solidFill>
                          <a:effectLst/>
                          <a:latin typeface="verdana" panose="020B0604030504040204" pitchFamily="34" charset="0"/>
                        </a:rPr>
                        <a:t>new class introduced in JDK 1.2</a:t>
                      </a:r>
                      <a:r>
                        <a:rPr lang="en-IN" sz="1800" b="0" i="0" dirty="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effectLst/>
                          <a:latin typeface="verdana" panose="020B0604030504040204" pitchFamily="34" charset="0"/>
                        </a:rPr>
                        <a:t>Hashtable is a </a:t>
                      </a:r>
                      <a:r>
                        <a:rPr lang="en-IN" sz="1800" b="1" i="0">
                          <a:solidFill>
                            <a:srgbClr val="000000"/>
                          </a:solidFill>
                          <a:effectLst/>
                          <a:latin typeface="verdana" panose="020B0604030504040204" pitchFamily="34" charset="0"/>
                        </a:rPr>
                        <a:t>legacy class</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8100">
                <a:tc>
                  <a:txBody>
                    <a:bodyPr/>
                    <a:lstStyle/>
                    <a:p>
                      <a:pPr algn="just" fontAlgn="t"/>
                      <a:r>
                        <a:rPr lang="en-IN" sz="1800" b="0" i="0">
                          <a:solidFill>
                            <a:srgbClr val="000000"/>
                          </a:solidFill>
                          <a:effectLst/>
                          <a:latin typeface="verdana" panose="020B0604030504040204" pitchFamily="34" charset="0"/>
                        </a:rPr>
                        <a:t>4) HashMap is </a:t>
                      </a:r>
                      <a:r>
                        <a:rPr lang="en-IN" sz="1800" b="1" i="0">
                          <a:solidFill>
                            <a:srgbClr val="000000"/>
                          </a:solidFill>
                          <a:effectLst/>
                          <a:latin typeface="verdana" panose="020B0604030504040204" pitchFamily="34" charset="0"/>
                        </a:rPr>
                        <a:t>fast</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verdana" panose="020B0604030504040204" pitchFamily="34" charset="0"/>
                        </a:rPr>
                        <a:t>Hashtable is </a:t>
                      </a:r>
                      <a:r>
                        <a:rPr lang="en-IN" sz="1800" b="1" i="0">
                          <a:solidFill>
                            <a:srgbClr val="000000"/>
                          </a:solidFill>
                          <a:effectLst/>
                          <a:latin typeface="verdana" panose="020B0604030504040204" pitchFamily="34" charset="0"/>
                        </a:rPr>
                        <a:t>slow</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21">
                <a:tc>
                  <a:txBody>
                    <a:bodyPr/>
                    <a:lstStyle/>
                    <a:p>
                      <a:pPr algn="just" fontAlgn="t"/>
                      <a:r>
                        <a:rPr lang="en-IN" sz="1800" b="0" i="0" dirty="0">
                          <a:solidFill>
                            <a:srgbClr val="000000"/>
                          </a:solidFill>
                          <a:effectLst/>
                          <a:latin typeface="verdana" panose="020B0604030504040204" pitchFamily="34" charset="0"/>
                        </a:rPr>
                        <a:t>6) </a:t>
                      </a:r>
                      <a:r>
                        <a:rPr lang="en-IN" sz="1800" b="0" i="0" dirty="0" err="1">
                          <a:solidFill>
                            <a:srgbClr val="000000"/>
                          </a:solidFill>
                          <a:effectLst/>
                          <a:latin typeface="verdana" panose="020B0604030504040204" pitchFamily="34" charset="0"/>
                        </a:rPr>
                        <a:t>HashMap</a:t>
                      </a:r>
                      <a:r>
                        <a:rPr lang="en-IN" sz="1800" b="0" i="0" dirty="0">
                          <a:solidFill>
                            <a:srgbClr val="000000"/>
                          </a:solidFill>
                          <a:effectLst/>
                          <a:latin typeface="verdana" panose="020B0604030504040204" pitchFamily="34" charset="0"/>
                        </a:rPr>
                        <a:t> is </a:t>
                      </a:r>
                      <a:r>
                        <a:rPr lang="en-IN" sz="1800" b="1" i="0" dirty="0">
                          <a:solidFill>
                            <a:srgbClr val="000000"/>
                          </a:solidFill>
                          <a:effectLst/>
                          <a:latin typeface="verdana" panose="020B0604030504040204" pitchFamily="34" charset="0"/>
                        </a:rPr>
                        <a:t>traversed by Iterator</a:t>
                      </a:r>
                      <a:r>
                        <a:rPr lang="en-IN" sz="1800" b="0" i="0" dirty="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verdana" panose="020B0604030504040204" pitchFamily="34" charset="0"/>
                        </a:rPr>
                        <a:t>Hashtable is </a:t>
                      </a:r>
                      <a:r>
                        <a:rPr lang="en-IN" sz="1800" b="1" i="0">
                          <a:solidFill>
                            <a:srgbClr val="000000"/>
                          </a:solidFill>
                          <a:effectLst/>
                          <a:latin typeface="verdana" panose="020B0604030504040204" pitchFamily="34" charset="0"/>
                        </a:rPr>
                        <a:t>traversed by Enumerator and Iterator</a:t>
                      </a:r>
                      <a:r>
                        <a:rPr lang="en-IN" sz="1800" b="0" i="0">
                          <a:solidFill>
                            <a:srgbClr val="000000"/>
                          </a:solidFill>
                          <a:effectLst/>
                          <a:latin typeface="verdana" panose="020B0604030504040204" pitchFamily="34" charset="0"/>
                        </a:rPr>
                        <a: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21">
                <a:tc>
                  <a:txBody>
                    <a:bodyPr/>
                    <a:lstStyle/>
                    <a:p>
                      <a:pPr algn="just" fontAlgn="t"/>
                      <a:r>
                        <a:rPr lang="en-IN" sz="1800" b="0" i="0" dirty="0">
                          <a:solidFill>
                            <a:srgbClr val="000000"/>
                          </a:solidFill>
                          <a:effectLst/>
                          <a:latin typeface="verdana" panose="020B0604030504040204" pitchFamily="34" charset="0"/>
                        </a:rPr>
                        <a:t>8) </a:t>
                      </a:r>
                      <a:r>
                        <a:rPr lang="en-IN" sz="1800" b="0" i="0" dirty="0" err="1">
                          <a:solidFill>
                            <a:srgbClr val="000000"/>
                          </a:solidFill>
                          <a:effectLst/>
                          <a:latin typeface="verdana" panose="020B0604030504040204" pitchFamily="34" charset="0"/>
                        </a:rPr>
                        <a:t>HashMap</a:t>
                      </a:r>
                      <a:r>
                        <a:rPr lang="en-IN" sz="1800" b="0" i="0" dirty="0">
                          <a:solidFill>
                            <a:srgbClr val="000000"/>
                          </a:solidFill>
                          <a:effectLst/>
                          <a:latin typeface="verdana" panose="020B0604030504040204" pitchFamily="34" charset="0"/>
                        </a:rPr>
                        <a:t> inherits </a:t>
                      </a:r>
                      <a:r>
                        <a:rPr lang="en-IN" sz="1800" b="1" i="0" dirty="0" err="1">
                          <a:solidFill>
                            <a:srgbClr val="000000"/>
                          </a:solidFill>
                          <a:effectLst/>
                          <a:latin typeface="verdana" panose="020B0604030504040204" pitchFamily="34" charset="0"/>
                        </a:rPr>
                        <a:t>AbstractMap</a:t>
                      </a:r>
                      <a:r>
                        <a:rPr lang="en-IN" sz="1800" b="0" i="0" dirty="0">
                          <a:solidFill>
                            <a:srgbClr val="000000"/>
                          </a:solidFill>
                          <a:effectLst/>
                          <a:latin typeface="verdana" panose="020B0604030504040204" pitchFamily="34" charset="0"/>
                        </a:rPr>
                        <a:t> class.</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err="1">
                          <a:solidFill>
                            <a:srgbClr val="000000"/>
                          </a:solidFill>
                          <a:effectLst/>
                          <a:latin typeface="verdana" panose="020B0604030504040204" pitchFamily="34" charset="0"/>
                        </a:rPr>
                        <a:t>Hashtable</a:t>
                      </a:r>
                      <a:r>
                        <a:rPr lang="en-IN" sz="1800" b="0" i="0" dirty="0">
                          <a:solidFill>
                            <a:srgbClr val="000000"/>
                          </a:solidFill>
                          <a:effectLst/>
                          <a:latin typeface="verdana" panose="020B0604030504040204" pitchFamily="34" charset="0"/>
                        </a:rPr>
                        <a:t> inherits </a:t>
                      </a:r>
                      <a:r>
                        <a:rPr lang="en-IN" sz="1800" b="1" i="0" dirty="0">
                          <a:solidFill>
                            <a:srgbClr val="000000"/>
                          </a:solidFill>
                          <a:effectLst/>
                          <a:latin typeface="verdana" panose="020B0604030504040204" pitchFamily="34" charset="0"/>
                        </a:rPr>
                        <a:t>Dictionary</a:t>
                      </a:r>
                      <a:r>
                        <a:rPr lang="en-IN" sz="1800" b="0" i="0" dirty="0">
                          <a:solidFill>
                            <a:srgbClr val="000000"/>
                          </a:solidFill>
                          <a:effectLst/>
                          <a:latin typeface="verdana" panose="020B0604030504040204" pitchFamily="34" charset="0"/>
                        </a:rPr>
                        <a:t> class.</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49242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0"/>
            <a:ext cx="9144000" cy="609600"/>
          </a:xfrm>
        </p:spPr>
        <p:txBody>
          <a:bodyPr/>
          <a:lstStyle/>
          <a:p>
            <a:pPr algn="ctr" eaLnBrk="1" hangingPunct="1"/>
            <a:r>
              <a:rPr lang="en-US" altLang="en-US" sz="3200"/>
              <a:t>Generic Class Usage: An Example (Cont’d)</a:t>
            </a:r>
          </a:p>
        </p:txBody>
      </p:sp>
      <p:sp>
        <p:nvSpPr>
          <p:cNvPr id="12291"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12292" name="Picture 3" descr="C:\WINDOWS\Desktop\Oh_type\savitch_gif\c14_rev\savitch_c14d06_3of3.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362200" y="1703388"/>
            <a:ext cx="77724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1524000" y="990600"/>
            <a:ext cx="3810000" cy="609600"/>
          </a:xfrm>
          <a:prstGeom prst="rect">
            <a:avLst/>
          </a:prstGeom>
          <a:noFill/>
          <a:ln w="9525">
            <a:noFill/>
            <a:miter lim="800000"/>
            <a:headEnd/>
            <a:tailEnd/>
          </a:ln>
        </p:spPr>
        <p:txBody>
          <a:bodyPr anchor="ctr"/>
          <a:lstStyle/>
          <a:p>
            <a:pPr fontAlgn="base">
              <a:spcBef>
                <a:spcPct val="0"/>
              </a:spcBef>
              <a:spcAft>
                <a:spcPct val="0"/>
              </a:spcAft>
              <a:defRPr/>
            </a:pPr>
            <a:r>
              <a:rPr lang="en-US" sz="3200" b="1" kern="0" dirty="0">
                <a:solidFill>
                  <a:srgbClr val="F0E500"/>
                </a:solidFill>
              </a:rPr>
              <a:t>Program Output:</a:t>
            </a:r>
          </a:p>
        </p:txBody>
      </p:sp>
    </p:spTree>
    <p:extLst>
      <p:ext uri="{BB962C8B-B14F-4D97-AF65-F5344CB8AC3E}">
        <p14:creationId xmlns:p14="http://schemas.microsoft.com/office/powerpoint/2010/main" val="1272370477"/>
      </p:ext>
    </p:extLst>
  </p:cSld>
  <p:clrMapOvr>
    <a:masterClrMapping/>
  </p:clrMapOvr>
  <p:transition spd="med">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LinkedHashMap</a:t>
            </a:r>
            <a:r>
              <a:rPr lang="en-IN" dirty="0" smtClean="0"/>
              <a:t> Class</a:t>
            </a:r>
            <a:endParaRPr lang="en-IN" dirty="0"/>
          </a:p>
        </p:txBody>
      </p:sp>
      <p:sp>
        <p:nvSpPr>
          <p:cNvPr id="3" name="Content Placeholder 2"/>
          <p:cNvSpPr>
            <a:spLocks noGrp="1"/>
          </p:cNvSpPr>
          <p:nvPr>
            <p:ph idx="1"/>
          </p:nvPr>
        </p:nvSpPr>
        <p:spPr>
          <a:xfrm>
            <a:off x="609600" y="1417638"/>
            <a:ext cx="10972800" cy="4883151"/>
          </a:xfrm>
        </p:spPr>
        <p:txBody>
          <a:bodyPr/>
          <a:lstStyle/>
          <a:p>
            <a:r>
              <a:rPr lang="en-IN" sz="2400" dirty="0" err="1"/>
              <a:t>LinkedHashMap</a:t>
            </a:r>
            <a:r>
              <a:rPr lang="en-IN" sz="2400" b="0" dirty="0"/>
              <a:t> extends </a:t>
            </a:r>
            <a:r>
              <a:rPr lang="en-IN" sz="2400" dirty="0" err="1"/>
              <a:t>HashMap</a:t>
            </a:r>
            <a:r>
              <a:rPr lang="en-IN" sz="2400" b="0" dirty="0"/>
              <a:t> class.</a:t>
            </a:r>
          </a:p>
          <a:p>
            <a:r>
              <a:rPr lang="en-IN" sz="2400" dirty="0"/>
              <a:t>It maintains a linked list of entries in map in order in which they are inserted.</a:t>
            </a:r>
          </a:p>
          <a:p>
            <a:r>
              <a:rPr lang="en-IN" sz="2400" dirty="0" err="1"/>
              <a:t>LinkedHashMap</a:t>
            </a:r>
            <a:r>
              <a:rPr lang="en-IN" sz="2400" dirty="0"/>
              <a:t> is a Hash table and linked list implementation of the Map interface, with predictable iteration order. </a:t>
            </a:r>
            <a:endParaRPr lang="en-IN" sz="2400" dirty="0" smtClean="0"/>
          </a:p>
          <a:p>
            <a:r>
              <a:rPr lang="en-IN" sz="2400" dirty="0" smtClean="0"/>
              <a:t>This </a:t>
            </a:r>
            <a:r>
              <a:rPr lang="en-IN" sz="2400" dirty="0"/>
              <a:t>implementation differs from </a:t>
            </a:r>
            <a:r>
              <a:rPr lang="en-IN" sz="2400" dirty="0" err="1"/>
              <a:t>HashMap</a:t>
            </a:r>
            <a:r>
              <a:rPr lang="en-IN" sz="2400" dirty="0"/>
              <a:t> in that it maintains a doubly-linked list running through all of its entries. </a:t>
            </a:r>
            <a:endParaRPr lang="en-IN" sz="2400" dirty="0" smtClean="0"/>
          </a:p>
          <a:p>
            <a:r>
              <a:rPr lang="en-IN" sz="2400" dirty="0" smtClean="0"/>
              <a:t>This </a:t>
            </a:r>
            <a:r>
              <a:rPr lang="en-IN" sz="2400" dirty="0"/>
              <a:t>linked list defines the iteration ordering, which is normally the order in which keys were inserted into the map (insertion-order).</a:t>
            </a:r>
          </a:p>
        </p:txBody>
      </p:sp>
    </p:spTree>
    <p:extLst>
      <p:ext uri="{BB962C8B-B14F-4D97-AF65-F5344CB8AC3E}">
        <p14:creationId xmlns:p14="http://schemas.microsoft.com/office/powerpoint/2010/main" val="33362422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LinkedHashMap</a:t>
            </a:r>
            <a:r>
              <a:rPr lang="en-IN" dirty="0" smtClean="0"/>
              <a:t> vs Hash &amp; </a:t>
            </a:r>
            <a:r>
              <a:rPr lang="en-IN" dirty="0" err="1" smtClean="0"/>
              <a:t>TreeMap</a:t>
            </a:r>
            <a:endParaRPr lang="en-IN" dirty="0"/>
          </a:p>
        </p:txBody>
      </p:sp>
      <p:sp>
        <p:nvSpPr>
          <p:cNvPr id="3" name="Content Placeholder 2"/>
          <p:cNvSpPr>
            <a:spLocks noGrp="1"/>
          </p:cNvSpPr>
          <p:nvPr>
            <p:ph idx="1"/>
          </p:nvPr>
        </p:nvSpPr>
        <p:spPr/>
        <p:txBody>
          <a:bodyPr/>
          <a:lstStyle/>
          <a:p>
            <a:r>
              <a:rPr lang="en-IN" dirty="0" err="1"/>
              <a:t>HashMap</a:t>
            </a:r>
            <a:r>
              <a:rPr lang="en-IN" dirty="0"/>
              <a:t> doesn’t maintain any order.</a:t>
            </a:r>
          </a:p>
          <a:p>
            <a:r>
              <a:rPr lang="en-IN" dirty="0" err="1"/>
              <a:t>TreeMap</a:t>
            </a:r>
            <a:r>
              <a:rPr lang="en-IN" dirty="0"/>
              <a:t> sort the entries in ascending order of keys.</a:t>
            </a:r>
          </a:p>
          <a:p>
            <a:r>
              <a:rPr lang="en-IN" dirty="0" err="1"/>
              <a:t>LinkedHashMap</a:t>
            </a:r>
            <a:r>
              <a:rPr lang="en-IN" dirty="0"/>
              <a:t> maintains the insertion order</a:t>
            </a:r>
            <a:r>
              <a:rPr lang="en-IN" dirty="0" smtClean="0"/>
              <a:t>.</a:t>
            </a:r>
          </a:p>
          <a:p>
            <a:r>
              <a:rPr lang="en-IN" dirty="0" err="1"/>
              <a:t>LinkedHashMap</a:t>
            </a:r>
            <a:r>
              <a:rPr lang="en-IN" dirty="0"/>
              <a:t> is like </a:t>
            </a:r>
            <a:r>
              <a:rPr lang="en-IN" dirty="0" err="1"/>
              <a:t>HashMap</a:t>
            </a:r>
            <a:r>
              <a:rPr lang="en-IN" dirty="0"/>
              <a:t> with additional feature that we can access elements in their insertion order.</a:t>
            </a:r>
          </a:p>
        </p:txBody>
      </p:sp>
    </p:spTree>
    <p:extLst>
      <p:ext uri="{BB962C8B-B14F-4D97-AF65-F5344CB8AC3E}">
        <p14:creationId xmlns:p14="http://schemas.microsoft.com/office/powerpoint/2010/main" val="16037889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Hierachy</a:t>
            </a:r>
            <a:r>
              <a:rPr lang="en-IN" dirty="0" smtClean="0"/>
              <a:t> of </a:t>
            </a:r>
            <a:r>
              <a:rPr lang="en-IN" dirty="0" err="1" smtClean="0"/>
              <a:t>LinkedHashMap</a:t>
            </a:r>
            <a:r>
              <a:rPr lang="en-IN" dirty="0" smtClean="0"/>
              <a:t> Class</a:t>
            </a:r>
            <a:endParaRPr lang="en-IN" dirty="0"/>
          </a:p>
        </p:txBody>
      </p:sp>
      <p:grpSp>
        <p:nvGrpSpPr>
          <p:cNvPr id="6" name="Group 5"/>
          <p:cNvGrpSpPr/>
          <p:nvPr/>
        </p:nvGrpSpPr>
        <p:grpSpPr>
          <a:xfrm>
            <a:off x="3300413" y="1614487"/>
            <a:ext cx="4843463" cy="4257675"/>
            <a:chOff x="3300413" y="1614487"/>
            <a:chExt cx="4843463" cy="4257675"/>
          </a:xfrm>
        </p:grpSpPr>
        <p:pic>
          <p:nvPicPr>
            <p:cNvPr id="4" name="Picture 3"/>
            <p:cNvPicPr>
              <a:picLocks noChangeAspect="1"/>
            </p:cNvPicPr>
            <p:nvPr/>
          </p:nvPicPr>
          <p:blipFill>
            <a:blip r:embed="rId2"/>
            <a:stretch>
              <a:fillRect/>
            </a:stretch>
          </p:blipFill>
          <p:spPr>
            <a:xfrm>
              <a:off x="3300413" y="1614487"/>
              <a:ext cx="4843462" cy="4257675"/>
            </a:xfrm>
            <a:prstGeom prst="rect">
              <a:avLst/>
            </a:prstGeom>
          </p:spPr>
        </p:pic>
        <p:sp>
          <p:nvSpPr>
            <p:cNvPr id="5" name="Rectangle 4"/>
            <p:cNvSpPr/>
            <p:nvPr/>
          </p:nvSpPr>
          <p:spPr>
            <a:xfrm>
              <a:off x="6386514" y="1728788"/>
              <a:ext cx="1757362" cy="2143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80574273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69043797"/>
              </p:ext>
            </p:extLst>
          </p:nvPr>
        </p:nvGraphicFramePr>
        <p:xfrm>
          <a:off x="771525" y="1892458"/>
          <a:ext cx="10172700" cy="3581400"/>
        </p:xfrm>
        <a:graphic>
          <a:graphicData uri="http://schemas.openxmlformats.org/drawingml/2006/table">
            <a:tbl>
              <a:tblPr/>
              <a:tblGrid>
                <a:gridCol w="5086350"/>
                <a:gridCol w="5086350"/>
              </a:tblGrid>
              <a:tr h="0">
                <a:tc>
                  <a:txBody>
                    <a:bodyPr/>
                    <a:lstStyle/>
                    <a:p>
                      <a:pPr algn="ctr" fontAlgn="t"/>
                      <a:r>
                        <a:rPr lang="en-IN" b="1"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107988"/>
                      </a:solidFill>
                      <a:prstDash val="solid"/>
                      <a:round/>
                      <a:headEnd type="none" w="med" len="med"/>
                      <a:tailEnd type="none" w="med" len="med"/>
                    </a:lnL>
                    <a:lnR w="9525" cap="flat" cmpd="sng" algn="ctr">
                      <a:solidFill>
                        <a:srgbClr val="107988"/>
                      </a:solidFill>
                      <a:prstDash val="solid"/>
                      <a:round/>
                      <a:headEnd type="none" w="med" len="med"/>
                      <a:tailEnd type="none" w="med" len="med"/>
                    </a:lnR>
                    <a:lnT w="9525" cap="flat" cmpd="sng" algn="ctr">
                      <a:solidFill>
                        <a:srgbClr val="1079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107988"/>
                      </a:solidFill>
                      <a:prstDash val="solid"/>
                      <a:round/>
                      <a:headEnd type="none" w="med" len="med"/>
                      <a:tailEnd type="none" w="med" len="med"/>
                    </a:lnL>
                    <a:lnR w="9525" cap="flat" cmpd="sng" algn="ctr">
                      <a:solidFill>
                        <a:srgbClr val="107988"/>
                      </a:solidFill>
                      <a:prstDash val="solid"/>
                      <a:round/>
                      <a:headEnd type="none" w="med" len="med"/>
                      <a:tailEnd type="none" w="med" len="med"/>
                    </a:lnR>
                    <a:lnT w="9525" cap="flat" cmpd="sng" algn="ctr">
                      <a:solidFill>
                        <a:srgbClr val="1079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LinkedHashMap()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It is used to construct a default LinkedHashMap.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LinkedHashMap(int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It is used to initialize a LinkedHashMap with the given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LinkedHashMap(int capacity, float fillRatio)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It is used to initialize both the capacity and the fillRatio.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LinkedHashMap(Map 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dirty="0">
                          <a:solidFill>
                            <a:srgbClr val="000000"/>
                          </a:solidFill>
                          <a:effectLst/>
                          <a:latin typeface="verdana" panose="020B0604030504040204" pitchFamily="34" charset="0"/>
                        </a:rPr>
                        <a:t>It is used to initialize the </a:t>
                      </a:r>
                      <a:r>
                        <a:rPr lang="en-IN" b="0" i="0" dirty="0" err="1">
                          <a:solidFill>
                            <a:srgbClr val="000000"/>
                          </a:solidFill>
                          <a:effectLst/>
                          <a:latin typeface="verdana" panose="020B0604030504040204" pitchFamily="34" charset="0"/>
                        </a:rPr>
                        <a:t>LinkedHashMap</a:t>
                      </a:r>
                      <a:r>
                        <a:rPr lang="en-IN" b="0" i="0" dirty="0">
                          <a:solidFill>
                            <a:srgbClr val="000000"/>
                          </a:solidFill>
                          <a:effectLst/>
                          <a:latin typeface="verdana" panose="020B0604030504040204" pitchFamily="34" charset="0"/>
                        </a:rPr>
                        <a:t> with the elements from the given Map class 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5350279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4513166"/>
              </p:ext>
            </p:extLst>
          </p:nvPr>
        </p:nvGraphicFramePr>
        <p:xfrm>
          <a:off x="1114425" y="2285841"/>
          <a:ext cx="9701212" cy="2606040"/>
        </p:xfrm>
        <a:graphic>
          <a:graphicData uri="http://schemas.openxmlformats.org/drawingml/2006/table">
            <a:tbl>
              <a:tblPr/>
              <a:tblGrid>
                <a:gridCol w="4000500"/>
                <a:gridCol w="5700712"/>
              </a:tblGrid>
              <a:tr h="0">
                <a:tc>
                  <a:txBody>
                    <a:bodyPr/>
                    <a:lstStyle/>
                    <a:p>
                      <a:pPr algn="ctr" fontAlgn="t"/>
                      <a:r>
                        <a:rPr lang="en-IN" b="1" dirty="0">
                          <a:solidFill>
                            <a:srgbClr val="000000"/>
                          </a:solidFill>
                          <a:effectLst/>
                          <a:latin typeface="times new roman" panose="02020603050405020304" pitchFamily="18" charset="0"/>
                        </a:rPr>
                        <a:t>Method</a:t>
                      </a:r>
                    </a:p>
                  </a:txBody>
                  <a:tcPr marL="114300" marR="114300" marT="114300" marB="114300">
                    <a:lnL w="9525" cap="flat" cmpd="sng" algn="ctr">
                      <a:solidFill>
                        <a:srgbClr val="108C2D"/>
                      </a:solidFill>
                      <a:prstDash val="solid"/>
                      <a:round/>
                      <a:headEnd type="none" w="med" len="med"/>
                      <a:tailEnd type="none" w="med" len="med"/>
                    </a:lnL>
                    <a:lnR w="9525" cap="flat" cmpd="sng" algn="ctr">
                      <a:solidFill>
                        <a:srgbClr val="108C2D"/>
                      </a:solidFill>
                      <a:prstDash val="solid"/>
                      <a:round/>
                      <a:headEnd type="none" w="med" len="med"/>
                      <a:tailEnd type="none" w="med" len="med"/>
                    </a:lnR>
                    <a:lnT w="9525" cap="flat" cmpd="sng" algn="ctr">
                      <a:solidFill>
                        <a:srgbClr val="108C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108C2D"/>
                      </a:solidFill>
                      <a:prstDash val="solid"/>
                      <a:round/>
                      <a:headEnd type="none" w="med" len="med"/>
                      <a:tailEnd type="none" w="med" len="med"/>
                    </a:lnL>
                    <a:lnR w="9525" cap="flat" cmpd="sng" algn="ctr">
                      <a:solidFill>
                        <a:srgbClr val="108C2D"/>
                      </a:solidFill>
                      <a:prstDash val="solid"/>
                      <a:round/>
                      <a:headEnd type="none" w="med" len="med"/>
                      <a:tailEnd type="none" w="med" len="med"/>
                    </a:lnR>
                    <a:lnT w="9525" cap="flat" cmpd="sng" algn="ctr">
                      <a:solidFill>
                        <a:srgbClr val="108C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Object get(Object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is used to return the value to which this map maps the specified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dirty="0">
                          <a:solidFill>
                            <a:srgbClr val="000000"/>
                          </a:solidFill>
                          <a:effectLst/>
                          <a:latin typeface="verdana" panose="020B0604030504040204" pitchFamily="34" charset="0"/>
                        </a:rPr>
                        <a:t>void clear()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It is used to remove all mappings from this map.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boolean containsKey(Object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is used to return true if this map maps one or more keys to the specified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6" name="Rectangle 5"/>
          <p:cNvSpPr/>
          <p:nvPr/>
        </p:nvSpPr>
        <p:spPr>
          <a:xfrm>
            <a:off x="1128713" y="1417638"/>
            <a:ext cx="9744075" cy="646331"/>
          </a:xfrm>
          <a:prstGeom prst="rect">
            <a:avLst/>
          </a:prstGeom>
        </p:spPr>
        <p:txBody>
          <a:bodyPr wrap="square">
            <a:spAutoFit/>
          </a:bodyPr>
          <a:lstStyle/>
          <a:p>
            <a:r>
              <a:rPr lang="en-IN" b="1" dirty="0"/>
              <a:t>Apart from the methods inherited from its parent classes, </a:t>
            </a:r>
            <a:r>
              <a:rPr lang="en-IN" b="1" dirty="0" err="1"/>
              <a:t>LinkedHashMap</a:t>
            </a:r>
            <a:r>
              <a:rPr lang="en-IN" b="1" dirty="0"/>
              <a:t> defines the following methods −</a:t>
            </a:r>
          </a:p>
        </p:txBody>
      </p:sp>
    </p:spTree>
    <p:extLst>
      <p:ext uri="{BB962C8B-B14F-4D97-AF65-F5344CB8AC3E}">
        <p14:creationId xmlns:p14="http://schemas.microsoft.com/office/powerpoint/2010/main" val="39008651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LinkedHashMap</a:t>
            </a:r>
            <a:r>
              <a:rPr lang="en-IN" dirty="0" smtClean="0"/>
              <a:t> Demo</a:t>
            </a:r>
            <a:endParaRPr lang="en-IN" dirty="0"/>
          </a:p>
        </p:txBody>
      </p:sp>
      <p:sp>
        <p:nvSpPr>
          <p:cNvPr id="3" name="Content Placeholder 2"/>
          <p:cNvSpPr>
            <a:spLocks noGrp="1"/>
          </p:cNvSpPr>
          <p:nvPr>
            <p:ph idx="1"/>
          </p:nvPr>
        </p:nvSpPr>
        <p:spPr>
          <a:xfrm>
            <a:off x="609600" y="1600201"/>
            <a:ext cx="5291138" cy="452596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IN" sz="1600" dirty="0"/>
              <a:t>public class </a:t>
            </a:r>
            <a:r>
              <a:rPr lang="en-IN" sz="1600" dirty="0" err="1"/>
              <a:t>LinkedHashMapDemo</a:t>
            </a:r>
            <a:r>
              <a:rPr lang="en-IN" sz="1600" dirty="0"/>
              <a:t> {</a:t>
            </a:r>
          </a:p>
          <a:p>
            <a:pPr marL="0" indent="0">
              <a:buNone/>
            </a:pPr>
            <a:r>
              <a:rPr lang="en-IN" sz="1600" dirty="0"/>
              <a:t>    public static void main(String </a:t>
            </a:r>
            <a:r>
              <a:rPr lang="en-IN" sz="1600" dirty="0" err="1"/>
              <a:t>args</a:t>
            </a:r>
            <a:r>
              <a:rPr lang="en-IN" sz="1600" dirty="0"/>
              <a:t>[]) {</a:t>
            </a:r>
          </a:p>
          <a:p>
            <a:pPr marL="0" indent="0">
              <a:buNone/>
            </a:pPr>
            <a:r>
              <a:rPr lang="en-IN" sz="1600" dirty="0"/>
              <a:t>         // </a:t>
            </a:r>
            <a:r>
              <a:rPr lang="en-IN" sz="1600" dirty="0" err="1"/>
              <a:t>HashMap</a:t>
            </a:r>
            <a:r>
              <a:rPr lang="en-IN" sz="1600" dirty="0"/>
              <a:t> Declaration</a:t>
            </a:r>
          </a:p>
          <a:p>
            <a:pPr marL="0" indent="0">
              <a:buNone/>
            </a:pPr>
            <a:r>
              <a:rPr lang="en-IN" sz="1600" dirty="0"/>
              <a:t>         </a:t>
            </a:r>
            <a:r>
              <a:rPr lang="en-IN" sz="1600" dirty="0" err="1"/>
              <a:t>LinkedHashMap</a:t>
            </a:r>
            <a:r>
              <a:rPr lang="en-IN" sz="1600" dirty="0"/>
              <a:t>&lt;Integer, String&gt; </a:t>
            </a:r>
            <a:r>
              <a:rPr lang="en-IN" sz="1600" dirty="0" err="1"/>
              <a:t>lhmap</a:t>
            </a:r>
            <a:r>
              <a:rPr lang="en-IN" sz="1600" dirty="0"/>
              <a:t> = </a:t>
            </a:r>
          </a:p>
          <a:p>
            <a:pPr marL="0" indent="0">
              <a:buNone/>
            </a:pPr>
            <a:r>
              <a:rPr lang="en-IN" sz="1600" dirty="0"/>
              <a:t>                 new </a:t>
            </a:r>
            <a:r>
              <a:rPr lang="en-IN" sz="1600" dirty="0" err="1"/>
              <a:t>LinkedHashMap</a:t>
            </a:r>
            <a:r>
              <a:rPr lang="en-IN" sz="1600" dirty="0"/>
              <a:t>&lt;Integer, String&gt;();</a:t>
            </a:r>
          </a:p>
          <a:p>
            <a:pPr marL="0" indent="0">
              <a:buNone/>
            </a:pPr>
            <a:endParaRPr lang="en-IN" sz="1600" dirty="0"/>
          </a:p>
          <a:p>
            <a:pPr marL="0" indent="0">
              <a:buNone/>
            </a:pPr>
            <a:r>
              <a:rPr lang="en-IN" sz="1600" dirty="0"/>
              <a:t>         //Adding elements to </a:t>
            </a:r>
            <a:r>
              <a:rPr lang="en-IN" sz="1600" dirty="0" err="1"/>
              <a:t>LinkedHashMap</a:t>
            </a:r>
            <a:endParaRPr lang="en-IN" sz="1600" dirty="0"/>
          </a:p>
          <a:p>
            <a:pPr marL="0" indent="0">
              <a:buNone/>
            </a:pPr>
            <a:r>
              <a:rPr lang="en-IN" sz="1600" dirty="0"/>
              <a:t>         </a:t>
            </a:r>
            <a:r>
              <a:rPr lang="en-IN" sz="1600" dirty="0" err="1"/>
              <a:t>lhmap.put</a:t>
            </a:r>
            <a:r>
              <a:rPr lang="en-IN" sz="1600" dirty="0"/>
              <a:t>(22, "</a:t>
            </a:r>
            <a:r>
              <a:rPr lang="en-IN" sz="1600" dirty="0" err="1"/>
              <a:t>Abey</a:t>
            </a:r>
            <a:r>
              <a:rPr lang="en-IN" sz="1600" dirty="0"/>
              <a:t>");</a:t>
            </a:r>
          </a:p>
          <a:p>
            <a:pPr marL="0" indent="0">
              <a:buNone/>
            </a:pPr>
            <a:r>
              <a:rPr lang="en-IN" sz="1600" dirty="0"/>
              <a:t>         </a:t>
            </a:r>
            <a:r>
              <a:rPr lang="en-IN" sz="1600" dirty="0" err="1"/>
              <a:t>lhmap.put</a:t>
            </a:r>
            <a:r>
              <a:rPr lang="en-IN" sz="1600" dirty="0"/>
              <a:t>(33, "Dawn");</a:t>
            </a:r>
          </a:p>
          <a:p>
            <a:pPr marL="0" indent="0">
              <a:buNone/>
            </a:pPr>
            <a:r>
              <a:rPr lang="en-IN" sz="1600" dirty="0"/>
              <a:t>         </a:t>
            </a:r>
            <a:r>
              <a:rPr lang="en-IN" sz="1600" dirty="0" err="1"/>
              <a:t>lhmap.put</a:t>
            </a:r>
            <a:r>
              <a:rPr lang="en-IN" sz="1600" dirty="0"/>
              <a:t>(1, "Sherry");</a:t>
            </a:r>
          </a:p>
          <a:p>
            <a:pPr marL="0" indent="0">
              <a:buNone/>
            </a:pPr>
            <a:r>
              <a:rPr lang="en-IN" sz="1600" dirty="0"/>
              <a:t>         </a:t>
            </a:r>
            <a:r>
              <a:rPr lang="en-IN" sz="1600" dirty="0" err="1"/>
              <a:t>lhmap.put</a:t>
            </a:r>
            <a:r>
              <a:rPr lang="en-IN" sz="1600" dirty="0"/>
              <a:t>(2, "</a:t>
            </a:r>
            <a:r>
              <a:rPr lang="en-IN" sz="1600" dirty="0" err="1"/>
              <a:t>Karon</a:t>
            </a:r>
            <a:r>
              <a:rPr lang="en-IN" sz="1600" dirty="0"/>
              <a:t>");</a:t>
            </a:r>
          </a:p>
          <a:p>
            <a:pPr marL="0" indent="0">
              <a:buNone/>
            </a:pPr>
            <a:r>
              <a:rPr lang="en-IN" sz="1600" dirty="0"/>
              <a:t>         </a:t>
            </a:r>
            <a:r>
              <a:rPr lang="en-IN" sz="1600" dirty="0" err="1"/>
              <a:t>lhmap.put</a:t>
            </a:r>
            <a:r>
              <a:rPr lang="en-IN" sz="1600" dirty="0"/>
              <a:t>(100, "Jim");</a:t>
            </a:r>
          </a:p>
        </p:txBody>
      </p:sp>
      <p:sp>
        <p:nvSpPr>
          <p:cNvPr id="4" name="Rectangle 3"/>
          <p:cNvSpPr/>
          <p:nvPr/>
        </p:nvSpPr>
        <p:spPr>
          <a:xfrm>
            <a:off x="6276975" y="1648015"/>
            <a:ext cx="5410200" cy="44473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Bef>
                <a:spcPct val="50000"/>
              </a:spcBef>
              <a:spcAft>
                <a:spcPct val="0"/>
              </a:spcAft>
            </a:pPr>
            <a:r>
              <a:rPr lang="en-IN" sz="1600" b="1" dirty="0" smtClean="0"/>
              <a:t>     // remove value</a:t>
            </a:r>
          </a:p>
          <a:p>
            <a:pPr eaLnBrk="0" fontAlgn="base" hangingPunct="0">
              <a:spcBef>
                <a:spcPct val="50000"/>
              </a:spcBef>
              <a:spcAft>
                <a:spcPct val="0"/>
              </a:spcAft>
            </a:pPr>
            <a:r>
              <a:rPr lang="en-IN" sz="1600" b="1" dirty="0"/>
              <a:t> </a:t>
            </a:r>
            <a:r>
              <a:rPr lang="en-IN" sz="1600" b="1" dirty="0" smtClean="0"/>
              <a:t>  </a:t>
            </a:r>
            <a:r>
              <a:rPr lang="en-IN" sz="1600" b="1" dirty="0" err="1" smtClean="0"/>
              <a:t>lhmap.remove</a:t>
            </a:r>
            <a:r>
              <a:rPr lang="en-IN" sz="1600" b="1" dirty="0" smtClean="0"/>
              <a:t>(33</a:t>
            </a:r>
            <a:r>
              <a:rPr lang="en-IN" sz="1600" b="1" dirty="0"/>
              <a:t>);</a:t>
            </a:r>
          </a:p>
          <a:p>
            <a:pPr eaLnBrk="0" fontAlgn="base" hangingPunct="0">
              <a:spcBef>
                <a:spcPct val="50000"/>
              </a:spcBef>
              <a:spcAft>
                <a:spcPct val="0"/>
              </a:spcAft>
            </a:pPr>
            <a:r>
              <a:rPr lang="en-IN" dirty="0" smtClean="0"/>
              <a:t>// </a:t>
            </a:r>
            <a:r>
              <a:rPr lang="en-IN" sz="1600" b="1" dirty="0">
                <a:solidFill>
                  <a:schemeClr val="dk1"/>
                </a:solidFill>
              </a:rPr>
              <a:t>Generating a Set of entries</a:t>
            </a:r>
          </a:p>
          <a:p>
            <a:pPr eaLnBrk="0" fontAlgn="base" hangingPunct="0">
              <a:spcBef>
                <a:spcPct val="50000"/>
              </a:spcBef>
              <a:spcAft>
                <a:spcPct val="0"/>
              </a:spcAft>
            </a:pPr>
            <a:r>
              <a:rPr lang="en-IN" sz="1600" b="1" dirty="0">
                <a:solidFill>
                  <a:schemeClr val="dk1"/>
                </a:solidFill>
              </a:rPr>
              <a:t>         Set </a:t>
            </a:r>
            <a:r>
              <a:rPr lang="en-IN" sz="1600" b="1" dirty="0" err="1">
                <a:solidFill>
                  <a:schemeClr val="dk1"/>
                </a:solidFill>
              </a:rPr>
              <a:t>set</a:t>
            </a:r>
            <a:r>
              <a:rPr lang="en-IN" sz="1600" b="1" dirty="0">
                <a:solidFill>
                  <a:schemeClr val="dk1"/>
                </a:solidFill>
              </a:rPr>
              <a:t> = </a:t>
            </a:r>
            <a:r>
              <a:rPr lang="en-IN" sz="1600" b="1" dirty="0" err="1">
                <a:solidFill>
                  <a:schemeClr val="dk1"/>
                </a:solidFill>
              </a:rPr>
              <a:t>lhmap.entrySet</a:t>
            </a:r>
            <a:r>
              <a:rPr lang="en-IN" sz="1600" b="1" dirty="0">
                <a:solidFill>
                  <a:schemeClr val="dk1"/>
                </a:solidFill>
              </a:rPr>
              <a:t>();</a:t>
            </a:r>
          </a:p>
          <a:p>
            <a:pPr eaLnBrk="0" fontAlgn="base" hangingPunct="0">
              <a:spcBef>
                <a:spcPct val="50000"/>
              </a:spcBef>
              <a:spcAft>
                <a:spcPct val="0"/>
              </a:spcAft>
            </a:pPr>
            <a:endParaRPr lang="en-IN" sz="1600" b="1" dirty="0">
              <a:solidFill>
                <a:schemeClr val="dk1"/>
              </a:solidFill>
            </a:endParaRPr>
          </a:p>
          <a:p>
            <a:pPr eaLnBrk="0" fontAlgn="base" hangingPunct="0">
              <a:spcBef>
                <a:spcPct val="50000"/>
              </a:spcBef>
              <a:spcAft>
                <a:spcPct val="0"/>
              </a:spcAft>
            </a:pPr>
            <a:r>
              <a:rPr lang="en-IN" sz="1600" b="1" dirty="0">
                <a:solidFill>
                  <a:schemeClr val="dk1"/>
                </a:solidFill>
              </a:rPr>
              <a:t>         // Displaying elements of </a:t>
            </a:r>
            <a:r>
              <a:rPr lang="en-IN" sz="1600" b="1" dirty="0" err="1">
                <a:solidFill>
                  <a:schemeClr val="dk1"/>
                </a:solidFill>
              </a:rPr>
              <a:t>LinkedHashMap</a:t>
            </a:r>
            <a:endParaRPr lang="en-IN" sz="1600" b="1" dirty="0">
              <a:solidFill>
                <a:schemeClr val="dk1"/>
              </a:solidFill>
            </a:endParaRPr>
          </a:p>
          <a:p>
            <a:pPr eaLnBrk="0" fontAlgn="base" hangingPunct="0">
              <a:spcBef>
                <a:spcPct val="50000"/>
              </a:spcBef>
              <a:spcAft>
                <a:spcPct val="0"/>
              </a:spcAft>
            </a:pPr>
            <a:r>
              <a:rPr lang="en-IN" sz="1600" b="1" dirty="0">
                <a:solidFill>
                  <a:schemeClr val="dk1"/>
                </a:solidFill>
              </a:rPr>
              <a:t>         Iterator </a:t>
            </a:r>
            <a:r>
              <a:rPr lang="en-IN" sz="1600" b="1" dirty="0" err="1">
                <a:solidFill>
                  <a:schemeClr val="dk1"/>
                </a:solidFill>
              </a:rPr>
              <a:t>iterator</a:t>
            </a:r>
            <a:r>
              <a:rPr lang="en-IN" sz="1600" b="1" dirty="0">
                <a:solidFill>
                  <a:schemeClr val="dk1"/>
                </a:solidFill>
              </a:rPr>
              <a:t> = </a:t>
            </a:r>
            <a:r>
              <a:rPr lang="en-IN" sz="1600" b="1" dirty="0" err="1">
                <a:solidFill>
                  <a:schemeClr val="dk1"/>
                </a:solidFill>
              </a:rPr>
              <a:t>set.iterator</a:t>
            </a:r>
            <a:r>
              <a:rPr lang="en-IN" sz="1600" b="1" dirty="0">
                <a:solidFill>
                  <a:schemeClr val="dk1"/>
                </a:solidFill>
              </a:rPr>
              <a:t>();</a:t>
            </a:r>
          </a:p>
          <a:p>
            <a:pPr eaLnBrk="0" fontAlgn="base" hangingPunct="0">
              <a:spcBef>
                <a:spcPct val="50000"/>
              </a:spcBef>
              <a:spcAft>
                <a:spcPct val="0"/>
              </a:spcAft>
            </a:pPr>
            <a:r>
              <a:rPr lang="en-IN" sz="1600" b="1" dirty="0">
                <a:solidFill>
                  <a:schemeClr val="dk1"/>
                </a:solidFill>
              </a:rPr>
              <a:t>         while(</a:t>
            </a:r>
            <a:r>
              <a:rPr lang="en-IN" sz="1600" b="1" dirty="0" err="1">
                <a:solidFill>
                  <a:schemeClr val="dk1"/>
                </a:solidFill>
              </a:rPr>
              <a:t>iterator.hasNext</a:t>
            </a:r>
            <a:r>
              <a:rPr lang="en-IN" sz="1600" b="1" dirty="0">
                <a:solidFill>
                  <a:schemeClr val="dk1"/>
                </a:solidFill>
              </a:rPr>
              <a:t>()) {</a:t>
            </a:r>
          </a:p>
          <a:p>
            <a:pPr eaLnBrk="0" fontAlgn="base" hangingPunct="0">
              <a:spcBef>
                <a:spcPct val="50000"/>
              </a:spcBef>
              <a:spcAft>
                <a:spcPct val="0"/>
              </a:spcAft>
            </a:pPr>
            <a:r>
              <a:rPr lang="en-IN" sz="1600" b="1" dirty="0">
                <a:solidFill>
                  <a:schemeClr val="dk1"/>
                </a:solidFill>
              </a:rPr>
              <a:t>            </a:t>
            </a:r>
            <a:r>
              <a:rPr lang="en-IN" sz="1600" b="1" dirty="0" err="1">
                <a:solidFill>
                  <a:schemeClr val="dk1"/>
                </a:solidFill>
              </a:rPr>
              <a:t>Map.Entry</a:t>
            </a:r>
            <a:r>
              <a:rPr lang="en-IN" sz="1600" b="1" dirty="0">
                <a:solidFill>
                  <a:schemeClr val="dk1"/>
                </a:solidFill>
              </a:rPr>
              <a:t> me = (</a:t>
            </a:r>
            <a:r>
              <a:rPr lang="en-IN" sz="1600" b="1" dirty="0" err="1">
                <a:solidFill>
                  <a:schemeClr val="dk1"/>
                </a:solidFill>
              </a:rPr>
              <a:t>Map.Entry</a:t>
            </a:r>
            <a:r>
              <a:rPr lang="en-IN" sz="1600" b="1" dirty="0">
                <a:solidFill>
                  <a:schemeClr val="dk1"/>
                </a:solidFill>
              </a:rPr>
              <a:t>)</a:t>
            </a:r>
            <a:r>
              <a:rPr lang="en-IN" sz="1600" b="1" dirty="0" err="1">
                <a:solidFill>
                  <a:schemeClr val="dk1"/>
                </a:solidFill>
              </a:rPr>
              <a:t>iterator.next</a:t>
            </a:r>
            <a:r>
              <a:rPr lang="en-IN" sz="1600" b="1" dirty="0">
                <a:solidFill>
                  <a:schemeClr val="dk1"/>
                </a:solidFill>
              </a:rPr>
              <a:t>();</a:t>
            </a:r>
          </a:p>
          <a:p>
            <a:pPr eaLnBrk="0" fontAlgn="base" hangingPunct="0">
              <a:spcBef>
                <a:spcPct val="50000"/>
              </a:spcBef>
              <a:spcAft>
                <a:spcPct val="0"/>
              </a:spcAft>
            </a:pPr>
            <a:r>
              <a:rPr lang="en-IN" sz="1600" b="1" dirty="0">
                <a:solidFill>
                  <a:schemeClr val="dk1"/>
                </a:solidFill>
              </a:rPr>
              <a:t>            </a:t>
            </a:r>
            <a:r>
              <a:rPr lang="en-IN" sz="1600" b="1" dirty="0" err="1">
                <a:solidFill>
                  <a:schemeClr val="dk1"/>
                </a:solidFill>
              </a:rPr>
              <a:t>System.out.print</a:t>
            </a:r>
            <a:r>
              <a:rPr lang="en-IN" sz="1600" b="1" dirty="0">
                <a:solidFill>
                  <a:schemeClr val="dk1"/>
                </a:solidFill>
              </a:rPr>
              <a:t>("Key is: "+ </a:t>
            </a:r>
            <a:r>
              <a:rPr lang="en-IN" sz="1600" b="1" dirty="0" err="1">
                <a:solidFill>
                  <a:schemeClr val="dk1"/>
                </a:solidFill>
              </a:rPr>
              <a:t>me.getKey</a:t>
            </a:r>
            <a:r>
              <a:rPr lang="en-IN" sz="1600" b="1" dirty="0">
                <a:solidFill>
                  <a:schemeClr val="dk1"/>
                </a:solidFill>
              </a:rPr>
              <a:t>() + </a:t>
            </a:r>
          </a:p>
          <a:p>
            <a:pPr eaLnBrk="0" fontAlgn="base" hangingPunct="0">
              <a:spcBef>
                <a:spcPct val="50000"/>
              </a:spcBef>
              <a:spcAft>
                <a:spcPct val="0"/>
              </a:spcAft>
            </a:pPr>
            <a:r>
              <a:rPr lang="en-IN" sz="1600" b="1" dirty="0">
                <a:solidFill>
                  <a:schemeClr val="dk1"/>
                </a:solidFill>
              </a:rPr>
              <a:t>                    "&amp; Value is: "+</a:t>
            </a:r>
            <a:r>
              <a:rPr lang="en-IN" sz="1600" b="1" dirty="0" err="1">
                <a:solidFill>
                  <a:schemeClr val="dk1"/>
                </a:solidFill>
              </a:rPr>
              <a:t>me.getValue</a:t>
            </a:r>
            <a:r>
              <a:rPr lang="en-IN" sz="1600" b="1" dirty="0">
                <a:solidFill>
                  <a:schemeClr val="dk1"/>
                </a:solidFill>
              </a:rPr>
              <a:t>()+"\n");</a:t>
            </a:r>
          </a:p>
          <a:p>
            <a:pPr eaLnBrk="0" fontAlgn="base" hangingPunct="0">
              <a:spcBef>
                <a:spcPct val="50000"/>
              </a:spcBef>
              <a:spcAft>
                <a:spcPct val="0"/>
              </a:spcAft>
            </a:pPr>
            <a:r>
              <a:rPr lang="en-IN" sz="1600" b="1" dirty="0">
                <a:solidFill>
                  <a:schemeClr val="dk1"/>
                </a:solidFill>
              </a:rPr>
              <a:t>         </a:t>
            </a:r>
            <a:r>
              <a:rPr lang="en-IN" sz="1600" b="1" dirty="0" smtClean="0">
                <a:solidFill>
                  <a:schemeClr val="dk1"/>
                </a:solidFill>
              </a:rPr>
              <a:t>}     } }</a:t>
            </a:r>
            <a:endParaRPr lang="en-IN" sz="1600" b="1" dirty="0">
              <a:solidFill>
                <a:schemeClr val="dk1"/>
              </a:solidFill>
            </a:endParaRPr>
          </a:p>
        </p:txBody>
      </p:sp>
      <p:sp>
        <p:nvSpPr>
          <p:cNvPr id="5" name="Rectangle 4"/>
          <p:cNvSpPr/>
          <p:nvPr/>
        </p:nvSpPr>
        <p:spPr>
          <a:xfrm>
            <a:off x="1628775" y="6308727"/>
            <a:ext cx="752951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smtClean="0"/>
              <a:t>Values </a:t>
            </a:r>
            <a:r>
              <a:rPr lang="en-IN" dirty="0"/>
              <a:t>are returned in the same order in which they got inserted.</a:t>
            </a:r>
          </a:p>
        </p:txBody>
      </p:sp>
    </p:spTree>
    <p:extLst>
      <p:ext uri="{BB962C8B-B14F-4D97-AF65-F5344CB8AC3E}">
        <p14:creationId xmlns:p14="http://schemas.microsoft.com/office/powerpoint/2010/main" val="5764526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TreeMap</a:t>
            </a:r>
            <a:r>
              <a:rPr lang="en-IN" dirty="0" smtClean="0"/>
              <a:t> Class</a:t>
            </a:r>
            <a:endParaRPr lang="en-IN" dirty="0"/>
          </a:p>
        </p:txBody>
      </p:sp>
      <p:sp>
        <p:nvSpPr>
          <p:cNvPr id="3" name="Content Placeholder 2"/>
          <p:cNvSpPr>
            <a:spLocks noGrp="1"/>
          </p:cNvSpPr>
          <p:nvPr>
            <p:ph idx="1"/>
          </p:nvPr>
        </p:nvSpPr>
        <p:spPr/>
        <p:txBody>
          <a:bodyPr/>
          <a:lstStyle/>
          <a:p>
            <a:r>
              <a:rPr lang="en-IN" sz="2400" dirty="0"/>
              <a:t>Java </a:t>
            </a:r>
            <a:r>
              <a:rPr lang="en-IN" sz="2400" dirty="0" err="1"/>
              <a:t>TreeMap</a:t>
            </a:r>
            <a:r>
              <a:rPr lang="en-IN" sz="2400" dirty="0"/>
              <a:t> class implements the Map interface by using a tree. </a:t>
            </a:r>
            <a:endParaRPr lang="en-IN" sz="2400" dirty="0" smtClean="0"/>
          </a:p>
          <a:p>
            <a:r>
              <a:rPr lang="en-IN" sz="2400" dirty="0" smtClean="0"/>
              <a:t>It </a:t>
            </a:r>
            <a:r>
              <a:rPr lang="en-IN" sz="2400" dirty="0"/>
              <a:t>provides an efficient means of storing key/value pairs in sorted order</a:t>
            </a:r>
            <a:r>
              <a:rPr lang="en-IN" sz="2400" dirty="0" smtClean="0"/>
              <a:t>.</a:t>
            </a:r>
          </a:p>
          <a:p>
            <a:r>
              <a:rPr lang="en-IN" sz="2400" dirty="0"/>
              <a:t>A </a:t>
            </a:r>
            <a:r>
              <a:rPr lang="en-IN" sz="2400" dirty="0" err="1"/>
              <a:t>TreeMap</a:t>
            </a:r>
            <a:r>
              <a:rPr lang="en-IN" sz="2400" dirty="0"/>
              <a:t> contains values based on the key. </a:t>
            </a:r>
            <a:endParaRPr lang="en-IN" sz="2400" dirty="0" smtClean="0"/>
          </a:p>
          <a:p>
            <a:r>
              <a:rPr lang="en-IN" sz="2400" dirty="0" smtClean="0"/>
              <a:t>It </a:t>
            </a:r>
            <a:r>
              <a:rPr lang="en-IN" sz="2400" dirty="0"/>
              <a:t>implements the </a:t>
            </a:r>
            <a:r>
              <a:rPr lang="en-IN" sz="2400" dirty="0" err="1"/>
              <a:t>NavigableMap</a:t>
            </a:r>
            <a:r>
              <a:rPr lang="en-IN" sz="2400" dirty="0"/>
              <a:t> interface and extends </a:t>
            </a:r>
            <a:r>
              <a:rPr lang="en-IN" sz="2400" dirty="0" err="1"/>
              <a:t>AbstractMap</a:t>
            </a:r>
            <a:r>
              <a:rPr lang="en-IN" sz="2400" dirty="0"/>
              <a:t> class.</a:t>
            </a:r>
          </a:p>
          <a:p>
            <a:r>
              <a:rPr lang="en-IN" sz="2400" dirty="0"/>
              <a:t>It contains only unique elements.</a:t>
            </a:r>
          </a:p>
          <a:p>
            <a:r>
              <a:rPr lang="en-IN" sz="2400" dirty="0"/>
              <a:t>It cannot have null key but can have multiple null values.</a:t>
            </a:r>
          </a:p>
          <a:p>
            <a:r>
              <a:rPr lang="en-IN" sz="2400" dirty="0"/>
              <a:t>It is same as </a:t>
            </a:r>
            <a:r>
              <a:rPr lang="en-IN" sz="2400" dirty="0" err="1"/>
              <a:t>HashMap</a:t>
            </a:r>
            <a:r>
              <a:rPr lang="en-IN" sz="2400" dirty="0"/>
              <a:t> instead maintains ascending order.</a:t>
            </a:r>
          </a:p>
        </p:txBody>
      </p:sp>
    </p:spTree>
    <p:extLst>
      <p:ext uri="{BB962C8B-B14F-4D97-AF65-F5344CB8AC3E}">
        <p14:creationId xmlns:p14="http://schemas.microsoft.com/office/powerpoint/2010/main" val="4302253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TreeMap</a:t>
            </a:r>
            <a:r>
              <a:rPr lang="en-IN" dirty="0"/>
              <a:t> class declaration</a:t>
            </a:r>
          </a:p>
        </p:txBody>
      </p:sp>
      <p:sp>
        <p:nvSpPr>
          <p:cNvPr id="3" name="Content Placeholder 2"/>
          <p:cNvSpPr>
            <a:spLocks noGrp="1"/>
          </p:cNvSpPr>
          <p:nvPr>
            <p:ph idx="1"/>
          </p:nvPr>
        </p:nvSpPr>
        <p:spPr>
          <a:xfrm>
            <a:off x="623888" y="1417639"/>
            <a:ext cx="10972800" cy="868362"/>
          </a:xfrm>
        </p:spPr>
        <p:txBody>
          <a:bodyPr/>
          <a:lstStyle/>
          <a:p>
            <a:r>
              <a:rPr lang="en-IN" sz="2400" dirty="0"/>
              <a:t>public class </a:t>
            </a:r>
            <a:r>
              <a:rPr lang="en-IN" sz="2400" dirty="0" err="1"/>
              <a:t>TreeMap</a:t>
            </a:r>
            <a:r>
              <a:rPr lang="en-IN" sz="2400" dirty="0"/>
              <a:t>&lt;K,V&gt; extends </a:t>
            </a:r>
            <a:r>
              <a:rPr lang="en-IN" sz="2400" dirty="0" err="1"/>
              <a:t>AbstractMap</a:t>
            </a:r>
            <a:r>
              <a:rPr lang="en-IN" sz="2400" dirty="0"/>
              <a:t>&lt;K,V&gt; implements </a:t>
            </a:r>
            <a:r>
              <a:rPr lang="en-IN" sz="2400" dirty="0" err="1"/>
              <a:t>NavigableMap</a:t>
            </a:r>
            <a:r>
              <a:rPr lang="en-IN" sz="2400" dirty="0"/>
              <a:t>&lt;K,V&gt;, </a:t>
            </a:r>
            <a:r>
              <a:rPr lang="en-IN" sz="2400" dirty="0" err="1"/>
              <a:t>Cloneable</a:t>
            </a:r>
            <a:r>
              <a:rPr lang="en-IN" sz="2400" dirty="0"/>
              <a:t>, </a:t>
            </a:r>
            <a:r>
              <a:rPr lang="en-IN" sz="2400" dirty="0" err="1"/>
              <a:t>Serializable</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558199693"/>
              </p:ext>
            </p:extLst>
          </p:nvPr>
        </p:nvGraphicFramePr>
        <p:xfrm>
          <a:off x="928687" y="2516403"/>
          <a:ext cx="10653713" cy="4122692"/>
        </p:xfrm>
        <a:graphic>
          <a:graphicData uri="http://schemas.openxmlformats.org/drawingml/2006/table">
            <a:tbl>
              <a:tblPr/>
              <a:tblGrid>
                <a:gridCol w="3114676"/>
                <a:gridCol w="7539037"/>
              </a:tblGrid>
              <a:tr h="397532">
                <a:tc>
                  <a:txBody>
                    <a:bodyPr/>
                    <a:lstStyle/>
                    <a:p>
                      <a:pPr algn="ctr" fontAlgn="t"/>
                      <a:r>
                        <a:rPr lang="en-IN" sz="1600" b="1">
                          <a:solidFill>
                            <a:srgbClr val="000000"/>
                          </a:solidFill>
                          <a:effectLst/>
                          <a:latin typeface="times new roman" panose="02020603050405020304" pitchFamily="18" charset="0"/>
                        </a:rPr>
                        <a:t>Constructor</a:t>
                      </a:r>
                    </a:p>
                  </a:txBody>
                  <a:tcPr marL="98964" marR="98964" marT="98964" marB="98964">
                    <a:lnL w="9525" cap="flat" cmpd="sng" algn="ctr">
                      <a:solidFill>
                        <a:srgbClr val="B87FA3"/>
                      </a:solidFill>
                      <a:prstDash val="solid"/>
                      <a:round/>
                      <a:headEnd type="none" w="med" len="med"/>
                      <a:tailEnd type="none" w="med" len="med"/>
                    </a:lnL>
                    <a:lnR w="9525" cap="flat" cmpd="sng" algn="ctr">
                      <a:solidFill>
                        <a:srgbClr val="B87FA3"/>
                      </a:solidFill>
                      <a:prstDash val="solid"/>
                      <a:round/>
                      <a:headEnd type="none" w="med" len="med"/>
                      <a:tailEnd type="none" w="med" len="med"/>
                    </a:lnR>
                    <a:lnT w="9525" cap="flat" cmpd="sng" algn="ctr">
                      <a:solidFill>
                        <a:srgbClr val="B87F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98964" marR="98964" marT="98964" marB="98964">
                    <a:lnL w="9525" cap="flat" cmpd="sng" algn="ctr">
                      <a:solidFill>
                        <a:srgbClr val="B87FA3"/>
                      </a:solidFill>
                      <a:prstDash val="solid"/>
                      <a:round/>
                      <a:headEnd type="none" w="med" len="med"/>
                      <a:tailEnd type="none" w="med" len="med"/>
                    </a:lnL>
                    <a:lnR w="9525" cap="flat" cmpd="sng" algn="ctr">
                      <a:solidFill>
                        <a:srgbClr val="B87FA3"/>
                      </a:solidFill>
                      <a:prstDash val="solid"/>
                      <a:round/>
                      <a:headEnd type="none" w="med" len="med"/>
                      <a:tailEnd type="none" w="med" len="med"/>
                    </a:lnR>
                    <a:lnT w="9525" cap="flat" cmpd="sng" algn="ctr">
                      <a:solidFill>
                        <a:srgbClr val="B87F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59932">
                <a:tc>
                  <a:txBody>
                    <a:bodyPr/>
                    <a:lstStyle/>
                    <a:p>
                      <a:pPr algn="just" fontAlgn="t"/>
                      <a:r>
                        <a:rPr lang="en-IN" sz="1600" b="0" i="0">
                          <a:solidFill>
                            <a:srgbClr val="000000"/>
                          </a:solidFill>
                          <a:effectLst/>
                          <a:latin typeface="verdana" panose="020B0604030504040204" pitchFamily="34" charset="0"/>
                        </a:rPr>
                        <a:t>TreeMap()</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construct an empty tree map that will be sorted using the natural order of its key.</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73664">
                <a:tc>
                  <a:txBody>
                    <a:bodyPr/>
                    <a:lstStyle/>
                    <a:p>
                      <a:pPr algn="just" fontAlgn="t"/>
                      <a:r>
                        <a:rPr lang="en-IN" sz="1600" b="0" i="0">
                          <a:solidFill>
                            <a:srgbClr val="000000"/>
                          </a:solidFill>
                          <a:effectLst/>
                          <a:latin typeface="verdana" panose="020B0604030504040204" pitchFamily="34" charset="0"/>
                        </a:rPr>
                        <a:t>TreeMap(Comparator comp)</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construct an empty tree-based map that will be sorted using the comparator comp.</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73664">
                <a:tc>
                  <a:txBody>
                    <a:bodyPr/>
                    <a:lstStyle/>
                    <a:p>
                      <a:pPr algn="just" fontAlgn="t"/>
                      <a:r>
                        <a:rPr lang="en-IN" sz="1600" b="0" i="0">
                          <a:solidFill>
                            <a:srgbClr val="000000"/>
                          </a:solidFill>
                          <a:effectLst/>
                          <a:latin typeface="verdana" panose="020B0604030504040204" pitchFamily="34" charset="0"/>
                        </a:rPr>
                        <a:t>TreeMap(Map m)</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initialize a tree map with the entries from </a:t>
                      </a:r>
                      <a:r>
                        <a:rPr lang="en-IN" sz="1600" b="1" i="0">
                          <a:solidFill>
                            <a:srgbClr val="000000"/>
                          </a:solidFill>
                          <a:effectLst/>
                          <a:latin typeface="verdana" panose="020B0604030504040204" pitchFamily="34" charset="0"/>
                        </a:rPr>
                        <a:t>m</a:t>
                      </a:r>
                      <a:r>
                        <a:rPr lang="en-IN" sz="1600" b="0" i="0">
                          <a:solidFill>
                            <a:srgbClr val="000000"/>
                          </a:solidFill>
                          <a:effectLst/>
                          <a:latin typeface="verdana" panose="020B0604030504040204" pitchFamily="34" charset="0"/>
                        </a:rPr>
                        <a:t>, which will be sorted using the natural order of the keys.</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73664">
                <a:tc>
                  <a:txBody>
                    <a:bodyPr/>
                    <a:lstStyle/>
                    <a:p>
                      <a:pPr algn="just" fontAlgn="t"/>
                      <a:r>
                        <a:rPr lang="en-IN" sz="1600" b="0" i="0">
                          <a:solidFill>
                            <a:srgbClr val="000000"/>
                          </a:solidFill>
                          <a:effectLst/>
                          <a:latin typeface="verdana" panose="020B0604030504040204" pitchFamily="34" charset="0"/>
                        </a:rPr>
                        <a:t>TreeMap(SortedMap sm)</a:t>
                      </a: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It is used to initialize a tree map with the entries from the </a:t>
                      </a:r>
                      <a:r>
                        <a:rPr lang="en-IN" sz="1600" b="0" i="0" dirty="0" err="1">
                          <a:solidFill>
                            <a:srgbClr val="000000"/>
                          </a:solidFill>
                          <a:effectLst/>
                          <a:latin typeface="verdana" panose="020B0604030504040204" pitchFamily="34" charset="0"/>
                        </a:rPr>
                        <a:t>SortedMap</a:t>
                      </a:r>
                      <a:r>
                        <a:rPr lang="en-IN" sz="1600" b="0" i="0" dirty="0">
                          <a:solidFill>
                            <a:srgbClr val="000000"/>
                          </a:solidFill>
                          <a:effectLst/>
                          <a:latin typeface="verdana" panose="020B0604030504040204" pitchFamily="34" charset="0"/>
                        </a:rPr>
                        <a:t> </a:t>
                      </a:r>
                      <a:r>
                        <a:rPr lang="en-IN" sz="1600" b="1" i="0" dirty="0" err="1">
                          <a:solidFill>
                            <a:srgbClr val="000000"/>
                          </a:solidFill>
                          <a:effectLst/>
                          <a:latin typeface="verdana" panose="020B0604030504040204" pitchFamily="34" charset="0"/>
                        </a:rPr>
                        <a:t>sm</a:t>
                      </a:r>
                      <a:r>
                        <a:rPr lang="en-IN" sz="1600" b="0" i="0" dirty="0">
                          <a:solidFill>
                            <a:srgbClr val="000000"/>
                          </a:solidFill>
                          <a:effectLst/>
                          <a:latin typeface="verdana" panose="020B0604030504040204" pitchFamily="34" charset="0"/>
                        </a:rPr>
                        <a:t>, which will be sorted in the same order as </a:t>
                      </a:r>
                      <a:r>
                        <a:rPr lang="en-IN" sz="1600" b="1" i="0" dirty="0">
                          <a:solidFill>
                            <a:srgbClr val="000000"/>
                          </a:solidFill>
                          <a:effectLst/>
                          <a:latin typeface="verdana" panose="020B0604030504040204" pitchFamily="34" charset="0"/>
                        </a:rPr>
                        <a:t>sm.</a:t>
                      </a:r>
                      <a:endParaRPr lang="en-IN" sz="1600" b="0" i="0" dirty="0">
                        <a:solidFill>
                          <a:srgbClr val="000000"/>
                        </a:solidFill>
                        <a:effectLst/>
                        <a:latin typeface="verdana" panose="020B0604030504040204" pitchFamily="34" charset="0"/>
                      </a:endParaRPr>
                    </a:p>
                  </a:txBody>
                  <a:tcPr marL="65976" marR="65976" marT="65976" marB="65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9526977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Java </a:t>
            </a:r>
            <a:r>
              <a:rPr lang="en-IN" dirty="0" err="1"/>
              <a:t>TreeMap</a:t>
            </a:r>
            <a:r>
              <a:rPr lang="en-IN" dirty="0"/>
              <a:t> class</a:t>
            </a:r>
          </a:p>
        </p:txBody>
      </p:sp>
      <p:graphicFrame>
        <p:nvGraphicFramePr>
          <p:cNvPr id="4" name="Table 3"/>
          <p:cNvGraphicFramePr>
            <a:graphicFrameLocks noGrp="1"/>
          </p:cNvGraphicFramePr>
          <p:nvPr>
            <p:extLst>
              <p:ext uri="{D42A27DB-BD31-4B8C-83A1-F6EECF244321}">
                <p14:modId xmlns:p14="http://schemas.microsoft.com/office/powerpoint/2010/main" val="4010562340"/>
              </p:ext>
            </p:extLst>
          </p:nvPr>
        </p:nvGraphicFramePr>
        <p:xfrm>
          <a:off x="800100" y="1285876"/>
          <a:ext cx="10501314" cy="5103609"/>
        </p:xfrm>
        <a:graphic>
          <a:graphicData uri="http://schemas.openxmlformats.org/drawingml/2006/table">
            <a:tbl>
              <a:tblPr/>
              <a:tblGrid>
                <a:gridCol w="2957513"/>
                <a:gridCol w="7543801"/>
              </a:tblGrid>
              <a:tr h="228026">
                <a:tc>
                  <a:txBody>
                    <a:bodyPr/>
                    <a:lstStyle/>
                    <a:p>
                      <a:pPr algn="ctr" fontAlgn="t"/>
                      <a:r>
                        <a:rPr lang="en-IN" sz="1600" b="1">
                          <a:solidFill>
                            <a:srgbClr val="000000"/>
                          </a:solidFill>
                          <a:effectLst/>
                          <a:latin typeface="times new roman" panose="02020603050405020304" pitchFamily="18" charset="0"/>
                        </a:rPr>
                        <a:t>Method</a:t>
                      </a:r>
                    </a:p>
                  </a:txBody>
                  <a:tcPr marL="51824" marR="51824" marT="51824" marB="51824">
                    <a:lnL w="9525" cap="flat" cmpd="sng" algn="ctr">
                      <a:solidFill>
                        <a:srgbClr val="00E5F5"/>
                      </a:solidFill>
                      <a:prstDash val="solid"/>
                      <a:round/>
                      <a:headEnd type="none" w="med" len="med"/>
                      <a:tailEnd type="none" w="med" len="med"/>
                    </a:lnL>
                    <a:lnR w="9525" cap="flat" cmpd="sng" algn="ctr">
                      <a:solidFill>
                        <a:srgbClr val="00E5F5"/>
                      </a:solidFill>
                      <a:prstDash val="solid"/>
                      <a:round/>
                      <a:headEnd type="none" w="med" len="med"/>
                      <a:tailEnd type="none" w="med" len="med"/>
                    </a:lnR>
                    <a:lnT w="9525" cap="flat" cmpd="sng" algn="ctr">
                      <a:solidFill>
                        <a:srgbClr val="00E5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51824" marR="51824" marT="51824" marB="51824">
                    <a:lnL w="9525" cap="flat" cmpd="sng" algn="ctr">
                      <a:solidFill>
                        <a:srgbClr val="00E5F5"/>
                      </a:solidFill>
                      <a:prstDash val="solid"/>
                      <a:round/>
                      <a:headEnd type="none" w="med" len="med"/>
                      <a:tailEnd type="none" w="med" len="med"/>
                    </a:lnL>
                    <a:lnR w="9525" cap="flat" cmpd="sng" algn="ctr">
                      <a:solidFill>
                        <a:srgbClr val="00E5F5"/>
                      </a:solidFill>
                      <a:prstDash val="solid"/>
                      <a:round/>
                      <a:headEnd type="none" w="med" len="med"/>
                      <a:tailEnd type="none" w="med" len="med"/>
                    </a:lnR>
                    <a:lnT w="9525" cap="flat" cmpd="sng" algn="ctr">
                      <a:solidFill>
                        <a:srgbClr val="00E5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42231">
                <a:tc>
                  <a:txBody>
                    <a:bodyPr/>
                    <a:lstStyle/>
                    <a:p>
                      <a:pPr algn="just" fontAlgn="t"/>
                      <a:r>
                        <a:rPr lang="en-IN" sz="1600" b="0" i="0" dirty="0" err="1">
                          <a:solidFill>
                            <a:srgbClr val="000000"/>
                          </a:solidFill>
                          <a:effectLst/>
                          <a:latin typeface="verdana" panose="020B0604030504040204" pitchFamily="34" charset="0"/>
                        </a:rPr>
                        <a:t>boolean</a:t>
                      </a:r>
                      <a:r>
                        <a:rPr lang="en-IN" sz="1600" b="0" i="0" dirty="0">
                          <a:solidFill>
                            <a:srgbClr val="000000"/>
                          </a:solidFill>
                          <a:effectLst/>
                          <a:latin typeface="verdana" panose="020B0604030504040204" pitchFamily="34" charset="0"/>
                        </a:rPr>
                        <a:t> </a:t>
                      </a:r>
                      <a:r>
                        <a:rPr lang="en-IN" sz="1600" b="0" i="0" dirty="0" err="1">
                          <a:solidFill>
                            <a:srgbClr val="000000"/>
                          </a:solidFill>
                          <a:effectLst/>
                          <a:latin typeface="verdana" panose="020B0604030504040204" pitchFamily="34" charset="0"/>
                        </a:rPr>
                        <a:t>containsKey</a:t>
                      </a:r>
                      <a:r>
                        <a:rPr lang="en-IN" sz="1600" b="0" i="0" dirty="0">
                          <a:solidFill>
                            <a:srgbClr val="000000"/>
                          </a:solidFill>
                          <a:effectLst/>
                          <a:latin typeface="verdana" panose="020B0604030504040204" pitchFamily="34" charset="0"/>
                        </a:rPr>
                        <a:t>(Object 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true if this map contains a mapping for the specified 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231">
                <a:tc>
                  <a:txBody>
                    <a:bodyPr/>
                    <a:lstStyle/>
                    <a:p>
                      <a:pPr algn="just" fontAlgn="t"/>
                      <a:r>
                        <a:rPr lang="en-IN" sz="1600" b="0" i="0">
                          <a:solidFill>
                            <a:srgbClr val="000000"/>
                          </a:solidFill>
                          <a:effectLst/>
                          <a:latin typeface="verdana" panose="020B0604030504040204" pitchFamily="34" charset="0"/>
                        </a:rPr>
                        <a:t>boolean containsValue(Object value)</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true if this map maps one or more keys to the specified value.</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2231">
                <a:tc>
                  <a:txBody>
                    <a:bodyPr/>
                    <a:lstStyle/>
                    <a:p>
                      <a:pPr algn="just" fontAlgn="t"/>
                      <a:r>
                        <a:rPr lang="en-IN" sz="1600" b="0" i="0">
                          <a:solidFill>
                            <a:srgbClr val="000000"/>
                          </a:solidFill>
                          <a:effectLst/>
                          <a:latin typeface="verdana" panose="020B0604030504040204" pitchFamily="34" charset="0"/>
                        </a:rPr>
                        <a:t>Object firstKey()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the first (lowest) key currently in this sorted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231">
                <a:tc>
                  <a:txBody>
                    <a:bodyPr/>
                    <a:lstStyle/>
                    <a:p>
                      <a:pPr algn="just" fontAlgn="t"/>
                      <a:r>
                        <a:rPr lang="en-IN" sz="1600" b="0" i="0">
                          <a:solidFill>
                            <a:srgbClr val="000000"/>
                          </a:solidFill>
                          <a:effectLst/>
                          <a:latin typeface="verdana" panose="020B0604030504040204" pitchFamily="34" charset="0"/>
                        </a:rPr>
                        <a:t>Object get(Object 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the value to which this map maps the specified 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2231">
                <a:tc>
                  <a:txBody>
                    <a:bodyPr/>
                    <a:lstStyle/>
                    <a:p>
                      <a:pPr algn="just" fontAlgn="t"/>
                      <a:r>
                        <a:rPr lang="en-IN" sz="1600" b="0" i="0">
                          <a:solidFill>
                            <a:srgbClr val="000000"/>
                          </a:solidFill>
                          <a:effectLst/>
                          <a:latin typeface="verdana" panose="020B0604030504040204" pitchFamily="34" charset="0"/>
                        </a:rPr>
                        <a:t>Object lastKey()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the last (highest) key currently in this sorted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231">
                <a:tc>
                  <a:txBody>
                    <a:bodyPr/>
                    <a:lstStyle/>
                    <a:p>
                      <a:pPr algn="just" fontAlgn="t"/>
                      <a:r>
                        <a:rPr lang="en-IN" sz="1600" b="0" i="0">
                          <a:solidFill>
                            <a:srgbClr val="000000"/>
                          </a:solidFill>
                          <a:effectLst/>
                          <a:latin typeface="verdana" panose="020B0604030504040204" pitchFamily="34" charset="0"/>
                        </a:rPr>
                        <a:t>Object remove(Object key)</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remove the mapping for this key from this TreeMap if present.</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2231">
                <a:tc>
                  <a:txBody>
                    <a:bodyPr/>
                    <a:lstStyle/>
                    <a:p>
                      <a:pPr algn="just" fontAlgn="t"/>
                      <a:r>
                        <a:rPr lang="en-IN" sz="1600" b="0" i="0">
                          <a:solidFill>
                            <a:srgbClr val="000000"/>
                          </a:solidFill>
                          <a:effectLst/>
                          <a:latin typeface="verdana" panose="020B0604030504040204" pitchFamily="34" charset="0"/>
                        </a:rPr>
                        <a:t>void putAll(Map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copy all of the mappings from the specified map to this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231">
                <a:tc>
                  <a:txBody>
                    <a:bodyPr/>
                    <a:lstStyle/>
                    <a:p>
                      <a:pPr algn="just" fontAlgn="t"/>
                      <a:r>
                        <a:rPr lang="en-IN" sz="1600" b="0" i="0">
                          <a:solidFill>
                            <a:srgbClr val="000000"/>
                          </a:solidFill>
                          <a:effectLst/>
                          <a:latin typeface="verdana" panose="020B0604030504040204" pitchFamily="34" charset="0"/>
                        </a:rPr>
                        <a:t>Set entrySet()</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a set view of the mappings contained in this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7854">
                <a:tc>
                  <a:txBody>
                    <a:bodyPr/>
                    <a:lstStyle/>
                    <a:p>
                      <a:pPr algn="just" fontAlgn="t"/>
                      <a:r>
                        <a:rPr lang="en-IN" sz="1600" b="0" i="0">
                          <a:solidFill>
                            <a:srgbClr val="000000"/>
                          </a:solidFill>
                          <a:effectLst/>
                          <a:latin typeface="verdana" panose="020B0604030504040204" pitchFamily="34" charset="0"/>
                        </a:rPr>
                        <a:t>int size()</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the number of key-value mappings in this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231">
                <a:tc>
                  <a:txBody>
                    <a:bodyPr/>
                    <a:lstStyle/>
                    <a:p>
                      <a:pPr algn="just" fontAlgn="t"/>
                      <a:r>
                        <a:rPr lang="en-IN" sz="1600" b="0" i="0">
                          <a:solidFill>
                            <a:srgbClr val="000000"/>
                          </a:solidFill>
                          <a:effectLst/>
                          <a:latin typeface="verdana" panose="020B0604030504040204" pitchFamily="34" charset="0"/>
                        </a:rPr>
                        <a:t>Collection values()</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It is used to return a collection view of the values contained in this map.</a:t>
                      </a:r>
                    </a:p>
                  </a:txBody>
                  <a:tcPr marL="34549" marR="34549" marT="34549" marB="345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566906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99" y="0"/>
            <a:ext cx="10972800" cy="1143000"/>
          </a:xfrm>
        </p:spPr>
        <p:txBody>
          <a:bodyPr/>
          <a:lstStyle/>
          <a:p>
            <a:r>
              <a:rPr lang="en-IN" dirty="0" err="1" smtClean="0"/>
              <a:t>TreeMap</a:t>
            </a:r>
            <a:r>
              <a:rPr lang="en-IN" dirty="0" smtClean="0"/>
              <a:t> Demo</a:t>
            </a:r>
            <a:endParaRPr lang="en-IN" dirty="0"/>
          </a:p>
        </p:txBody>
      </p:sp>
      <p:sp>
        <p:nvSpPr>
          <p:cNvPr id="3" name="Content Placeholder 2"/>
          <p:cNvSpPr>
            <a:spLocks noGrp="1"/>
          </p:cNvSpPr>
          <p:nvPr>
            <p:ph idx="1"/>
          </p:nvPr>
        </p:nvSpPr>
        <p:spPr>
          <a:xfrm>
            <a:off x="609599" y="1325563"/>
            <a:ext cx="4748213" cy="452596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IN" sz="1800" dirty="0"/>
              <a:t>public class Details </a:t>
            </a:r>
            <a:r>
              <a:rPr lang="en-IN" sz="1800" dirty="0" smtClean="0"/>
              <a:t> {</a:t>
            </a:r>
            <a:endParaRPr lang="en-IN" sz="1800" dirty="0"/>
          </a:p>
          <a:p>
            <a:pPr marL="0" indent="0">
              <a:buNone/>
            </a:pPr>
            <a:r>
              <a:rPr lang="en-IN" sz="1800" dirty="0" smtClean="0"/>
              <a:t>   </a:t>
            </a:r>
            <a:r>
              <a:rPr lang="en-IN" sz="1800" dirty="0"/>
              <a:t>public static void main(String </a:t>
            </a:r>
            <a:r>
              <a:rPr lang="en-IN" sz="1800" dirty="0" err="1"/>
              <a:t>args</a:t>
            </a:r>
            <a:r>
              <a:rPr lang="en-IN" sz="1800" dirty="0"/>
              <a:t>[]) {</a:t>
            </a:r>
          </a:p>
          <a:p>
            <a:pPr marL="0" indent="0">
              <a:buNone/>
            </a:pPr>
            <a:r>
              <a:rPr lang="en-IN" sz="1800" dirty="0" err="1" smtClean="0"/>
              <a:t>TreeMap</a:t>
            </a:r>
            <a:r>
              <a:rPr lang="en-IN" sz="1800" dirty="0" smtClean="0"/>
              <a:t>&lt;Integer</a:t>
            </a:r>
            <a:r>
              <a:rPr lang="en-IN" sz="1800" dirty="0"/>
              <a:t>, String&gt; </a:t>
            </a:r>
            <a:r>
              <a:rPr lang="en-IN" sz="1800" dirty="0" err="1"/>
              <a:t>tmap</a:t>
            </a:r>
            <a:r>
              <a:rPr lang="en-IN" sz="1800" dirty="0"/>
              <a:t> = </a:t>
            </a:r>
          </a:p>
          <a:p>
            <a:pPr marL="0" indent="0">
              <a:buNone/>
            </a:pPr>
            <a:r>
              <a:rPr lang="en-IN" sz="1800" dirty="0"/>
              <a:t>             new </a:t>
            </a:r>
            <a:r>
              <a:rPr lang="en-IN" sz="1800" dirty="0" err="1"/>
              <a:t>TreeMap</a:t>
            </a:r>
            <a:r>
              <a:rPr lang="en-IN" sz="1800" dirty="0"/>
              <a:t>&lt;Integer, String&gt;();</a:t>
            </a:r>
          </a:p>
          <a:p>
            <a:pPr marL="0" indent="0">
              <a:buNone/>
            </a:pPr>
            <a:endParaRPr lang="en-IN" sz="1800" dirty="0"/>
          </a:p>
          <a:p>
            <a:pPr marL="0" indent="0">
              <a:buNone/>
            </a:pPr>
            <a:r>
              <a:rPr lang="en-IN" sz="1800" dirty="0"/>
              <a:t>      /*Adding elements to </a:t>
            </a:r>
            <a:r>
              <a:rPr lang="en-IN" sz="1800" dirty="0" err="1"/>
              <a:t>TreeMap</a:t>
            </a:r>
            <a:r>
              <a:rPr lang="en-IN" sz="1800" dirty="0"/>
              <a:t>*/</a:t>
            </a:r>
          </a:p>
          <a:p>
            <a:pPr marL="0" indent="0">
              <a:buNone/>
            </a:pPr>
            <a:r>
              <a:rPr lang="en-IN" sz="1800" dirty="0"/>
              <a:t>      </a:t>
            </a:r>
            <a:r>
              <a:rPr lang="en-IN" sz="1800" dirty="0" err="1"/>
              <a:t>tmap.put</a:t>
            </a:r>
            <a:r>
              <a:rPr lang="en-IN" sz="1800" dirty="0"/>
              <a:t>(1, "Data1");</a:t>
            </a:r>
          </a:p>
          <a:p>
            <a:pPr marL="0" indent="0">
              <a:buNone/>
            </a:pPr>
            <a:r>
              <a:rPr lang="en-IN" sz="1800" dirty="0"/>
              <a:t>      </a:t>
            </a:r>
            <a:r>
              <a:rPr lang="en-IN" sz="1800" dirty="0" err="1"/>
              <a:t>tmap.put</a:t>
            </a:r>
            <a:r>
              <a:rPr lang="en-IN" sz="1800" dirty="0"/>
              <a:t>(23, "Data2");</a:t>
            </a:r>
          </a:p>
          <a:p>
            <a:pPr marL="0" indent="0">
              <a:buNone/>
            </a:pPr>
            <a:r>
              <a:rPr lang="en-IN" sz="1800" dirty="0"/>
              <a:t>      </a:t>
            </a:r>
            <a:r>
              <a:rPr lang="en-IN" sz="1800" dirty="0" err="1"/>
              <a:t>tmap.put</a:t>
            </a:r>
            <a:r>
              <a:rPr lang="en-IN" sz="1800" dirty="0"/>
              <a:t>(70, "Data3");</a:t>
            </a:r>
          </a:p>
          <a:p>
            <a:pPr marL="0" indent="0">
              <a:buNone/>
            </a:pPr>
            <a:r>
              <a:rPr lang="en-IN" sz="1800" dirty="0"/>
              <a:t>      </a:t>
            </a:r>
            <a:r>
              <a:rPr lang="en-IN" sz="1800" dirty="0" err="1"/>
              <a:t>tmap.put</a:t>
            </a:r>
            <a:r>
              <a:rPr lang="en-IN" sz="1800" dirty="0"/>
              <a:t>(4, "Data4");</a:t>
            </a:r>
          </a:p>
          <a:p>
            <a:pPr marL="0" indent="0">
              <a:buNone/>
            </a:pPr>
            <a:r>
              <a:rPr lang="en-IN" sz="1800" dirty="0"/>
              <a:t>      </a:t>
            </a:r>
            <a:r>
              <a:rPr lang="en-IN" sz="1800" dirty="0" err="1"/>
              <a:t>tmap.put</a:t>
            </a:r>
            <a:r>
              <a:rPr lang="en-IN" sz="1800" dirty="0"/>
              <a:t>(2, "Data5");</a:t>
            </a:r>
          </a:p>
          <a:p>
            <a:pPr marL="0" indent="0">
              <a:buNone/>
            </a:pPr>
            <a:endParaRPr lang="en-IN" sz="1800" dirty="0"/>
          </a:p>
        </p:txBody>
      </p:sp>
      <p:sp>
        <p:nvSpPr>
          <p:cNvPr id="4" name="Content Placeholder 2"/>
          <p:cNvSpPr txBox="1">
            <a:spLocks/>
          </p:cNvSpPr>
          <p:nvPr/>
        </p:nvSpPr>
        <p:spPr bwMode="auto">
          <a:xfrm>
            <a:off x="6015038" y="1325562"/>
            <a:ext cx="5059362" cy="4525964"/>
          </a:xfrm>
          <a:prstGeom prst="rect">
            <a:avLst/>
          </a:prstGeom>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Char char="•"/>
              <a:defRPr sz="2800" b="1">
                <a:solidFill>
                  <a:schemeClr val="dk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IN" sz="1800" kern="0" dirty="0"/>
              <a:t>/* Display content using Iterator*/</a:t>
            </a:r>
          </a:p>
          <a:p>
            <a:pPr marL="0" indent="0">
              <a:buFontTx/>
              <a:buNone/>
            </a:pPr>
            <a:r>
              <a:rPr lang="en-IN" sz="1800" kern="0" dirty="0"/>
              <a:t>      Set </a:t>
            </a:r>
            <a:r>
              <a:rPr lang="en-IN" sz="1800" kern="0" dirty="0" err="1"/>
              <a:t>set</a:t>
            </a:r>
            <a:r>
              <a:rPr lang="en-IN" sz="1800" kern="0" dirty="0"/>
              <a:t> = </a:t>
            </a:r>
            <a:r>
              <a:rPr lang="en-IN" sz="1800" kern="0" dirty="0" err="1"/>
              <a:t>tmap.entrySet</a:t>
            </a:r>
            <a:r>
              <a:rPr lang="en-IN" sz="1800" kern="0" dirty="0"/>
              <a:t>();</a:t>
            </a:r>
          </a:p>
          <a:p>
            <a:pPr marL="0" indent="0">
              <a:buFontTx/>
              <a:buNone/>
            </a:pPr>
            <a:r>
              <a:rPr lang="en-IN" sz="1800" kern="0" dirty="0"/>
              <a:t>      Iterator </a:t>
            </a:r>
            <a:r>
              <a:rPr lang="en-IN" sz="1800" kern="0" dirty="0" err="1"/>
              <a:t>iterator</a:t>
            </a:r>
            <a:r>
              <a:rPr lang="en-IN" sz="1800" kern="0" dirty="0"/>
              <a:t> = </a:t>
            </a:r>
            <a:r>
              <a:rPr lang="en-IN" sz="1800" kern="0" dirty="0" err="1"/>
              <a:t>set.iterator</a:t>
            </a:r>
            <a:r>
              <a:rPr lang="en-IN" sz="1800" kern="0" dirty="0"/>
              <a:t>();</a:t>
            </a:r>
          </a:p>
          <a:p>
            <a:pPr marL="0" indent="0">
              <a:buFontTx/>
              <a:buNone/>
            </a:pPr>
            <a:r>
              <a:rPr lang="en-IN" sz="1800" kern="0" dirty="0"/>
              <a:t>      while(</a:t>
            </a:r>
            <a:r>
              <a:rPr lang="en-IN" sz="1800" kern="0" dirty="0" err="1"/>
              <a:t>iterator.hasNext</a:t>
            </a:r>
            <a:r>
              <a:rPr lang="en-IN" sz="1800" kern="0" dirty="0"/>
              <a:t>()) </a:t>
            </a:r>
            <a:r>
              <a:rPr lang="en-IN" sz="1800" kern="0" dirty="0" smtClean="0"/>
              <a:t>{</a:t>
            </a:r>
          </a:p>
          <a:p>
            <a:pPr marL="0" indent="0">
              <a:buFontTx/>
              <a:buNone/>
            </a:pPr>
            <a:r>
              <a:rPr lang="en-IN" sz="1800" kern="0" dirty="0"/>
              <a:t> </a:t>
            </a:r>
            <a:r>
              <a:rPr lang="en-IN" sz="1800" kern="0" dirty="0" smtClean="0"/>
              <a:t>      </a:t>
            </a:r>
            <a:r>
              <a:rPr lang="en-IN" sz="1800" kern="0" dirty="0" err="1"/>
              <a:t>Map.Entry</a:t>
            </a:r>
            <a:r>
              <a:rPr lang="en-IN" sz="1800" kern="0" dirty="0"/>
              <a:t> </a:t>
            </a:r>
            <a:r>
              <a:rPr lang="en-IN" sz="1800" kern="0" dirty="0" err="1"/>
              <a:t>mentry</a:t>
            </a:r>
            <a:r>
              <a:rPr lang="en-IN" sz="1800" kern="0" dirty="0"/>
              <a:t> = (</a:t>
            </a:r>
            <a:r>
              <a:rPr lang="en-IN" sz="1800" kern="0" dirty="0" err="1"/>
              <a:t>Map.Entry</a:t>
            </a:r>
            <a:r>
              <a:rPr lang="en-IN" sz="1800" kern="0" dirty="0"/>
              <a:t>)</a:t>
            </a:r>
            <a:r>
              <a:rPr lang="en-IN" sz="1800" kern="0" dirty="0" err="1"/>
              <a:t>iterator.next</a:t>
            </a:r>
            <a:r>
              <a:rPr lang="en-IN" sz="1800" kern="0" dirty="0"/>
              <a:t>();</a:t>
            </a:r>
          </a:p>
          <a:p>
            <a:pPr marL="0" indent="0">
              <a:buFontTx/>
              <a:buNone/>
            </a:pPr>
            <a:r>
              <a:rPr lang="en-IN" sz="1800" kern="0" dirty="0"/>
              <a:t>         </a:t>
            </a:r>
            <a:r>
              <a:rPr lang="en-IN" sz="1800" kern="0" dirty="0" err="1"/>
              <a:t>System.out.print</a:t>
            </a:r>
            <a:r>
              <a:rPr lang="en-IN" sz="1800" kern="0" dirty="0"/>
              <a:t>("key is: "+ </a:t>
            </a:r>
            <a:r>
              <a:rPr lang="en-IN" sz="1800" kern="0" dirty="0" err="1"/>
              <a:t>mentry.getKey</a:t>
            </a:r>
            <a:r>
              <a:rPr lang="en-IN" sz="1800" kern="0" dirty="0"/>
              <a:t>() + " &amp; Value is: ");</a:t>
            </a:r>
          </a:p>
          <a:p>
            <a:pPr marL="0" indent="0">
              <a:buFontTx/>
              <a:buNone/>
            </a:pPr>
            <a:r>
              <a:rPr lang="en-IN" sz="1800" kern="0" dirty="0"/>
              <a:t>         </a:t>
            </a:r>
            <a:r>
              <a:rPr lang="en-IN" sz="1800" kern="0" dirty="0" err="1"/>
              <a:t>System.out.println</a:t>
            </a:r>
            <a:r>
              <a:rPr lang="en-IN" sz="1800" kern="0" dirty="0"/>
              <a:t>(</a:t>
            </a:r>
            <a:r>
              <a:rPr lang="en-IN" sz="1800" kern="0" dirty="0" err="1"/>
              <a:t>mentry.getValue</a:t>
            </a:r>
            <a:r>
              <a:rPr lang="en-IN" sz="1800" kern="0" dirty="0"/>
              <a:t>());</a:t>
            </a:r>
          </a:p>
          <a:p>
            <a:pPr marL="0" indent="0">
              <a:buFontTx/>
              <a:buNone/>
            </a:pPr>
            <a:r>
              <a:rPr lang="en-IN" sz="1800" kern="0" dirty="0"/>
              <a:t>      </a:t>
            </a:r>
            <a:r>
              <a:rPr lang="en-IN" sz="1800" kern="0" dirty="0" smtClean="0"/>
              <a:t>}     }  }</a:t>
            </a:r>
            <a:endParaRPr lang="en-IN" sz="1800" kern="0" dirty="0"/>
          </a:p>
        </p:txBody>
      </p:sp>
      <p:sp>
        <p:nvSpPr>
          <p:cNvPr id="6" name="Rectangle 5"/>
          <p:cNvSpPr/>
          <p:nvPr/>
        </p:nvSpPr>
        <p:spPr>
          <a:xfrm>
            <a:off x="757237" y="6034088"/>
            <a:ext cx="1031716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 </a:t>
            </a:r>
            <a:r>
              <a:rPr lang="en-IN" dirty="0" smtClean="0"/>
              <a:t>Inserted data is  </a:t>
            </a:r>
            <a:r>
              <a:rPr lang="en-IN" dirty="0"/>
              <a:t>in random order however when we displayed the </a:t>
            </a:r>
            <a:r>
              <a:rPr lang="en-IN" dirty="0" err="1"/>
              <a:t>TreeMap</a:t>
            </a:r>
            <a:r>
              <a:rPr lang="en-IN" dirty="0"/>
              <a:t> content we </a:t>
            </a:r>
            <a:r>
              <a:rPr lang="en-IN" dirty="0" smtClean="0"/>
              <a:t>get </a:t>
            </a:r>
            <a:r>
              <a:rPr lang="en-IN" dirty="0"/>
              <a:t>the sorted result in the ascending order of keys.</a:t>
            </a:r>
          </a:p>
        </p:txBody>
      </p:sp>
    </p:spTree>
    <p:extLst>
      <p:ext uri="{BB962C8B-B14F-4D97-AF65-F5344CB8AC3E}">
        <p14:creationId xmlns:p14="http://schemas.microsoft.com/office/powerpoint/2010/main" val="1164315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1"/>
            <a:ext cx="9067800" cy="639763"/>
          </a:xfrm>
        </p:spPr>
        <p:txBody>
          <a:bodyPr/>
          <a:lstStyle/>
          <a:p>
            <a:pPr algn="ctr" eaLnBrk="1" hangingPunct="1"/>
            <a:r>
              <a:rPr lang="en-US" altLang="en-US" sz="2600"/>
              <a:t>A Generic Constructor Name Has No Type Parameter!!!</a:t>
            </a:r>
          </a:p>
        </p:txBody>
      </p:sp>
      <p:sp>
        <p:nvSpPr>
          <p:cNvPr id="13315" name="Rectangle 3"/>
          <p:cNvSpPr>
            <a:spLocks noGrp="1" noChangeArrowheads="1"/>
          </p:cNvSpPr>
          <p:nvPr>
            <p:ph type="body" idx="1"/>
          </p:nvPr>
        </p:nvSpPr>
        <p:spPr>
          <a:xfrm>
            <a:off x="699247" y="838200"/>
            <a:ext cx="10569387" cy="5486400"/>
          </a:xfrm>
        </p:spPr>
        <p:txBody>
          <a:bodyPr/>
          <a:lstStyle/>
          <a:p>
            <a:pPr eaLnBrk="1" hangingPunct="1">
              <a:lnSpc>
                <a:spcPct val="80000"/>
              </a:lnSpc>
            </a:pPr>
            <a:r>
              <a:rPr lang="en-US" altLang="en-US" sz="2000" dirty="0"/>
              <a:t>Although the class name in a parameterized class definition has a type parameter attached, the type parameter is not used in the heading of the constructor definition:</a:t>
            </a:r>
          </a:p>
          <a:p>
            <a:pPr eaLnBrk="1" hangingPunct="1">
              <a:lnSpc>
                <a:spcPct val="80000"/>
              </a:lnSpc>
            </a:pPr>
            <a:endParaRPr lang="en-US" altLang="en-US" sz="2000" dirty="0"/>
          </a:p>
          <a:p>
            <a:pPr lvl="2" algn="ctr" eaLnBrk="1" hangingPunct="1">
              <a:lnSpc>
                <a:spcPct val="80000"/>
              </a:lnSpc>
              <a:buFontTx/>
              <a:buNone/>
            </a:pPr>
            <a:r>
              <a:rPr lang="en-US" altLang="en-US" sz="2000" b="1" dirty="0">
                <a:latin typeface="Courier New" panose="02070309020205020404" pitchFamily="49" charset="0"/>
              </a:rPr>
              <a:t>public Pair&lt;T&gt;()</a:t>
            </a:r>
          </a:p>
          <a:p>
            <a:pPr eaLnBrk="1" hangingPunct="1">
              <a:lnSpc>
                <a:spcPct val="80000"/>
              </a:lnSpc>
            </a:pPr>
            <a:endParaRPr lang="en-US" altLang="en-US" sz="2000" dirty="0"/>
          </a:p>
          <a:p>
            <a:pPr eaLnBrk="1" hangingPunct="1">
              <a:lnSpc>
                <a:spcPct val="80000"/>
              </a:lnSpc>
            </a:pPr>
            <a:r>
              <a:rPr lang="en-US" altLang="en-US" sz="2000" dirty="0"/>
              <a:t>A constructor can use the type parameter as the type for a parameter of the constructor, but in this case, the angular brackets are not used:</a:t>
            </a:r>
          </a:p>
          <a:p>
            <a:pPr eaLnBrk="1" hangingPunct="1">
              <a:lnSpc>
                <a:spcPct val="80000"/>
              </a:lnSpc>
            </a:pPr>
            <a:endParaRPr lang="en-US" altLang="en-US" sz="2000" dirty="0"/>
          </a:p>
          <a:p>
            <a:pPr lvl="2" algn="ctr" eaLnBrk="1" hangingPunct="1">
              <a:lnSpc>
                <a:spcPct val="80000"/>
              </a:lnSpc>
              <a:buFontTx/>
              <a:buNone/>
            </a:pPr>
            <a:r>
              <a:rPr lang="en-US" altLang="en-US" sz="2000" b="1" dirty="0">
                <a:latin typeface="Courier New" panose="02070309020205020404" pitchFamily="49" charset="0"/>
              </a:rPr>
              <a:t>public Pair(T first, T second)</a:t>
            </a:r>
          </a:p>
          <a:p>
            <a:pPr eaLnBrk="1" hangingPunct="1">
              <a:lnSpc>
                <a:spcPct val="80000"/>
              </a:lnSpc>
            </a:pPr>
            <a:endParaRPr lang="en-US" altLang="en-US" sz="2400" dirty="0"/>
          </a:p>
          <a:p>
            <a:pPr eaLnBrk="1" hangingPunct="1">
              <a:lnSpc>
                <a:spcPct val="80000"/>
              </a:lnSpc>
            </a:pPr>
            <a:r>
              <a:rPr lang="en-US" altLang="en-US" sz="2400" dirty="0"/>
              <a:t>However, when a generic class is instantiated, the angular brackets are used:</a:t>
            </a:r>
          </a:p>
          <a:p>
            <a:pPr eaLnBrk="1" hangingPunct="1">
              <a:lnSpc>
                <a:spcPct val="80000"/>
              </a:lnSpc>
            </a:pPr>
            <a:endParaRPr lang="en-US" altLang="en-US" sz="2400" dirty="0"/>
          </a:p>
          <a:p>
            <a:pPr lvl="2" algn="ctr" eaLnBrk="1" hangingPunct="1">
              <a:lnSpc>
                <a:spcPct val="80000"/>
              </a:lnSpc>
              <a:buFontTx/>
              <a:buNone/>
            </a:pPr>
            <a:r>
              <a:rPr lang="en-US" altLang="en-US" sz="1800" b="1" dirty="0">
                <a:latin typeface="Courier New" panose="02070309020205020404" pitchFamily="49" charset="0"/>
              </a:rPr>
              <a:t>Pair&lt;String&gt; pair = new Pair&lt;</a:t>
            </a:r>
            <a:r>
              <a:rPr lang="en-US" altLang="en-US" sz="1800" b="1" dirty="0" err="1">
                <a:latin typeface="Courier New" panose="02070309020205020404" pitchFamily="49" charset="0"/>
              </a:rPr>
              <a:t>STring</a:t>
            </a:r>
            <a:r>
              <a:rPr lang="en-US" altLang="en-US" sz="1800" b="1" dirty="0">
                <a:latin typeface="Courier New" panose="02070309020205020404" pitchFamily="49" charset="0"/>
              </a:rPr>
              <a:t>&gt;("Happy", "Day");</a:t>
            </a:r>
          </a:p>
        </p:txBody>
      </p:sp>
      <p:sp>
        <p:nvSpPr>
          <p:cNvPr id="13316" name="Line 6"/>
          <p:cNvSpPr>
            <a:spLocks noChangeShapeType="1"/>
          </p:cNvSpPr>
          <p:nvPr/>
        </p:nvSpPr>
        <p:spPr bwMode="auto">
          <a:xfrm>
            <a:off x="1524000" y="5334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1600777096"/>
      </p:ext>
    </p:extLst>
  </p:cSld>
  <p:clrMapOvr>
    <a:masterClrMapping/>
  </p:clrMapOvr>
  <p:transition spd="med">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Vs </a:t>
            </a:r>
            <a:r>
              <a:rPr lang="en-IN" dirty="0" err="1"/>
              <a:t>TreeMap</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82034598"/>
              </p:ext>
            </p:extLst>
          </p:nvPr>
        </p:nvGraphicFramePr>
        <p:xfrm>
          <a:off x="871538" y="1417638"/>
          <a:ext cx="10415593" cy="5188510"/>
        </p:xfrm>
        <a:graphic>
          <a:graphicData uri="http://schemas.openxmlformats.org/drawingml/2006/table">
            <a:tbl>
              <a:tblPr>
                <a:tableStyleId>{35758FB7-9AC5-4552-8A53-C91805E547FA}</a:tableStyleId>
              </a:tblPr>
              <a:tblGrid>
                <a:gridCol w="1957388"/>
                <a:gridCol w="3457575"/>
                <a:gridCol w="5000630"/>
              </a:tblGrid>
              <a:tr h="326208">
                <a:tc>
                  <a:txBody>
                    <a:bodyPr/>
                    <a:lstStyle/>
                    <a:p>
                      <a:pPr algn="ctr" fontAlgn="ctr"/>
                      <a:r>
                        <a:rPr lang="en-IN" sz="2000" cap="all" dirty="0">
                          <a:effectLst/>
                        </a:rPr>
                        <a:t>BASIS FOR COMPARISON</a:t>
                      </a:r>
                      <a:endParaRPr lang="en-IN" sz="2000" b="1" cap="all" dirty="0">
                        <a:solidFill>
                          <a:srgbClr val="FFC000"/>
                        </a:solidFill>
                        <a:effectLst/>
                      </a:endParaRPr>
                    </a:p>
                  </a:txBody>
                  <a:tcPr marL="44372" marR="44372" marT="44372" marB="44372" anchor="ctr"/>
                </a:tc>
                <a:tc>
                  <a:txBody>
                    <a:bodyPr/>
                    <a:lstStyle/>
                    <a:p>
                      <a:pPr algn="ctr" fontAlgn="ctr"/>
                      <a:r>
                        <a:rPr lang="en-IN" sz="2000" cap="all" dirty="0">
                          <a:effectLst/>
                        </a:rPr>
                        <a:t>HASHMAP</a:t>
                      </a:r>
                      <a:endParaRPr lang="en-IN" sz="2000" b="1" cap="all" dirty="0">
                        <a:solidFill>
                          <a:srgbClr val="FFC000"/>
                        </a:solidFill>
                        <a:effectLst/>
                      </a:endParaRPr>
                    </a:p>
                  </a:txBody>
                  <a:tcPr marL="44372" marR="44372" marT="44372" marB="44372" anchor="ctr"/>
                </a:tc>
                <a:tc>
                  <a:txBody>
                    <a:bodyPr/>
                    <a:lstStyle/>
                    <a:p>
                      <a:pPr algn="ctr" fontAlgn="ctr"/>
                      <a:r>
                        <a:rPr lang="en-IN" sz="2000" cap="all" dirty="0">
                          <a:effectLst/>
                        </a:rPr>
                        <a:t>TREEMAP</a:t>
                      </a:r>
                      <a:endParaRPr lang="en-IN" sz="2000" b="1" cap="all" dirty="0">
                        <a:solidFill>
                          <a:srgbClr val="FFC000"/>
                        </a:solidFill>
                        <a:effectLst/>
                      </a:endParaRPr>
                    </a:p>
                  </a:txBody>
                  <a:tcPr marL="44372" marR="44372" marT="44372" marB="44372" anchor="ctr"/>
                </a:tc>
              </a:tr>
              <a:tr h="558041">
                <a:tc>
                  <a:txBody>
                    <a:bodyPr/>
                    <a:lstStyle/>
                    <a:p>
                      <a:pPr algn="l" fontAlgn="t"/>
                      <a:r>
                        <a:rPr lang="en-IN" sz="2000">
                          <a:effectLst/>
                        </a:rPr>
                        <a:t>Basic</a:t>
                      </a:r>
                      <a:endParaRPr lang="en-IN" sz="2000">
                        <a:solidFill>
                          <a:srgbClr val="FFC000"/>
                        </a:solidFill>
                        <a:effectLst/>
                      </a:endParaRPr>
                    </a:p>
                  </a:txBody>
                  <a:tcPr marL="44372" marR="44372" marT="44372" marB="44372"/>
                </a:tc>
                <a:tc>
                  <a:txBody>
                    <a:bodyPr/>
                    <a:lstStyle/>
                    <a:p>
                      <a:pPr algn="l" fontAlgn="t"/>
                      <a:r>
                        <a:rPr lang="en-IN" sz="2000">
                          <a:effectLst/>
                        </a:rPr>
                        <a:t>HashMap does not maintain insertion order.</a:t>
                      </a:r>
                      <a:endParaRPr lang="en-IN" sz="2000">
                        <a:solidFill>
                          <a:srgbClr val="FFC000"/>
                        </a:solidFill>
                        <a:effectLst/>
                      </a:endParaRPr>
                    </a:p>
                  </a:txBody>
                  <a:tcPr marL="44372" marR="44372" marT="44372" marB="44372"/>
                </a:tc>
                <a:tc>
                  <a:txBody>
                    <a:bodyPr/>
                    <a:lstStyle/>
                    <a:p>
                      <a:pPr algn="l" fontAlgn="t"/>
                      <a:r>
                        <a:rPr lang="en-IN" sz="2000" dirty="0" err="1">
                          <a:effectLst/>
                        </a:rPr>
                        <a:t>TreeMap</a:t>
                      </a:r>
                      <a:r>
                        <a:rPr lang="en-IN" sz="2000" dirty="0">
                          <a:effectLst/>
                        </a:rPr>
                        <a:t> maintains insertion order.</a:t>
                      </a:r>
                      <a:endParaRPr lang="en-IN" sz="2000" dirty="0">
                        <a:solidFill>
                          <a:srgbClr val="FFC000"/>
                        </a:solidFill>
                        <a:effectLst/>
                      </a:endParaRPr>
                    </a:p>
                  </a:txBody>
                  <a:tcPr marL="44372" marR="44372" marT="44372" marB="44372"/>
                </a:tc>
              </a:tr>
              <a:tr h="801604">
                <a:tc>
                  <a:txBody>
                    <a:bodyPr/>
                    <a:lstStyle/>
                    <a:p>
                      <a:pPr algn="l" fontAlgn="t"/>
                      <a:r>
                        <a:rPr lang="en-IN" sz="2000">
                          <a:effectLst/>
                        </a:rPr>
                        <a:t>DataStructure</a:t>
                      </a:r>
                      <a:endParaRPr lang="en-IN" sz="2000">
                        <a:solidFill>
                          <a:srgbClr val="FFC000"/>
                        </a:solidFill>
                        <a:effectLst/>
                      </a:endParaRPr>
                    </a:p>
                  </a:txBody>
                  <a:tcPr marL="44372" marR="44372" marT="44372" marB="44372"/>
                </a:tc>
                <a:tc>
                  <a:txBody>
                    <a:bodyPr/>
                    <a:lstStyle/>
                    <a:p>
                      <a:pPr algn="l" fontAlgn="t"/>
                      <a:r>
                        <a:rPr lang="en-IN" sz="2000" dirty="0" err="1">
                          <a:effectLst/>
                        </a:rPr>
                        <a:t>HashMap</a:t>
                      </a:r>
                      <a:r>
                        <a:rPr lang="en-IN" sz="2000" dirty="0">
                          <a:effectLst/>
                        </a:rPr>
                        <a:t> uses Hash Table as an underlying data structure.</a:t>
                      </a:r>
                      <a:endParaRPr lang="en-IN" sz="2000" dirty="0">
                        <a:solidFill>
                          <a:srgbClr val="FFC000"/>
                        </a:solidFill>
                        <a:effectLst/>
                      </a:endParaRPr>
                    </a:p>
                  </a:txBody>
                  <a:tcPr marL="44372" marR="44372" marT="44372" marB="44372"/>
                </a:tc>
                <a:tc>
                  <a:txBody>
                    <a:bodyPr/>
                    <a:lstStyle/>
                    <a:p>
                      <a:pPr algn="l" fontAlgn="t"/>
                      <a:r>
                        <a:rPr lang="en-IN" sz="2000" dirty="0" err="1">
                          <a:effectLst/>
                        </a:rPr>
                        <a:t>TreeMap</a:t>
                      </a:r>
                      <a:r>
                        <a:rPr lang="en-IN" sz="2000" dirty="0">
                          <a:effectLst/>
                        </a:rPr>
                        <a:t> uses Red-Black Tree as an underlying data structure.</a:t>
                      </a:r>
                      <a:endParaRPr lang="en-IN" sz="2000" dirty="0">
                        <a:solidFill>
                          <a:srgbClr val="FFC000"/>
                        </a:solidFill>
                        <a:effectLst/>
                      </a:endParaRPr>
                    </a:p>
                  </a:txBody>
                  <a:tcPr marL="44372" marR="44372" marT="44372" marB="44372"/>
                </a:tc>
              </a:tr>
              <a:tr h="1045167">
                <a:tc>
                  <a:txBody>
                    <a:bodyPr/>
                    <a:lstStyle/>
                    <a:p>
                      <a:pPr algn="l" fontAlgn="t"/>
                      <a:r>
                        <a:rPr lang="en-IN" sz="2000">
                          <a:effectLst/>
                        </a:rPr>
                        <a:t>Null Keys and Values</a:t>
                      </a:r>
                      <a:endParaRPr lang="en-IN" sz="2000">
                        <a:solidFill>
                          <a:srgbClr val="FFC000"/>
                        </a:solidFill>
                        <a:effectLst/>
                      </a:endParaRPr>
                    </a:p>
                  </a:txBody>
                  <a:tcPr marL="44372" marR="44372" marT="44372" marB="44372"/>
                </a:tc>
                <a:tc>
                  <a:txBody>
                    <a:bodyPr/>
                    <a:lstStyle/>
                    <a:p>
                      <a:pPr algn="l" fontAlgn="t"/>
                      <a:r>
                        <a:rPr lang="en-IN" sz="2000">
                          <a:effectLst/>
                        </a:rPr>
                        <a:t>HashMap allows Null key once ad Null value any number of time.</a:t>
                      </a:r>
                      <a:endParaRPr lang="en-IN" sz="2000">
                        <a:solidFill>
                          <a:srgbClr val="FFC000"/>
                        </a:solidFill>
                        <a:effectLst/>
                      </a:endParaRPr>
                    </a:p>
                  </a:txBody>
                  <a:tcPr marL="44372" marR="44372" marT="44372" marB="44372"/>
                </a:tc>
                <a:tc>
                  <a:txBody>
                    <a:bodyPr/>
                    <a:lstStyle/>
                    <a:p>
                      <a:pPr algn="l" fontAlgn="t"/>
                      <a:r>
                        <a:rPr lang="en-IN" sz="2000" dirty="0" err="1">
                          <a:effectLst/>
                        </a:rPr>
                        <a:t>TreeMap</a:t>
                      </a:r>
                      <a:r>
                        <a:rPr lang="en-IN" sz="2000" dirty="0">
                          <a:effectLst/>
                        </a:rPr>
                        <a:t> does not allow Null key but allows Null Values any number of time.</a:t>
                      </a:r>
                      <a:br>
                        <a:rPr lang="en-IN" sz="2000" dirty="0">
                          <a:effectLst/>
                        </a:rPr>
                      </a:br>
                      <a:endParaRPr lang="en-IN" sz="2000" dirty="0">
                        <a:solidFill>
                          <a:srgbClr val="FFC000"/>
                        </a:solidFill>
                        <a:effectLst/>
                      </a:endParaRPr>
                    </a:p>
                  </a:txBody>
                  <a:tcPr marL="44372" marR="44372" marT="44372" marB="44372"/>
                </a:tc>
              </a:tr>
              <a:tr h="1045167">
                <a:tc>
                  <a:txBody>
                    <a:bodyPr/>
                    <a:lstStyle/>
                    <a:p>
                      <a:pPr algn="l" fontAlgn="t"/>
                      <a:r>
                        <a:rPr lang="en-IN" sz="2000">
                          <a:effectLst/>
                        </a:rPr>
                        <a:t>Extends and Implements</a:t>
                      </a:r>
                      <a:endParaRPr lang="en-IN" sz="2000">
                        <a:solidFill>
                          <a:srgbClr val="FFC000"/>
                        </a:solidFill>
                        <a:effectLst/>
                      </a:endParaRPr>
                    </a:p>
                  </a:txBody>
                  <a:tcPr marL="44372" marR="44372" marT="44372" marB="44372"/>
                </a:tc>
                <a:tc>
                  <a:txBody>
                    <a:bodyPr/>
                    <a:lstStyle/>
                    <a:p>
                      <a:pPr algn="l" fontAlgn="t"/>
                      <a:r>
                        <a:rPr lang="en-IN" sz="2000">
                          <a:effectLst/>
                        </a:rPr>
                        <a:t>HashMap extends AbstractMap class and implements Map interface.</a:t>
                      </a:r>
                      <a:endParaRPr lang="en-IN" sz="2000">
                        <a:solidFill>
                          <a:srgbClr val="FFC000"/>
                        </a:solidFill>
                        <a:effectLst/>
                      </a:endParaRPr>
                    </a:p>
                  </a:txBody>
                  <a:tcPr marL="44372" marR="44372" marT="44372" marB="44372"/>
                </a:tc>
                <a:tc>
                  <a:txBody>
                    <a:bodyPr/>
                    <a:lstStyle/>
                    <a:p>
                      <a:pPr algn="l" fontAlgn="t"/>
                      <a:r>
                        <a:rPr lang="en-IN" sz="2000">
                          <a:effectLst/>
                        </a:rPr>
                        <a:t>TreeMap extends AbstractMap class and implements SortedMap and NavigableMap interface.</a:t>
                      </a:r>
                      <a:endParaRPr lang="en-IN" sz="2000">
                        <a:solidFill>
                          <a:srgbClr val="FFC000"/>
                        </a:solidFill>
                        <a:effectLst/>
                      </a:endParaRPr>
                    </a:p>
                  </a:txBody>
                  <a:tcPr marL="44372" marR="44372" marT="44372" marB="44372"/>
                </a:tc>
              </a:tr>
              <a:tr h="581502">
                <a:tc>
                  <a:txBody>
                    <a:bodyPr/>
                    <a:lstStyle/>
                    <a:p>
                      <a:pPr algn="l" fontAlgn="t"/>
                      <a:r>
                        <a:rPr lang="en-IN" sz="2000">
                          <a:effectLst/>
                        </a:rPr>
                        <a:t>Performance</a:t>
                      </a:r>
                      <a:endParaRPr lang="en-IN" sz="2000">
                        <a:solidFill>
                          <a:srgbClr val="FFC000"/>
                        </a:solidFill>
                        <a:effectLst/>
                      </a:endParaRPr>
                    </a:p>
                  </a:txBody>
                  <a:tcPr marL="44372" marR="44372" marT="44372" marB="44372"/>
                </a:tc>
                <a:tc>
                  <a:txBody>
                    <a:bodyPr/>
                    <a:lstStyle/>
                    <a:p>
                      <a:pPr algn="l" fontAlgn="t"/>
                      <a:r>
                        <a:rPr lang="en-IN" sz="2000">
                          <a:effectLst/>
                        </a:rPr>
                        <a:t>HashMap operates faster.</a:t>
                      </a:r>
                      <a:endParaRPr lang="en-IN" sz="2000">
                        <a:solidFill>
                          <a:srgbClr val="FFC000"/>
                        </a:solidFill>
                        <a:effectLst/>
                      </a:endParaRPr>
                    </a:p>
                  </a:txBody>
                  <a:tcPr marL="44372" marR="44372" marT="44372" marB="44372"/>
                </a:tc>
                <a:tc>
                  <a:txBody>
                    <a:bodyPr/>
                    <a:lstStyle/>
                    <a:p>
                      <a:pPr algn="l" fontAlgn="t"/>
                      <a:r>
                        <a:rPr lang="en-IN" sz="2000" dirty="0" err="1">
                          <a:effectLst/>
                        </a:rPr>
                        <a:t>TreeMap</a:t>
                      </a:r>
                      <a:r>
                        <a:rPr lang="en-IN" sz="2000" dirty="0">
                          <a:effectLst/>
                        </a:rPr>
                        <a:t> in comparison to </a:t>
                      </a:r>
                      <a:r>
                        <a:rPr lang="en-IN" sz="2000" dirty="0" err="1">
                          <a:effectLst/>
                        </a:rPr>
                        <a:t>HashMap</a:t>
                      </a:r>
                      <a:r>
                        <a:rPr lang="en-IN" sz="2000" dirty="0">
                          <a:effectLst/>
                        </a:rPr>
                        <a:t> operates slower.</a:t>
                      </a:r>
                      <a:endParaRPr lang="en-IN" sz="2000" dirty="0">
                        <a:solidFill>
                          <a:srgbClr val="FFC000"/>
                        </a:solidFill>
                        <a:effectLst/>
                      </a:endParaRPr>
                    </a:p>
                  </a:txBody>
                  <a:tcPr marL="44372" marR="44372" marT="44372" marB="44372"/>
                </a:tc>
              </a:tr>
            </a:tbl>
          </a:graphicData>
        </a:graphic>
      </p:graphicFrame>
      <p:sp>
        <p:nvSpPr>
          <p:cNvPr id="6" name="Rectangle 1"/>
          <p:cNvSpPr>
            <a:spLocks noChangeArrowheads="1"/>
          </p:cNvSpPr>
          <p:nvPr/>
        </p:nvSpPr>
        <p:spPr bwMode="auto">
          <a:xfrm>
            <a:off x="432117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2553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of Collections </a:t>
            </a:r>
            <a:r>
              <a:rPr lang="en-IN" dirty="0" smtClean="0"/>
              <a:t>class</a:t>
            </a:r>
            <a:endParaRPr lang="en-IN" dirty="0"/>
          </a:p>
        </p:txBody>
      </p:sp>
      <p:sp>
        <p:nvSpPr>
          <p:cNvPr id="3" name="Content Placeholder 2"/>
          <p:cNvSpPr>
            <a:spLocks noGrp="1"/>
          </p:cNvSpPr>
          <p:nvPr>
            <p:ph idx="1"/>
          </p:nvPr>
        </p:nvSpPr>
        <p:spPr/>
        <p:txBody>
          <a:bodyPr/>
          <a:lstStyle/>
          <a:p>
            <a:r>
              <a:rPr lang="en-IN" dirty="0" err="1"/>
              <a:t>java.util.Collections.sort</a:t>
            </a:r>
            <a:r>
              <a:rPr lang="en-IN" dirty="0"/>
              <a:t>()</a:t>
            </a:r>
            <a:r>
              <a:rPr lang="en-IN" b="0" dirty="0"/>
              <a:t> </a:t>
            </a:r>
            <a:endParaRPr lang="en-IN" b="0" dirty="0" smtClean="0"/>
          </a:p>
          <a:p>
            <a:pPr lvl="1"/>
            <a:r>
              <a:rPr lang="en-IN" b="0" dirty="0" smtClean="0"/>
              <a:t>method </a:t>
            </a:r>
            <a:r>
              <a:rPr lang="en-IN" b="0" dirty="0"/>
              <a:t>is present in </a:t>
            </a:r>
            <a:r>
              <a:rPr lang="en-IN" b="0" dirty="0" err="1"/>
              <a:t>java.util.Collections</a:t>
            </a:r>
            <a:r>
              <a:rPr lang="en-IN" b="0" dirty="0"/>
              <a:t> class. </a:t>
            </a:r>
            <a:endParaRPr lang="en-IN" b="0" dirty="0" smtClean="0"/>
          </a:p>
          <a:p>
            <a:pPr lvl="1"/>
            <a:r>
              <a:rPr lang="en-IN" b="0" dirty="0" smtClean="0"/>
              <a:t>It </a:t>
            </a:r>
            <a:r>
              <a:rPr lang="en-IN" b="0" dirty="0"/>
              <a:t>is used to sort the elements present in the specified </a:t>
            </a:r>
            <a:r>
              <a:rPr lang="en-IN" b="0" dirty="0">
                <a:hlinkClick r:id="rId2"/>
              </a:rPr>
              <a:t>list</a:t>
            </a:r>
            <a:r>
              <a:rPr lang="en-IN" b="0" dirty="0"/>
              <a:t> of Collection in ascending order</a:t>
            </a:r>
            <a:r>
              <a:rPr lang="en-IN" b="0" dirty="0" smtClean="0"/>
              <a:t>.</a:t>
            </a:r>
          </a:p>
          <a:p>
            <a:r>
              <a:rPr lang="en-IN" dirty="0"/>
              <a:t>static </a:t>
            </a:r>
            <a:r>
              <a:rPr lang="en-IN" dirty="0" err="1"/>
              <a:t>int</a:t>
            </a:r>
            <a:r>
              <a:rPr lang="en-IN" dirty="0"/>
              <a:t> </a:t>
            </a:r>
            <a:r>
              <a:rPr lang="en-IN" dirty="0" err="1"/>
              <a:t>binarySearch</a:t>
            </a:r>
            <a:r>
              <a:rPr lang="en-IN" dirty="0"/>
              <a:t>(List list1, Object obj1):</a:t>
            </a:r>
            <a:r>
              <a:rPr lang="en-IN" b="0" dirty="0"/>
              <a:t> </a:t>
            </a:r>
            <a:endParaRPr lang="en-IN" b="0" dirty="0" smtClean="0"/>
          </a:p>
          <a:p>
            <a:pPr lvl="1"/>
            <a:r>
              <a:rPr lang="en-IN" b="0" dirty="0" smtClean="0"/>
              <a:t>Searches </a:t>
            </a:r>
            <a:r>
              <a:rPr lang="en-IN" b="0" dirty="0"/>
              <a:t>the </a:t>
            </a:r>
            <a:r>
              <a:rPr lang="en-IN" dirty="0"/>
              <a:t>obj1</a:t>
            </a:r>
            <a:r>
              <a:rPr lang="en-IN" b="0" dirty="0"/>
              <a:t> in the list </a:t>
            </a:r>
            <a:r>
              <a:rPr lang="en-IN" dirty="0"/>
              <a:t>list1</a:t>
            </a:r>
            <a:r>
              <a:rPr lang="en-IN" b="0" dirty="0"/>
              <a:t>. Returns the index number of the element </a:t>
            </a:r>
            <a:r>
              <a:rPr lang="en-IN" dirty="0"/>
              <a:t>obj1</a:t>
            </a:r>
            <a:r>
              <a:rPr lang="en-IN" b="0" dirty="0"/>
              <a:t>. Before applying this method, the elements must be sorted earlier with </a:t>
            </a:r>
            <a:r>
              <a:rPr lang="en-IN" dirty="0"/>
              <a:t>sort()</a:t>
            </a:r>
            <a:r>
              <a:rPr lang="en-IN" b="0" dirty="0"/>
              <a:t> method;</a:t>
            </a:r>
            <a:endParaRPr lang="en-IN" dirty="0"/>
          </a:p>
        </p:txBody>
      </p:sp>
    </p:spTree>
    <p:extLst>
      <p:ext uri="{BB962C8B-B14F-4D97-AF65-F5344CB8AC3E}">
        <p14:creationId xmlns:p14="http://schemas.microsoft.com/office/powerpoint/2010/main" val="1738692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of Collections class</a:t>
            </a:r>
          </a:p>
        </p:txBody>
      </p:sp>
      <p:sp>
        <p:nvSpPr>
          <p:cNvPr id="3" name="Content Placeholder 2"/>
          <p:cNvSpPr>
            <a:spLocks noGrp="1"/>
          </p:cNvSpPr>
          <p:nvPr>
            <p:ph idx="1"/>
          </p:nvPr>
        </p:nvSpPr>
        <p:spPr/>
        <p:txBody>
          <a:bodyPr/>
          <a:lstStyle/>
          <a:p>
            <a:r>
              <a:rPr lang="en-IN" dirty="0"/>
              <a:t>static void reverse(List list1):</a:t>
            </a:r>
            <a:r>
              <a:rPr lang="en-IN" b="0" dirty="0"/>
              <a:t> </a:t>
            </a:r>
            <a:endParaRPr lang="en-IN" b="0" dirty="0" smtClean="0"/>
          </a:p>
          <a:p>
            <a:pPr lvl="1"/>
            <a:r>
              <a:rPr lang="en-IN" b="0" dirty="0" smtClean="0"/>
              <a:t>Existing </a:t>
            </a:r>
            <a:r>
              <a:rPr lang="en-IN" b="0" dirty="0"/>
              <a:t>order of the elements in the list </a:t>
            </a:r>
            <a:r>
              <a:rPr lang="en-IN" dirty="0"/>
              <a:t>list1</a:t>
            </a:r>
            <a:r>
              <a:rPr lang="en-IN" b="0" dirty="0"/>
              <a:t> are reversed. Again reversing gets the original order</a:t>
            </a:r>
            <a:r>
              <a:rPr lang="en-IN" b="0" dirty="0" smtClean="0"/>
              <a:t>.</a:t>
            </a:r>
          </a:p>
          <a:p>
            <a:r>
              <a:rPr lang="en-IN" dirty="0"/>
              <a:t>static void swap(List list1, </a:t>
            </a:r>
            <a:r>
              <a:rPr lang="en-IN" dirty="0" err="1"/>
              <a:t>int</a:t>
            </a:r>
            <a:r>
              <a:rPr lang="en-IN" dirty="0"/>
              <a:t> index1, </a:t>
            </a:r>
            <a:r>
              <a:rPr lang="en-IN" dirty="0" err="1"/>
              <a:t>int</a:t>
            </a:r>
            <a:r>
              <a:rPr lang="en-IN" dirty="0"/>
              <a:t> index2):</a:t>
            </a:r>
            <a:r>
              <a:rPr lang="en-IN" b="0" dirty="0"/>
              <a:t> </a:t>
            </a:r>
            <a:endParaRPr lang="en-IN" b="0" dirty="0" smtClean="0"/>
          </a:p>
          <a:p>
            <a:pPr lvl="1"/>
            <a:r>
              <a:rPr lang="en-IN" b="0" dirty="0" smtClean="0"/>
              <a:t>List</a:t>
            </a:r>
            <a:r>
              <a:rPr lang="en-IN" b="0" dirty="0"/>
              <a:t> </a:t>
            </a:r>
            <a:r>
              <a:rPr lang="en-IN" dirty="0"/>
              <a:t>list1</a:t>
            </a:r>
            <a:r>
              <a:rPr lang="en-IN" b="0" dirty="0"/>
              <a:t> elements at index numbers </a:t>
            </a:r>
            <a:r>
              <a:rPr lang="en-IN" dirty="0"/>
              <a:t>index1</a:t>
            </a:r>
            <a:r>
              <a:rPr lang="en-IN" b="0" dirty="0"/>
              <a:t> and </a:t>
            </a:r>
            <a:r>
              <a:rPr lang="en-IN" dirty="0"/>
              <a:t>index2</a:t>
            </a:r>
            <a:r>
              <a:rPr lang="en-IN" b="0" dirty="0"/>
              <a:t> are swapped</a:t>
            </a:r>
            <a:r>
              <a:rPr lang="en-IN" b="0" dirty="0" smtClean="0"/>
              <a:t>.</a:t>
            </a:r>
          </a:p>
          <a:p>
            <a:r>
              <a:rPr lang="en-IN" dirty="0"/>
              <a:t>static void copy(List destination1, List source1):</a:t>
            </a:r>
            <a:r>
              <a:rPr lang="en-IN" b="0" dirty="0"/>
              <a:t> </a:t>
            </a:r>
            <a:endParaRPr lang="en-IN" b="0" dirty="0" smtClean="0"/>
          </a:p>
          <a:p>
            <a:pPr lvl="1"/>
            <a:r>
              <a:rPr lang="en-IN" b="0" dirty="0" smtClean="0"/>
              <a:t>Copies </a:t>
            </a:r>
            <a:r>
              <a:rPr lang="en-IN" b="0" dirty="0"/>
              <a:t>all the elements of List </a:t>
            </a:r>
            <a:r>
              <a:rPr lang="en-IN" dirty="0"/>
              <a:t>source1</a:t>
            </a:r>
            <a:r>
              <a:rPr lang="en-IN" b="0" dirty="0"/>
              <a:t>into the </a:t>
            </a:r>
            <a:r>
              <a:rPr lang="en-IN" dirty="0"/>
              <a:t>destination1</a:t>
            </a:r>
            <a:r>
              <a:rPr lang="en-IN" b="0" dirty="0"/>
              <a:t> list. It is like </a:t>
            </a:r>
            <a:r>
              <a:rPr lang="en-IN" b="0" dirty="0" err="1">
                <a:hlinkClick r:id="rId2"/>
              </a:rPr>
              <a:t>arraycopy</a:t>
            </a:r>
            <a:r>
              <a:rPr lang="en-IN" b="0" dirty="0">
                <a:hlinkClick r:id="rId2"/>
              </a:rPr>
              <a:t>()</a:t>
            </a:r>
            <a:r>
              <a:rPr lang="en-IN" b="0" dirty="0"/>
              <a:t> method.</a:t>
            </a:r>
          </a:p>
          <a:p>
            <a:endParaRPr lang="en-IN" b="0" dirty="0"/>
          </a:p>
          <a:p>
            <a:endParaRPr lang="en-IN" b="0" dirty="0"/>
          </a:p>
          <a:p>
            <a:endParaRPr lang="en-IN" dirty="0"/>
          </a:p>
        </p:txBody>
      </p:sp>
    </p:spTree>
    <p:extLst>
      <p:ext uri="{BB962C8B-B14F-4D97-AF65-F5344CB8AC3E}">
        <p14:creationId xmlns:p14="http://schemas.microsoft.com/office/powerpoint/2010/main" val="32277312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Comparable Interface</a:t>
            </a:r>
            <a:endParaRPr lang="en-IN" dirty="0"/>
          </a:p>
        </p:txBody>
      </p:sp>
      <p:sp>
        <p:nvSpPr>
          <p:cNvPr id="3" name="Content Placeholder 2"/>
          <p:cNvSpPr>
            <a:spLocks noGrp="1"/>
          </p:cNvSpPr>
          <p:nvPr>
            <p:ph idx="1"/>
          </p:nvPr>
        </p:nvSpPr>
        <p:spPr/>
        <p:txBody>
          <a:bodyPr/>
          <a:lstStyle/>
          <a:p>
            <a:r>
              <a:rPr lang="en-IN" sz="2400" dirty="0"/>
              <a:t>Java Comparable interface is used to order the objects of user-defined class</a:t>
            </a:r>
            <a:r>
              <a:rPr lang="en-IN" sz="2400" dirty="0" smtClean="0"/>
              <a:t>.</a:t>
            </a:r>
          </a:p>
          <a:p>
            <a:r>
              <a:rPr lang="en-IN" sz="2400" dirty="0"/>
              <a:t>A comparable object is capable of comparing itself with another object.</a:t>
            </a:r>
          </a:p>
          <a:p>
            <a:r>
              <a:rPr lang="en-IN" sz="2400" dirty="0" smtClean="0"/>
              <a:t>This </a:t>
            </a:r>
            <a:r>
              <a:rPr lang="en-IN" sz="2400" dirty="0"/>
              <a:t>interface is found in </a:t>
            </a:r>
            <a:r>
              <a:rPr lang="en-IN" sz="2400" dirty="0" err="1"/>
              <a:t>java.lang</a:t>
            </a:r>
            <a:r>
              <a:rPr lang="en-IN" sz="2400" dirty="0"/>
              <a:t> package and contains only one method named </a:t>
            </a:r>
            <a:r>
              <a:rPr lang="en-IN" sz="2400" u="sng" dirty="0" err="1"/>
              <a:t>compareTo</a:t>
            </a:r>
            <a:r>
              <a:rPr lang="en-IN" sz="2400" u="sng" dirty="0"/>
              <a:t>(Object). </a:t>
            </a:r>
            <a:endParaRPr lang="en-IN" sz="2400" u="sng" dirty="0" smtClean="0"/>
          </a:p>
          <a:p>
            <a:r>
              <a:rPr lang="en-IN" sz="2400" dirty="0" smtClean="0"/>
              <a:t>It </a:t>
            </a:r>
            <a:r>
              <a:rPr lang="en-IN" sz="2400" dirty="0"/>
              <a:t>provide single sorting sequence only i.e. you can sort the elements on based on single data member only</a:t>
            </a:r>
            <a:r>
              <a:rPr lang="en-IN" sz="2400" dirty="0" smtClean="0"/>
              <a:t>.</a:t>
            </a:r>
          </a:p>
          <a:p>
            <a:r>
              <a:rPr lang="en-IN" sz="2400" dirty="0" smtClean="0"/>
              <a:t> </a:t>
            </a:r>
            <a:r>
              <a:rPr lang="en-IN" sz="2400" dirty="0"/>
              <a:t>For example it may be </a:t>
            </a:r>
            <a:r>
              <a:rPr lang="en-IN" sz="2400" dirty="0" err="1"/>
              <a:t>rollno</a:t>
            </a:r>
            <a:r>
              <a:rPr lang="en-IN" sz="2400" dirty="0"/>
              <a:t>, name, age or anything else.</a:t>
            </a:r>
          </a:p>
        </p:txBody>
      </p:sp>
    </p:spTree>
    <p:extLst>
      <p:ext uri="{BB962C8B-B14F-4D97-AF65-F5344CB8AC3E}">
        <p14:creationId xmlns:p14="http://schemas.microsoft.com/office/powerpoint/2010/main" val="382382499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the Comparable Interface Used For?</a:t>
            </a:r>
          </a:p>
        </p:txBody>
      </p:sp>
      <p:sp>
        <p:nvSpPr>
          <p:cNvPr id="3" name="Content Placeholder 2"/>
          <p:cNvSpPr>
            <a:spLocks noGrp="1"/>
          </p:cNvSpPr>
          <p:nvPr>
            <p:ph idx="1"/>
          </p:nvPr>
        </p:nvSpPr>
        <p:spPr>
          <a:xfrm>
            <a:off x="609600" y="1285876"/>
            <a:ext cx="10972800" cy="4900612"/>
          </a:xfrm>
        </p:spPr>
        <p:txBody>
          <a:bodyPr/>
          <a:lstStyle/>
          <a:p>
            <a:r>
              <a:rPr lang="en-IN" sz="2400" dirty="0" smtClean="0"/>
              <a:t>It is used to </a:t>
            </a:r>
            <a:r>
              <a:rPr lang="en-IN" sz="2400" dirty="0"/>
              <a:t>Compare and Sort Objects</a:t>
            </a:r>
            <a:r>
              <a:rPr lang="en-IN" sz="2400" dirty="0" smtClean="0"/>
              <a:t>.</a:t>
            </a:r>
          </a:p>
          <a:p>
            <a:endParaRPr lang="en-IN" sz="2400" dirty="0" smtClean="0"/>
          </a:p>
          <a:p>
            <a:endParaRPr lang="en-IN" sz="2400" dirty="0"/>
          </a:p>
          <a:p>
            <a:endParaRPr lang="en-IN" sz="2400" dirty="0" smtClean="0"/>
          </a:p>
          <a:p>
            <a:r>
              <a:rPr lang="en-IN" sz="2400" dirty="0" smtClean="0"/>
              <a:t>Sorting Apples based on weight.</a:t>
            </a:r>
          </a:p>
          <a:p>
            <a:r>
              <a:rPr lang="en-IN" sz="2400" dirty="0"/>
              <a:t>When we are sorting them, we need to repeatedly compare two </a:t>
            </a:r>
            <a:r>
              <a:rPr lang="en-IN" sz="2400" dirty="0" smtClean="0"/>
              <a:t>apples weights </a:t>
            </a:r>
            <a:r>
              <a:rPr lang="en-IN" sz="2400" dirty="0"/>
              <a:t>until all the apples are in the correct order</a:t>
            </a:r>
            <a:r>
              <a:rPr lang="en-IN" sz="2400" dirty="0" smtClean="0"/>
              <a:t>.</a:t>
            </a:r>
          </a:p>
          <a:p>
            <a:r>
              <a:rPr lang="en-IN" sz="2400" dirty="0"/>
              <a:t>Comparable can’t sort the objects on its own, but the interface defines a method </a:t>
            </a:r>
            <a:r>
              <a:rPr lang="en-IN" sz="2400" dirty="0" err="1"/>
              <a:t>int</a:t>
            </a:r>
            <a:r>
              <a:rPr lang="en-IN" sz="2400" dirty="0"/>
              <a:t> </a:t>
            </a:r>
            <a:r>
              <a:rPr lang="en-IN" sz="2400" dirty="0" err="1"/>
              <a:t>compareTo</a:t>
            </a:r>
            <a:r>
              <a:rPr lang="en-IN" sz="2400" dirty="0"/>
              <a:t>(T).</a:t>
            </a:r>
          </a:p>
          <a:p>
            <a:endParaRPr lang="en-IN" dirty="0"/>
          </a:p>
        </p:txBody>
      </p:sp>
      <p:pic>
        <p:nvPicPr>
          <p:cNvPr id="4" name="Picture 3"/>
          <p:cNvPicPr>
            <a:picLocks noChangeAspect="1"/>
          </p:cNvPicPr>
          <p:nvPr/>
        </p:nvPicPr>
        <p:blipFill>
          <a:blip r:embed="rId2"/>
          <a:stretch>
            <a:fillRect/>
          </a:stretch>
        </p:blipFill>
        <p:spPr>
          <a:xfrm>
            <a:off x="3101976" y="1786732"/>
            <a:ext cx="5715000" cy="1704975"/>
          </a:xfrm>
          <a:prstGeom prst="rect">
            <a:avLst/>
          </a:prstGeom>
        </p:spPr>
      </p:pic>
    </p:spTree>
    <p:extLst>
      <p:ext uri="{BB962C8B-B14F-4D97-AF65-F5344CB8AC3E}">
        <p14:creationId xmlns:p14="http://schemas.microsoft.com/office/powerpoint/2010/main" val="15156565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t>
            </a:r>
            <a:r>
              <a:rPr lang="en-IN" dirty="0" err="1"/>
              <a:t>compareTo</a:t>
            </a:r>
            <a:r>
              <a:rPr lang="en-IN" dirty="0"/>
              <a:t>() Works</a:t>
            </a:r>
          </a:p>
        </p:txBody>
      </p:sp>
      <p:sp>
        <p:nvSpPr>
          <p:cNvPr id="3" name="Content Placeholder 2"/>
          <p:cNvSpPr>
            <a:spLocks noGrp="1"/>
          </p:cNvSpPr>
          <p:nvPr>
            <p:ph idx="1"/>
          </p:nvPr>
        </p:nvSpPr>
        <p:spPr>
          <a:xfrm>
            <a:off x="723900" y="2828926"/>
            <a:ext cx="10972800" cy="3500437"/>
          </a:xfrm>
        </p:spPr>
        <p:style>
          <a:lnRef idx="2">
            <a:schemeClr val="accent1"/>
          </a:lnRef>
          <a:fillRef idx="1">
            <a:schemeClr val="lt1"/>
          </a:fillRef>
          <a:effectRef idx="0">
            <a:schemeClr val="accent1"/>
          </a:effectRef>
          <a:fontRef idx="minor">
            <a:schemeClr val="dk1"/>
          </a:fontRef>
        </p:style>
        <p:txBody>
          <a:bodyPr/>
          <a:lstStyle/>
          <a:p>
            <a:r>
              <a:rPr lang="en-IN" sz="2000" dirty="0"/>
              <a:t>The </a:t>
            </a:r>
            <a:r>
              <a:rPr lang="en-IN" sz="2000" dirty="0" err="1"/>
              <a:t>compareTo</a:t>
            </a:r>
            <a:r>
              <a:rPr lang="en-IN" sz="2000" dirty="0"/>
              <a:t>() method works by returning an </a:t>
            </a:r>
            <a:r>
              <a:rPr lang="en-IN" sz="2000" dirty="0" err="1"/>
              <a:t>int</a:t>
            </a:r>
            <a:r>
              <a:rPr lang="en-IN" sz="2000" dirty="0"/>
              <a:t> value that is either positive, negative, or zero. </a:t>
            </a:r>
            <a:endParaRPr lang="en-IN" sz="2000" dirty="0" smtClean="0"/>
          </a:p>
          <a:p>
            <a:r>
              <a:rPr lang="en-IN" sz="2000" dirty="0" smtClean="0"/>
              <a:t>It </a:t>
            </a:r>
            <a:r>
              <a:rPr lang="en-IN" sz="2000" dirty="0"/>
              <a:t>compares the object by making the call to the object that is the argument</a:t>
            </a:r>
            <a:r>
              <a:rPr lang="en-IN" sz="2000" dirty="0" smtClean="0"/>
              <a:t>.</a:t>
            </a:r>
          </a:p>
          <a:p>
            <a:r>
              <a:rPr lang="en-IN" sz="2000" dirty="0" smtClean="0"/>
              <a:t> </a:t>
            </a:r>
            <a:r>
              <a:rPr lang="en-IN" sz="2000" dirty="0"/>
              <a:t>A negative number means that the object making the call is “less” than the argument</a:t>
            </a:r>
            <a:r>
              <a:rPr lang="en-IN" sz="2000" dirty="0" smtClean="0"/>
              <a:t>.</a:t>
            </a:r>
          </a:p>
          <a:p>
            <a:r>
              <a:rPr lang="en-IN" sz="2000" dirty="0" smtClean="0"/>
              <a:t> </a:t>
            </a:r>
            <a:r>
              <a:rPr lang="en-IN" sz="2000" dirty="0"/>
              <a:t>If we were comparing the apples by size, the above call would return a negative number, say -400, because the red apple is smaller than the green apple. </a:t>
            </a:r>
            <a:endParaRPr lang="en-IN" sz="2000" dirty="0" smtClean="0"/>
          </a:p>
          <a:p>
            <a:r>
              <a:rPr lang="en-IN" sz="2000" dirty="0" smtClean="0"/>
              <a:t>If </a:t>
            </a:r>
            <a:r>
              <a:rPr lang="en-IN" sz="2000" dirty="0"/>
              <a:t>the two apples were of equal weight, the call would return 0</a:t>
            </a:r>
            <a:r>
              <a:rPr lang="en-IN" sz="2000" dirty="0" smtClean="0"/>
              <a:t>.</a:t>
            </a:r>
          </a:p>
          <a:p>
            <a:r>
              <a:rPr lang="en-IN" sz="2000" dirty="0" smtClean="0"/>
              <a:t> </a:t>
            </a:r>
            <a:r>
              <a:rPr lang="en-IN" sz="2000" dirty="0"/>
              <a:t>If the red apple was heavier, </a:t>
            </a:r>
            <a:r>
              <a:rPr lang="en-IN" sz="2000" dirty="0" err="1"/>
              <a:t>compareTo</a:t>
            </a:r>
            <a:r>
              <a:rPr lang="en-IN" sz="2000" dirty="0"/>
              <a:t>() would return a positive number, say 68.</a:t>
            </a:r>
          </a:p>
        </p:txBody>
      </p:sp>
      <p:pic>
        <p:nvPicPr>
          <p:cNvPr id="4" name="Picture 3"/>
          <p:cNvPicPr>
            <a:picLocks noChangeAspect="1"/>
          </p:cNvPicPr>
          <p:nvPr/>
        </p:nvPicPr>
        <p:blipFill>
          <a:blip r:embed="rId2"/>
          <a:stretch>
            <a:fillRect/>
          </a:stretch>
        </p:blipFill>
        <p:spPr>
          <a:xfrm>
            <a:off x="2909887" y="1256507"/>
            <a:ext cx="5715000" cy="1429543"/>
          </a:xfrm>
          <a:prstGeom prst="rect">
            <a:avLst/>
          </a:prstGeom>
        </p:spPr>
      </p:pic>
    </p:spTree>
    <p:extLst>
      <p:ext uri="{BB962C8B-B14F-4D97-AF65-F5344CB8AC3E}">
        <p14:creationId xmlns:p14="http://schemas.microsoft.com/office/powerpoint/2010/main" val="7292024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Comparable </a:t>
            </a:r>
            <a:r>
              <a:rPr lang="en-IN" dirty="0" smtClean="0"/>
              <a:t>Example</a:t>
            </a:r>
            <a:endParaRPr lang="en-IN" dirty="0"/>
          </a:p>
        </p:txBody>
      </p:sp>
      <p:sp>
        <p:nvSpPr>
          <p:cNvPr id="3" name="Content Placeholder 2"/>
          <p:cNvSpPr>
            <a:spLocks noGrp="1"/>
          </p:cNvSpPr>
          <p:nvPr>
            <p:ph idx="1"/>
          </p:nvPr>
        </p:nvSpPr>
        <p:spPr>
          <a:xfrm>
            <a:off x="423863" y="1417638"/>
            <a:ext cx="6034088" cy="5029199"/>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sz="2000" dirty="0"/>
              <a:t>class Student implements Comparable&lt;Student</a:t>
            </a:r>
            <a:r>
              <a:rPr lang="en-IN" sz="2000" dirty="0" smtClean="0"/>
              <a:t>&gt;</a:t>
            </a:r>
          </a:p>
          <a:p>
            <a:pPr marL="0" indent="0">
              <a:buNone/>
            </a:pPr>
            <a:r>
              <a:rPr lang="en-IN" sz="2000" dirty="0" smtClean="0"/>
              <a:t>{  </a:t>
            </a:r>
            <a:endParaRPr lang="en-IN" sz="2000" dirty="0"/>
          </a:p>
          <a:p>
            <a:pPr marL="0" indent="0">
              <a:buNone/>
            </a:pPr>
            <a:r>
              <a:rPr lang="en-IN" sz="2000" dirty="0" err="1"/>
              <a:t>int</a:t>
            </a:r>
            <a:r>
              <a:rPr lang="en-IN" sz="2000" dirty="0"/>
              <a:t> </a:t>
            </a:r>
            <a:r>
              <a:rPr lang="en-IN" sz="2000" dirty="0" err="1"/>
              <a:t>rollno</a:t>
            </a:r>
            <a:r>
              <a:rPr lang="en-IN" sz="2000" dirty="0"/>
              <a:t>;  </a:t>
            </a:r>
          </a:p>
          <a:p>
            <a:pPr marL="0" indent="0">
              <a:buNone/>
            </a:pPr>
            <a:r>
              <a:rPr lang="en-IN" sz="2000" dirty="0"/>
              <a:t>String name;  </a:t>
            </a:r>
          </a:p>
          <a:p>
            <a:pPr marL="0" indent="0">
              <a:buNone/>
            </a:pPr>
            <a:r>
              <a:rPr lang="en-IN" sz="2000" dirty="0" err="1"/>
              <a:t>int</a:t>
            </a:r>
            <a:r>
              <a:rPr lang="en-IN" sz="2000" dirty="0"/>
              <a:t> age;  </a:t>
            </a:r>
          </a:p>
          <a:p>
            <a:pPr marL="0" indent="0">
              <a:buNone/>
            </a:pPr>
            <a:r>
              <a:rPr lang="en-IN" sz="2000" dirty="0"/>
              <a:t>Student(</a:t>
            </a:r>
            <a:r>
              <a:rPr lang="en-IN" sz="2000" dirty="0" err="1"/>
              <a:t>int</a:t>
            </a:r>
            <a:r>
              <a:rPr lang="en-IN" sz="2000" dirty="0"/>
              <a:t> </a:t>
            </a:r>
            <a:r>
              <a:rPr lang="en-IN" sz="2000" dirty="0" err="1"/>
              <a:t>rollno,String</a:t>
            </a:r>
            <a:r>
              <a:rPr lang="en-IN" sz="2000" dirty="0"/>
              <a:t> </a:t>
            </a:r>
            <a:r>
              <a:rPr lang="en-IN" sz="2000" dirty="0" err="1"/>
              <a:t>name,int</a:t>
            </a:r>
            <a:r>
              <a:rPr lang="en-IN" sz="2000" dirty="0"/>
              <a:t> age){  </a:t>
            </a:r>
          </a:p>
          <a:p>
            <a:pPr marL="0" indent="0">
              <a:buNone/>
            </a:pPr>
            <a:r>
              <a:rPr lang="en-IN" sz="2000" dirty="0" err="1"/>
              <a:t>this.rollno</a:t>
            </a:r>
            <a:r>
              <a:rPr lang="en-IN" sz="2000" dirty="0"/>
              <a:t>=</a:t>
            </a:r>
            <a:r>
              <a:rPr lang="en-IN" sz="2000" dirty="0" err="1"/>
              <a:t>rollno</a:t>
            </a:r>
            <a:r>
              <a:rPr lang="en-IN" sz="2000" dirty="0"/>
              <a:t>;  </a:t>
            </a:r>
          </a:p>
          <a:p>
            <a:pPr marL="0" indent="0">
              <a:buNone/>
            </a:pPr>
            <a:r>
              <a:rPr lang="en-IN" sz="2000" dirty="0"/>
              <a:t>this.name=name;  </a:t>
            </a:r>
          </a:p>
          <a:p>
            <a:pPr marL="0" indent="0">
              <a:buNone/>
            </a:pPr>
            <a:r>
              <a:rPr lang="en-IN" sz="2000" dirty="0" err="1"/>
              <a:t>this.age</a:t>
            </a:r>
            <a:r>
              <a:rPr lang="en-IN" sz="2000" dirty="0"/>
              <a:t>=age;  </a:t>
            </a:r>
          </a:p>
          <a:p>
            <a:pPr marL="0" indent="0">
              <a:buNone/>
            </a:pPr>
            <a:r>
              <a:rPr lang="en-IN" sz="2000" dirty="0"/>
              <a:t>} </a:t>
            </a:r>
          </a:p>
        </p:txBody>
      </p:sp>
      <p:sp>
        <p:nvSpPr>
          <p:cNvPr id="4" name="Rectangle 3"/>
          <p:cNvSpPr/>
          <p:nvPr/>
        </p:nvSpPr>
        <p:spPr>
          <a:xfrm>
            <a:off x="6934198" y="2236352"/>
            <a:ext cx="4724401"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b="1" dirty="0">
                <a:solidFill>
                  <a:schemeClr val="dk1"/>
                </a:solidFill>
              </a:rPr>
              <a:t>public </a:t>
            </a:r>
            <a:r>
              <a:rPr lang="en-IN" sz="2000" b="1" dirty="0" err="1">
                <a:solidFill>
                  <a:schemeClr val="dk1"/>
                </a:solidFill>
              </a:rPr>
              <a:t>int</a:t>
            </a:r>
            <a:r>
              <a:rPr lang="en-IN" sz="2000" b="1" dirty="0">
                <a:solidFill>
                  <a:schemeClr val="dk1"/>
                </a:solidFill>
              </a:rPr>
              <a:t> </a:t>
            </a:r>
            <a:r>
              <a:rPr lang="en-IN" sz="2000" b="1" dirty="0" err="1">
                <a:solidFill>
                  <a:schemeClr val="dk1"/>
                </a:solidFill>
              </a:rPr>
              <a:t>compareTo</a:t>
            </a:r>
            <a:r>
              <a:rPr lang="en-IN" sz="2000" b="1" dirty="0">
                <a:solidFill>
                  <a:schemeClr val="dk1"/>
                </a:solidFill>
              </a:rPr>
              <a:t>(Student </a:t>
            </a:r>
            <a:r>
              <a:rPr lang="en-IN" sz="2000" b="1" dirty="0" err="1">
                <a:solidFill>
                  <a:schemeClr val="dk1"/>
                </a:solidFill>
              </a:rPr>
              <a:t>st</a:t>
            </a:r>
            <a:r>
              <a:rPr lang="en-IN" sz="2000" b="1" dirty="0" smtClean="0">
                <a:solidFill>
                  <a:schemeClr val="dk1"/>
                </a:solidFill>
              </a:rPr>
              <a:t>)</a:t>
            </a:r>
          </a:p>
          <a:p>
            <a:r>
              <a:rPr lang="en-IN" sz="2000" b="1" dirty="0" smtClean="0">
                <a:solidFill>
                  <a:schemeClr val="dk1"/>
                </a:solidFill>
              </a:rPr>
              <a:t>{  </a:t>
            </a:r>
            <a:endParaRPr lang="en-IN" sz="2000" b="1" dirty="0">
              <a:solidFill>
                <a:schemeClr val="dk1"/>
              </a:solidFill>
            </a:endParaRPr>
          </a:p>
          <a:p>
            <a:r>
              <a:rPr lang="en-IN" sz="2000" b="1" dirty="0">
                <a:solidFill>
                  <a:schemeClr val="dk1"/>
                </a:solidFill>
              </a:rPr>
              <a:t>if(age==</a:t>
            </a:r>
            <a:r>
              <a:rPr lang="en-IN" sz="2000" b="1" dirty="0" err="1">
                <a:solidFill>
                  <a:schemeClr val="dk1"/>
                </a:solidFill>
              </a:rPr>
              <a:t>st.age</a:t>
            </a:r>
            <a:r>
              <a:rPr lang="en-IN" sz="2000" b="1" dirty="0">
                <a:solidFill>
                  <a:schemeClr val="dk1"/>
                </a:solidFill>
              </a:rPr>
              <a:t>)  </a:t>
            </a:r>
          </a:p>
          <a:p>
            <a:r>
              <a:rPr lang="en-IN" sz="2000" b="1" dirty="0">
                <a:solidFill>
                  <a:schemeClr val="dk1"/>
                </a:solidFill>
              </a:rPr>
              <a:t>return 0;  </a:t>
            </a:r>
          </a:p>
          <a:p>
            <a:r>
              <a:rPr lang="en-IN" sz="2000" b="1" dirty="0">
                <a:solidFill>
                  <a:schemeClr val="dk1"/>
                </a:solidFill>
              </a:rPr>
              <a:t>else if(age&gt;</a:t>
            </a:r>
            <a:r>
              <a:rPr lang="en-IN" sz="2000" b="1" dirty="0" err="1">
                <a:solidFill>
                  <a:schemeClr val="dk1"/>
                </a:solidFill>
              </a:rPr>
              <a:t>st.age</a:t>
            </a:r>
            <a:r>
              <a:rPr lang="en-IN" sz="2000" b="1" dirty="0">
                <a:solidFill>
                  <a:schemeClr val="dk1"/>
                </a:solidFill>
              </a:rPr>
              <a:t>)  </a:t>
            </a:r>
          </a:p>
          <a:p>
            <a:r>
              <a:rPr lang="en-IN" sz="2000" b="1" dirty="0">
                <a:solidFill>
                  <a:schemeClr val="dk1"/>
                </a:solidFill>
              </a:rPr>
              <a:t>return 1;  </a:t>
            </a:r>
          </a:p>
          <a:p>
            <a:r>
              <a:rPr lang="en-IN" sz="2000" b="1" dirty="0">
                <a:solidFill>
                  <a:schemeClr val="dk1"/>
                </a:solidFill>
              </a:rPr>
              <a:t>else  </a:t>
            </a:r>
          </a:p>
          <a:p>
            <a:r>
              <a:rPr lang="en-IN" sz="2000" b="1" dirty="0">
                <a:solidFill>
                  <a:schemeClr val="dk1"/>
                </a:solidFill>
              </a:rPr>
              <a:t>return -1;  </a:t>
            </a:r>
          </a:p>
          <a:p>
            <a:r>
              <a:rPr lang="en-IN" sz="2000" b="1" dirty="0">
                <a:solidFill>
                  <a:schemeClr val="dk1"/>
                </a:solidFill>
              </a:rPr>
              <a:t>}  </a:t>
            </a:r>
          </a:p>
          <a:p>
            <a:r>
              <a:rPr lang="en-IN" sz="2000" b="1" dirty="0">
                <a:solidFill>
                  <a:schemeClr val="dk1"/>
                </a:solidFill>
              </a:rPr>
              <a:t>} </a:t>
            </a:r>
          </a:p>
        </p:txBody>
      </p:sp>
    </p:spTree>
    <p:extLst>
      <p:ext uri="{BB962C8B-B14F-4D97-AF65-F5344CB8AC3E}">
        <p14:creationId xmlns:p14="http://schemas.microsoft.com/office/powerpoint/2010/main" val="39070168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Comparable Example</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IN" sz="1800" dirty="0"/>
              <a:t>public class TestSort3{  </a:t>
            </a:r>
          </a:p>
          <a:p>
            <a:pPr marL="0" indent="0">
              <a:buNone/>
            </a:pPr>
            <a:r>
              <a:rPr lang="en-IN" sz="1800" dirty="0"/>
              <a:t>public static void main(String </a:t>
            </a:r>
            <a:r>
              <a:rPr lang="en-IN" sz="1800" dirty="0" err="1"/>
              <a:t>args</a:t>
            </a:r>
            <a:r>
              <a:rPr lang="en-IN" sz="1800" dirty="0"/>
              <a:t>[]){  </a:t>
            </a:r>
          </a:p>
          <a:p>
            <a:pPr marL="0" indent="0">
              <a:buNone/>
            </a:pPr>
            <a:r>
              <a:rPr lang="en-IN" sz="1800" dirty="0" err="1"/>
              <a:t>ArrayList</a:t>
            </a:r>
            <a:r>
              <a:rPr lang="en-IN" sz="1800" dirty="0"/>
              <a:t>&lt;Student&gt; al=new </a:t>
            </a:r>
            <a:r>
              <a:rPr lang="en-IN" sz="1800" dirty="0" err="1"/>
              <a:t>ArrayList</a:t>
            </a:r>
            <a:r>
              <a:rPr lang="en-IN" sz="1800" dirty="0"/>
              <a:t>&lt;Student&gt;();  </a:t>
            </a:r>
          </a:p>
          <a:p>
            <a:pPr marL="0" indent="0">
              <a:buNone/>
            </a:pPr>
            <a:r>
              <a:rPr lang="en-IN" sz="1800" dirty="0" err="1"/>
              <a:t>al.add</a:t>
            </a:r>
            <a:r>
              <a:rPr lang="en-IN" sz="1800" dirty="0"/>
              <a:t>(new </a:t>
            </a:r>
            <a:r>
              <a:rPr lang="en-IN" sz="1800" dirty="0" smtClean="0"/>
              <a:t>Student(111,“John",29));  </a:t>
            </a:r>
            <a:endParaRPr lang="en-IN" sz="1800" dirty="0"/>
          </a:p>
          <a:p>
            <a:pPr marL="0" indent="0">
              <a:buNone/>
            </a:pPr>
            <a:r>
              <a:rPr lang="en-IN" sz="1800" dirty="0" err="1"/>
              <a:t>al.add</a:t>
            </a:r>
            <a:r>
              <a:rPr lang="en-IN" sz="1800" dirty="0"/>
              <a:t>(new </a:t>
            </a:r>
            <a:r>
              <a:rPr lang="en-IN" sz="1800" dirty="0" smtClean="0"/>
              <a:t>Student(222,“Mike",21));  </a:t>
            </a:r>
            <a:endParaRPr lang="en-IN" sz="1800" dirty="0"/>
          </a:p>
          <a:p>
            <a:pPr marL="0" indent="0">
              <a:buNone/>
            </a:pPr>
            <a:r>
              <a:rPr lang="en-IN" sz="1800" dirty="0" err="1"/>
              <a:t>al.add</a:t>
            </a:r>
            <a:r>
              <a:rPr lang="en-IN" sz="1800" dirty="0"/>
              <a:t>(new </a:t>
            </a:r>
            <a:r>
              <a:rPr lang="en-IN" sz="1800" dirty="0" smtClean="0"/>
              <a:t>Student(555,“Mary",26));  </a:t>
            </a:r>
            <a:endParaRPr lang="en-IN" sz="1800" dirty="0"/>
          </a:p>
          <a:p>
            <a:pPr marL="0" indent="0">
              <a:buNone/>
            </a:pPr>
            <a:r>
              <a:rPr lang="en-IN" sz="1800" dirty="0"/>
              <a:t>  </a:t>
            </a:r>
          </a:p>
          <a:p>
            <a:pPr marL="0" indent="0">
              <a:buNone/>
            </a:pPr>
            <a:r>
              <a:rPr lang="en-IN" sz="1800" dirty="0" err="1"/>
              <a:t>Collections.sort</a:t>
            </a:r>
            <a:r>
              <a:rPr lang="en-IN" sz="1800" dirty="0"/>
              <a:t>(al);  </a:t>
            </a:r>
          </a:p>
          <a:p>
            <a:pPr marL="0" indent="0">
              <a:buNone/>
            </a:pPr>
            <a:r>
              <a:rPr lang="en-IN" sz="1800" dirty="0"/>
              <a:t>for(Student </a:t>
            </a:r>
            <a:r>
              <a:rPr lang="en-IN" sz="1800" dirty="0" err="1"/>
              <a:t>st:al</a:t>
            </a:r>
            <a:r>
              <a:rPr lang="en-IN" sz="1800" dirty="0"/>
              <a:t>){  </a:t>
            </a:r>
          </a:p>
          <a:p>
            <a:pPr marL="0" indent="0">
              <a:buNone/>
            </a:pPr>
            <a:r>
              <a:rPr lang="en-IN" sz="1800" dirty="0" err="1"/>
              <a:t>System.out.println</a:t>
            </a:r>
            <a:r>
              <a:rPr lang="en-IN" sz="1800" dirty="0"/>
              <a:t>(</a:t>
            </a:r>
            <a:r>
              <a:rPr lang="en-IN" sz="1800" dirty="0" err="1"/>
              <a:t>st.rollno</a:t>
            </a:r>
            <a:r>
              <a:rPr lang="en-IN" sz="1800" dirty="0"/>
              <a:t>+" "+st.name+" "+</a:t>
            </a:r>
            <a:r>
              <a:rPr lang="en-IN" sz="1800" dirty="0" err="1"/>
              <a:t>st.age</a:t>
            </a:r>
            <a:r>
              <a:rPr lang="en-IN" sz="1800" dirty="0"/>
              <a:t>);  </a:t>
            </a:r>
          </a:p>
          <a:p>
            <a:pPr marL="0" indent="0">
              <a:buNone/>
            </a:pPr>
            <a:r>
              <a:rPr lang="en-IN" sz="1800" dirty="0"/>
              <a:t>}  </a:t>
            </a:r>
            <a:r>
              <a:rPr lang="en-IN" sz="1800" dirty="0" smtClean="0"/>
              <a:t>}  } </a:t>
            </a:r>
            <a:endParaRPr lang="en-IN" sz="1800" dirty="0"/>
          </a:p>
        </p:txBody>
      </p:sp>
    </p:spTree>
    <p:extLst>
      <p:ext uri="{BB962C8B-B14F-4D97-AF65-F5344CB8AC3E}">
        <p14:creationId xmlns:p14="http://schemas.microsoft.com/office/powerpoint/2010/main" val="37988836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Comparator </a:t>
            </a:r>
            <a:r>
              <a:rPr lang="en-IN" dirty="0" smtClean="0"/>
              <a:t>Interface</a:t>
            </a:r>
            <a:endParaRPr lang="en-IN" dirty="0"/>
          </a:p>
        </p:txBody>
      </p:sp>
      <p:sp>
        <p:nvSpPr>
          <p:cNvPr id="3" name="Content Placeholder 2"/>
          <p:cNvSpPr>
            <a:spLocks noGrp="1"/>
          </p:cNvSpPr>
          <p:nvPr>
            <p:ph idx="1"/>
          </p:nvPr>
        </p:nvSpPr>
        <p:spPr>
          <a:xfrm>
            <a:off x="681038" y="1300164"/>
            <a:ext cx="10972800" cy="5043486"/>
          </a:xfrm>
        </p:spPr>
        <p:txBody>
          <a:bodyPr/>
          <a:lstStyle/>
          <a:p>
            <a:r>
              <a:rPr lang="en-IN" dirty="0"/>
              <a:t>Java Comparator interface</a:t>
            </a:r>
            <a:r>
              <a:rPr lang="en-IN" b="0" dirty="0"/>
              <a:t> is used to order the objects of user-defined class</a:t>
            </a:r>
            <a:r>
              <a:rPr lang="en-IN" b="0" dirty="0" smtClean="0"/>
              <a:t>.</a:t>
            </a:r>
          </a:p>
          <a:p>
            <a:r>
              <a:rPr lang="en-IN" b="0" dirty="0"/>
              <a:t>A comparator object is capable of comparing two objects of two different classes.</a:t>
            </a:r>
          </a:p>
          <a:p>
            <a:r>
              <a:rPr lang="en-IN" b="0" dirty="0"/>
              <a:t>This interface is found in </a:t>
            </a:r>
            <a:r>
              <a:rPr lang="en-IN" b="0" dirty="0" err="1"/>
              <a:t>java.util</a:t>
            </a:r>
            <a:r>
              <a:rPr lang="en-IN" b="0" dirty="0"/>
              <a:t> package and contains 2 methods </a:t>
            </a:r>
            <a:r>
              <a:rPr lang="en-IN" dirty="0"/>
              <a:t>compare(Object obj1,Object obj2) </a:t>
            </a:r>
            <a:r>
              <a:rPr lang="en-IN" b="0" dirty="0"/>
              <a:t>and equals(Object element).</a:t>
            </a:r>
          </a:p>
          <a:p>
            <a:r>
              <a:rPr lang="en-IN" b="0" dirty="0"/>
              <a:t>It provides multiple sorting sequence i.e. you can sort the elements on the basis of any data member, for example </a:t>
            </a:r>
            <a:r>
              <a:rPr lang="en-IN" b="0" dirty="0" err="1"/>
              <a:t>rollno</a:t>
            </a:r>
            <a:r>
              <a:rPr lang="en-IN" b="0" dirty="0"/>
              <a:t>, name, age or anything else.</a:t>
            </a:r>
          </a:p>
          <a:p>
            <a:endParaRPr lang="en-IN" dirty="0"/>
          </a:p>
        </p:txBody>
      </p:sp>
    </p:spTree>
    <p:extLst>
      <p:ext uri="{BB962C8B-B14F-4D97-AF65-F5344CB8AC3E}">
        <p14:creationId xmlns:p14="http://schemas.microsoft.com/office/powerpoint/2010/main" val="288166239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Comparator</a:t>
            </a:r>
            <a:endParaRPr lang="en-IN" dirty="0"/>
          </a:p>
        </p:txBody>
      </p:sp>
      <p:sp>
        <p:nvSpPr>
          <p:cNvPr id="3" name="Content Placeholder 2"/>
          <p:cNvSpPr>
            <a:spLocks noGrp="1"/>
          </p:cNvSpPr>
          <p:nvPr>
            <p:ph idx="1"/>
          </p:nvPr>
        </p:nvSpPr>
        <p:spPr/>
        <p:txBody>
          <a:bodyPr/>
          <a:lstStyle/>
          <a:p>
            <a:r>
              <a:rPr lang="en-IN" dirty="0"/>
              <a:t>Method of Collections class for sorting List elements is used to sort the elements of List by the given comparator.</a:t>
            </a:r>
          </a:p>
          <a:p>
            <a:endParaRPr lang="en-IN" dirty="0"/>
          </a:p>
          <a:p>
            <a:r>
              <a:rPr lang="en-IN" dirty="0" err="1" smtClean="0"/>
              <a:t>ComparatorClass</a:t>
            </a:r>
            <a:r>
              <a:rPr lang="en-IN" dirty="0" smtClean="0"/>
              <a:t> </a:t>
            </a:r>
            <a:r>
              <a:rPr lang="en-IN" dirty="0"/>
              <a:t>must implement </a:t>
            </a:r>
            <a:r>
              <a:rPr lang="en-IN" dirty="0" smtClean="0"/>
              <a:t>Comparator </a:t>
            </a:r>
            <a:r>
              <a:rPr lang="en-IN" dirty="0"/>
              <a:t>interface.</a:t>
            </a:r>
          </a:p>
          <a:p>
            <a:r>
              <a:rPr lang="en-IN" dirty="0"/>
              <a:t>public void sort(List </a:t>
            </a:r>
            <a:r>
              <a:rPr lang="en-IN" dirty="0" err="1"/>
              <a:t>list</a:t>
            </a:r>
            <a:r>
              <a:rPr lang="en-IN" dirty="0"/>
              <a:t>, </a:t>
            </a:r>
            <a:r>
              <a:rPr lang="en-IN" dirty="0" err="1"/>
              <a:t>ComparatorClass</a:t>
            </a:r>
            <a:r>
              <a:rPr lang="en-IN" dirty="0"/>
              <a:t> c)</a:t>
            </a:r>
          </a:p>
        </p:txBody>
      </p:sp>
    </p:spTree>
    <p:extLst>
      <p:ext uri="{BB962C8B-B14F-4D97-AF65-F5344CB8AC3E}">
        <p14:creationId xmlns:p14="http://schemas.microsoft.com/office/powerpoint/2010/main" val="2224047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1"/>
            <a:ext cx="9067800" cy="639763"/>
          </a:xfrm>
        </p:spPr>
        <p:txBody>
          <a:bodyPr/>
          <a:lstStyle/>
          <a:p>
            <a:pPr algn="ctr" eaLnBrk="1" hangingPunct="1"/>
            <a:r>
              <a:rPr lang="en-US" altLang="en-US" sz="2000"/>
              <a:t>A Primitive Type Cannot be Plugged in for a Type Parameter!!!</a:t>
            </a:r>
          </a:p>
        </p:txBody>
      </p:sp>
      <p:sp>
        <p:nvSpPr>
          <p:cNvPr id="14339" name="Rectangle 3"/>
          <p:cNvSpPr>
            <a:spLocks noGrp="1" noChangeArrowheads="1"/>
          </p:cNvSpPr>
          <p:nvPr>
            <p:ph type="body" idx="1"/>
          </p:nvPr>
        </p:nvSpPr>
        <p:spPr>
          <a:xfrm>
            <a:off x="995082" y="609601"/>
            <a:ext cx="10179424" cy="5516563"/>
          </a:xfrm>
        </p:spPr>
        <p:txBody>
          <a:bodyPr/>
          <a:lstStyle/>
          <a:p>
            <a:pPr eaLnBrk="1" hangingPunct="1"/>
            <a:r>
              <a:rPr lang="en-US" altLang="en-US" dirty="0" smtClean="0"/>
              <a:t>The type plugged in for a type parameter must always be a reference type:</a:t>
            </a:r>
          </a:p>
          <a:p>
            <a:pPr eaLnBrk="1" hangingPunct="1"/>
            <a:endParaRPr lang="en-US" altLang="en-US" dirty="0" smtClean="0"/>
          </a:p>
          <a:p>
            <a:pPr lvl="1" eaLnBrk="1" hangingPunct="1"/>
            <a:r>
              <a:rPr lang="en-US" altLang="en-US" dirty="0" smtClean="0"/>
              <a:t>It cannot be a primitive type such as </a:t>
            </a:r>
            <a:r>
              <a:rPr lang="en-US" altLang="en-US" b="1" dirty="0" err="1" smtClean="0">
                <a:solidFill>
                  <a:srgbClr val="FFFF00"/>
                </a:solidFill>
                <a:latin typeface="Courier New" panose="02070309020205020404" pitchFamily="49" charset="0"/>
              </a:rPr>
              <a:t>int</a:t>
            </a:r>
            <a:r>
              <a:rPr lang="en-US" altLang="en-US" dirty="0" smtClean="0"/>
              <a:t>, </a:t>
            </a:r>
            <a:r>
              <a:rPr lang="en-US" altLang="en-US" b="1" dirty="0" smtClean="0">
                <a:solidFill>
                  <a:srgbClr val="FFFF00"/>
                </a:solidFill>
                <a:latin typeface="Courier New" panose="02070309020205020404" pitchFamily="49" charset="0"/>
              </a:rPr>
              <a:t>double</a:t>
            </a:r>
            <a:r>
              <a:rPr lang="en-US" altLang="en-US" dirty="0" smtClean="0"/>
              <a:t>, or </a:t>
            </a:r>
            <a:r>
              <a:rPr lang="en-US" altLang="en-US" b="1" dirty="0" smtClean="0">
                <a:solidFill>
                  <a:srgbClr val="FFFF00"/>
                </a:solidFill>
                <a:latin typeface="Courier New" panose="02070309020205020404" pitchFamily="49" charset="0"/>
              </a:rPr>
              <a:t>char</a:t>
            </a:r>
          </a:p>
          <a:p>
            <a:pPr lvl="1" eaLnBrk="1" hangingPunct="1"/>
            <a:endParaRPr lang="en-US" altLang="en-US" dirty="0" smtClean="0"/>
          </a:p>
          <a:p>
            <a:pPr lvl="1" eaLnBrk="1" hangingPunct="1"/>
            <a:r>
              <a:rPr lang="en-US" altLang="en-US" dirty="0" smtClean="0"/>
              <a:t>However, now that Java has automatic boxing, this is not a big restriction.</a:t>
            </a:r>
          </a:p>
          <a:p>
            <a:pPr lvl="1" eaLnBrk="1" hangingPunct="1"/>
            <a:endParaRPr lang="en-US" altLang="en-US" dirty="0" smtClean="0"/>
          </a:p>
          <a:p>
            <a:pPr lvl="1" eaLnBrk="1" hangingPunct="1"/>
            <a:r>
              <a:rPr lang="en-US" altLang="en-US" b="1" u="sng" dirty="0" smtClean="0"/>
              <a:t>Note:</a:t>
            </a:r>
            <a:r>
              <a:rPr lang="en-US" altLang="en-US" dirty="0" smtClean="0"/>
              <a:t> Reference types can include arrays.</a:t>
            </a:r>
          </a:p>
        </p:txBody>
      </p:sp>
      <p:sp>
        <p:nvSpPr>
          <p:cNvPr id="14340" name="Line 6"/>
          <p:cNvSpPr>
            <a:spLocks noChangeShapeType="1"/>
          </p:cNvSpPr>
          <p:nvPr/>
        </p:nvSpPr>
        <p:spPr bwMode="auto">
          <a:xfrm>
            <a:off x="1524000" y="5334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40746070"/>
      </p:ext>
    </p:extLst>
  </p:cSld>
  <p:clrMapOvr>
    <a:masterClrMapping/>
  </p:clrMapOvr>
  <p:transition spd="med">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Class</a:t>
            </a:r>
            <a:endParaRPr lang="en-IN" dirty="0"/>
          </a:p>
        </p:txBody>
      </p:sp>
      <p:sp>
        <p:nvSpPr>
          <p:cNvPr id="3" name="Content Placeholder 2"/>
          <p:cNvSpPr>
            <a:spLocks noGrp="1"/>
          </p:cNvSpPr>
          <p:nvPr>
            <p:ph idx="1"/>
          </p:nvPr>
        </p:nvSpPr>
        <p:spPr/>
        <p:txBody>
          <a:bodyPr/>
          <a:lstStyle/>
          <a:p>
            <a:r>
              <a:rPr lang="en-IN" dirty="0"/>
              <a:t>The properties object contains key and value pair both as a string. </a:t>
            </a:r>
            <a:endParaRPr lang="en-IN" dirty="0" smtClean="0"/>
          </a:p>
          <a:p>
            <a:r>
              <a:rPr lang="en-IN" dirty="0" smtClean="0"/>
              <a:t>The </a:t>
            </a:r>
            <a:r>
              <a:rPr lang="en-IN" dirty="0" err="1"/>
              <a:t>java.util.Properties</a:t>
            </a:r>
            <a:r>
              <a:rPr lang="en-IN" dirty="0"/>
              <a:t> class is the subclass of </a:t>
            </a:r>
            <a:r>
              <a:rPr lang="en-IN" dirty="0" err="1"/>
              <a:t>Hashtable</a:t>
            </a:r>
            <a:r>
              <a:rPr lang="en-IN" dirty="0" smtClean="0"/>
              <a:t>.</a:t>
            </a:r>
            <a:endParaRPr lang="en-IN" dirty="0"/>
          </a:p>
          <a:p>
            <a:r>
              <a:rPr lang="en-IN" dirty="0"/>
              <a:t>It can be used to get property value based on the property key. </a:t>
            </a:r>
            <a:endParaRPr lang="en-IN" dirty="0" smtClean="0"/>
          </a:p>
          <a:p>
            <a:r>
              <a:rPr lang="en-IN" dirty="0" smtClean="0"/>
              <a:t>The </a:t>
            </a:r>
            <a:r>
              <a:rPr lang="en-IN" dirty="0"/>
              <a:t>Properties class provides methods to get data from properties file and store data into properties file. </a:t>
            </a:r>
            <a:endParaRPr lang="en-IN" dirty="0" smtClean="0"/>
          </a:p>
          <a:p>
            <a:r>
              <a:rPr lang="en-IN" dirty="0" smtClean="0"/>
              <a:t>It </a:t>
            </a:r>
            <a:r>
              <a:rPr lang="en-IN" dirty="0"/>
              <a:t>can be used to get properties of system.</a:t>
            </a:r>
          </a:p>
        </p:txBody>
      </p:sp>
    </p:spTree>
    <p:extLst>
      <p:ext uri="{BB962C8B-B14F-4D97-AF65-F5344CB8AC3E}">
        <p14:creationId xmlns:p14="http://schemas.microsoft.com/office/powerpoint/2010/main" val="424210170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Example of Properties class to get all the system properties</a:t>
            </a:r>
          </a:p>
        </p:txBody>
      </p:sp>
      <p:sp>
        <p:nvSpPr>
          <p:cNvPr id="3" name="Content Placeholder 2"/>
          <p:cNvSpPr>
            <a:spLocks noGrp="1"/>
          </p:cNvSpPr>
          <p:nvPr>
            <p:ph idx="1"/>
          </p:nvPr>
        </p:nvSpPr>
        <p:spPr>
          <a:xfrm>
            <a:off x="609600" y="1600201"/>
            <a:ext cx="8577263" cy="4525963"/>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sz="2000" dirty="0" smtClean="0"/>
              <a:t>import</a:t>
            </a:r>
            <a:r>
              <a:rPr lang="en-IN" sz="2000" b="0" dirty="0"/>
              <a:t> </a:t>
            </a:r>
            <a:r>
              <a:rPr lang="en-IN" sz="2000" b="0" dirty="0" err="1"/>
              <a:t>java.util</a:t>
            </a:r>
            <a:r>
              <a:rPr lang="en-IN" sz="2000" b="0" dirty="0"/>
              <a:t>.*;  </a:t>
            </a:r>
          </a:p>
          <a:p>
            <a:pPr marL="0" indent="0">
              <a:buNone/>
            </a:pPr>
            <a:r>
              <a:rPr lang="en-IN" sz="2000" dirty="0"/>
              <a:t>import</a:t>
            </a:r>
            <a:r>
              <a:rPr lang="en-IN" sz="2000" b="0" dirty="0"/>
              <a:t> java.io.*;  </a:t>
            </a:r>
          </a:p>
          <a:p>
            <a:pPr marL="0" indent="0">
              <a:buNone/>
            </a:pPr>
            <a:r>
              <a:rPr lang="en-IN" sz="2000" dirty="0"/>
              <a:t>public</a:t>
            </a:r>
            <a:r>
              <a:rPr lang="en-IN" sz="2000" b="0" dirty="0"/>
              <a:t> </a:t>
            </a:r>
            <a:r>
              <a:rPr lang="en-IN" sz="2000" dirty="0"/>
              <a:t>class</a:t>
            </a:r>
            <a:r>
              <a:rPr lang="en-IN" sz="2000" b="0" dirty="0"/>
              <a:t> Test {  </a:t>
            </a:r>
          </a:p>
          <a:p>
            <a:pPr marL="0" indent="0">
              <a:buNone/>
            </a:pPr>
            <a:r>
              <a:rPr lang="en-IN" sz="2000" dirty="0"/>
              <a:t>public</a:t>
            </a:r>
            <a:r>
              <a:rPr lang="en-IN" sz="2000" b="0" dirty="0"/>
              <a:t> </a:t>
            </a:r>
            <a:r>
              <a:rPr lang="en-IN" sz="2000" dirty="0"/>
              <a:t>static</a:t>
            </a:r>
            <a:r>
              <a:rPr lang="en-IN" sz="2000" b="0" dirty="0"/>
              <a:t> </a:t>
            </a:r>
            <a:r>
              <a:rPr lang="en-IN" sz="2000" dirty="0"/>
              <a:t>void</a:t>
            </a:r>
            <a:r>
              <a:rPr lang="en-IN" sz="2000" b="0" dirty="0"/>
              <a:t> main(String[] </a:t>
            </a:r>
            <a:r>
              <a:rPr lang="en-IN" sz="2000" b="0" dirty="0" err="1"/>
              <a:t>args</a:t>
            </a:r>
            <a:r>
              <a:rPr lang="en-IN" sz="2000" b="0" dirty="0"/>
              <a:t>)</a:t>
            </a:r>
            <a:r>
              <a:rPr lang="en-IN" sz="2000" dirty="0"/>
              <a:t>throws</a:t>
            </a:r>
            <a:r>
              <a:rPr lang="en-IN" sz="2000" b="0" dirty="0"/>
              <a:t> Exception{  </a:t>
            </a:r>
          </a:p>
          <a:p>
            <a:pPr marL="0" indent="0">
              <a:buNone/>
            </a:pPr>
            <a:r>
              <a:rPr lang="en-IN" sz="2000" b="0" dirty="0" smtClean="0"/>
              <a:t>Properties</a:t>
            </a:r>
            <a:r>
              <a:rPr lang="en-IN" sz="2000" b="0" dirty="0"/>
              <a:t> p=</a:t>
            </a:r>
            <a:r>
              <a:rPr lang="en-IN" sz="2000" b="0" dirty="0" err="1"/>
              <a:t>System.getProperties</a:t>
            </a:r>
            <a:r>
              <a:rPr lang="en-IN" sz="2000" b="0" dirty="0"/>
              <a:t>();  </a:t>
            </a:r>
          </a:p>
          <a:p>
            <a:pPr marL="0" indent="0">
              <a:buNone/>
            </a:pPr>
            <a:r>
              <a:rPr lang="en-IN" sz="2000" b="0" dirty="0"/>
              <a:t>Set set=</a:t>
            </a:r>
            <a:r>
              <a:rPr lang="en-IN" sz="2000" b="0" dirty="0" err="1"/>
              <a:t>p.entrySet</a:t>
            </a:r>
            <a:r>
              <a:rPr lang="en-IN" sz="2000" b="0" dirty="0"/>
              <a:t>();  </a:t>
            </a:r>
            <a:endParaRPr lang="en-IN" sz="2000" b="0" dirty="0" smtClean="0"/>
          </a:p>
          <a:p>
            <a:pPr marL="0" indent="0">
              <a:buNone/>
            </a:pPr>
            <a:r>
              <a:rPr lang="en-IN" sz="2000" b="0" dirty="0" smtClean="0"/>
              <a:t>Iterator</a:t>
            </a:r>
            <a:r>
              <a:rPr lang="en-IN" sz="2000" b="0" dirty="0"/>
              <a:t> </a:t>
            </a:r>
            <a:r>
              <a:rPr lang="en-IN" sz="2000" b="0" dirty="0" err="1"/>
              <a:t>itr</a:t>
            </a:r>
            <a:r>
              <a:rPr lang="en-IN" sz="2000" b="0" dirty="0"/>
              <a:t>=</a:t>
            </a:r>
            <a:r>
              <a:rPr lang="en-IN" sz="2000" b="0" dirty="0" err="1"/>
              <a:t>set.iterator</a:t>
            </a:r>
            <a:r>
              <a:rPr lang="en-IN" sz="2000" b="0" dirty="0"/>
              <a:t>();  </a:t>
            </a:r>
          </a:p>
          <a:p>
            <a:pPr marL="0" indent="0">
              <a:buNone/>
            </a:pPr>
            <a:r>
              <a:rPr lang="en-IN" sz="2000" dirty="0"/>
              <a:t>while</a:t>
            </a:r>
            <a:r>
              <a:rPr lang="en-IN" sz="2000" b="0" dirty="0"/>
              <a:t>(</a:t>
            </a:r>
            <a:r>
              <a:rPr lang="en-IN" sz="2000" b="0" dirty="0" err="1"/>
              <a:t>itr.hasNext</a:t>
            </a:r>
            <a:r>
              <a:rPr lang="en-IN" sz="2000" b="0" dirty="0"/>
              <a:t>()){  </a:t>
            </a:r>
          </a:p>
          <a:p>
            <a:pPr marL="0" indent="0">
              <a:buNone/>
            </a:pPr>
            <a:r>
              <a:rPr lang="en-IN" sz="2000" b="0" dirty="0" err="1"/>
              <a:t>Map.Entry</a:t>
            </a:r>
            <a:r>
              <a:rPr lang="en-IN" sz="2000" b="0" dirty="0"/>
              <a:t> entry=(</a:t>
            </a:r>
            <a:r>
              <a:rPr lang="en-IN" sz="2000" b="0" dirty="0" err="1"/>
              <a:t>Map.Entry</a:t>
            </a:r>
            <a:r>
              <a:rPr lang="en-IN" sz="2000" b="0" dirty="0"/>
              <a:t>)</a:t>
            </a:r>
            <a:r>
              <a:rPr lang="en-IN" sz="2000" b="0" dirty="0" err="1"/>
              <a:t>itr.next</a:t>
            </a:r>
            <a:r>
              <a:rPr lang="en-IN" sz="2000" b="0" dirty="0"/>
              <a:t>();  </a:t>
            </a:r>
          </a:p>
          <a:p>
            <a:pPr marL="0" indent="0">
              <a:buNone/>
            </a:pPr>
            <a:r>
              <a:rPr lang="en-IN" sz="2000" b="0" dirty="0" err="1"/>
              <a:t>System.out.println</a:t>
            </a:r>
            <a:r>
              <a:rPr lang="en-IN" sz="2000" b="0" dirty="0"/>
              <a:t>(</a:t>
            </a:r>
            <a:r>
              <a:rPr lang="en-IN" sz="2000" b="0" dirty="0" err="1"/>
              <a:t>entry.getKey</a:t>
            </a:r>
            <a:r>
              <a:rPr lang="en-IN" sz="2000" b="0" dirty="0"/>
              <a:t>()+" = "+</a:t>
            </a:r>
            <a:r>
              <a:rPr lang="en-IN" sz="2000" b="0" dirty="0" err="1"/>
              <a:t>entry.getValue</a:t>
            </a:r>
            <a:r>
              <a:rPr lang="en-IN" sz="2000" b="0" dirty="0"/>
              <a:t>());  </a:t>
            </a:r>
            <a:r>
              <a:rPr lang="en-IN" sz="2000" b="0" dirty="0" smtClean="0"/>
              <a:t>} } }</a:t>
            </a:r>
            <a:r>
              <a:rPr lang="en-IN" sz="2000" b="0" dirty="0"/>
              <a:t>  </a:t>
            </a:r>
          </a:p>
          <a:p>
            <a:pPr marL="0" indent="0">
              <a:buNone/>
            </a:pPr>
            <a:endParaRPr lang="en-IN" sz="2000" dirty="0"/>
          </a:p>
        </p:txBody>
      </p:sp>
    </p:spTree>
    <p:extLst>
      <p:ext uri="{BB962C8B-B14F-4D97-AF65-F5344CB8AC3E}">
        <p14:creationId xmlns:p14="http://schemas.microsoft.com/office/powerpoint/2010/main" val="169970236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Properties </a:t>
            </a:r>
            <a:r>
              <a:rPr lang="en-IN" dirty="0" smtClean="0"/>
              <a:t>class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31169"/>
              </p:ext>
            </p:extLst>
          </p:nvPr>
        </p:nvGraphicFramePr>
        <p:xfrm>
          <a:off x="685799" y="1600200"/>
          <a:ext cx="10629900" cy="4698209"/>
        </p:xfrm>
        <a:graphic>
          <a:graphicData uri="http://schemas.openxmlformats.org/drawingml/2006/table">
            <a:tbl>
              <a:tblPr/>
              <a:tblGrid>
                <a:gridCol w="5314950"/>
                <a:gridCol w="5314950"/>
              </a:tblGrid>
              <a:tr h="341778">
                <a:tc>
                  <a:txBody>
                    <a:bodyPr/>
                    <a:lstStyle/>
                    <a:p>
                      <a:pPr algn="ctr" fontAlgn="t"/>
                      <a:r>
                        <a:rPr lang="en-IN" sz="1600" b="1">
                          <a:solidFill>
                            <a:srgbClr val="000000"/>
                          </a:solidFill>
                          <a:effectLst/>
                          <a:latin typeface="times new roman" panose="02020603050405020304" pitchFamily="18" charset="0"/>
                        </a:rPr>
                        <a:t>Method</a:t>
                      </a:r>
                    </a:p>
                  </a:txBody>
                  <a:tcPr marL="77677" marR="77677" marT="77677" marB="77677">
                    <a:lnL w="9525" cap="flat" cmpd="sng" algn="ctr">
                      <a:solidFill>
                        <a:srgbClr val="30030B"/>
                      </a:solidFill>
                      <a:prstDash val="solid"/>
                      <a:round/>
                      <a:headEnd type="none" w="med" len="med"/>
                      <a:tailEnd type="none" w="med" len="med"/>
                    </a:lnL>
                    <a:lnR w="9525" cap="flat" cmpd="sng" algn="ctr">
                      <a:solidFill>
                        <a:srgbClr val="30030B"/>
                      </a:solidFill>
                      <a:prstDash val="solid"/>
                      <a:round/>
                      <a:headEnd type="none" w="med" len="med"/>
                      <a:tailEnd type="none" w="med" len="med"/>
                    </a:lnR>
                    <a:lnT w="9525" cap="flat" cmpd="sng" algn="ctr">
                      <a:solidFill>
                        <a:srgbClr val="30030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77677" marR="77677" marT="77677" marB="77677">
                    <a:lnL w="9525" cap="flat" cmpd="sng" algn="ctr">
                      <a:solidFill>
                        <a:srgbClr val="30030B"/>
                      </a:solidFill>
                      <a:prstDash val="solid"/>
                      <a:round/>
                      <a:headEnd type="none" w="med" len="med"/>
                      <a:tailEnd type="none" w="med" len="med"/>
                    </a:lnL>
                    <a:lnR w="9525" cap="flat" cmpd="sng" algn="ctr">
                      <a:solidFill>
                        <a:srgbClr val="30030B"/>
                      </a:solidFill>
                      <a:prstDash val="solid"/>
                      <a:round/>
                      <a:headEnd type="none" w="med" len="med"/>
                      <a:tailEnd type="none" w="med" len="med"/>
                    </a:lnR>
                    <a:lnT w="9525" cap="flat" cmpd="sng" algn="ctr">
                      <a:solidFill>
                        <a:srgbClr val="30030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76417">
                <a:tc>
                  <a:txBody>
                    <a:bodyPr/>
                    <a:lstStyle/>
                    <a:p>
                      <a:pPr algn="just" fontAlgn="t"/>
                      <a:r>
                        <a:rPr lang="en-IN" sz="1600" b="0" i="0">
                          <a:solidFill>
                            <a:srgbClr val="000000"/>
                          </a:solidFill>
                          <a:effectLst/>
                          <a:latin typeface="verdana" panose="020B0604030504040204" pitchFamily="34" charset="0"/>
                        </a:rPr>
                        <a:t>public void load(Reader r)</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loads data from the Reader object.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6417">
                <a:tc>
                  <a:txBody>
                    <a:bodyPr/>
                    <a:lstStyle/>
                    <a:p>
                      <a:pPr algn="just" fontAlgn="t"/>
                      <a:r>
                        <a:rPr lang="en-IN" sz="1600" b="0" i="0">
                          <a:solidFill>
                            <a:srgbClr val="000000"/>
                          </a:solidFill>
                          <a:effectLst/>
                          <a:latin typeface="verdana" panose="020B0604030504040204" pitchFamily="34" charset="0"/>
                        </a:rPr>
                        <a:t>public void load(InputStream is)</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loads data from the InputStream object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6417">
                <a:tc>
                  <a:txBody>
                    <a:bodyPr/>
                    <a:lstStyle/>
                    <a:p>
                      <a:pPr algn="just" fontAlgn="t"/>
                      <a:r>
                        <a:rPr lang="en-IN" sz="1600" b="0" i="0" dirty="0">
                          <a:solidFill>
                            <a:srgbClr val="000000"/>
                          </a:solidFill>
                          <a:effectLst/>
                          <a:latin typeface="verdana" panose="020B0604030504040204" pitchFamily="34" charset="0"/>
                        </a:rPr>
                        <a:t>public String </a:t>
                      </a:r>
                      <a:r>
                        <a:rPr lang="en-IN" sz="1600" b="0" i="0" dirty="0" err="1">
                          <a:solidFill>
                            <a:srgbClr val="000000"/>
                          </a:solidFill>
                          <a:effectLst/>
                          <a:latin typeface="verdana" panose="020B0604030504040204" pitchFamily="34" charset="0"/>
                        </a:rPr>
                        <a:t>getProperty</a:t>
                      </a:r>
                      <a:r>
                        <a:rPr lang="en-IN" sz="1600" b="0" i="0" dirty="0">
                          <a:solidFill>
                            <a:srgbClr val="000000"/>
                          </a:solidFill>
                          <a:effectLst/>
                          <a:latin typeface="verdana" panose="020B0604030504040204" pitchFamily="34" charset="0"/>
                        </a:rPr>
                        <a:t>(String key)</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returns value based on the key.</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6417">
                <a:tc>
                  <a:txBody>
                    <a:bodyPr/>
                    <a:lstStyle/>
                    <a:p>
                      <a:pPr algn="just" fontAlgn="t"/>
                      <a:r>
                        <a:rPr lang="en-IN" sz="1600" b="0" i="0">
                          <a:solidFill>
                            <a:srgbClr val="000000"/>
                          </a:solidFill>
                          <a:effectLst/>
                          <a:latin typeface="verdana" panose="020B0604030504040204" pitchFamily="34" charset="0"/>
                        </a:rPr>
                        <a:t>public void setProperty(String key,String value)</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sets the property in the properties object.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6417">
                <a:tc>
                  <a:txBody>
                    <a:bodyPr/>
                    <a:lstStyle/>
                    <a:p>
                      <a:pPr algn="just" fontAlgn="t"/>
                      <a:r>
                        <a:rPr lang="en-IN" sz="1600" b="0" i="0">
                          <a:solidFill>
                            <a:srgbClr val="000000"/>
                          </a:solidFill>
                          <a:effectLst/>
                          <a:latin typeface="verdana" panose="020B0604030504040204" pitchFamily="34" charset="0"/>
                        </a:rPr>
                        <a:t>public void store(Writer w, String comment)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writers the properties in the writer object.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6417">
                <a:tc>
                  <a:txBody>
                    <a:bodyPr/>
                    <a:lstStyle/>
                    <a:p>
                      <a:pPr algn="just" fontAlgn="t"/>
                      <a:r>
                        <a:rPr lang="en-IN" sz="1600" b="0" i="0">
                          <a:solidFill>
                            <a:srgbClr val="000000"/>
                          </a:solidFill>
                          <a:effectLst/>
                          <a:latin typeface="verdana" panose="020B0604030504040204" pitchFamily="34" charset="0"/>
                        </a:rPr>
                        <a:t>public void store(OutputStream os, String comment)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writes the properties in the OutputStream object.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62841">
                <a:tc>
                  <a:txBody>
                    <a:bodyPr/>
                    <a:lstStyle/>
                    <a:p>
                      <a:pPr algn="just" fontAlgn="t"/>
                      <a:r>
                        <a:rPr lang="en-IN" sz="1600" b="0" i="0">
                          <a:solidFill>
                            <a:srgbClr val="000000"/>
                          </a:solidFill>
                          <a:effectLst/>
                          <a:latin typeface="verdana" panose="020B0604030504040204" pitchFamily="34" charset="0"/>
                        </a:rPr>
                        <a:t>storeToXML(OutputStream os, String comment)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writers the properties in the writer object for generating xml document.</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2841">
                <a:tc>
                  <a:txBody>
                    <a:bodyPr/>
                    <a:lstStyle/>
                    <a:p>
                      <a:pPr algn="just" fontAlgn="t"/>
                      <a:r>
                        <a:rPr lang="en-IN" sz="1600" b="0" i="0">
                          <a:solidFill>
                            <a:srgbClr val="000000"/>
                          </a:solidFill>
                          <a:effectLst/>
                          <a:latin typeface="verdana" panose="020B0604030504040204" pitchFamily="34" charset="0"/>
                        </a:rPr>
                        <a:t>public void storeToXML(Writer w, String comment, String encoding)</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writers the properties in the writer object for generating xml document with specified encoding.</a:t>
                      </a:r>
                    </a:p>
                  </a:txBody>
                  <a:tcPr marL="51784" marR="51784" marT="51784" marB="517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760399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err="1" smtClean="0"/>
              <a:t>Java.util.Date</a:t>
            </a:r>
            <a:endParaRPr lang="en-US" altLang="zh-CN" dirty="0"/>
          </a:p>
        </p:txBody>
      </p:sp>
      <p:sp>
        <p:nvSpPr>
          <p:cNvPr id="34819" name="Rectangle 3"/>
          <p:cNvSpPr>
            <a:spLocks noGrp="1" noChangeArrowheads="1"/>
          </p:cNvSpPr>
          <p:nvPr>
            <p:ph type="body" sz="half" idx="1"/>
          </p:nvPr>
        </p:nvSpPr>
        <p:spPr>
          <a:xfrm>
            <a:off x="912284" y="1412876"/>
            <a:ext cx="10560579" cy="3744912"/>
          </a:xfrm>
        </p:spPr>
        <p:txBody>
          <a:bodyPr/>
          <a:lstStyle/>
          <a:p>
            <a:r>
              <a:rPr lang="en-US" altLang="zh-CN" dirty="0"/>
              <a:t>Date class represents date and time.</a:t>
            </a:r>
          </a:p>
          <a:p>
            <a:r>
              <a:rPr lang="en-US" altLang="zh-CN" dirty="0"/>
              <a:t>Provides methods for manipulating date and time components.</a:t>
            </a:r>
          </a:p>
          <a:p>
            <a:r>
              <a:rPr lang="en-US" altLang="zh-CN" dirty="0"/>
              <a:t>One of the best applications of the Date class is in the creation of a real time clock</a:t>
            </a:r>
            <a:r>
              <a:rPr lang="en-US" altLang="zh-CN" dirty="0" smtClean="0"/>
              <a:t>.</a:t>
            </a:r>
          </a:p>
          <a:p>
            <a:r>
              <a:rPr lang="en-IN" dirty="0"/>
              <a:t>It provides constructors and methods to deal with date and time in java.</a:t>
            </a:r>
            <a:endParaRPr lang="en-US" altLang="zh-CN" dirty="0"/>
          </a:p>
        </p:txBody>
      </p:sp>
      <p:pic>
        <p:nvPicPr>
          <p:cNvPr id="34820" name="Picture 4" descr="ag00215_"/>
          <p:cNvPicPr>
            <a:picLocks noGrp="1" noChangeAspect="1" noChangeArrowheads="1" noCrop="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708900" y="4794250"/>
            <a:ext cx="1560512" cy="165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2" name="Picture 6" descr="ag00245_"/>
          <p:cNvPicPr>
            <a:picLocks noGrp="1" noChangeAspect="1" noChangeArrowheads="1" noCrop="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303839" y="4999037"/>
            <a:ext cx="1489075" cy="1247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1256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1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 calcmode="lin" valueType="num">
                                      <p:cBhvr additive="base">
                                        <p:cTn id="12" dur="10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 calcmode="lin" valueType="num">
                                      <p:cBhvr additive="base">
                                        <p:cTn id="17" dur="10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819">
                                            <p:txEl>
                                              <p:pRg st="3" end="3"/>
                                            </p:txEl>
                                          </p:spTgt>
                                        </p:tgtEl>
                                        <p:attrNameLst>
                                          <p:attrName>style.visibility</p:attrName>
                                        </p:attrNameLst>
                                      </p:cBhvr>
                                      <p:to>
                                        <p:strVal val="visible"/>
                                      </p:to>
                                    </p:set>
                                    <p:anim calcmode="lin" valueType="num">
                                      <p:cBhvr additive="base">
                                        <p:cTn id="23" dur="10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000"/>
                            </p:stCondLst>
                            <p:childTnLst>
                              <p:par>
                                <p:cTn id="26" presetID="9" presetClass="entr" presetSubtype="0" fill="hold" nodeType="afterEffect">
                                  <p:stCondLst>
                                    <p:cond delay="0"/>
                                  </p:stCondLst>
                                  <p:childTnLst>
                                    <p:set>
                                      <p:cBhvr>
                                        <p:cTn id="27" dur="1" fill="hold">
                                          <p:stCondLst>
                                            <p:cond delay="0"/>
                                          </p:stCondLst>
                                        </p:cTn>
                                        <p:tgtEl>
                                          <p:spTgt spid="34820"/>
                                        </p:tgtEl>
                                        <p:attrNameLst>
                                          <p:attrName>style.visibility</p:attrName>
                                        </p:attrNameLst>
                                      </p:cBhvr>
                                      <p:to>
                                        <p:strVal val="visible"/>
                                      </p:to>
                                    </p:set>
                                    <p:animEffect transition="in" filter="dissolve">
                                      <p:cBhvr>
                                        <p:cTn id="28" dur="500"/>
                                        <p:tgtEl>
                                          <p:spTgt spid="34820"/>
                                        </p:tgtEl>
                                      </p:cBhvr>
                                    </p:animEffect>
                                  </p:childTnLst>
                                </p:cTn>
                              </p:par>
                            </p:childTnLst>
                          </p:cTn>
                        </p:par>
                        <p:par>
                          <p:cTn id="29" fill="hold" nodeType="afterGroup">
                            <p:stCondLst>
                              <p:cond delay="1500"/>
                            </p:stCondLst>
                            <p:childTnLst>
                              <p:par>
                                <p:cTn id="30" presetID="9" presetClass="entr" presetSubtype="0" fill="hold" nodeType="afterEffect">
                                  <p:stCondLst>
                                    <p:cond delay="0"/>
                                  </p:stCondLst>
                                  <p:childTnLst>
                                    <p:set>
                                      <p:cBhvr>
                                        <p:cTn id="31" dur="1" fill="hold">
                                          <p:stCondLst>
                                            <p:cond delay="0"/>
                                          </p:stCondLst>
                                        </p:cTn>
                                        <p:tgtEl>
                                          <p:spTgt spid="34822"/>
                                        </p:tgtEl>
                                        <p:attrNameLst>
                                          <p:attrName>style.visibility</p:attrName>
                                        </p:attrNameLst>
                                      </p:cBhvr>
                                      <p:to>
                                        <p:strVal val="visible"/>
                                      </p:to>
                                    </p:set>
                                    <p:animEffect transition="in" filter="dissolve">
                                      <p:cBhvr>
                                        <p:cTn id="32"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Date class constructors</a:t>
            </a:r>
          </a:p>
        </p:txBody>
      </p:sp>
      <p:sp>
        <p:nvSpPr>
          <p:cNvPr id="49157" name="Rectangle 5"/>
          <p:cNvSpPr>
            <a:spLocks noChangeArrowheads="1"/>
          </p:cNvSpPr>
          <p:nvPr/>
        </p:nvSpPr>
        <p:spPr bwMode="auto">
          <a:xfrm>
            <a:off x="1524001" y="2172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IN">
              <a:solidFill>
                <a:srgbClr val="000000"/>
              </a:solidFill>
              <a:ea typeface="SimSun" panose="02010600030101010101" pitchFamily="2" charset="-122"/>
            </a:endParaRPr>
          </a:p>
        </p:txBody>
      </p:sp>
      <p:graphicFrame>
        <p:nvGraphicFramePr>
          <p:cNvPr id="49256" name="Group 104"/>
          <p:cNvGraphicFramePr>
            <a:graphicFrameLocks noGrp="1"/>
          </p:cNvGraphicFramePr>
          <p:nvPr>
            <p:ph idx="1"/>
          </p:nvPr>
        </p:nvGraphicFramePr>
        <p:xfrm>
          <a:off x="2208213" y="1738313"/>
          <a:ext cx="8229600" cy="3275014"/>
        </p:xfrm>
        <a:graphic>
          <a:graphicData uri="http://schemas.openxmlformats.org/drawingml/2006/table">
            <a:tbl>
              <a:tblPr/>
              <a:tblGrid>
                <a:gridCol w="2598737"/>
                <a:gridCol w="5630863"/>
              </a:tblGrid>
              <a:tr h="858838">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smtClean="0">
                          <a:ln>
                            <a:noFill/>
                          </a:ln>
                          <a:solidFill>
                            <a:schemeClr val="bg1"/>
                          </a:solidFill>
                          <a:effectLst/>
                          <a:latin typeface="Arial" panose="020B0604020202020204" pitchFamily="34" charset="0"/>
                          <a:ea typeface="黑体" pitchFamily="2" charset="-122"/>
                        </a:rPr>
                        <a:t>Constructor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339966"/>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smtClean="0">
                          <a:ln>
                            <a:noFill/>
                          </a:ln>
                          <a:solidFill>
                            <a:schemeClr val="bg1"/>
                          </a:solidFill>
                          <a:effectLst/>
                          <a:latin typeface="Arial" panose="020B0604020202020204" pitchFamily="34" charset="0"/>
                          <a:ea typeface="黑体" pitchFamily="2" charset="-122"/>
                        </a:rPr>
                        <a:t>Description</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339966"/>
                    </a:solidFill>
                  </a:tcPr>
                </a:tc>
              </a:tr>
              <a:tr h="86201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itchFamily="2" charset="-122"/>
                        </a:rPr>
                        <a:t>Date()</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itchFamily="2" charset="-122"/>
                        </a:rPr>
                        <a:t>Creates a Date using today’s date.</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r h="155416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itchFamily="2" charset="-122"/>
                        </a:rPr>
                        <a:t>Date(long dt)</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itchFamily="2" charset="-122"/>
                        </a:rPr>
                        <a:t>Creates a Date using the specified number of milliseconds since January 1, 1970.</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bl>
          </a:graphicData>
        </a:graphic>
      </p:graphicFrame>
      <p:sp>
        <p:nvSpPr>
          <p:cNvPr id="49254" name="Text Box 102"/>
          <p:cNvSpPr txBox="1">
            <a:spLocks noChangeArrowheads="1"/>
          </p:cNvSpPr>
          <p:nvPr/>
        </p:nvSpPr>
        <p:spPr bwMode="auto">
          <a:xfrm>
            <a:off x="2135188" y="5876926"/>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800">
                <a:solidFill>
                  <a:srgbClr val="FF0000"/>
                </a:solidFill>
                <a:ea typeface="SimSun" panose="02010600030101010101" pitchFamily="2" charset="-122"/>
              </a:rPr>
              <a:t>Demonstration</a:t>
            </a:r>
            <a:r>
              <a:rPr lang="en-US" altLang="en-US" sz="2800">
                <a:solidFill>
                  <a:srgbClr val="000000"/>
                </a:solidFill>
                <a:ea typeface="SimSun" panose="02010600030101010101" pitchFamily="2" charset="-122"/>
              </a:rPr>
              <a:t>: Example 1</a:t>
            </a:r>
          </a:p>
        </p:txBody>
      </p:sp>
      <p:sp>
        <p:nvSpPr>
          <p:cNvPr id="49257" name="Rectangle 105"/>
          <p:cNvSpPr>
            <a:spLocks noChangeArrowheads="1"/>
          </p:cNvSpPr>
          <p:nvPr/>
        </p:nvSpPr>
        <p:spPr bwMode="auto">
          <a:xfrm>
            <a:off x="2351088" y="1868489"/>
            <a:ext cx="6985000" cy="3768725"/>
          </a:xfrm>
          <a:prstGeom prst="rect">
            <a:avLst/>
          </a:prstGeom>
          <a:solidFill>
            <a:srgbClr val="FFFFA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r>
              <a:rPr lang="en-US" altLang="zh-CN" sz="1600">
                <a:solidFill>
                  <a:srgbClr val="000000"/>
                </a:solidFill>
                <a:latin typeface="Courier New" panose="02070309020205020404" pitchFamily="49" charset="0"/>
              </a:rPr>
              <a:t>void display() {</a:t>
            </a:r>
          </a:p>
          <a:p>
            <a:pPr fontAlgn="base">
              <a:spcBef>
                <a:spcPct val="0"/>
              </a:spcBef>
              <a:spcAft>
                <a:spcPct val="0"/>
              </a:spcAft>
            </a:pPr>
            <a:r>
              <a:rPr lang="en-US" altLang="zh-CN" sz="1600">
                <a:solidFill>
                  <a:srgbClr val="000000"/>
                </a:solidFill>
                <a:latin typeface="Courier New" panose="02070309020205020404" pitchFamily="49" charset="0"/>
              </a:rPr>
              <a:t>        String strDate , strTime = "";</a:t>
            </a:r>
          </a:p>
          <a:p>
            <a:pPr fontAlgn="base">
              <a:spcBef>
                <a:spcPct val="0"/>
              </a:spcBef>
              <a:spcAft>
                <a:spcPct val="0"/>
              </a:spcAft>
            </a:pPr>
            <a:r>
              <a:rPr lang="en-US" altLang="zh-CN" sz="1600">
                <a:solidFill>
                  <a:srgbClr val="000000"/>
                </a:solidFill>
                <a:latin typeface="Courier New" panose="02070309020205020404" pitchFamily="49" charset="0"/>
              </a:rPr>
              <a:t>        System.out.println("Today's date is : " + objDate);</a:t>
            </a:r>
          </a:p>
          <a:p>
            <a:pPr fontAlgn="base">
              <a:spcBef>
                <a:spcPct val="0"/>
              </a:spcBef>
              <a:spcAft>
                <a:spcPct val="0"/>
              </a:spcAft>
            </a:pPr>
            <a:r>
              <a:rPr lang="en-US" altLang="zh-CN" sz="1600">
                <a:solidFill>
                  <a:srgbClr val="000000"/>
                </a:solidFill>
                <a:latin typeface="Courier New" panose="02070309020205020404" pitchFamily="49" charset="0"/>
              </a:rPr>
              <a:t>        long time = objDate.getTime();</a:t>
            </a:r>
          </a:p>
          <a:p>
            <a:pPr fontAlgn="base">
              <a:spcBef>
                <a:spcPct val="0"/>
              </a:spcBef>
              <a:spcAft>
                <a:spcPct val="0"/>
              </a:spcAft>
            </a:pPr>
            <a:r>
              <a:rPr lang="en-US" altLang="zh-CN" sz="1600">
                <a:solidFill>
                  <a:srgbClr val="000000"/>
                </a:solidFill>
                <a:latin typeface="Courier New" panose="02070309020205020404" pitchFamily="49" charset="0"/>
              </a:rPr>
              <a:t>        System.out.println("Time in milliseconds since"</a:t>
            </a:r>
          </a:p>
          <a:p>
            <a:pPr fontAlgn="base">
              <a:spcBef>
                <a:spcPct val="0"/>
              </a:spcBef>
              <a:spcAft>
                <a:spcPct val="0"/>
              </a:spcAft>
            </a:pPr>
            <a:r>
              <a:rPr lang="en-US" altLang="zh-CN" sz="1600">
                <a:solidFill>
                  <a:srgbClr val="000000"/>
                </a:solidFill>
                <a:latin typeface="Courier New" panose="02070309020205020404" pitchFamily="49" charset="0"/>
              </a:rPr>
              <a:t>        + " Jan 1,1970 (GMT): " + time);</a:t>
            </a:r>
          </a:p>
          <a:p>
            <a:pPr fontAlgn="base">
              <a:spcBef>
                <a:spcPct val="0"/>
              </a:spcBef>
              <a:spcAft>
                <a:spcPct val="0"/>
              </a:spcAft>
            </a:pPr>
            <a:r>
              <a:rPr lang="en-US" altLang="zh-CN" sz="1600">
                <a:solidFill>
                  <a:srgbClr val="000000"/>
                </a:solidFill>
                <a:latin typeface="Courier New" panose="02070309020205020404" pitchFamily="49" charset="0"/>
              </a:rPr>
              <a:t>        strDate = objDate.toString();</a:t>
            </a:r>
          </a:p>
          <a:p>
            <a:pPr fontAlgn="base">
              <a:spcBef>
                <a:spcPct val="0"/>
              </a:spcBef>
              <a:spcAft>
                <a:spcPct val="0"/>
              </a:spcAft>
            </a:pPr>
            <a:r>
              <a:rPr lang="en-US" altLang="zh-CN" sz="1600">
                <a:solidFill>
                  <a:srgbClr val="000000"/>
                </a:solidFill>
                <a:latin typeface="Courier New" panose="02070309020205020404" pitchFamily="49" charset="0"/>
              </a:rPr>
              <a:t>        // Extract GMT time</a:t>
            </a:r>
          </a:p>
          <a:p>
            <a:pPr fontAlgn="base">
              <a:spcBef>
                <a:spcPct val="0"/>
              </a:spcBef>
              <a:spcAft>
                <a:spcPct val="0"/>
              </a:spcAft>
            </a:pPr>
            <a:r>
              <a:rPr lang="en-US" altLang="zh-CN" sz="1600">
                <a:solidFill>
                  <a:srgbClr val="000000"/>
                </a:solidFill>
                <a:latin typeface="Courier New" panose="02070309020205020404" pitchFamily="49" charset="0"/>
              </a:rPr>
              <a:t>        strTime = strDate.substring(11 , (strDate.length() - 4));</a:t>
            </a:r>
          </a:p>
          <a:p>
            <a:pPr fontAlgn="base">
              <a:spcBef>
                <a:spcPct val="0"/>
              </a:spcBef>
              <a:spcAft>
                <a:spcPct val="0"/>
              </a:spcAft>
            </a:pPr>
            <a:r>
              <a:rPr lang="en-US" altLang="zh-CN" sz="1600">
                <a:solidFill>
                  <a:srgbClr val="000000"/>
                </a:solidFill>
                <a:latin typeface="Courier New" panose="02070309020205020404" pitchFamily="49" charset="0"/>
              </a:rPr>
              <a:t>        // Extract the time in hours, minutes, seconds</a:t>
            </a:r>
          </a:p>
          <a:p>
            <a:pPr fontAlgn="base">
              <a:spcBef>
                <a:spcPct val="0"/>
              </a:spcBef>
              <a:spcAft>
                <a:spcPct val="0"/>
              </a:spcAft>
            </a:pPr>
            <a:r>
              <a:rPr lang="en-US" altLang="zh-CN" sz="1600">
                <a:solidFill>
                  <a:srgbClr val="000000"/>
                </a:solidFill>
                <a:latin typeface="Courier New" panose="02070309020205020404" pitchFamily="49" charset="0"/>
              </a:rPr>
              <a:t>        strTime = "Time : " + strTime.substring(0 , 8);</a:t>
            </a:r>
          </a:p>
          <a:p>
            <a:pPr fontAlgn="base">
              <a:spcBef>
                <a:spcPct val="0"/>
              </a:spcBef>
              <a:spcAft>
                <a:spcPct val="0"/>
              </a:spcAft>
            </a:pPr>
            <a:r>
              <a:rPr lang="en-US" altLang="zh-CN" sz="1600">
                <a:solidFill>
                  <a:srgbClr val="000000"/>
                </a:solidFill>
                <a:latin typeface="Courier New" panose="02070309020205020404" pitchFamily="49" charset="0"/>
              </a:rPr>
              <a:t>        System.out.println(strTime);</a:t>
            </a:r>
          </a:p>
          <a:p>
            <a:pPr fontAlgn="base">
              <a:spcBef>
                <a:spcPct val="0"/>
              </a:spcBef>
              <a:spcAft>
                <a:spcPct val="0"/>
              </a:spcAft>
            </a:pPr>
            <a:r>
              <a:rPr lang="en-US" altLang="zh-CN" sz="1600">
                <a:solidFill>
                  <a:srgbClr val="000000"/>
                </a:solidFill>
                <a:latin typeface="Courier New" panose="02070309020205020404" pitchFamily="49" charset="0"/>
              </a:rPr>
              <a:t>    }</a:t>
            </a:r>
          </a:p>
        </p:txBody>
      </p:sp>
      <p:sp>
        <p:nvSpPr>
          <p:cNvPr id="49258" name="AutoShape 106"/>
          <p:cNvSpPr>
            <a:spLocks noChangeArrowheads="1"/>
          </p:cNvSpPr>
          <p:nvPr/>
        </p:nvSpPr>
        <p:spPr bwMode="auto">
          <a:xfrm>
            <a:off x="2424113" y="2420938"/>
            <a:ext cx="6337300" cy="431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a:solidFill>
                <a:srgbClr val="000000"/>
              </a:solidFill>
              <a:ea typeface="SimSun" panose="02010600030101010101" pitchFamily="2" charset="-122"/>
            </a:endParaRPr>
          </a:p>
        </p:txBody>
      </p:sp>
      <p:sp>
        <p:nvSpPr>
          <p:cNvPr id="49259" name="AutoShape 107"/>
          <p:cNvSpPr>
            <a:spLocks/>
          </p:cNvSpPr>
          <p:nvPr/>
        </p:nvSpPr>
        <p:spPr bwMode="auto">
          <a:xfrm>
            <a:off x="8472488" y="2349501"/>
            <a:ext cx="2195512" cy="790575"/>
          </a:xfrm>
          <a:prstGeom prst="borderCallout2">
            <a:avLst>
              <a:gd name="adj1" fmla="val 14458"/>
              <a:gd name="adj2" fmla="val -3472"/>
              <a:gd name="adj3" fmla="val 14458"/>
              <a:gd name="adj4" fmla="val -6148"/>
              <a:gd name="adj5" fmla="val 43574"/>
              <a:gd name="adj6" fmla="val -15981"/>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a:solidFill>
                  <a:srgbClr val="000000"/>
                </a:solidFill>
                <a:ea typeface="SimSun" panose="02010600030101010101" pitchFamily="2" charset="-122"/>
              </a:rPr>
              <a:t>Date object is used to print the Date</a:t>
            </a:r>
          </a:p>
        </p:txBody>
      </p:sp>
      <p:sp>
        <p:nvSpPr>
          <p:cNvPr id="49260" name="Rectangle 108"/>
          <p:cNvSpPr>
            <a:spLocks noChangeArrowheads="1"/>
          </p:cNvSpPr>
          <p:nvPr/>
        </p:nvSpPr>
        <p:spPr bwMode="auto">
          <a:xfrm>
            <a:off x="5448300" y="1370013"/>
            <a:ext cx="3760788" cy="857250"/>
          </a:xfrm>
          <a:prstGeom prst="rect">
            <a:avLst/>
          </a:prstGeom>
          <a:solidFill>
            <a:srgbClr val="FFFFAB"/>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r>
              <a:rPr lang="en-US" altLang="zh-CN" sz="1600">
                <a:solidFill>
                  <a:srgbClr val="000000"/>
                </a:solidFill>
                <a:latin typeface="Courier New" panose="02070309020205020404" pitchFamily="49" charset="0"/>
              </a:rPr>
              <a:t>DateTimeDisplay() {</a:t>
            </a:r>
          </a:p>
          <a:p>
            <a:pPr fontAlgn="base">
              <a:spcBef>
                <a:spcPct val="0"/>
              </a:spcBef>
              <a:spcAft>
                <a:spcPct val="0"/>
              </a:spcAft>
            </a:pPr>
            <a:r>
              <a:rPr lang="en-US" altLang="zh-CN" sz="1600">
                <a:solidFill>
                  <a:srgbClr val="000000"/>
                </a:solidFill>
                <a:latin typeface="Courier New" panose="02070309020205020404" pitchFamily="49" charset="0"/>
              </a:rPr>
              <a:t>        objDate = new Date();</a:t>
            </a:r>
          </a:p>
          <a:p>
            <a:pPr fontAlgn="base">
              <a:spcBef>
                <a:spcPct val="0"/>
              </a:spcBef>
              <a:spcAft>
                <a:spcPct val="0"/>
              </a:spcAft>
            </a:pPr>
            <a:r>
              <a:rPr lang="en-US" altLang="zh-CN" sz="1600">
                <a:solidFill>
                  <a:srgbClr val="000000"/>
                </a:solidFill>
                <a:latin typeface="Courier New" panose="02070309020205020404" pitchFamily="49" charset="0"/>
              </a:rPr>
              <a:t>    }</a:t>
            </a:r>
          </a:p>
        </p:txBody>
      </p:sp>
      <p:cxnSp>
        <p:nvCxnSpPr>
          <p:cNvPr id="49261" name="AutoShape 109"/>
          <p:cNvCxnSpPr>
            <a:cxnSpLocks noChangeShapeType="1"/>
            <a:stCxn id="49259" idx="3"/>
            <a:endCxn id="49260" idx="3"/>
          </p:cNvCxnSpPr>
          <p:nvPr/>
        </p:nvCxnSpPr>
        <p:spPr bwMode="auto">
          <a:xfrm rot="5400000" flipH="1">
            <a:off x="9122570" y="1901032"/>
            <a:ext cx="550862" cy="34607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62" name="AutoShape 110"/>
          <p:cNvSpPr>
            <a:spLocks noChangeArrowheads="1"/>
          </p:cNvSpPr>
          <p:nvPr/>
        </p:nvSpPr>
        <p:spPr bwMode="auto">
          <a:xfrm>
            <a:off x="3432175" y="2925764"/>
            <a:ext cx="3671888" cy="28733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a:solidFill>
                <a:srgbClr val="000000"/>
              </a:solidFill>
              <a:ea typeface="SimSun" panose="02010600030101010101" pitchFamily="2" charset="-122"/>
            </a:endParaRPr>
          </a:p>
        </p:txBody>
      </p:sp>
      <p:sp>
        <p:nvSpPr>
          <p:cNvPr id="49263" name="AutoShape 111"/>
          <p:cNvSpPr>
            <a:spLocks/>
          </p:cNvSpPr>
          <p:nvPr/>
        </p:nvSpPr>
        <p:spPr bwMode="auto">
          <a:xfrm>
            <a:off x="8256588" y="2779714"/>
            <a:ext cx="2411412" cy="1296987"/>
          </a:xfrm>
          <a:prstGeom prst="borderCallout2">
            <a:avLst>
              <a:gd name="adj1" fmla="val 8815"/>
              <a:gd name="adj2" fmla="val -3162"/>
              <a:gd name="adj3" fmla="val 8815"/>
              <a:gd name="adj4" fmla="val -17773"/>
              <a:gd name="adj5" fmla="val 23255"/>
              <a:gd name="adj6" fmla="val -70574"/>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a:solidFill>
                  <a:srgbClr val="000000"/>
                </a:solidFill>
                <a:ea typeface="SimSun" panose="02010600030101010101" pitchFamily="2" charset="-122"/>
              </a:rPr>
              <a:t>Time is obtained from the Date object by using the </a:t>
            </a:r>
            <a:r>
              <a:rPr lang="en-US" altLang="en-US">
                <a:solidFill>
                  <a:srgbClr val="000000"/>
                </a:solidFill>
                <a:latin typeface="Courier New" panose="02070309020205020404" pitchFamily="49" charset="0"/>
                <a:ea typeface="SimSun" panose="02010600030101010101" pitchFamily="2" charset="-122"/>
              </a:rPr>
              <a:t>getTime()</a:t>
            </a:r>
            <a:r>
              <a:rPr lang="en-US" altLang="en-US">
                <a:solidFill>
                  <a:srgbClr val="000000"/>
                </a:solidFill>
                <a:ea typeface="SimSun" panose="02010600030101010101" pitchFamily="2" charset="-122"/>
              </a:rPr>
              <a:t> method</a:t>
            </a:r>
          </a:p>
        </p:txBody>
      </p:sp>
    </p:spTree>
    <p:extLst>
      <p:ext uri="{BB962C8B-B14F-4D97-AF65-F5344CB8AC3E}">
        <p14:creationId xmlns:p14="http://schemas.microsoft.com/office/powerpoint/2010/main" val="214586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9256"/>
                                        </p:tgtEl>
                                        <p:attrNameLst>
                                          <p:attrName>style.visibility</p:attrName>
                                        </p:attrNameLst>
                                      </p:cBhvr>
                                      <p:to>
                                        <p:strVal val="visible"/>
                                      </p:to>
                                    </p:set>
                                    <p:animEffect transition="in" filter="wipe(up)">
                                      <p:cBhvr>
                                        <p:cTn id="7" dur="1000"/>
                                        <p:tgtEl>
                                          <p:spTgt spid="49256"/>
                                        </p:tgtEl>
                                      </p:cBhvr>
                                    </p:animEffect>
                                  </p:childTnLst>
                                </p:cTn>
                              </p:par>
                              <p:par>
                                <p:cTn id="8" presetID="2" presetClass="entr" presetSubtype="8" fill="hold" grpId="0" nodeType="withEffect">
                                  <p:stCondLst>
                                    <p:cond delay="0"/>
                                  </p:stCondLst>
                                  <p:childTnLst>
                                    <p:set>
                                      <p:cBhvr>
                                        <p:cTn id="9" dur="1" fill="hold">
                                          <p:stCondLst>
                                            <p:cond delay="0"/>
                                          </p:stCondLst>
                                        </p:cTn>
                                        <p:tgtEl>
                                          <p:spTgt spid="49254"/>
                                        </p:tgtEl>
                                        <p:attrNameLst>
                                          <p:attrName>style.visibility</p:attrName>
                                        </p:attrNameLst>
                                      </p:cBhvr>
                                      <p:to>
                                        <p:strVal val="visible"/>
                                      </p:to>
                                    </p:set>
                                    <p:anim calcmode="lin" valueType="num">
                                      <p:cBhvr additive="base">
                                        <p:cTn id="10" dur="1000" fill="hold"/>
                                        <p:tgtEl>
                                          <p:spTgt spid="49254"/>
                                        </p:tgtEl>
                                        <p:attrNameLst>
                                          <p:attrName>ppt_x</p:attrName>
                                        </p:attrNameLst>
                                      </p:cBhvr>
                                      <p:tavLst>
                                        <p:tav tm="0">
                                          <p:val>
                                            <p:strVal val="0-#ppt_w/2"/>
                                          </p:val>
                                        </p:tav>
                                        <p:tav tm="100000">
                                          <p:val>
                                            <p:strVal val="#ppt_x"/>
                                          </p:val>
                                        </p:tav>
                                      </p:tavLst>
                                    </p:anim>
                                    <p:anim calcmode="lin" valueType="num">
                                      <p:cBhvr additive="base">
                                        <p:cTn id="11" dur="1000" fill="hold"/>
                                        <p:tgtEl>
                                          <p:spTgt spid="49254"/>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nodeType="clickEffect">
                                  <p:stCondLst>
                                    <p:cond delay="0"/>
                                  </p:stCondLst>
                                  <p:childTnLst>
                                    <p:animEffect transition="out" filter="fade">
                                      <p:cBhvr>
                                        <p:cTn id="15" dur="1000"/>
                                        <p:tgtEl>
                                          <p:spTgt spid="49256"/>
                                        </p:tgtEl>
                                      </p:cBhvr>
                                    </p:animEffect>
                                    <p:set>
                                      <p:cBhvr>
                                        <p:cTn id="16" dur="1" fill="hold">
                                          <p:stCondLst>
                                            <p:cond delay="999"/>
                                          </p:stCondLst>
                                        </p:cTn>
                                        <p:tgtEl>
                                          <p:spTgt spid="49256"/>
                                        </p:tgtEl>
                                        <p:attrNameLst>
                                          <p:attrName>style.visibility</p:attrName>
                                        </p:attrNameLst>
                                      </p:cBhvr>
                                      <p:to>
                                        <p:strVal val="hidden"/>
                                      </p:to>
                                    </p:se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9257"/>
                                        </p:tgtEl>
                                        <p:attrNameLst>
                                          <p:attrName>style.visibility</p:attrName>
                                        </p:attrNameLst>
                                      </p:cBhvr>
                                      <p:to>
                                        <p:strVal val="visible"/>
                                      </p:to>
                                    </p:set>
                                    <p:animEffect transition="in" filter="fade">
                                      <p:cBhvr>
                                        <p:cTn id="20" dur="1000"/>
                                        <p:tgtEl>
                                          <p:spTgt spid="49257"/>
                                        </p:tgtEl>
                                      </p:cBhvr>
                                    </p:animEffect>
                                  </p:childTnLst>
                                </p:cTn>
                              </p:par>
                            </p:childTnLst>
                          </p:cTn>
                        </p:par>
                        <p:par>
                          <p:cTn id="21" fill="hold" nodeType="afterGroup">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49258"/>
                                        </p:tgtEl>
                                        <p:attrNameLst>
                                          <p:attrName>style.visibility</p:attrName>
                                        </p:attrNameLst>
                                      </p:cBhvr>
                                      <p:to>
                                        <p:strVal val="visible"/>
                                      </p:to>
                                    </p:set>
                                    <p:animEffect transition="in" filter="wipe(down)">
                                      <p:cBhvr>
                                        <p:cTn id="24" dur="1000"/>
                                        <p:tgtEl>
                                          <p:spTgt spid="49258"/>
                                        </p:tgtEl>
                                      </p:cBhvr>
                                    </p:animEffect>
                                  </p:childTnLst>
                                </p:cTn>
                              </p:par>
                            </p:childTnLst>
                          </p:cTn>
                        </p:par>
                        <p:par>
                          <p:cTn id="25" fill="hold" nodeType="afterGroup">
                            <p:stCondLst>
                              <p:cond delay="3000"/>
                            </p:stCondLst>
                            <p:childTnLst>
                              <p:par>
                                <p:cTn id="26" presetID="35" presetClass="emph" presetSubtype="0" repeatCount="2000" fill="hold" grpId="1" nodeType="afterEffect">
                                  <p:stCondLst>
                                    <p:cond delay="0"/>
                                  </p:stCondLst>
                                  <p:childTnLst>
                                    <p:anim calcmode="discrete" valueType="str">
                                      <p:cBhvr>
                                        <p:cTn id="27" dur="1000" fill="hold"/>
                                        <p:tgtEl>
                                          <p:spTgt spid="49258"/>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5000"/>
                            </p:stCondLst>
                            <p:childTnLst>
                              <p:par>
                                <p:cTn id="29" presetID="12" presetClass="entr" presetSubtype="4" fill="hold" grpId="0" nodeType="afterEffect">
                                  <p:stCondLst>
                                    <p:cond delay="0"/>
                                  </p:stCondLst>
                                  <p:childTnLst>
                                    <p:set>
                                      <p:cBhvr>
                                        <p:cTn id="30" dur="1" fill="hold">
                                          <p:stCondLst>
                                            <p:cond delay="0"/>
                                          </p:stCondLst>
                                        </p:cTn>
                                        <p:tgtEl>
                                          <p:spTgt spid="49259"/>
                                        </p:tgtEl>
                                        <p:attrNameLst>
                                          <p:attrName>style.visibility</p:attrName>
                                        </p:attrNameLst>
                                      </p:cBhvr>
                                      <p:to>
                                        <p:strVal val="visible"/>
                                      </p:to>
                                    </p:set>
                                    <p:animEffect transition="in" filter="slide(fromBottom)">
                                      <p:cBhvr>
                                        <p:cTn id="31" dur="1000"/>
                                        <p:tgtEl>
                                          <p:spTgt spid="49259"/>
                                        </p:tgtEl>
                                      </p:cBhvr>
                                    </p:animEffect>
                                  </p:childTnLst>
                                </p:cTn>
                              </p:par>
                            </p:childTnLst>
                          </p:cTn>
                        </p:par>
                        <p:par>
                          <p:cTn id="32" fill="hold" nodeType="afterGroup">
                            <p:stCondLst>
                              <p:cond delay="6000"/>
                            </p:stCondLst>
                            <p:childTnLst>
                              <p:par>
                                <p:cTn id="33" presetID="22" presetClass="entr" presetSubtype="4" fill="hold" nodeType="afterEffect">
                                  <p:stCondLst>
                                    <p:cond delay="0"/>
                                  </p:stCondLst>
                                  <p:childTnLst>
                                    <p:set>
                                      <p:cBhvr>
                                        <p:cTn id="34" dur="1" fill="hold">
                                          <p:stCondLst>
                                            <p:cond delay="0"/>
                                          </p:stCondLst>
                                        </p:cTn>
                                        <p:tgtEl>
                                          <p:spTgt spid="49261"/>
                                        </p:tgtEl>
                                        <p:attrNameLst>
                                          <p:attrName>style.visibility</p:attrName>
                                        </p:attrNameLst>
                                      </p:cBhvr>
                                      <p:to>
                                        <p:strVal val="visible"/>
                                      </p:to>
                                    </p:set>
                                    <p:animEffect transition="in" filter="wipe(down)">
                                      <p:cBhvr>
                                        <p:cTn id="35" dur="1000"/>
                                        <p:tgtEl>
                                          <p:spTgt spid="49261"/>
                                        </p:tgtEl>
                                      </p:cBhvr>
                                    </p:animEffect>
                                  </p:childTnLst>
                                </p:cTn>
                              </p:par>
                            </p:childTnLst>
                          </p:cTn>
                        </p:par>
                        <p:par>
                          <p:cTn id="36" fill="hold" nodeType="afterGroup">
                            <p:stCondLst>
                              <p:cond delay="7000"/>
                            </p:stCondLst>
                            <p:childTnLst>
                              <p:par>
                                <p:cTn id="37" presetID="10" presetClass="entr" presetSubtype="0" fill="hold" grpId="0" nodeType="afterEffect">
                                  <p:stCondLst>
                                    <p:cond delay="0"/>
                                  </p:stCondLst>
                                  <p:childTnLst>
                                    <p:set>
                                      <p:cBhvr>
                                        <p:cTn id="38" dur="1" fill="hold">
                                          <p:stCondLst>
                                            <p:cond delay="0"/>
                                          </p:stCondLst>
                                        </p:cTn>
                                        <p:tgtEl>
                                          <p:spTgt spid="49260"/>
                                        </p:tgtEl>
                                        <p:attrNameLst>
                                          <p:attrName>style.visibility</p:attrName>
                                        </p:attrNameLst>
                                      </p:cBhvr>
                                      <p:to>
                                        <p:strVal val="visible"/>
                                      </p:to>
                                    </p:set>
                                    <p:animEffect transition="in" filter="fade">
                                      <p:cBhvr>
                                        <p:cTn id="39" dur="1000"/>
                                        <p:tgtEl>
                                          <p:spTgt spid="4926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1000"/>
                                        <p:tgtEl>
                                          <p:spTgt spid="49260"/>
                                        </p:tgtEl>
                                      </p:cBhvr>
                                    </p:animEffect>
                                    <p:set>
                                      <p:cBhvr>
                                        <p:cTn id="44" dur="1" fill="hold">
                                          <p:stCondLst>
                                            <p:cond delay="999"/>
                                          </p:stCondLst>
                                        </p:cTn>
                                        <p:tgtEl>
                                          <p:spTgt spid="4926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1000"/>
                                        <p:tgtEl>
                                          <p:spTgt spid="49261"/>
                                        </p:tgtEl>
                                      </p:cBhvr>
                                    </p:animEffect>
                                    <p:set>
                                      <p:cBhvr>
                                        <p:cTn id="47" dur="1" fill="hold">
                                          <p:stCondLst>
                                            <p:cond delay="999"/>
                                          </p:stCondLst>
                                        </p:cTn>
                                        <p:tgtEl>
                                          <p:spTgt spid="4926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1000"/>
                                        <p:tgtEl>
                                          <p:spTgt spid="49259"/>
                                        </p:tgtEl>
                                      </p:cBhvr>
                                    </p:animEffect>
                                    <p:set>
                                      <p:cBhvr>
                                        <p:cTn id="50" dur="1" fill="hold">
                                          <p:stCondLst>
                                            <p:cond delay="999"/>
                                          </p:stCondLst>
                                        </p:cTn>
                                        <p:tgtEl>
                                          <p:spTgt spid="49259"/>
                                        </p:tgtEl>
                                        <p:attrNameLst>
                                          <p:attrName>style.visibility</p:attrName>
                                        </p:attrNameLst>
                                      </p:cBhvr>
                                      <p:to>
                                        <p:strVal val="hidden"/>
                                      </p:to>
                                    </p:set>
                                  </p:childTnLst>
                                </p:cTn>
                              </p:par>
                              <p:par>
                                <p:cTn id="51" presetID="12" presetClass="exit" presetSubtype="4" fill="hold" grpId="2" nodeType="withEffect">
                                  <p:stCondLst>
                                    <p:cond delay="0"/>
                                  </p:stCondLst>
                                  <p:childTnLst>
                                    <p:animEffect transition="out" filter="slide(fromBottom)">
                                      <p:cBhvr>
                                        <p:cTn id="52" dur="1000"/>
                                        <p:tgtEl>
                                          <p:spTgt spid="49258"/>
                                        </p:tgtEl>
                                      </p:cBhvr>
                                    </p:animEffect>
                                    <p:set>
                                      <p:cBhvr>
                                        <p:cTn id="53" dur="1" fill="hold">
                                          <p:stCondLst>
                                            <p:cond delay="999"/>
                                          </p:stCondLst>
                                        </p:cTn>
                                        <p:tgtEl>
                                          <p:spTgt spid="49258"/>
                                        </p:tgtEl>
                                        <p:attrNameLst>
                                          <p:attrName>style.visibility</p:attrName>
                                        </p:attrNameLst>
                                      </p:cBhvr>
                                      <p:to>
                                        <p:strVal val="hidden"/>
                                      </p:to>
                                    </p:set>
                                  </p:childTnLst>
                                </p:cTn>
                              </p:par>
                            </p:childTnLst>
                          </p:cTn>
                        </p:par>
                        <p:par>
                          <p:cTn id="54" fill="hold" nodeType="afterGroup">
                            <p:stCondLst>
                              <p:cond delay="1000"/>
                            </p:stCondLst>
                            <p:childTnLst>
                              <p:par>
                                <p:cTn id="55" presetID="12" presetClass="entr" presetSubtype="4" fill="hold" grpId="0" nodeType="afterEffect">
                                  <p:stCondLst>
                                    <p:cond delay="0"/>
                                  </p:stCondLst>
                                  <p:childTnLst>
                                    <p:set>
                                      <p:cBhvr>
                                        <p:cTn id="56" dur="1" fill="hold">
                                          <p:stCondLst>
                                            <p:cond delay="0"/>
                                          </p:stCondLst>
                                        </p:cTn>
                                        <p:tgtEl>
                                          <p:spTgt spid="49262"/>
                                        </p:tgtEl>
                                        <p:attrNameLst>
                                          <p:attrName>style.visibility</p:attrName>
                                        </p:attrNameLst>
                                      </p:cBhvr>
                                      <p:to>
                                        <p:strVal val="visible"/>
                                      </p:to>
                                    </p:set>
                                    <p:animEffect transition="in" filter="slide(fromBottom)">
                                      <p:cBhvr>
                                        <p:cTn id="57" dur="1000"/>
                                        <p:tgtEl>
                                          <p:spTgt spid="49262"/>
                                        </p:tgtEl>
                                      </p:cBhvr>
                                    </p:animEffect>
                                  </p:childTnLst>
                                </p:cTn>
                              </p:par>
                            </p:childTnLst>
                          </p:cTn>
                        </p:par>
                        <p:par>
                          <p:cTn id="58" fill="hold" nodeType="afterGroup">
                            <p:stCondLst>
                              <p:cond delay="2000"/>
                            </p:stCondLst>
                            <p:childTnLst>
                              <p:par>
                                <p:cTn id="59" presetID="35" presetClass="emph" presetSubtype="0" repeatCount="2000" fill="hold" grpId="1" nodeType="afterEffect">
                                  <p:stCondLst>
                                    <p:cond delay="0"/>
                                  </p:stCondLst>
                                  <p:childTnLst>
                                    <p:anim calcmode="discrete" valueType="str">
                                      <p:cBhvr>
                                        <p:cTn id="60" dur="1000" fill="hold"/>
                                        <p:tgtEl>
                                          <p:spTgt spid="49262"/>
                                        </p:tgtEl>
                                        <p:attrNameLst>
                                          <p:attrName>style.visibility</p:attrName>
                                        </p:attrNameLst>
                                      </p:cBhvr>
                                      <p:tavLst>
                                        <p:tav tm="0">
                                          <p:val>
                                            <p:strVal val="hidden"/>
                                          </p:val>
                                        </p:tav>
                                        <p:tav tm="50000">
                                          <p:val>
                                            <p:strVal val="visible"/>
                                          </p:val>
                                        </p:tav>
                                      </p:tavLst>
                                    </p:anim>
                                  </p:childTnLst>
                                </p:cTn>
                              </p:par>
                            </p:childTnLst>
                          </p:cTn>
                        </p:par>
                        <p:par>
                          <p:cTn id="61" fill="hold" nodeType="afterGroup">
                            <p:stCondLst>
                              <p:cond delay="4000"/>
                            </p:stCondLst>
                            <p:childTnLst>
                              <p:par>
                                <p:cTn id="62" presetID="12" presetClass="entr" presetSubtype="4" fill="hold" grpId="0" nodeType="afterEffect">
                                  <p:stCondLst>
                                    <p:cond delay="0"/>
                                  </p:stCondLst>
                                  <p:childTnLst>
                                    <p:set>
                                      <p:cBhvr>
                                        <p:cTn id="63" dur="1" fill="hold">
                                          <p:stCondLst>
                                            <p:cond delay="0"/>
                                          </p:stCondLst>
                                        </p:cTn>
                                        <p:tgtEl>
                                          <p:spTgt spid="49263"/>
                                        </p:tgtEl>
                                        <p:attrNameLst>
                                          <p:attrName>style.visibility</p:attrName>
                                        </p:attrNameLst>
                                      </p:cBhvr>
                                      <p:to>
                                        <p:strVal val="visible"/>
                                      </p:to>
                                    </p:set>
                                    <p:animEffect transition="in" filter="slide(fromBottom)">
                                      <p:cBhvr>
                                        <p:cTn id="64" dur="1000"/>
                                        <p:tgtEl>
                                          <p:spTgt spid="4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 grpId="0"/>
      <p:bldP spid="49257" grpId="0" animBg="1"/>
      <p:bldP spid="49258" grpId="0" animBg="1"/>
      <p:bldP spid="49258" grpId="1" animBg="1"/>
      <p:bldP spid="49258" grpId="2" animBg="1"/>
      <p:bldP spid="49259" grpId="0" animBg="1"/>
      <p:bldP spid="49259" grpId="1" animBg="1"/>
      <p:bldP spid="49260" grpId="0" animBg="1"/>
      <p:bldP spid="49260" grpId="1" animBg="1"/>
      <p:bldP spid="49262" grpId="0" animBg="1"/>
      <p:bldP spid="49262" grpId="1" animBg="1"/>
      <p:bldP spid="4926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java.util.Date</a:t>
            </a:r>
            <a:r>
              <a:rPr lang="en-IN" dirty="0"/>
              <a:t> Methods</a:t>
            </a:r>
          </a:p>
        </p:txBody>
      </p:sp>
      <p:graphicFrame>
        <p:nvGraphicFramePr>
          <p:cNvPr id="5" name="Table 4"/>
          <p:cNvGraphicFramePr>
            <a:graphicFrameLocks noGrp="1"/>
          </p:cNvGraphicFramePr>
          <p:nvPr>
            <p:extLst>
              <p:ext uri="{D42A27DB-BD31-4B8C-83A1-F6EECF244321}">
                <p14:modId xmlns:p14="http://schemas.microsoft.com/office/powerpoint/2010/main" val="645136492"/>
              </p:ext>
            </p:extLst>
          </p:nvPr>
        </p:nvGraphicFramePr>
        <p:xfrm>
          <a:off x="1128713" y="1600200"/>
          <a:ext cx="9301163" cy="4640285"/>
        </p:xfrm>
        <a:graphic>
          <a:graphicData uri="http://schemas.openxmlformats.org/drawingml/2006/table">
            <a:tbl>
              <a:tblPr/>
              <a:tblGrid>
                <a:gridCol w="3514725"/>
                <a:gridCol w="5786438"/>
              </a:tblGrid>
              <a:tr h="237451">
                <a:tc>
                  <a:txBody>
                    <a:bodyPr/>
                    <a:lstStyle/>
                    <a:p>
                      <a:pPr algn="ctr" fontAlgn="t"/>
                      <a:r>
                        <a:rPr lang="en-IN" sz="1600" b="1" dirty="0">
                          <a:solidFill>
                            <a:srgbClr val="000000"/>
                          </a:solidFill>
                          <a:effectLst/>
                          <a:latin typeface="times new roman" panose="02020603050405020304" pitchFamily="18" charset="0"/>
                        </a:rPr>
                        <a:t>Method</a:t>
                      </a:r>
                    </a:p>
                  </a:txBody>
                  <a:tcPr marL="53966" marR="53966" marT="53966" marB="53966">
                    <a:lnL w="9525" cap="flat" cmpd="sng" algn="ctr">
                      <a:solidFill>
                        <a:srgbClr val="C8CB20"/>
                      </a:solidFill>
                      <a:prstDash val="solid"/>
                      <a:round/>
                      <a:headEnd type="none" w="med" len="med"/>
                      <a:tailEnd type="none" w="med" len="med"/>
                    </a:lnL>
                    <a:lnR w="9525" cap="flat" cmpd="sng" algn="ctr">
                      <a:solidFill>
                        <a:srgbClr val="C8CB20"/>
                      </a:solidFill>
                      <a:prstDash val="solid"/>
                      <a:round/>
                      <a:headEnd type="none" w="med" len="med"/>
                      <a:tailEnd type="none" w="med" len="med"/>
                    </a:lnR>
                    <a:lnT w="9525" cap="flat" cmpd="sng" algn="ctr">
                      <a:solidFill>
                        <a:srgbClr val="C8C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53966" marR="53966" marT="53966" marB="53966">
                    <a:lnL w="9525" cap="flat" cmpd="sng" algn="ctr">
                      <a:solidFill>
                        <a:srgbClr val="C8CB20"/>
                      </a:solidFill>
                      <a:prstDash val="solid"/>
                      <a:round/>
                      <a:headEnd type="none" w="med" len="med"/>
                      <a:tailEnd type="none" w="med" len="med"/>
                    </a:lnL>
                    <a:lnR w="9525" cap="flat" cmpd="sng" algn="ctr">
                      <a:solidFill>
                        <a:srgbClr val="C8CB20"/>
                      </a:solidFill>
                      <a:prstDash val="solid"/>
                      <a:round/>
                      <a:headEnd type="none" w="med" len="med"/>
                      <a:tailEnd type="none" w="med" len="med"/>
                    </a:lnR>
                    <a:lnT w="9525" cap="flat" cmpd="sng" algn="ctr">
                      <a:solidFill>
                        <a:srgbClr val="C8C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30993">
                <a:tc>
                  <a:txBody>
                    <a:bodyPr/>
                    <a:lstStyle/>
                    <a:p>
                      <a:pPr algn="just" fontAlgn="t"/>
                      <a:r>
                        <a:rPr lang="en-IN" sz="1600">
                          <a:solidFill>
                            <a:srgbClr val="000000"/>
                          </a:solidFill>
                          <a:effectLst/>
                          <a:latin typeface="verdana" panose="020B0604030504040204" pitchFamily="34" charset="0"/>
                        </a:rPr>
                        <a:t>boolean after(Date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tests if current date is after the given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0993">
                <a:tc>
                  <a:txBody>
                    <a:bodyPr/>
                    <a:lstStyle/>
                    <a:p>
                      <a:pPr algn="just" fontAlgn="t"/>
                      <a:r>
                        <a:rPr lang="en-IN" sz="1600">
                          <a:solidFill>
                            <a:srgbClr val="000000"/>
                          </a:solidFill>
                          <a:effectLst/>
                          <a:latin typeface="verdana" panose="020B0604030504040204" pitchFamily="34" charset="0"/>
                        </a:rPr>
                        <a:t>boolean before(Date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tests if current date is before the given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0993">
                <a:tc>
                  <a:txBody>
                    <a:bodyPr/>
                    <a:lstStyle/>
                    <a:p>
                      <a:pPr algn="just" fontAlgn="t"/>
                      <a:r>
                        <a:rPr lang="en-IN" sz="1600">
                          <a:solidFill>
                            <a:srgbClr val="000000"/>
                          </a:solidFill>
                          <a:effectLst/>
                          <a:latin typeface="verdana" panose="020B0604030504040204" pitchFamily="34" charset="0"/>
                        </a:rPr>
                        <a:t>Object clone()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000000"/>
                          </a:solidFill>
                          <a:effectLst/>
                          <a:latin typeface="verdana" panose="020B0604030504040204" pitchFamily="34" charset="0"/>
                        </a:rPr>
                        <a:t>returns the clone object of current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0993">
                <a:tc>
                  <a:txBody>
                    <a:bodyPr/>
                    <a:lstStyle/>
                    <a:p>
                      <a:pPr algn="just" fontAlgn="t"/>
                      <a:r>
                        <a:rPr lang="en-IN" sz="1600">
                          <a:solidFill>
                            <a:srgbClr val="000000"/>
                          </a:solidFill>
                          <a:effectLst/>
                          <a:latin typeface="verdana" panose="020B0604030504040204" pitchFamily="34" charset="0"/>
                        </a:rPr>
                        <a:t>int compareTo(Date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compares current date with given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511">
                <a:tc>
                  <a:txBody>
                    <a:bodyPr/>
                    <a:lstStyle/>
                    <a:p>
                      <a:pPr algn="just" fontAlgn="t"/>
                      <a:r>
                        <a:rPr lang="en-IN" sz="1600">
                          <a:solidFill>
                            <a:srgbClr val="000000"/>
                          </a:solidFill>
                          <a:effectLst/>
                          <a:latin typeface="verdana" panose="020B0604030504040204" pitchFamily="34" charset="0"/>
                        </a:rPr>
                        <a:t>boolean equals(Date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compares current date with given date for equality.</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511">
                <a:tc>
                  <a:txBody>
                    <a:bodyPr/>
                    <a:lstStyle/>
                    <a:p>
                      <a:pPr algn="just" fontAlgn="t"/>
                      <a:r>
                        <a:rPr lang="en-IN" sz="1600">
                          <a:solidFill>
                            <a:srgbClr val="000000"/>
                          </a:solidFill>
                          <a:effectLst/>
                          <a:latin typeface="verdana" panose="020B0604030504040204" pitchFamily="34" charset="0"/>
                        </a:rPr>
                        <a:t>static Date from(Instant instant)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returns an instance of Date object from Instant date.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511">
                <a:tc>
                  <a:txBody>
                    <a:bodyPr/>
                    <a:lstStyle/>
                    <a:p>
                      <a:pPr algn="just" fontAlgn="t"/>
                      <a:r>
                        <a:rPr lang="en-IN" sz="1600">
                          <a:solidFill>
                            <a:srgbClr val="000000"/>
                          </a:solidFill>
                          <a:effectLst/>
                          <a:latin typeface="verdana" panose="020B0604030504040204" pitchFamily="34" charset="0"/>
                        </a:rPr>
                        <a:t>long getTime()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returns the time represented by this date object.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511">
                <a:tc>
                  <a:txBody>
                    <a:bodyPr/>
                    <a:lstStyle/>
                    <a:p>
                      <a:pPr algn="just" fontAlgn="t"/>
                      <a:r>
                        <a:rPr lang="en-IN" sz="1600">
                          <a:solidFill>
                            <a:srgbClr val="000000"/>
                          </a:solidFill>
                          <a:effectLst/>
                          <a:latin typeface="verdana" panose="020B0604030504040204" pitchFamily="34" charset="0"/>
                        </a:rPr>
                        <a:t>int hashCode()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returns the hash code value for this date object.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511">
                <a:tc>
                  <a:txBody>
                    <a:bodyPr/>
                    <a:lstStyle/>
                    <a:p>
                      <a:pPr algn="just" fontAlgn="t"/>
                      <a:r>
                        <a:rPr lang="en-IN" sz="1600">
                          <a:solidFill>
                            <a:srgbClr val="000000"/>
                          </a:solidFill>
                          <a:effectLst/>
                          <a:latin typeface="verdana" panose="020B0604030504040204" pitchFamily="34" charset="0"/>
                        </a:rPr>
                        <a:t>void setTime(long time)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changes the current date and time to given time.</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0993">
                <a:tc>
                  <a:txBody>
                    <a:bodyPr/>
                    <a:lstStyle/>
                    <a:p>
                      <a:pPr algn="just" fontAlgn="t"/>
                      <a:r>
                        <a:rPr lang="en-IN" sz="1600">
                          <a:solidFill>
                            <a:srgbClr val="000000"/>
                          </a:solidFill>
                          <a:effectLst/>
                          <a:latin typeface="verdana" panose="020B0604030504040204" pitchFamily="34" charset="0"/>
                        </a:rPr>
                        <a:t>Instant toInstant()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converts current date into Instant object.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0993">
                <a:tc>
                  <a:txBody>
                    <a:bodyPr/>
                    <a:lstStyle/>
                    <a:p>
                      <a:pPr algn="just" fontAlgn="t"/>
                      <a:r>
                        <a:rPr lang="en-IN" sz="1600">
                          <a:solidFill>
                            <a:srgbClr val="000000"/>
                          </a:solidFill>
                          <a:effectLst/>
                          <a:latin typeface="verdana" panose="020B0604030504040204" pitchFamily="34" charset="0"/>
                        </a:rPr>
                        <a:t>String toString()</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000000"/>
                          </a:solidFill>
                          <a:effectLst/>
                          <a:latin typeface="verdana" panose="020B0604030504040204" pitchFamily="34" charset="0"/>
                        </a:rPr>
                        <a:t>converts this date into Instant object.</a:t>
                      </a:r>
                    </a:p>
                  </a:txBody>
                  <a:tcPr marL="35977" marR="35977" marT="35977" marB="359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026948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Calendar Class</a:t>
            </a:r>
          </a:p>
        </p:txBody>
      </p:sp>
      <p:sp>
        <p:nvSpPr>
          <p:cNvPr id="3" name="Content Placeholder 2"/>
          <p:cNvSpPr>
            <a:spLocks noGrp="1"/>
          </p:cNvSpPr>
          <p:nvPr>
            <p:ph idx="1"/>
          </p:nvPr>
        </p:nvSpPr>
        <p:spPr/>
        <p:txBody>
          <a:bodyPr/>
          <a:lstStyle/>
          <a:p>
            <a:r>
              <a:rPr lang="en-IN" dirty="0"/>
              <a:t>Java Calendar class is an abstract </a:t>
            </a:r>
            <a:r>
              <a:rPr lang="en-IN" dirty="0" smtClean="0"/>
              <a:t>class.</a:t>
            </a:r>
          </a:p>
          <a:p>
            <a:r>
              <a:rPr lang="en-IN" dirty="0" smtClean="0"/>
              <a:t>It </a:t>
            </a:r>
            <a:r>
              <a:rPr lang="en-IN" dirty="0"/>
              <a:t>provides methods for converting date between a specific instant in time and a set of calendar fields such as MONTH, YEAR, HOUR, etc.</a:t>
            </a:r>
          </a:p>
        </p:txBody>
      </p:sp>
    </p:spTree>
    <p:extLst>
      <p:ext uri="{BB962C8B-B14F-4D97-AF65-F5344CB8AC3E}">
        <p14:creationId xmlns:p14="http://schemas.microsoft.com/office/powerpoint/2010/main" val="37666561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sz="4000"/>
              <a:t>Calendar Class</a:t>
            </a:r>
          </a:p>
        </p:txBody>
      </p:sp>
      <p:sp>
        <p:nvSpPr>
          <p:cNvPr id="114691" name="Rectangle 3"/>
          <p:cNvSpPr>
            <a:spLocks noGrp="1" noChangeArrowheads="1"/>
          </p:cNvSpPr>
          <p:nvPr>
            <p:ph type="body" sz="half" idx="1"/>
          </p:nvPr>
        </p:nvSpPr>
        <p:spPr>
          <a:xfrm>
            <a:off x="2208214" y="1196975"/>
            <a:ext cx="7920037" cy="3455988"/>
          </a:xfrm>
        </p:spPr>
        <p:txBody>
          <a:bodyPr/>
          <a:lstStyle/>
          <a:p>
            <a:r>
              <a:rPr lang="en-US" altLang="en-US" sz="2200"/>
              <a:t>Based on a given </a:t>
            </a:r>
            <a:r>
              <a:rPr lang="en-US" altLang="en-US" sz="2200">
                <a:latin typeface="Courier New" panose="02070309020205020404" pitchFamily="49" charset="0"/>
              </a:rPr>
              <a:t>Date</a:t>
            </a:r>
            <a:r>
              <a:rPr lang="en-US" altLang="en-US" sz="2200"/>
              <a:t> object, the </a:t>
            </a:r>
            <a:r>
              <a:rPr lang="en-US" altLang="en-US" sz="2200">
                <a:latin typeface="Courier New" panose="02070309020205020404" pitchFamily="49" charset="0"/>
              </a:rPr>
              <a:t>Calendar</a:t>
            </a:r>
            <a:r>
              <a:rPr lang="en-US" altLang="en-US" sz="2200"/>
              <a:t> class can retrieve information in the form of integers such as YEAR and MONTH.</a:t>
            </a:r>
          </a:p>
          <a:p>
            <a:endParaRPr lang="en-US" altLang="en-US" sz="2200"/>
          </a:p>
          <a:p>
            <a:r>
              <a:rPr lang="en-US" altLang="en-US" sz="2200"/>
              <a:t>It is </a:t>
            </a:r>
            <a:r>
              <a:rPr lang="en-US" altLang="en-US" sz="2200">
                <a:latin typeface="Courier New" panose="02070309020205020404" pitchFamily="49" charset="0"/>
              </a:rPr>
              <a:t>abstract</a:t>
            </a:r>
            <a:r>
              <a:rPr lang="en-US" altLang="en-US" sz="2200"/>
              <a:t> and hence cannot be instantiated like the </a:t>
            </a:r>
            <a:r>
              <a:rPr lang="en-US" altLang="en-US" sz="2200">
                <a:latin typeface="Courier New" panose="02070309020205020404" pitchFamily="49" charset="0"/>
              </a:rPr>
              <a:t>Date</a:t>
            </a:r>
            <a:r>
              <a:rPr lang="en-US" altLang="en-US" sz="2200"/>
              <a:t> class.</a:t>
            </a:r>
          </a:p>
          <a:p>
            <a:endParaRPr lang="en-US" altLang="en-US" sz="2200"/>
          </a:p>
          <a:p>
            <a:r>
              <a:rPr lang="en-US" altLang="en-US" sz="2200">
                <a:latin typeface="Courier New" panose="02070309020205020404" pitchFamily="49" charset="0"/>
              </a:rPr>
              <a:t>GregorianCalendar</a:t>
            </a:r>
            <a:r>
              <a:rPr lang="en-US" altLang="en-US" sz="2200"/>
              <a:t>: is a subclass of </a:t>
            </a:r>
            <a:r>
              <a:rPr lang="en-US" altLang="en-US" sz="2200">
                <a:latin typeface="Courier New" panose="02070309020205020404" pitchFamily="49" charset="0"/>
              </a:rPr>
              <a:t>Calendar</a:t>
            </a:r>
            <a:r>
              <a:rPr lang="en-US" altLang="en-US" sz="2200"/>
              <a:t> that implements the </a:t>
            </a:r>
            <a:r>
              <a:rPr lang="en-US" altLang="en-US" sz="2200">
                <a:latin typeface="Courier New" panose="02070309020205020404" pitchFamily="49" charset="0"/>
              </a:rPr>
              <a:t>Gregorian</a:t>
            </a:r>
            <a:r>
              <a:rPr lang="en-US" altLang="en-US" sz="2200"/>
              <a:t> form of a calendar.</a:t>
            </a:r>
          </a:p>
        </p:txBody>
      </p:sp>
      <p:pic>
        <p:nvPicPr>
          <p:cNvPr id="114692" name="Picture 4" descr="calenda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464425" y="4581525"/>
            <a:ext cx="2012950" cy="2128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4693" name="Text Box 5"/>
          <p:cNvSpPr txBox="1">
            <a:spLocks noChangeArrowheads="1"/>
          </p:cNvSpPr>
          <p:nvPr/>
        </p:nvSpPr>
        <p:spPr bwMode="auto">
          <a:xfrm>
            <a:off x="1992314" y="5876926"/>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800">
                <a:solidFill>
                  <a:srgbClr val="FF0000"/>
                </a:solidFill>
                <a:ea typeface="SimSun" panose="02010600030101010101" pitchFamily="2" charset="-122"/>
              </a:rPr>
              <a:t>Demonstration: </a:t>
            </a:r>
            <a:r>
              <a:rPr lang="en-US" altLang="en-US" sz="2800">
                <a:solidFill>
                  <a:srgbClr val="000000"/>
                </a:solidFill>
                <a:ea typeface="SimSun" panose="02010600030101010101" pitchFamily="2" charset="-122"/>
              </a:rPr>
              <a:t>Example 2</a:t>
            </a:r>
          </a:p>
        </p:txBody>
      </p:sp>
      <p:sp>
        <p:nvSpPr>
          <p:cNvPr id="114694" name="Rectangle 6"/>
          <p:cNvSpPr>
            <a:spLocks noChangeArrowheads="1"/>
          </p:cNvSpPr>
          <p:nvPr/>
        </p:nvSpPr>
        <p:spPr bwMode="auto">
          <a:xfrm>
            <a:off x="2351088" y="1091168"/>
            <a:ext cx="5017720" cy="738664"/>
          </a:xfrm>
          <a:prstGeom prst="rect">
            <a:avLst/>
          </a:prstGeom>
          <a:solidFill>
            <a:srgbClr val="FFFFAB"/>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CalendarComponents() {</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objCalendar = Calendar.getInstance();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a:t>
            </a:r>
          </a:p>
        </p:txBody>
      </p:sp>
      <p:sp>
        <p:nvSpPr>
          <p:cNvPr id="114695" name="AutoShape 7"/>
          <p:cNvSpPr>
            <a:spLocks/>
          </p:cNvSpPr>
          <p:nvPr/>
        </p:nvSpPr>
        <p:spPr bwMode="auto">
          <a:xfrm>
            <a:off x="7535864" y="1268414"/>
            <a:ext cx="3132137" cy="1296987"/>
          </a:xfrm>
          <a:prstGeom prst="borderCallout2">
            <a:avLst>
              <a:gd name="adj1" fmla="val 8815"/>
              <a:gd name="adj2" fmla="val -2431"/>
              <a:gd name="adj3" fmla="val 8815"/>
              <a:gd name="adj4" fmla="val -6185"/>
              <a:gd name="adj5" fmla="val 36963"/>
              <a:gd name="adj6" fmla="val -1961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a:solidFill>
                  <a:srgbClr val="000000"/>
                </a:solidFill>
                <a:ea typeface="SimSun" panose="02010600030101010101" pitchFamily="2" charset="-122"/>
              </a:rPr>
              <a:t>An instance of </a:t>
            </a:r>
            <a:r>
              <a:rPr lang="en-US" altLang="en-US">
                <a:solidFill>
                  <a:srgbClr val="000000"/>
                </a:solidFill>
                <a:latin typeface="Courier New" panose="02070309020205020404" pitchFamily="49" charset="0"/>
                <a:ea typeface="SimSun" panose="02010600030101010101" pitchFamily="2" charset="-122"/>
              </a:rPr>
              <a:t>Calendar</a:t>
            </a:r>
            <a:r>
              <a:rPr lang="en-US" altLang="en-US">
                <a:solidFill>
                  <a:srgbClr val="000000"/>
                </a:solidFill>
                <a:ea typeface="SimSun" panose="02010600030101010101" pitchFamily="2" charset="-122"/>
              </a:rPr>
              <a:t> class is obtained by using the </a:t>
            </a:r>
            <a:r>
              <a:rPr lang="en-US" altLang="en-US">
                <a:solidFill>
                  <a:srgbClr val="FF0000"/>
                </a:solidFill>
                <a:latin typeface="Courier New" panose="02070309020205020404" pitchFamily="49" charset="0"/>
                <a:ea typeface="SimSun" panose="02010600030101010101" pitchFamily="2" charset="-122"/>
              </a:rPr>
              <a:t>getInstance()</a:t>
            </a:r>
            <a:r>
              <a:rPr lang="en-US" altLang="en-US">
                <a:solidFill>
                  <a:srgbClr val="000000"/>
                </a:solidFill>
                <a:ea typeface="SimSun" panose="02010600030101010101" pitchFamily="2" charset="-122"/>
              </a:rPr>
              <a:t> method</a:t>
            </a:r>
          </a:p>
        </p:txBody>
      </p:sp>
      <p:sp>
        <p:nvSpPr>
          <p:cNvPr id="114696" name="Rectangle 8"/>
          <p:cNvSpPr>
            <a:spLocks noChangeArrowheads="1"/>
          </p:cNvSpPr>
          <p:nvPr/>
        </p:nvSpPr>
        <p:spPr bwMode="auto">
          <a:xfrm>
            <a:off x="1724025" y="1577975"/>
            <a:ext cx="8764588" cy="3746500"/>
          </a:xfrm>
          <a:prstGeom prst="rect">
            <a:avLst/>
          </a:prstGeom>
          <a:solidFill>
            <a:srgbClr val="FFFFAB"/>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void display() {</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 Display the Date and Time components</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System.out.println("\nDate and Time components:");</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System.out.println("Month : " + objCalendar.get(Calendar.MONTH));</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System.out.println("Day : " + objCalendar.get(Calendar.DATE));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System.out.println("Year : " + objCalendar.get(Calendar.YEAR));</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System.out.println("Hour : " + objCalendar.get(Calendar.HOUR));</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System.out.println("Minute : " + objCalendar.get(Calendar.MINUTE));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System.out.println("Second : " + objCalendar.get(Calendar.SECOND));</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 Add 30 minutes to current time,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 then display date and time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objCalendar.add(Calendar.MINUTE , 30);</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Date objDate = objCalendar.getTime();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System.out.println("\nDate and Time after adding 30" + "minutes to current time:\n");</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System.out.println(objDate);</a:t>
            </a:r>
          </a:p>
          <a:p>
            <a:pPr fontAlgn="base">
              <a:spcBef>
                <a:spcPct val="0"/>
              </a:spcBef>
              <a:spcAft>
                <a:spcPct val="0"/>
              </a:spcAft>
            </a:pPr>
            <a:r>
              <a:rPr lang="en-US" altLang="zh-CN" sz="1400">
                <a:solidFill>
                  <a:srgbClr val="000000"/>
                </a:solidFill>
                <a:latin typeface="Courier New" panose="02070309020205020404" pitchFamily="49" charset="0"/>
                <a:ea typeface="SimSun" panose="02010600030101010101" pitchFamily="2" charset="-122"/>
              </a:rPr>
              <a:t>    }</a:t>
            </a:r>
          </a:p>
        </p:txBody>
      </p:sp>
      <p:sp>
        <p:nvSpPr>
          <p:cNvPr id="114697" name="AutoShape 9"/>
          <p:cNvSpPr>
            <a:spLocks noChangeArrowheads="1"/>
          </p:cNvSpPr>
          <p:nvPr/>
        </p:nvSpPr>
        <p:spPr bwMode="auto">
          <a:xfrm>
            <a:off x="2495550" y="2205039"/>
            <a:ext cx="7416800" cy="1406525"/>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a:solidFill>
                <a:srgbClr val="000000"/>
              </a:solidFill>
              <a:ea typeface="SimSun" panose="02010600030101010101" pitchFamily="2" charset="-122"/>
            </a:endParaRPr>
          </a:p>
        </p:txBody>
      </p:sp>
      <p:sp>
        <p:nvSpPr>
          <p:cNvPr id="114698" name="AutoShape 10"/>
          <p:cNvSpPr>
            <a:spLocks/>
          </p:cNvSpPr>
          <p:nvPr/>
        </p:nvSpPr>
        <p:spPr bwMode="auto">
          <a:xfrm>
            <a:off x="5821364" y="5229225"/>
            <a:ext cx="3298825" cy="1295400"/>
          </a:xfrm>
          <a:prstGeom prst="borderCallout2">
            <a:avLst>
              <a:gd name="adj1" fmla="val 8824"/>
              <a:gd name="adj2" fmla="val 102310"/>
              <a:gd name="adj3" fmla="val 8824"/>
              <a:gd name="adj4" fmla="val 104093"/>
              <a:gd name="adj5" fmla="val -123282"/>
              <a:gd name="adj6" fmla="val 10587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a:solidFill>
                  <a:srgbClr val="000000"/>
                </a:solidFill>
                <a:latin typeface="Courier New" panose="02070309020205020404" pitchFamily="49" charset="0"/>
                <a:ea typeface="SimSun" panose="02010600030101010101" pitchFamily="2" charset="-122"/>
              </a:rPr>
              <a:t>Calendar</a:t>
            </a:r>
            <a:r>
              <a:rPr lang="en-US" altLang="en-US">
                <a:solidFill>
                  <a:srgbClr val="000000"/>
                </a:solidFill>
                <a:ea typeface="SimSun" panose="02010600030101010101" pitchFamily="2" charset="-122"/>
              </a:rPr>
              <a:t> class defines certain integer constants that are used to </a:t>
            </a:r>
            <a:r>
              <a:rPr lang="en-US" altLang="en-US">
                <a:solidFill>
                  <a:srgbClr val="000000"/>
                </a:solidFill>
                <a:latin typeface="Courier New" panose="02070309020205020404" pitchFamily="49" charset="0"/>
                <a:ea typeface="SimSun" panose="02010600030101010101" pitchFamily="2" charset="-122"/>
              </a:rPr>
              <a:t>get</a:t>
            </a:r>
            <a:r>
              <a:rPr lang="en-US" altLang="en-US">
                <a:solidFill>
                  <a:srgbClr val="000000"/>
                </a:solidFill>
                <a:ea typeface="SimSun" panose="02010600030101010101" pitchFamily="2" charset="-122"/>
              </a:rPr>
              <a:t> or </a:t>
            </a:r>
            <a:r>
              <a:rPr lang="en-US" altLang="en-US">
                <a:solidFill>
                  <a:srgbClr val="000000"/>
                </a:solidFill>
                <a:latin typeface="Courier New" panose="02070309020205020404" pitchFamily="49" charset="0"/>
                <a:ea typeface="SimSun" panose="02010600030101010101" pitchFamily="2" charset="-122"/>
              </a:rPr>
              <a:t>set</a:t>
            </a:r>
            <a:r>
              <a:rPr lang="en-US" altLang="en-US">
                <a:solidFill>
                  <a:srgbClr val="000000"/>
                </a:solidFill>
                <a:ea typeface="SimSun" panose="02010600030101010101" pitchFamily="2" charset="-122"/>
              </a:rPr>
              <a:t> the components of Calendar</a:t>
            </a:r>
          </a:p>
        </p:txBody>
      </p:sp>
    </p:spTree>
    <p:extLst>
      <p:ext uri="{BB962C8B-B14F-4D97-AF65-F5344CB8AC3E}">
        <p14:creationId xmlns:p14="http://schemas.microsoft.com/office/powerpoint/2010/main" val="1384230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10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4691">
                                            <p:txEl>
                                              <p:pRg st="2" end="2"/>
                                            </p:txEl>
                                          </p:spTgt>
                                        </p:tgtEl>
                                        <p:attrNameLst>
                                          <p:attrName>style.visibility</p:attrName>
                                        </p:attrNameLst>
                                      </p:cBhvr>
                                      <p:to>
                                        <p:strVal val="visible"/>
                                      </p:to>
                                    </p:set>
                                    <p:anim calcmode="lin" valueType="num">
                                      <p:cBhvr additive="base">
                                        <p:cTn id="12" dur="10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14691">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114691">
                                            <p:txEl>
                                              <p:pRg st="4" end="4"/>
                                            </p:txEl>
                                          </p:spTgt>
                                        </p:tgtEl>
                                        <p:attrNameLst>
                                          <p:attrName>style.visibility</p:attrName>
                                        </p:attrNameLst>
                                      </p:cBhvr>
                                      <p:to>
                                        <p:strVal val="visible"/>
                                      </p:to>
                                    </p:set>
                                    <p:anim calcmode="lin" valueType="num">
                                      <p:cBhvr additive="base">
                                        <p:cTn id="17" dur="1000" fill="hold"/>
                                        <p:tgtEl>
                                          <p:spTgt spid="114691">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14691">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9" presetClass="entr" presetSubtype="0" fill="hold" nodeType="afterEffect">
                                  <p:stCondLst>
                                    <p:cond delay="0"/>
                                  </p:stCondLst>
                                  <p:childTnLst>
                                    <p:set>
                                      <p:cBhvr>
                                        <p:cTn id="21" dur="1" fill="hold">
                                          <p:stCondLst>
                                            <p:cond delay="0"/>
                                          </p:stCondLst>
                                        </p:cTn>
                                        <p:tgtEl>
                                          <p:spTgt spid="114692"/>
                                        </p:tgtEl>
                                        <p:attrNameLst>
                                          <p:attrName>style.visibility</p:attrName>
                                        </p:attrNameLst>
                                      </p:cBhvr>
                                      <p:to>
                                        <p:strVal val="visible"/>
                                      </p:to>
                                    </p:set>
                                    <p:animEffect transition="in" filter="dissolve">
                                      <p:cBhvr>
                                        <p:cTn id="22" dur="500"/>
                                        <p:tgtEl>
                                          <p:spTgt spid="114692"/>
                                        </p:tgtEl>
                                      </p:cBhvr>
                                    </p:animEffect>
                                  </p:childTnLst>
                                </p:cTn>
                              </p:par>
                            </p:childTnLst>
                          </p:cTn>
                        </p:par>
                        <p:par>
                          <p:cTn id="23" fill="hold" nodeType="afterGroup">
                            <p:stCondLst>
                              <p:cond delay="3500"/>
                            </p:stCondLst>
                            <p:childTnLst>
                              <p:par>
                                <p:cTn id="24" presetID="2" presetClass="entr" presetSubtype="8" fill="hold" grpId="0" nodeType="afterEffect">
                                  <p:stCondLst>
                                    <p:cond delay="0"/>
                                  </p:stCondLst>
                                  <p:childTnLst>
                                    <p:set>
                                      <p:cBhvr>
                                        <p:cTn id="25" dur="1" fill="hold">
                                          <p:stCondLst>
                                            <p:cond delay="0"/>
                                          </p:stCondLst>
                                        </p:cTn>
                                        <p:tgtEl>
                                          <p:spTgt spid="114693"/>
                                        </p:tgtEl>
                                        <p:attrNameLst>
                                          <p:attrName>style.visibility</p:attrName>
                                        </p:attrNameLst>
                                      </p:cBhvr>
                                      <p:to>
                                        <p:strVal val="visible"/>
                                      </p:to>
                                    </p:set>
                                    <p:anim calcmode="lin" valueType="num">
                                      <p:cBhvr additive="base">
                                        <p:cTn id="26" dur="1000" fill="hold"/>
                                        <p:tgtEl>
                                          <p:spTgt spid="114693"/>
                                        </p:tgtEl>
                                        <p:attrNameLst>
                                          <p:attrName>ppt_x</p:attrName>
                                        </p:attrNameLst>
                                      </p:cBhvr>
                                      <p:tavLst>
                                        <p:tav tm="0">
                                          <p:val>
                                            <p:strVal val="0-#ppt_w/2"/>
                                          </p:val>
                                        </p:tav>
                                        <p:tav tm="100000">
                                          <p:val>
                                            <p:strVal val="#ppt_x"/>
                                          </p:val>
                                        </p:tav>
                                      </p:tavLst>
                                    </p:anim>
                                    <p:anim calcmode="lin" valueType="num">
                                      <p:cBhvr additive="base">
                                        <p:cTn id="27" dur="10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1" nodeType="clickEffect">
                                  <p:stCondLst>
                                    <p:cond delay="0"/>
                                  </p:stCondLst>
                                  <p:childTnLst>
                                    <p:animEffect transition="out" filter="fade">
                                      <p:cBhvr>
                                        <p:cTn id="31" dur="1000"/>
                                        <p:tgtEl>
                                          <p:spTgt spid="114691">
                                            <p:txEl>
                                              <p:pRg st="0" end="0"/>
                                            </p:txEl>
                                          </p:spTgt>
                                        </p:tgtEl>
                                      </p:cBhvr>
                                    </p:animEffect>
                                    <p:set>
                                      <p:cBhvr>
                                        <p:cTn id="32" dur="1" fill="hold">
                                          <p:stCondLst>
                                            <p:cond delay="999"/>
                                          </p:stCondLst>
                                        </p:cTn>
                                        <p:tgtEl>
                                          <p:spTgt spid="114691">
                                            <p:txEl>
                                              <p:pRg st="0" end="0"/>
                                            </p:txEl>
                                          </p:spTgt>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114691">
                                            <p:txEl>
                                              <p:pRg st="2" end="2"/>
                                            </p:txEl>
                                          </p:spTgt>
                                        </p:tgtEl>
                                      </p:cBhvr>
                                    </p:animEffect>
                                    <p:set>
                                      <p:cBhvr>
                                        <p:cTn id="35" dur="1" fill="hold">
                                          <p:stCondLst>
                                            <p:cond delay="999"/>
                                          </p:stCondLst>
                                        </p:cTn>
                                        <p:tgtEl>
                                          <p:spTgt spid="114691">
                                            <p:txEl>
                                              <p:pRg st="2" end="2"/>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1000"/>
                                        <p:tgtEl>
                                          <p:spTgt spid="114691">
                                            <p:txEl>
                                              <p:pRg st="4" end="4"/>
                                            </p:txEl>
                                          </p:spTgt>
                                        </p:tgtEl>
                                      </p:cBhvr>
                                    </p:animEffect>
                                    <p:set>
                                      <p:cBhvr>
                                        <p:cTn id="38" dur="1" fill="hold">
                                          <p:stCondLst>
                                            <p:cond delay="999"/>
                                          </p:stCondLst>
                                        </p:cTn>
                                        <p:tgtEl>
                                          <p:spTgt spid="114691">
                                            <p:txEl>
                                              <p:pRg st="4" end="4"/>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2000"/>
                                        <p:tgtEl>
                                          <p:spTgt spid="114692"/>
                                        </p:tgtEl>
                                      </p:cBhvr>
                                    </p:animEffect>
                                    <p:set>
                                      <p:cBhvr>
                                        <p:cTn id="41" dur="1" fill="hold">
                                          <p:stCondLst>
                                            <p:cond delay="1999"/>
                                          </p:stCondLst>
                                        </p:cTn>
                                        <p:tgtEl>
                                          <p:spTgt spid="114692"/>
                                        </p:tgtEl>
                                        <p:attrNameLst>
                                          <p:attrName>style.visibility</p:attrName>
                                        </p:attrNameLst>
                                      </p:cBhvr>
                                      <p:to>
                                        <p:strVal val="hidden"/>
                                      </p:to>
                                    </p:set>
                                  </p:childTnLst>
                                </p:cTn>
                              </p:par>
                              <p:par>
                                <p:cTn id="42" presetID="2" presetClass="entr" presetSubtype="8" fill="hold" grpId="0" nodeType="withEffect">
                                  <p:stCondLst>
                                    <p:cond delay="0"/>
                                  </p:stCondLst>
                                  <p:childTnLst>
                                    <p:set>
                                      <p:cBhvr>
                                        <p:cTn id="43" dur="1" fill="hold">
                                          <p:stCondLst>
                                            <p:cond delay="0"/>
                                          </p:stCondLst>
                                        </p:cTn>
                                        <p:tgtEl>
                                          <p:spTgt spid="114694"/>
                                        </p:tgtEl>
                                        <p:attrNameLst>
                                          <p:attrName>style.visibility</p:attrName>
                                        </p:attrNameLst>
                                      </p:cBhvr>
                                      <p:to>
                                        <p:strVal val="visible"/>
                                      </p:to>
                                    </p:set>
                                    <p:anim calcmode="lin" valueType="num">
                                      <p:cBhvr additive="base">
                                        <p:cTn id="44" dur="1000" fill="hold"/>
                                        <p:tgtEl>
                                          <p:spTgt spid="114694"/>
                                        </p:tgtEl>
                                        <p:attrNameLst>
                                          <p:attrName>ppt_x</p:attrName>
                                        </p:attrNameLst>
                                      </p:cBhvr>
                                      <p:tavLst>
                                        <p:tav tm="0">
                                          <p:val>
                                            <p:strVal val="0-#ppt_w/2"/>
                                          </p:val>
                                        </p:tav>
                                        <p:tav tm="100000">
                                          <p:val>
                                            <p:strVal val="#ppt_x"/>
                                          </p:val>
                                        </p:tav>
                                      </p:tavLst>
                                    </p:anim>
                                    <p:anim calcmode="lin" valueType="num">
                                      <p:cBhvr additive="base">
                                        <p:cTn id="45" dur="1000" fill="hold"/>
                                        <p:tgtEl>
                                          <p:spTgt spid="11469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000"/>
                            </p:stCondLst>
                            <p:childTnLst>
                              <p:par>
                                <p:cTn id="47" presetID="12" presetClass="entr" presetSubtype="4" fill="hold" grpId="0" nodeType="afterEffect">
                                  <p:stCondLst>
                                    <p:cond delay="0"/>
                                  </p:stCondLst>
                                  <p:childTnLst>
                                    <p:set>
                                      <p:cBhvr>
                                        <p:cTn id="48" dur="1" fill="hold">
                                          <p:stCondLst>
                                            <p:cond delay="0"/>
                                          </p:stCondLst>
                                        </p:cTn>
                                        <p:tgtEl>
                                          <p:spTgt spid="114695"/>
                                        </p:tgtEl>
                                        <p:attrNameLst>
                                          <p:attrName>style.visibility</p:attrName>
                                        </p:attrNameLst>
                                      </p:cBhvr>
                                      <p:to>
                                        <p:strVal val="visible"/>
                                      </p:to>
                                    </p:set>
                                    <p:animEffect transition="in" filter="slide(fromBottom)">
                                      <p:cBhvr>
                                        <p:cTn id="49" dur="1000"/>
                                        <p:tgtEl>
                                          <p:spTgt spid="11469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xit" presetSubtype="0" fill="hold" grpId="1" nodeType="clickEffect">
                                  <p:stCondLst>
                                    <p:cond delay="0"/>
                                  </p:stCondLst>
                                  <p:childTnLst>
                                    <p:animEffect transition="out" filter="fade">
                                      <p:cBhvr>
                                        <p:cTn id="53" dur="1000"/>
                                        <p:tgtEl>
                                          <p:spTgt spid="114695"/>
                                        </p:tgtEl>
                                      </p:cBhvr>
                                    </p:animEffect>
                                    <p:set>
                                      <p:cBhvr>
                                        <p:cTn id="54" dur="1" fill="hold">
                                          <p:stCondLst>
                                            <p:cond delay="999"/>
                                          </p:stCondLst>
                                        </p:cTn>
                                        <p:tgtEl>
                                          <p:spTgt spid="11469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14694"/>
                                        </p:tgtEl>
                                      </p:cBhvr>
                                    </p:animEffect>
                                    <p:set>
                                      <p:cBhvr>
                                        <p:cTn id="57" dur="1" fill="hold">
                                          <p:stCondLst>
                                            <p:cond delay="999"/>
                                          </p:stCondLst>
                                        </p:cTn>
                                        <p:tgtEl>
                                          <p:spTgt spid="114694"/>
                                        </p:tgtEl>
                                        <p:attrNameLst>
                                          <p:attrName>style.visibility</p:attrName>
                                        </p:attrNameLst>
                                      </p:cBhvr>
                                      <p:to>
                                        <p:strVal val="hidden"/>
                                      </p:to>
                                    </p:set>
                                  </p:childTnLst>
                                </p:cTn>
                              </p:par>
                            </p:childTnLst>
                          </p:cTn>
                        </p:par>
                        <p:par>
                          <p:cTn id="58" fill="hold" nodeType="afterGroup">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14696"/>
                                        </p:tgtEl>
                                        <p:attrNameLst>
                                          <p:attrName>style.visibility</p:attrName>
                                        </p:attrNameLst>
                                      </p:cBhvr>
                                      <p:to>
                                        <p:strVal val="visible"/>
                                      </p:to>
                                    </p:set>
                                    <p:animEffect transition="in" filter="fade">
                                      <p:cBhvr>
                                        <p:cTn id="61" dur="1000"/>
                                        <p:tgtEl>
                                          <p:spTgt spid="114696"/>
                                        </p:tgtEl>
                                      </p:cBhvr>
                                    </p:animEffect>
                                  </p:childTnLst>
                                </p:cTn>
                              </p:par>
                            </p:childTnLst>
                          </p:cTn>
                        </p:par>
                        <p:par>
                          <p:cTn id="62" fill="hold" nodeType="afterGroup">
                            <p:stCondLst>
                              <p:cond delay="2000"/>
                            </p:stCondLst>
                            <p:childTnLst>
                              <p:par>
                                <p:cTn id="63" presetID="12" presetClass="entr" presetSubtype="4" fill="hold" grpId="0" nodeType="afterEffect">
                                  <p:stCondLst>
                                    <p:cond delay="0"/>
                                  </p:stCondLst>
                                  <p:childTnLst>
                                    <p:set>
                                      <p:cBhvr>
                                        <p:cTn id="64" dur="1" fill="hold">
                                          <p:stCondLst>
                                            <p:cond delay="0"/>
                                          </p:stCondLst>
                                        </p:cTn>
                                        <p:tgtEl>
                                          <p:spTgt spid="114697"/>
                                        </p:tgtEl>
                                        <p:attrNameLst>
                                          <p:attrName>style.visibility</p:attrName>
                                        </p:attrNameLst>
                                      </p:cBhvr>
                                      <p:to>
                                        <p:strVal val="visible"/>
                                      </p:to>
                                    </p:set>
                                    <p:animEffect transition="in" filter="slide(fromBottom)">
                                      <p:cBhvr>
                                        <p:cTn id="65" dur="1000"/>
                                        <p:tgtEl>
                                          <p:spTgt spid="114697"/>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114698"/>
                                        </p:tgtEl>
                                        <p:attrNameLst>
                                          <p:attrName>style.visibility</p:attrName>
                                        </p:attrNameLst>
                                      </p:cBhvr>
                                      <p:to>
                                        <p:strVal val="visible"/>
                                      </p:to>
                                    </p:set>
                                    <p:animEffect transition="in" filter="slide(fromBottom)">
                                      <p:cBhvr>
                                        <p:cTn id="68" dur="10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1" grpId="1" build="p"/>
      <p:bldP spid="114693" grpId="0"/>
      <p:bldP spid="114694" grpId="0" animBg="1"/>
      <p:bldP spid="114694" grpId="1" animBg="1"/>
      <p:bldP spid="114695" grpId="0" animBg="1"/>
      <p:bldP spid="114695" grpId="1" animBg="1"/>
      <p:bldP spid="114696" grpId="0" animBg="1"/>
      <p:bldP spid="114697" grpId="0" animBg="1"/>
      <p:bldP spid="11469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Java Calendar</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27226415"/>
              </p:ext>
            </p:extLst>
          </p:nvPr>
        </p:nvGraphicFramePr>
        <p:xfrm>
          <a:off x="1100137" y="1393971"/>
          <a:ext cx="10544177" cy="4603881"/>
        </p:xfrm>
        <a:graphic>
          <a:graphicData uri="http://schemas.openxmlformats.org/drawingml/2006/table">
            <a:tbl>
              <a:tblPr/>
              <a:tblGrid>
                <a:gridCol w="3486151"/>
                <a:gridCol w="7058026"/>
              </a:tblGrid>
              <a:tr h="304189">
                <a:tc>
                  <a:txBody>
                    <a:bodyPr/>
                    <a:lstStyle/>
                    <a:p>
                      <a:pPr algn="ctr" fontAlgn="t"/>
                      <a:r>
                        <a:rPr lang="en-IN" sz="1600" b="1">
                          <a:solidFill>
                            <a:srgbClr val="000000"/>
                          </a:solidFill>
                          <a:effectLst/>
                          <a:latin typeface="times new roman" panose="02020603050405020304" pitchFamily="18" charset="0"/>
                        </a:rPr>
                        <a:t>Method</a:t>
                      </a:r>
                    </a:p>
                  </a:txBody>
                  <a:tcPr marL="69134" marR="69134" marT="69134" marB="69134">
                    <a:lnL w="9525" cap="flat" cmpd="sng" algn="ctr">
                      <a:solidFill>
                        <a:srgbClr val="E0E861"/>
                      </a:solidFill>
                      <a:prstDash val="solid"/>
                      <a:round/>
                      <a:headEnd type="none" w="med" len="med"/>
                      <a:tailEnd type="none" w="med" len="med"/>
                    </a:lnL>
                    <a:lnR w="9525" cap="flat" cmpd="sng" algn="ctr">
                      <a:solidFill>
                        <a:srgbClr val="E0E861"/>
                      </a:solidFill>
                      <a:prstDash val="solid"/>
                      <a:round/>
                      <a:headEnd type="none" w="med" len="med"/>
                      <a:tailEnd type="none" w="med" len="med"/>
                    </a:lnR>
                    <a:lnT w="9525" cap="flat" cmpd="sng" algn="ctr">
                      <a:solidFill>
                        <a:srgbClr val="E0E8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69134" marR="69134" marT="69134" marB="69134">
                    <a:lnL w="9525" cap="flat" cmpd="sng" algn="ctr">
                      <a:solidFill>
                        <a:srgbClr val="E0E861"/>
                      </a:solidFill>
                      <a:prstDash val="solid"/>
                      <a:round/>
                      <a:headEnd type="none" w="med" len="med"/>
                      <a:tailEnd type="none" w="med" len="med"/>
                    </a:lnL>
                    <a:lnR w="9525" cap="flat" cmpd="sng" algn="ctr">
                      <a:solidFill>
                        <a:srgbClr val="E0E861"/>
                      </a:solidFill>
                      <a:prstDash val="solid"/>
                      <a:round/>
                      <a:headEnd type="none" w="med" len="med"/>
                      <a:tailEnd type="none" w="med" len="med"/>
                    </a:lnR>
                    <a:lnT w="9525" cap="flat" cmpd="sng" algn="ctr">
                      <a:solidFill>
                        <a:srgbClr val="E0E8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55863">
                <a:tc>
                  <a:txBody>
                    <a:bodyPr/>
                    <a:lstStyle/>
                    <a:p>
                      <a:pPr algn="just" fontAlgn="t"/>
                      <a:r>
                        <a:rPr lang="en-IN" sz="1600" dirty="0">
                          <a:solidFill>
                            <a:srgbClr val="000000"/>
                          </a:solidFill>
                          <a:effectLst/>
                          <a:latin typeface="verdana" panose="020B0604030504040204" pitchFamily="34" charset="0"/>
                        </a:rPr>
                        <a:t>abstract void add(</a:t>
                      </a:r>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field, </a:t>
                      </a:r>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amount)</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It is used to add or subtract the specified amount of time to the given calendar field, based on the calendar's rules.</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021">
                <a:tc>
                  <a:txBody>
                    <a:bodyPr/>
                    <a:lstStyle/>
                    <a:p>
                      <a:pPr algn="just" fontAlgn="t"/>
                      <a:r>
                        <a:rPr lang="en-IN" sz="1600">
                          <a:solidFill>
                            <a:srgbClr val="000000"/>
                          </a:solidFill>
                          <a:effectLst/>
                          <a:latin typeface="verdana" panose="020B0604030504040204" pitchFamily="34" charset="0"/>
                        </a:rPr>
                        <a:t>int get(int field)</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It is used to return the value of the given calendar field.</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21">
                <a:tc>
                  <a:txBody>
                    <a:bodyPr/>
                    <a:lstStyle/>
                    <a:p>
                      <a:pPr algn="just" fontAlgn="t"/>
                      <a:r>
                        <a:rPr lang="en-IN" sz="1600">
                          <a:solidFill>
                            <a:srgbClr val="000000"/>
                          </a:solidFill>
                          <a:effectLst/>
                          <a:latin typeface="verdana" panose="020B0604030504040204" pitchFamily="34" charset="0"/>
                        </a:rPr>
                        <a:t>static Calendar getInstance()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It is used to get a calendar using the default time zone and locale.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9942">
                <a:tc>
                  <a:txBody>
                    <a:bodyPr/>
                    <a:lstStyle/>
                    <a:p>
                      <a:pPr algn="just" fontAlgn="t"/>
                      <a:r>
                        <a:rPr lang="en-IN" sz="1600">
                          <a:solidFill>
                            <a:srgbClr val="000000"/>
                          </a:solidFill>
                          <a:effectLst/>
                          <a:latin typeface="verdana" panose="020B0604030504040204" pitchFamily="34" charset="0"/>
                        </a:rPr>
                        <a:t>abstract int getMaximum(int field)</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It is used to return the maximum value for the given calendar field of this Calendar instance.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9942">
                <a:tc>
                  <a:txBody>
                    <a:bodyPr/>
                    <a:lstStyle/>
                    <a:p>
                      <a:pPr algn="just" fontAlgn="t"/>
                      <a:r>
                        <a:rPr lang="en-IN" sz="1600">
                          <a:solidFill>
                            <a:srgbClr val="000000"/>
                          </a:solidFill>
                          <a:effectLst/>
                          <a:latin typeface="verdana" panose="020B0604030504040204" pitchFamily="34" charset="0"/>
                        </a:rPr>
                        <a:t>abstract int getMinimum(int field)</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It is used to return the minimum value for the given calendar field of this Calendar instance.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021">
                <a:tc>
                  <a:txBody>
                    <a:bodyPr/>
                    <a:lstStyle/>
                    <a:p>
                      <a:pPr algn="just" fontAlgn="t"/>
                      <a:r>
                        <a:rPr lang="en-IN" sz="1600">
                          <a:solidFill>
                            <a:srgbClr val="000000"/>
                          </a:solidFill>
                          <a:effectLst/>
                          <a:latin typeface="verdana" panose="020B0604030504040204" pitchFamily="34" charset="0"/>
                        </a:rPr>
                        <a:t>void set(int field, int value)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000000"/>
                          </a:solidFill>
                          <a:effectLst/>
                          <a:latin typeface="verdana" panose="020B0604030504040204" pitchFamily="34" charset="0"/>
                        </a:rPr>
                        <a:t>It is used to set the given calendar field to the given value.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21">
                <a:tc>
                  <a:txBody>
                    <a:bodyPr/>
                    <a:lstStyle/>
                    <a:p>
                      <a:pPr algn="just" fontAlgn="t"/>
                      <a:r>
                        <a:rPr lang="en-IN" sz="1600">
                          <a:solidFill>
                            <a:srgbClr val="000000"/>
                          </a:solidFill>
                          <a:effectLst/>
                          <a:latin typeface="verdana" panose="020B0604030504040204" pitchFamily="34" charset="0"/>
                        </a:rPr>
                        <a:t>void setTime(Date date)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000000"/>
                          </a:solidFill>
                          <a:effectLst/>
                          <a:latin typeface="verdana" panose="020B0604030504040204" pitchFamily="34" charset="0"/>
                        </a:rPr>
                        <a:t>It is used to set this Calendar's time with the given Date.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9942">
                <a:tc>
                  <a:txBody>
                    <a:bodyPr/>
                    <a:lstStyle/>
                    <a:p>
                      <a:pPr algn="just" fontAlgn="t"/>
                      <a:r>
                        <a:rPr lang="en-IN" sz="1600">
                          <a:solidFill>
                            <a:srgbClr val="000000"/>
                          </a:solidFill>
                          <a:effectLst/>
                          <a:latin typeface="verdana" panose="020B0604030504040204" pitchFamily="34" charset="0"/>
                        </a:rPr>
                        <a:t>Date getTime()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000000"/>
                          </a:solidFill>
                          <a:effectLst/>
                          <a:latin typeface="verdana" panose="020B0604030504040204" pitchFamily="34" charset="0"/>
                        </a:rPr>
                        <a:t>It is used to return a Date object representing this Calendar's time value.</a:t>
                      </a:r>
                    </a:p>
                  </a:txBody>
                  <a:tcPr marL="46089" marR="46089" marT="46089" marB="460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5617208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Java.util.Locale</a:t>
            </a:r>
            <a:r>
              <a:rPr lang="en-IN" b="1" dirty="0"/>
              <a:t> Class</a:t>
            </a:r>
          </a:p>
        </p:txBody>
      </p:sp>
      <p:sp>
        <p:nvSpPr>
          <p:cNvPr id="3" name="Content Placeholder 2"/>
          <p:cNvSpPr>
            <a:spLocks noGrp="1"/>
          </p:cNvSpPr>
          <p:nvPr>
            <p:ph idx="1"/>
          </p:nvPr>
        </p:nvSpPr>
        <p:spPr/>
        <p:txBody>
          <a:bodyPr/>
          <a:lstStyle/>
          <a:p>
            <a:r>
              <a:rPr lang="en-IN" dirty="0" smtClean="0"/>
              <a:t>The </a:t>
            </a:r>
            <a:r>
              <a:rPr lang="en-IN" dirty="0" err="1" smtClean="0"/>
              <a:t>java.util.Locale</a:t>
            </a:r>
            <a:r>
              <a:rPr lang="en-IN" dirty="0" smtClean="0"/>
              <a:t> class object represents a specific geographical, political, or cultural region. .Following are the important points about Locale −</a:t>
            </a:r>
          </a:p>
          <a:p>
            <a:endParaRPr lang="en-IN" dirty="0" smtClean="0"/>
          </a:p>
          <a:p>
            <a:pPr lvl="1"/>
            <a:r>
              <a:rPr lang="en-IN" dirty="0" smtClean="0"/>
              <a:t>An operation that requires a Locale to perform its task is called locale-sensitive and uses the Locale to form information for the user.</a:t>
            </a:r>
          </a:p>
          <a:p>
            <a:pPr lvl="1"/>
            <a:r>
              <a:rPr lang="en-IN" dirty="0" smtClean="0"/>
              <a:t>Locale is a mechanism for identifying objects, not a container for the objects themselves.</a:t>
            </a:r>
            <a:endParaRPr lang="en-IN" dirty="0"/>
          </a:p>
        </p:txBody>
      </p:sp>
    </p:spTree>
    <p:extLst>
      <p:ext uri="{BB962C8B-B14F-4D97-AF65-F5344CB8AC3E}">
        <p14:creationId xmlns:p14="http://schemas.microsoft.com/office/powerpoint/2010/main" val="343644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0"/>
            <a:ext cx="9144000" cy="685800"/>
          </a:xfrm>
        </p:spPr>
        <p:txBody>
          <a:bodyPr/>
          <a:lstStyle/>
          <a:p>
            <a:pPr algn="ctr" eaLnBrk="1" hangingPunct="1"/>
            <a:r>
              <a:rPr lang="en-US" altLang="en-US" sz="3200"/>
              <a:t>Limitations on Type Parameter Usage</a:t>
            </a:r>
          </a:p>
        </p:txBody>
      </p:sp>
      <p:sp>
        <p:nvSpPr>
          <p:cNvPr id="15363" name="Rectangle 3"/>
          <p:cNvSpPr>
            <a:spLocks noGrp="1" noChangeArrowheads="1"/>
          </p:cNvSpPr>
          <p:nvPr>
            <p:ph type="body" idx="1"/>
          </p:nvPr>
        </p:nvSpPr>
        <p:spPr>
          <a:xfrm>
            <a:off x="1524000" y="990600"/>
            <a:ext cx="9144000" cy="5638800"/>
          </a:xfrm>
        </p:spPr>
        <p:txBody>
          <a:bodyPr/>
          <a:lstStyle/>
          <a:p>
            <a:pPr eaLnBrk="1" hangingPunct="1">
              <a:lnSpc>
                <a:spcPct val="80000"/>
              </a:lnSpc>
            </a:pPr>
            <a:r>
              <a:rPr lang="en-US" altLang="en-US" smtClean="0"/>
              <a:t>Within the definition of a parameterized class definition, there are places where an ordinary class name would be allowed, but a type parameter is not allowed.</a:t>
            </a:r>
          </a:p>
          <a:p>
            <a:pPr eaLnBrk="1" hangingPunct="1">
              <a:lnSpc>
                <a:spcPct val="80000"/>
              </a:lnSpc>
            </a:pPr>
            <a:endParaRPr lang="en-US" altLang="en-US" smtClean="0"/>
          </a:p>
          <a:p>
            <a:pPr eaLnBrk="1" hangingPunct="1">
              <a:lnSpc>
                <a:spcPct val="80000"/>
              </a:lnSpc>
            </a:pPr>
            <a:r>
              <a:rPr lang="en-US" altLang="en-US" smtClean="0"/>
              <a:t>In particular, the type parameter cannot be used in simple expressions using new to create a new object</a:t>
            </a:r>
          </a:p>
          <a:p>
            <a:pPr eaLnBrk="1" hangingPunct="1">
              <a:lnSpc>
                <a:spcPct val="80000"/>
              </a:lnSpc>
            </a:pPr>
            <a:endParaRPr lang="en-US" altLang="en-US" smtClean="0"/>
          </a:p>
          <a:p>
            <a:pPr lvl="1" eaLnBrk="1" hangingPunct="1">
              <a:lnSpc>
                <a:spcPct val="80000"/>
              </a:lnSpc>
            </a:pPr>
            <a:r>
              <a:rPr lang="en-US" altLang="en-US" sz="2400"/>
              <a:t>For instance, the type parameter cannot be used as a constructor name or like a constructor:</a:t>
            </a:r>
          </a:p>
          <a:p>
            <a:pPr lvl="1" eaLnBrk="1" hangingPunct="1">
              <a:lnSpc>
                <a:spcPct val="80000"/>
              </a:lnSpc>
            </a:pPr>
            <a:endParaRPr lang="en-US" altLang="en-US" sz="2400"/>
          </a:p>
          <a:p>
            <a:pPr lvl="2" algn="ctr" eaLnBrk="1" hangingPunct="1">
              <a:lnSpc>
                <a:spcPct val="80000"/>
              </a:lnSpc>
              <a:buFontTx/>
              <a:buNone/>
            </a:pPr>
            <a:r>
              <a:rPr lang="en-US" altLang="en-US" b="1" smtClean="0">
                <a:solidFill>
                  <a:srgbClr val="FFFF00"/>
                </a:solidFill>
                <a:latin typeface="Courier New" panose="02070309020205020404" pitchFamily="49" charset="0"/>
              </a:rPr>
              <a:t>T object = new T();</a:t>
            </a:r>
          </a:p>
          <a:p>
            <a:pPr lvl="2" algn="ctr" eaLnBrk="1" hangingPunct="1">
              <a:lnSpc>
                <a:spcPct val="80000"/>
              </a:lnSpc>
              <a:buFontTx/>
              <a:buNone/>
            </a:pPr>
            <a:r>
              <a:rPr lang="en-US" altLang="en-US" b="1" smtClean="0">
                <a:solidFill>
                  <a:srgbClr val="FFFF00"/>
                </a:solidFill>
                <a:latin typeface="Courier New" panose="02070309020205020404" pitchFamily="49" charset="0"/>
              </a:rPr>
              <a:t>T[] a = new T[10];</a:t>
            </a:r>
          </a:p>
        </p:txBody>
      </p:sp>
      <p:sp>
        <p:nvSpPr>
          <p:cNvPr id="15364"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3851905633"/>
      </p:ext>
    </p:extLst>
  </p:cSld>
  <p:clrMapOvr>
    <a:masterClrMapping/>
  </p:clrMapOvr>
  <p:transition spd="med">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Constructors</a:t>
            </a:r>
            <a:endParaRPr lang="en-IN" b="1" dirty="0"/>
          </a:p>
        </p:txBody>
      </p:sp>
      <p:sp>
        <p:nvSpPr>
          <p:cNvPr id="3" name="Content Placeholder 2"/>
          <p:cNvSpPr>
            <a:spLocks noGrp="1"/>
          </p:cNvSpPr>
          <p:nvPr>
            <p:ph idx="1"/>
          </p:nvPr>
        </p:nvSpPr>
        <p:spPr/>
        <p:txBody>
          <a:bodyPr/>
          <a:lstStyle/>
          <a:p>
            <a:r>
              <a:rPr lang="en-IN" b="1" dirty="0"/>
              <a:t>Locale(String L) : </a:t>
            </a:r>
            <a:r>
              <a:rPr lang="en-IN" dirty="0"/>
              <a:t>Creates Locale form the given language code.</a:t>
            </a:r>
          </a:p>
          <a:p>
            <a:r>
              <a:rPr lang="en-IN" b="1" dirty="0"/>
              <a:t>Locale(String L, String C) : </a:t>
            </a:r>
            <a:r>
              <a:rPr lang="en-IN" dirty="0"/>
              <a:t>Creates Locale form the given language, country code.</a:t>
            </a:r>
          </a:p>
          <a:p>
            <a:r>
              <a:rPr lang="en-IN" b="1" dirty="0"/>
              <a:t>Locale(String L, String C, String V) : </a:t>
            </a:r>
            <a:r>
              <a:rPr lang="en-IN" dirty="0"/>
              <a:t>Creates Locale form the given language, country, variant code.</a:t>
            </a:r>
          </a:p>
          <a:p>
            <a:endParaRPr lang="en-IN" dirty="0"/>
          </a:p>
        </p:txBody>
      </p:sp>
    </p:spTree>
    <p:extLst>
      <p:ext uri="{BB962C8B-B14F-4D97-AF65-F5344CB8AC3E}">
        <p14:creationId xmlns:p14="http://schemas.microsoft.com/office/powerpoint/2010/main" val="6874203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Locale- Methods</a:t>
            </a:r>
            <a:endParaRPr lang="en-IN" b="1" dirty="0"/>
          </a:p>
        </p:txBody>
      </p:sp>
      <p:sp>
        <p:nvSpPr>
          <p:cNvPr id="3" name="Content Placeholder 2"/>
          <p:cNvSpPr>
            <a:spLocks noGrp="1"/>
          </p:cNvSpPr>
          <p:nvPr>
            <p:ph idx="1"/>
          </p:nvPr>
        </p:nvSpPr>
        <p:spPr>
          <a:xfrm>
            <a:off x="912284" y="1412876"/>
            <a:ext cx="10972800" cy="6073774"/>
          </a:xfrm>
        </p:spPr>
        <p:txBody>
          <a:bodyPr/>
          <a:lstStyle/>
          <a:p>
            <a:r>
              <a:rPr lang="en-IN" b="1" dirty="0" err="1"/>
              <a:t>getDisplayCountry</a:t>
            </a:r>
            <a:r>
              <a:rPr lang="en-IN" b="1" dirty="0"/>
              <a:t>() </a:t>
            </a:r>
            <a:r>
              <a:rPr lang="en-IN" b="1" dirty="0" smtClean="0"/>
              <a:t>:</a:t>
            </a:r>
            <a:r>
              <a:rPr lang="en-IN" dirty="0" smtClean="0"/>
              <a:t>return </a:t>
            </a:r>
            <a:r>
              <a:rPr lang="en-IN" dirty="0"/>
              <a:t>the country to which locale belongs to</a:t>
            </a:r>
            <a:r>
              <a:rPr lang="en-IN" dirty="0" smtClean="0"/>
              <a:t>.</a:t>
            </a:r>
          </a:p>
          <a:p>
            <a:r>
              <a:rPr lang="en-IN" b="1" dirty="0" err="1"/>
              <a:t>getDefault</a:t>
            </a:r>
            <a:r>
              <a:rPr lang="en-IN" b="1" dirty="0"/>
              <a:t>() </a:t>
            </a:r>
            <a:r>
              <a:rPr lang="en-IN" b="1" dirty="0" smtClean="0"/>
              <a:t>:</a:t>
            </a:r>
            <a:r>
              <a:rPr lang="en-IN" dirty="0" smtClean="0"/>
              <a:t>return </a:t>
            </a:r>
            <a:r>
              <a:rPr lang="en-IN" dirty="0"/>
              <a:t>the current – default value for the locale as per the JVM instance</a:t>
            </a:r>
            <a:r>
              <a:rPr lang="en-IN" dirty="0" smtClean="0"/>
              <a:t>.</a:t>
            </a:r>
          </a:p>
          <a:p>
            <a:r>
              <a:rPr lang="en-IN" b="1" dirty="0" err="1"/>
              <a:t>getCountry</a:t>
            </a:r>
            <a:r>
              <a:rPr lang="en-IN" b="1" dirty="0"/>
              <a:t>() </a:t>
            </a:r>
            <a:r>
              <a:rPr lang="en-IN" b="1" dirty="0" smtClean="0"/>
              <a:t>:</a:t>
            </a:r>
            <a:r>
              <a:rPr lang="en-IN" dirty="0"/>
              <a:t> return the country for the locale which could be empty or ISO 3166 2-letter code</a:t>
            </a:r>
            <a:r>
              <a:rPr lang="en-IN" dirty="0" smtClean="0"/>
              <a:t>.</a:t>
            </a:r>
          </a:p>
          <a:p>
            <a:r>
              <a:rPr lang="en-IN" b="1" dirty="0"/>
              <a:t>clone() : </a:t>
            </a:r>
            <a:r>
              <a:rPr lang="en-IN" dirty="0"/>
              <a:t> creates clone of the locale</a:t>
            </a:r>
            <a:r>
              <a:rPr lang="en-IN" dirty="0" smtClean="0"/>
              <a:t>.</a:t>
            </a:r>
          </a:p>
          <a:p>
            <a:r>
              <a:rPr lang="en-IN" b="1" dirty="0" err="1"/>
              <a:t>getAvailableLocales</a:t>
            </a:r>
            <a:r>
              <a:rPr lang="en-IN" b="1" dirty="0"/>
              <a:t>() : </a:t>
            </a:r>
            <a:r>
              <a:rPr lang="en-IN" dirty="0"/>
              <a:t> returns array of all the installed locales</a:t>
            </a:r>
            <a:r>
              <a:rPr lang="en-IN" dirty="0" smtClean="0"/>
              <a:t>.</a:t>
            </a:r>
          </a:p>
          <a:p>
            <a:r>
              <a:rPr lang="en-IN" b="1" dirty="0" err="1"/>
              <a:t>getDisplayLanguage</a:t>
            </a:r>
            <a:r>
              <a:rPr lang="en-IN" b="1" dirty="0"/>
              <a:t>() : </a:t>
            </a:r>
            <a:r>
              <a:rPr lang="en-IN" dirty="0"/>
              <a:t> returns the language with the locale</a:t>
            </a:r>
            <a:r>
              <a:rPr lang="en-IN" dirty="0" smtClean="0"/>
              <a:t>.</a:t>
            </a:r>
          </a:p>
          <a:p>
            <a:r>
              <a:rPr lang="en-IN" b="1" dirty="0" err="1"/>
              <a:t>getDisplayName</a:t>
            </a:r>
            <a:r>
              <a:rPr lang="en-IN" b="1" dirty="0"/>
              <a:t>() : </a:t>
            </a:r>
            <a:r>
              <a:rPr lang="en-IN" dirty="0"/>
              <a:t> displays name of the Locale</a:t>
            </a:r>
          </a:p>
        </p:txBody>
      </p:sp>
    </p:spTree>
    <p:extLst>
      <p:ext uri="{BB962C8B-B14F-4D97-AF65-F5344CB8AC3E}">
        <p14:creationId xmlns:p14="http://schemas.microsoft.com/office/powerpoint/2010/main" val="25740480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ResourceBundle</a:t>
            </a:r>
            <a:r>
              <a:rPr lang="en-IN" b="1" dirty="0"/>
              <a:t> class in </a:t>
            </a:r>
            <a:r>
              <a:rPr lang="en-IN" b="1" dirty="0" smtClean="0"/>
              <a:t>Java</a:t>
            </a:r>
            <a:endParaRPr lang="en-IN" b="1" dirty="0"/>
          </a:p>
        </p:txBody>
      </p:sp>
      <p:sp>
        <p:nvSpPr>
          <p:cNvPr id="3" name="Content Placeholder 2"/>
          <p:cNvSpPr>
            <a:spLocks noGrp="1"/>
          </p:cNvSpPr>
          <p:nvPr>
            <p:ph idx="1"/>
          </p:nvPr>
        </p:nvSpPr>
        <p:spPr/>
        <p:txBody>
          <a:bodyPr/>
          <a:lstStyle/>
          <a:p>
            <a:r>
              <a:rPr lang="en-IN" dirty="0"/>
              <a:t>The </a:t>
            </a:r>
            <a:r>
              <a:rPr lang="en-IN" b="1" dirty="0" err="1"/>
              <a:t>ResourceBundle</a:t>
            </a:r>
            <a:r>
              <a:rPr lang="en-IN" b="1" dirty="0"/>
              <a:t> class</a:t>
            </a:r>
            <a:r>
              <a:rPr lang="en-IN" dirty="0"/>
              <a:t> is used to internationalize the messages. </a:t>
            </a:r>
            <a:endParaRPr lang="en-IN" dirty="0" smtClean="0"/>
          </a:p>
          <a:p>
            <a:r>
              <a:rPr lang="en-IN" dirty="0" smtClean="0"/>
              <a:t>It </a:t>
            </a:r>
            <a:r>
              <a:rPr lang="en-IN" dirty="0"/>
              <a:t>provides a mechanism to globalize the messages.</a:t>
            </a:r>
          </a:p>
          <a:p>
            <a:r>
              <a:rPr lang="en-IN" dirty="0"/>
              <a:t>The hardcoded message is not considered good in terms of programming, because it differs from one country to another. </a:t>
            </a:r>
            <a:endParaRPr lang="en-IN" dirty="0" smtClean="0"/>
          </a:p>
          <a:p>
            <a:r>
              <a:rPr lang="en-IN" dirty="0" smtClean="0"/>
              <a:t>So </a:t>
            </a:r>
            <a:r>
              <a:rPr lang="en-IN" dirty="0"/>
              <a:t>we use the </a:t>
            </a:r>
            <a:r>
              <a:rPr lang="en-IN" dirty="0" err="1"/>
              <a:t>ResourceBundle</a:t>
            </a:r>
            <a:r>
              <a:rPr lang="en-IN" dirty="0"/>
              <a:t> class to globalize </a:t>
            </a:r>
            <a:r>
              <a:rPr lang="en-IN"/>
              <a:t>the </a:t>
            </a:r>
            <a:r>
              <a:rPr lang="en-IN" smtClean="0"/>
              <a:t>messages</a:t>
            </a:r>
            <a:r>
              <a:rPr lang="en-IN" dirty="0" smtClean="0"/>
              <a:t>.</a:t>
            </a:r>
          </a:p>
          <a:p>
            <a:r>
              <a:rPr lang="en-IN" dirty="0" smtClean="0"/>
              <a:t> </a:t>
            </a:r>
            <a:r>
              <a:rPr lang="en-IN" dirty="0"/>
              <a:t>The </a:t>
            </a:r>
            <a:r>
              <a:rPr lang="en-IN" dirty="0" err="1"/>
              <a:t>ResourceBundle</a:t>
            </a:r>
            <a:r>
              <a:rPr lang="en-IN" dirty="0"/>
              <a:t> class loads these informations from the properties file that contains the messages.</a:t>
            </a:r>
          </a:p>
          <a:p>
            <a:endParaRPr lang="en-IN" dirty="0"/>
          </a:p>
        </p:txBody>
      </p:sp>
    </p:spTree>
    <p:extLst>
      <p:ext uri="{BB962C8B-B14F-4D97-AF65-F5344CB8AC3E}">
        <p14:creationId xmlns:p14="http://schemas.microsoft.com/office/powerpoint/2010/main" val="427623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1"/>
            <a:ext cx="9067800" cy="715963"/>
          </a:xfrm>
        </p:spPr>
        <p:txBody>
          <a:bodyPr/>
          <a:lstStyle/>
          <a:p>
            <a:pPr algn="ctr" eaLnBrk="1" hangingPunct="1"/>
            <a:r>
              <a:rPr lang="en-US" altLang="en-US" sz="3200"/>
              <a:t>Limitations on Generic Class Instantiation</a:t>
            </a:r>
          </a:p>
        </p:txBody>
      </p:sp>
      <p:sp>
        <p:nvSpPr>
          <p:cNvPr id="16387" name="Rectangle 3"/>
          <p:cNvSpPr>
            <a:spLocks noGrp="1" noChangeArrowheads="1"/>
          </p:cNvSpPr>
          <p:nvPr>
            <p:ph type="body" idx="1"/>
          </p:nvPr>
        </p:nvSpPr>
        <p:spPr>
          <a:xfrm>
            <a:off x="1524000" y="914401"/>
            <a:ext cx="8686800" cy="5211763"/>
          </a:xfrm>
        </p:spPr>
        <p:txBody>
          <a:bodyPr/>
          <a:lstStyle/>
          <a:p>
            <a:pPr eaLnBrk="1" hangingPunct="1"/>
            <a:r>
              <a:rPr lang="en-US" altLang="en-US" smtClean="0"/>
              <a:t>Arrays such as the following are illegal:</a:t>
            </a:r>
          </a:p>
          <a:p>
            <a:pPr lvl="1" eaLnBrk="1" hangingPunct="1">
              <a:buFontTx/>
              <a:buNone/>
            </a:pPr>
            <a:endParaRPr lang="en-US" altLang="en-US" b="1" smtClean="0">
              <a:solidFill>
                <a:srgbClr val="FF0000"/>
              </a:solidFill>
              <a:latin typeface="Courier New" panose="02070309020205020404" pitchFamily="49" charset="0"/>
            </a:endParaRPr>
          </a:p>
          <a:p>
            <a:pPr lvl="1" eaLnBrk="1" hangingPunct="1">
              <a:buFontTx/>
              <a:buNone/>
            </a:pPr>
            <a:r>
              <a:rPr lang="en-US" altLang="en-US" b="1" smtClean="0">
                <a:latin typeface="Courier New" panose="02070309020205020404" pitchFamily="49" charset="0"/>
              </a:rPr>
              <a:t>Pair&lt;String&gt;[] a = </a:t>
            </a:r>
          </a:p>
          <a:p>
            <a:pPr lvl="1" eaLnBrk="1" hangingPunct="1">
              <a:buFontTx/>
              <a:buNone/>
            </a:pPr>
            <a:r>
              <a:rPr lang="en-US" altLang="en-US" b="1" smtClean="0">
                <a:latin typeface="Courier New" panose="02070309020205020404" pitchFamily="49" charset="0"/>
              </a:rPr>
              <a:t>  new Pair&lt;String&gt;[10];</a:t>
            </a:r>
          </a:p>
          <a:p>
            <a:pPr lvl="1" eaLnBrk="1" hangingPunct="1">
              <a:buFontTx/>
              <a:buNone/>
            </a:pPr>
            <a:endParaRPr lang="en-US" altLang="en-US" b="1" smtClean="0">
              <a:solidFill>
                <a:srgbClr val="FF0000"/>
              </a:solidFill>
              <a:latin typeface="Courier New" panose="02070309020205020404" pitchFamily="49" charset="0"/>
            </a:endParaRPr>
          </a:p>
          <a:p>
            <a:pPr eaLnBrk="1" hangingPunct="1"/>
            <a:r>
              <a:rPr lang="en-US" altLang="en-US" smtClean="0"/>
              <a:t>Although this is a reasonable thing to want to do, it is not allowed given the way that Java implements generic classes</a:t>
            </a:r>
          </a:p>
        </p:txBody>
      </p:sp>
      <p:sp>
        <p:nvSpPr>
          <p:cNvPr id="16388"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2199460260"/>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1"/>
            <a:ext cx="9067800" cy="639763"/>
          </a:xfrm>
        </p:spPr>
        <p:txBody>
          <a:bodyPr/>
          <a:lstStyle/>
          <a:p>
            <a:pPr algn="ctr" eaLnBrk="1" hangingPunct="1"/>
            <a:r>
              <a:rPr lang="en-US" altLang="en-US" sz="3200"/>
              <a:t>Using Generic Classes and Automatic Boxing</a:t>
            </a:r>
          </a:p>
        </p:txBody>
      </p:sp>
      <p:sp>
        <p:nvSpPr>
          <p:cNvPr id="17411"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676276"/>
            <a:ext cx="779145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046938"/>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00200" y="1"/>
            <a:ext cx="9067800" cy="639763"/>
          </a:xfrm>
        </p:spPr>
        <p:txBody>
          <a:bodyPr/>
          <a:lstStyle/>
          <a:p>
            <a:pPr algn="ctr" eaLnBrk="1" hangingPunct="1"/>
            <a:r>
              <a:rPr lang="en-US" altLang="en-US" sz="2600"/>
              <a:t>Using Generic Classes and Automatic Boxing (Cont’d)</a:t>
            </a:r>
          </a:p>
        </p:txBody>
      </p:sp>
      <p:sp>
        <p:nvSpPr>
          <p:cNvPr id="18435"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18436" name="Picture 3" descr="C:\WINDOWS\Desktop\Oh_type\savitch_gif\c14_rev\savitch_c14d07_3of3.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362200" y="1524001"/>
            <a:ext cx="777240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1524000" y="914400"/>
            <a:ext cx="3810000" cy="609600"/>
          </a:xfrm>
          <a:prstGeom prst="rect">
            <a:avLst/>
          </a:prstGeom>
          <a:noFill/>
          <a:ln w="9525">
            <a:noFill/>
            <a:miter lim="800000"/>
            <a:headEnd/>
            <a:tailEnd/>
          </a:ln>
        </p:spPr>
        <p:txBody>
          <a:bodyPr anchor="ctr"/>
          <a:lstStyle/>
          <a:p>
            <a:pPr fontAlgn="base">
              <a:spcBef>
                <a:spcPct val="0"/>
              </a:spcBef>
              <a:spcAft>
                <a:spcPct val="0"/>
              </a:spcAft>
              <a:defRPr/>
            </a:pPr>
            <a:r>
              <a:rPr lang="en-US" sz="3200" b="1" kern="0" dirty="0">
                <a:solidFill>
                  <a:srgbClr val="F0E500"/>
                </a:solidFill>
              </a:rPr>
              <a:t>Program Output:</a:t>
            </a:r>
          </a:p>
        </p:txBody>
      </p:sp>
    </p:spTree>
    <p:extLst>
      <p:ext uri="{BB962C8B-B14F-4D97-AF65-F5344CB8AC3E}">
        <p14:creationId xmlns:p14="http://schemas.microsoft.com/office/powerpoint/2010/main" val="254509912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752600" y="960438"/>
            <a:ext cx="8915400" cy="4525962"/>
          </a:xfrm>
        </p:spPr>
        <p:txBody>
          <a:bodyPr/>
          <a:lstStyle/>
          <a:p>
            <a:pPr eaLnBrk="1" hangingPunct="1"/>
            <a:r>
              <a:rPr lang="en-US" altLang="en-US" smtClean="0"/>
              <a:t>A generic class definition can have any number of type parameters.</a:t>
            </a:r>
          </a:p>
          <a:p>
            <a:pPr eaLnBrk="1" hangingPunct="1"/>
            <a:endParaRPr lang="en-US" altLang="en-US" smtClean="0"/>
          </a:p>
          <a:p>
            <a:pPr lvl="1" eaLnBrk="1" hangingPunct="1"/>
            <a:r>
              <a:rPr lang="en-US" altLang="en-US" smtClean="0"/>
              <a:t>Multiple type parameters are listed in angular brackets just as in the single type parameter case, but are separated by commas.</a:t>
            </a:r>
          </a:p>
        </p:txBody>
      </p:sp>
      <p:sp>
        <p:nvSpPr>
          <p:cNvPr id="19459" name="Line 6"/>
          <p:cNvSpPr>
            <a:spLocks noChangeShapeType="1"/>
          </p:cNvSpPr>
          <p:nvPr/>
        </p:nvSpPr>
        <p:spPr bwMode="auto">
          <a:xfrm>
            <a:off x="1524000" y="5715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
        <p:nvSpPr>
          <p:cNvPr id="19460" name="Rectangle 2"/>
          <p:cNvSpPr>
            <a:spLocks noGrp="1" noChangeArrowheads="1"/>
          </p:cNvSpPr>
          <p:nvPr>
            <p:ph type="title"/>
          </p:nvPr>
        </p:nvSpPr>
        <p:spPr>
          <a:xfrm>
            <a:off x="1524000" y="-9525"/>
            <a:ext cx="9144000" cy="533400"/>
          </a:xfrm>
        </p:spPr>
        <p:txBody>
          <a:bodyPr/>
          <a:lstStyle/>
          <a:p>
            <a:pPr algn="ctr" eaLnBrk="1" hangingPunct="1"/>
            <a:r>
              <a:rPr lang="en-US" altLang="en-US" smtClean="0"/>
              <a:t>Multiple Type Parameters</a:t>
            </a:r>
          </a:p>
        </p:txBody>
      </p:sp>
    </p:spTree>
    <p:extLst>
      <p:ext uri="{BB962C8B-B14F-4D97-AF65-F5344CB8AC3E}">
        <p14:creationId xmlns:p14="http://schemas.microsoft.com/office/powerpoint/2010/main" val="399977505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6"/>
          <p:cNvSpPr>
            <a:spLocks noChangeShapeType="1"/>
          </p:cNvSpPr>
          <p:nvPr/>
        </p:nvSpPr>
        <p:spPr bwMode="auto">
          <a:xfrm>
            <a:off x="1524000" y="5715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
        <p:nvSpPr>
          <p:cNvPr id="20483" name="Rectangle 2"/>
          <p:cNvSpPr>
            <a:spLocks noGrp="1" noChangeArrowheads="1"/>
          </p:cNvSpPr>
          <p:nvPr>
            <p:ph type="title"/>
          </p:nvPr>
        </p:nvSpPr>
        <p:spPr>
          <a:xfrm>
            <a:off x="1524000" y="-9525"/>
            <a:ext cx="9144000" cy="533400"/>
          </a:xfrm>
        </p:spPr>
        <p:txBody>
          <a:bodyPr/>
          <a:lstStyle/>
          <a:p>
            <a:pPr algn="ctr" eaLnBrk="1" hangingPunct="1"/>
            <a:r>
              <a:rPr lang="en-US" altLang="en-US" smtClean="0"/>
              <a:t>Multiple Type Parameters (Cont’d)</a:t>
            </a:r>
          </a:p>
        </p:txBody>
      </p:sp>
      <p:pic>
        <p:nvPicPr>
          <p:cNvPr id="204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772400" cy="61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85839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Generics</a:t>
            </a:r>
            <a:endParaRPr lang="en-IN" dirty="0"/>
          </a:p>
        </p:txBody>
      </p:sp>
      <p:sp>
        <p:nvSpPr>
          <p:cNvPr id="3" name="Content Placeholder 2"/>
          <p:cNvSpPr>
            <a:spLocks noGrp="1"/>
          </p:cNvSpPr>
          <p:nvPr>
            <p:ph idx="1"/>
          </p:nvPr>
        </p:nvSpPr>
        <p:spPr/>
        <p:txBody>
          <a:bodyPr/>
          <a:lstStyle/>
          <a:p>
            <a:r>
              <a:rPr lang="en-IN" dirty="0"/>
              <a:t>The </a:t>
            </a:r>
            <a:r>
              <a:rPr lang="en-IN" b="1" dirty="0"/>
              <a:t>Java Generics</a:t>
            </a:r>
            <a:r>
              <a:rPr lang="en-IN" dirty="0"/>
              <a:t> programming is introduced in J2SE 5 to deal with type-safe objects</a:t>
            </a:r>
            <a:r>
              <a:rPr lang="en-IN" dirty="0" smtClean="0"/>
              <a:t>.</a:t>
            </a:r>
          </a:p>
          <a:p>
            <a:r>
              <a:rPr lang="en-IN" dirty="0"/>
              <a:t>The idea is to allow type (Integer, String, … </a:t>
            </a:r>
            <a:r>
              <a:rPr lang="en-IN" dirty="0" err="1"/>
              <a:t>etc</a:t>
            </a:r>
            <a:r>
              <a:rPr lang="en-IN" dirty="0"/>
              <a:t> and user defined types) to be a parameter to methods, classes and interfaces. </a:t>
            </a:r>
            <a:endParaRPr lang="en-IN" dirty="0" smtClean="0"/>
          </a:p>
          <a:p>
            <a:r>
              <a:rPr lang="en-IN" dirty="0" smtClean="0"/>
              <a:t>For </a:t>
            </a:r>
            <a:r>
              <a:rPr lang="en-IN" dirty="0"/>
              <a:t>example, classes like </a:t>
            </a:r>
            <a:r>
              <a:rPr lang="en-IN" dirty="0" err="1"/>
              <a:t>HashSet</a:t>
            </a:r>
            <a:r>
              <a:rPr lang="en-IN" dirty="0"/>
              <a:t>, </a:t>
            </a:r>
            <a:r>
              <a:rPr lang="en-IN" dirty="0" err="1"/>
              <a:t>ArrayList</a:t>
            </a:r>
            <a:r>
              <a:rPr lang="en-IN" dirty="0"/>
              <a:t>, </a:t>
            </a:r>
            <a:r>
              <a:rPr lang="en-IN" dirty="0" err="1"/>
              <a:t>HashMap</a:t>
            </a:r>
            <a:r>
              <a:rPr lang="en-IN" dirty="0"/>
              <a:t>, </a:t>
            </a:r>
            <a:r>
              <a:rPr lang="en-IN" dirty="0" err="1"/>
              <a:t>etc</a:t>
            </a:r>
            <a:r>
              <a:rPr lang="en-IN" dirty="0"/>
              <a:t> use generics very well. </a:t>
            </a:r>
            <a:endParaRPr lang="en-IN" dirty="0" smtClean="0"/>
          </a:p>
          <a:p>
            <a:r>
              <a:rPr lang="en-IN" dirty="0"/>
              <a:t>It would be nice if we could write a single sort method that could sort the elements in an Integer array, a String array, or an array of any type that supports ordering.</a:t>
            </a:r>
          </a:p>
        </p:txBody>
      </p:sp>
    </p:spTree>
    <p:extLst>
      <p:ext uri="{BB962C8B-B14F-4D97-AF65-F5344CB8AC3E}">
        <p14:creationId xmlns:p14="http://schemas.microsoft.com/office/powerpoint/2010/main" val="1165371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6"/>
          <p:cNvSpPr>
            <a:spLocks noChangeShapeType="1"/>
          </p:cNvSpPr>
          <p:nvPr/>
        </p:nvSpPr>
        <p:spPr bwMode="auto">
          <a:xfrm>
            <a:off x="1524000" y="5715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
        <p:nvSpPr>
          <p:cNvPr id="21507" name="Rectangle 2"/>
          <p:cNvSpPr>
            <a:spLocks noGrp="1" noChangeArrowheads="1"/>
          </p:cNvSpPr>
          <p:nvPr>
            <p:ph type="title"/>
          </p:nvPr>
        </p:nvSpPr>
        <p:spPr>
          <a:xfrm>
            <a:off x="1524000" y="-9525"/>
            <a:ext cx="9144000" cy="533400"/>
          </a:xfrm>
        </p:spPr>
        <p:txBody>
          <a:bodyPr/>
          <a:lstStyle/>
          <a:p>
            <a:pPr algn="ctr" eaLnBrk="1" hangingPunct="1"/>
            <a:r>
              <a:rPr lang="en-US" altLang="en-US" smtClean="0"/>
              <a:t>Multiple Type Parameters (Cont’d)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609600"/>
            <a:ext cx="77914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28215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1"/>
            <a:ext cx="9067800" cy="715963"/>
          </a:xfrm>
        </p:spPr>
        <p:txBody>
          <a:bodyPr/>
          <a:lstStyle/>
          <a:p>
            <a:pPr algn="ctr" eaLnBrk="1" hangingPunct="1"/>
            <a:r>
              <a:rPr lang="en-US" altLang="en-US" sz="3200"/>
              <a:t>A Generic Classes and Exceptions</a:t>
            </a:r>
          </a:p>
        </p:txBody>
      </p:sp>
      <p:sp>
        <p:nvSpPr>
          <p:cNvPr id="22531" name="Rectangle 3"/>
          <p:cNvSpPr>
            <a:spLocks noGrp="1" noChangeArrowheads="1"/>
          </p:cNvSpPr>
          <p:nvPr>
            <p:ph type="body" idx="1"/>
          </p:nvPr>
        </p:nvSpPr>
        <p:spPr>
          <a:xfrm>
            <a:off x="1524000" y="990600"/>
            <a:ext cx="8991600" cy="5486400"/>
          </a:xfrm>
        </p:spPr>
        <p:txBody>
          <a:bodyPr/>
          <a:lstStyle/>
          <a:p>
            <a:pPr eaLnBrk="1" hangingPunct="1">
              <a:lnSpc>
                <a:spcPct val="90000"/>
              </a:lnSpc>
            </a:pPr>
            <a:r>
              <a:rPr lang="en-US" altLang="en-US" smtClean="0"/>
              <a:t>It is not permitted to create a generic class with </a:t>
            </a:r>
            <a:r>
              <a:rPr lang="en-US" altLang="en-US" smtClean="0">
                <a:solidFill>
                  <a:schemeClr val="tx1"/>
                </a:solidFill>
                <a:latin typeface="Courier New" panose="02070309020205020404" pitchFamily="49" charset="0"/>
              </a:rPr>
              <a:t>Exception</a:t>
            </a:r>
            <a:r>
              <a:rPr lang="en-US" altLang="en-US" smtClean="0"/>
              <a:t>, </a:t>
            </a:r>
            <a:r>
              <a:rPr lang="en-US" altLang="en-US" smtClean="0">
                <a:solidFill>
                  <a:schemeClr val="tx1"/>
                </a:solidFill>
                <a:latin typeface="Courier New" panose="02070309020205020404" pitchFamily="49" charset="0"/>
              </a:rPr>
              <a:t>Error</a:t>
            </a:r>
            <a:r>
              <a:rPr lang="en-US" altLang="en-US" smtClean="0"/>
              <a:t>, </a:t>
            </a:r>
            <a:r>
              <a:rPr lang="en-US" altLang="en-US" smtClean="0">
                <a:solidFill>
                  <a:schemeClr val="tx1"/>
                </a:solidFill>
                <a:latin typeface="Courier New" panose="02070309020205020404" pitchFamily="49" charset="0"/>
              </a:rPr>
              <a:t>Throwable</a:t>
            </a:r>
            <a:r>
              <a:rPr lang="en-US" altLang="en-US" smtClean="0"/>
              <a:t>, or any descendent class of </a:t>
            </a:r>
            <a:r>
              <a:rPr lang="en-US" altLang="en-US" smtClean="0">
                <a:solidFill>
                  <a:schemeClr val="tx1"/>
                </a:solidFill>
                <a:latin typeface="Courier New" panose="02070309020205020404" pitchFamily="49" charset="0"/>
              </a:rPr>
              <a:t>Throwable</a:t>
            </a:r>
          </a:p>
          <a:p>
            <a:pPr eaLnBrk="1" hangingPunct="1">
              <a:lnSpc>
                <a:spcPct val="90000"/>
              </a:lnSpc>
            </a:pPr>
            <a:endParaRPr lang="en-US" altLang="en-US" smtClean="0">
              <a:solidFill>
                <a:schemeClr val="tx1"/>
              </a:solidFill>
              <a:latin typeface="Courier New" panose="02070309020205020404" pitchFamily="49" charset="0"/>
            </a:endParaRPr>
          </a:p>
          <a:p>
            <a:pPr lvl="1" eaLnBrk="1" hangingPunct="1">
              <a:lnSpc>
                <a:spcPct val="90000"/>
              </a:lnSpc>
            </a:pPr>
            <a:r>
              <a:rPr lang="en-US" altLang="en-US" smtClean="0"/>
              <a:t>A generic class cannot be created whose objects are throwable</a:t>
            </a:r>
          </a:p>
          <a:p>
            <a:pPr lvl="2" eaLnBrk="1" hangingPunct="1">
              <a:lnSpc>
                <a:spcPct val="90000"/>
              </a:lnSpc>
              <a:buFontTx/>
              <a:buNone/>
            </a:pPr>
            <a:endParaRPr lang="en-US" altLang="en-US" sz="2000" b="1">
              <a:solidFill>
                <a:srgbClr val="FF0000"/>
              </a:solidFill>
              <a:latin typeface="Courier New" panose="02070309020205020404" pitchFamily="49" charset="0"/>
            </a:endParaRPr>
          </a:p>
          <a:p>
            <a:pPr lvl="2" algn="ctr" eaLnBrk="1" hangingPunct="1">
              <a:lnSpc>
                <a:spcPct val="90000"/>
              </a:lnSpc>
              <a:buFontTx/>
              <a:buNone/>
            </a:pPr>
            <a:r>
              <a:rPr lang="en-US" altLang="en-US" sz="2000" b="1">
                <a:solidFill>
                  <a:srgbClr val="FFFF00"/>
                </a:solidFill>
                <a:latin typeface="Courier New" panose="02070309020205020404" pitchFamily="49" charset="0"/>
              </a:rPr>
              <a:t>public class GEx&lt;T&gt; extends Exception</a:t>
            </a:r>
          </a:p>
          <a:p>
            <a:pPr lvl="1" eaLnBrk="1" hangingPunct="1">
              <a:lnSpc>
                <a:spcPct val="90000"/>
              </a:lnSpc>
            </a:pPr>
            <a:endParaRPr lang="en-US" altLang="en-US" smtClean="0"/>
          </a:p>
          <a:p>
            <a:pPr lvl="1" eaLnBrk="1" hangingPunct="1">
              <a:lnSpc>
                <a:spcPct val="90000"/>
              </a:lnSpc>
            </a:pPr>
            <a:r>
              <a:rPr lang="en-US" altLang="en-US" smtClean="0"/>
              <a:t>The above example will generate a compiler error message</a:t>
            </a:r>
          </a:p>
        </p:txBody>
      </p:sp>
      <p:sp>
        <p:nvSpPr>
          <p:cNvPr id="22532"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346890242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0" y="0"/>
            <a:ext cx="9067800" cy="457200"/>
          </a:xfrm>
        </p:spPr>
        <p:txBody>
          <a:bodyPr/>
          <a:lstStyle/>
          <a:p>
            <a:pPr algn="ctr" eaLnBrk="1" hangingPunct="1"/>
            <a:r>
              <a:rPr lang="en-US" altLang="en-US" sz="2800"/>
              <a:t>Using a Generic Class with Two Type Parameters</a:t>
            </a:r>
          </a:p>
        </p:txBody>
      </p:sp>
      <p:sp>
        <p:nvSpPr>
          <p:cNvPr id="23555" name="Line 6"/>
          <p:cNvSpPr>
            <a:spLocks noChangeShapeType="1"/>
          </p:cNvSpPr>
          <p:nvPr/>
        </p:nvSpPr>
        <p:spPr bwMode="auto">
          <a:xfrm>
            <a:off x="1524000" y="466725"/>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235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515938"/>
            <a:ext cx="77628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1" y="5181600"/>
            <a:ext cx="38004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3581400" y="5943600"/>
            <a:ext cx="2971800" cy="533400"/>
          </a:xfrm>
          <a:prstGeom prst="rect">
            <a:avLst/>
          </a:prstGeom>
          <a:noFill/>
          <a:ln w="9525">
            <a:noFill/>
            <a:miter lim="800000"/>
            <a:headEnd/>
            <a:tailEnd/>
          </a:ln>
        </p:spPr>
        <p:txBody>
          <a:bodyPr anchor="ctr"/>
          <a:lstStyle/>
          <a:p>
            <a:pPr fontAlgn="base">
              <a:spcBef>
                <a:spcPct val="0"/>
              </a:spcBef>
              <a:spcAft>
                <a:spcPct val="0"/>
              </a:spcAft>
              <a:defRPr/>
            </a:pPr>
            <a:r>
              <a:rPr lang="en-US" sz="2600" b="1" kern="0" dirty="0">
                <a:solidFill>
                  <a:srgbClr val="F0E500"/>
                </a:solidFill>
              </a:rPr>
              <a:t>Program Output:</a:t>
            </a:r>
          </a:p>
        </p:txBody>
      </p:sp>
    </p:spTree>
    <p:extLst>
      <p:ext uri="{BB962C8B-B14F-4D97-AF65-F5344CB8AC3E}">
        <p14:creationId xmlns:p14="http://schemas.microsoft.com/office/powerpoint/2010/main" val="185898385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1"/>
            <a:ext cx="9067800" cy="639763"/>
          </a:xfrm>
        </p:spPr>
        <p:txBody>
          <a:bodyPr/>
          <a:lstStyle/>
          <a:p>
            <a:pPr algn="ctr" eaLnBrk="1" hangingPunct="1"/>
            <a:r>
              <a:rPr lang="en-US" altLang="en-US" smtClean="0"/>
              <a:t>Bounds for Type Parameters</a:t>
            </a:r>
          </a:p>
        </p:txBody>
      </p:sp>
      <p:sp>
        <p:nvSpPr>
          <p:cNvPr id="24579" name="Rectangle 3"/>
          <p:cNvSpPr>
            <a:spLocks noGrp="1" noChangeArrowheads="1"/>
          </p:cNvSpPr>
          <p:nvPr>
            <p:ph type="body" idx="1"/>
          </p:nvPr>
        </p:nvSpPr>
        <p:spPr>
          <a:xfrm>
            <a:off x="1524000" y="762001"/>
            <a:ext cx="9144000" cy="5364163"/>
          </a:xfrm>
        </p:spPr>
        <p:txBody>
          <a:bodyPr/>
          <a:lstStyle/>
          <a:p>
            <a:pPr eaLnBrk="1" hangingPunct="1">
              <a:lnSpc>
                <a:spcPct val="80000"/>
              </a:lnSpc>
            </a:pPr>
            <a:r>
              <a:rPr lang="en-US" altLang="en-US" smtClean="0"/>
              <a:t>Sometimes it makes sense to restrict the possible types that can be plugged in for a type parameter </a:t>
            </a:r>
            <a:r>
              <a:rPr lang="en-US" altLang="en-US" smtClean="0">
                <a:solidFill>
                  <a:schemeClr val="tx1"/>
                </a:solidFill>
                <a:latin typeface="Courier New" panose="02070309020205020404" pitchFamily="49" charset="0"/>
              </a:rPr>
              <a:t>T.</a:t>
            </a:r>
          </a:p>
          <a:p>
            <a:pPr eaLnBrk="1" hangingPunct="1">
              <a:lnSpc>
                <a:spcPct val="80000"/>
              </a:lnSpc>
            </a:pPr>
            <a:endParaRPr lang="en-US" altLang="en-US" smtClean="0">
              <a:solidFill>
                <a:schemeClr val="tx1"/>
              </a:solidFill>
            </a:endParaRPr>
          </a:p>
          <a:p>
            <a:pPr lvl="1" eaLnBrk="1" hangingPunct="1">
              <a:lnSpc>
                <a:spcPct val="80000"/>
              </a:lnSpc>
            </a:pPr>
            <a:r>
              <a:rPr lang="en-US" altLang="en-US" sz="2400"/>
              <a:t>For instance, to ensure that only classes that implement the </a:t>
            </a:r>
            <a:r>
              <a:rPr lang="en-US" altLang="en-US" sz="2400" b="1">
                <a:solidFill>
                  <a:srgbClr val="FFFF00"/>
                </a:solidFill>
                <a:latin typeface="Courier New" panose="02070309020205020404" pitchFamily="49" charset="0"/>
              </a:rPr>
              <a:t>Comparable</a:t>
            </a:r>
            <a:r>
              <a:rPr lang="en-US" altLang="en-US" sz="2400">
                <a:solidFill>
                  <a:srgbClr val="FFFF00"/>
                </a:solidFill>
              </a:rPr>
              <a:t> </a:t>
            </a:r>
            <a:r>
              <a:rPr lang="en-US" altLang="en-US" sz="2400"/>
              <a:t>interface are plugged in for </a:t>
            </a:r>
            <a:r>
              <a:rPr lang="en-US" altLang="en-US" sz="2400" b="1">
                <a:solidFill>
                  <a:srgbClr val="FFFF00"/>
                </a:solidFill>
                <a:latin typeface="Courier New" panose="02070309020205020404" pitchFamily="49" charset="0"/>
              </a:rPr>
              <a:t>T</a:t>
            </a:r>
            <a:r>
              <a:rPr lang="en-US" altLang="en-US" sz="2400"/>
              <a:t>, define a class as follows:</a:t>
            </a:r>
          </a:p>
          <a:p>
            <a:pPr lvl="2" eaLnBrk="1" hangingPunct="1">
              <a:lnSpc>
                <a:spcPct val="80000"/>
              </a:lnSpc>
              <a:buFontTx/>
              <a:buNone/>
            </a:pPr>
            <a:endParaRPr lang="en-US" altLang="en-US" sz="1800" b="1">
              <a:solidFill>
                <a:srgbClr val="FFFF00"/>
              </a:solidFill>
              <a:latin typeface="Courier New" panose="02070309020205020404" pitchFamily="49" charset="0"/>
            </a:endParaRPr>
          </a:p>
          <a:p>
            <a:pPr lvl="2" algn="ctr" eaLnBrk="1" hangingPunct="1">
              <a:lnSpc>
                <a:spcPct val="80000"/>
              </a:lnSpc>
              <a:buFontTx/>
              <a:buNone/>
            </a:pPr>
            <a:r>
              <a:rPr lang="en-US" altLang="en-US" sz="1800" b="1">
                <a:solidFill>
                  <a:srgbClr val="FFFF00"/>
                </a:solidFill>
                <a:latin typeface="Courier New" panose="02070309020205020404" pitchFamily="49" charset="0"/>
              </a:rPr>
              <a:t>public class RClass&lt;T extends Comparable&gt;</a:t>
            </a:r>
          </a:p>
          <a:p>
            <a:pPr lvl="1" eaLnBrk="1" hangingPunct="1">
              <a:lnSpc>
                <a:spcPct val="80000"/>
              </a:lnSpc>
            </a:pPr>
            <a:endParaRPr lang="en-US" altLang="en-US" sz="2000"/>
          </a:p>
          <a:p>
            <a:pPr lvl="1" eaLnBrk="1" hangingPunct="1">
              <a:lnSpc>
                <a:spcPct val="80000"/>
              </a:lnSpc>
            </a:pPr>
            <a:r>
              <a:rPr lang="en-US" altLang="en-US" sz="2000"/>
              <a:t>"</a:t>
            </a:r>
            <a:r>
              <a:rPr lang="en-US" altLang="en-US" sz="2000" b="1">
                <a:solidFill>
                  <a:srgbClr val="FFFF00"/>
                </a:solidFill>
                <a:latin typeface="Courier New" panose="02070309020205020404" pitchFamily="49" charset="0"/>
              </a:rPr>
              <a:t>extends Comparable</a:t>
            </a:r>
            <a:r>
              <a:rPr lang="en-US" altLang="en-US" sz="2000"/>
              <a:t>"</a:t>
            </a:r>
            <a:r>
              <a:rPr lang="en-US" altLang="en-US" sz="2000" b="1">
                <a:solidFill>
                  <a:srgbClr val="034CA1"/>
                </a:solidFill>
                <a:latin typeface="Courier New" panose="02070309020205020404" pitchFamily="49" charset="0"/>
              </a:rPr>
              <a:t> </a:t>
            </a:r>
            <a:r>
              <a:rPr lang="en-US" altLang="en-US" sz="2000"/>
              <a:t>serves as a </a:t>
            </a:r>
            <a:r>
              <a:rPr lang="en-US" altLang="en-US" sz="2000" i="1"/>
              <a:t>bound</a:t>
            </a:r>
            <a:r>
              <a:rPr lang="en-US" altLang="en-US" sz="2000"/>
              <a:t> on the type parameter </a:t>
            </a:r>
            <a:r>
              <a:rPr lang="en-US" altLang="en-US" sz="2000" b="1">
                <a:solidFill>
                  <a:srgbClr val="FFFF00"/>
                </a:solidFill>
                <a:latin typeface="Courier New" panose="02070309020205020404" pitchFamily="49" charset="0"/>
              </a:rPr>
              <a:t>T</a:t>
            </a:r>
            <a:r>
              <a:rPr lang="en-US" altLang="en-US" sz="2000"/>
              <a:t>.</a:t>
            </a:r>
            <a:endParaRPr lang="en-US" altLang="en-US" sz="2000" b="1">
              <a:solidFill>
                <a:srgbClr val="034CA1"/>
              </a:solidFill>
              <a:latin typeface="Courier New" panose="02070309020205020404" pitchFamily="49" charset="0"/>
            </a:endParaRPr>
          </a:p>
          <a:p>
            <a:pPr lvl="1" eaLnBrk="1" hangingPunct="1">
              <a:lnSpc>
                <a:spcPct val="80000"/>
              </a:lnSpc>
            </a:pPr>
            <a:endParaRPr lang="en-US" altLang="en-US" sz="2000"/>
          </a:p>
          <a:p>
            <a:pPr lvl="1" eaLnBrk="1" hangingPunct="1">
              <a:lnSpc>
                <a:spcPct val="80000"/>
              </a:lnSpc>
            </a:pPr>
            <a:r>
              <a:rPr lang="en-US" altLang="en-US" sz="2000"/>
              <a:t>Any attempt to plug in a type for </a:t>
            </a:r>
            <a:r>
              <a:rPr lang="en-US" altLang="en-US" sz="2000" b="1">
                <a:solidFill>
                  <a:srgbClr val="FFFF00"/>
                </a:solidFill>
                <a:latin typeface="Courier New" panose="02070309020205020404" pitchFamily="49" charset="0"/>
              </a:rPr>
              <a:t>T</a:t>
            </a:r>
            <a:r>
              <a:rPr lang="en-US" altLang="en-US" sz="2000"/>
              <a:t> which does not implement the </a:t>
            </a:r>
            <a:r>
              <a:rPr lang="en-US" altLang="en-US" sz="2000" b="1">
                <a:solidFill>
                  <a:srgbClr val="FFFF00"/>
                </a:solidFill>
                <a:latin typeface="Courier New" panose="02070309020205020404" pitchFamily="49" charset="0"/>
              </a:rPr>
              <a:t>Comparable</a:t>
            </a:r>
            <a:r>
              <a:rPr lang="en-US" altLang="en-US" sz="2000"/>
              <a:t> interface will result in a compiler error message.</a:t>
            </a:r>
          </a:p>
        </p:txBody>
      </p:sp>
      <p:sp>
        <p:nvSpPr>
          <p:cNvPr id="24580"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279114138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1524000" y="762000"/>
            <a:ext cx="9144000" cy="5943600"/>
          </a:xfrm>
        </p:spPr>
        <p:txBody>
          <a:bodyPr/>
          <a:lstStyle/>
          <a:p>
            <a:pPr eaLnBrk="1" hangingPunct="1">
              <a:lnSpc>
                <a:spcPct val="90000"/>
              </a:lnSpc>
            </a:pPr>
            <a:r>
              <a:rPr lang="en-US" altLang="en-US" sz="2400"/>
              <a:t>A bound on a type may be a class name (rather than an interface name)</a:t>
            </a:r>
          </a:p>
          <a:p>
            <a:pPr eaLnBrk="1" hangingPunct="1">
              <a:lnSpc>
                <a:spcPct val="90000"/>
              </a:lnSpc>
            </a:pPr>
            <a:endParaRPr lang="en-US" altLang="en-US" sz="2400"/>
          </a:p>
          <a:p>
            <a:pPr lvl="1" eaLnBrk="1" hangingPunct="1">
              <a:lnSpc>
                <a:spcPct val="90000"/>
              </a:lnSpc>
            </a:pPr>
            <a:r>
              <a:rPr lang="en-US" altLang="en-US" sz="2000"/>
              <a:t>Then only descendent classes of the bounding class may be plugged in for the type parameters:</a:t>
            </a:r>
          </a:p>
          <a:p>
            <a:pPr lvl="1" eaLnBrk="1" hangingPunct="1">
              <a:lnSpc>
                <a:spcPct val="90000"/>
              </a:lnSpc>
            </a:pPr>
            <a:endParaRPr lang="en-US" altLang="en-US" sz="2000"/>
          </a:p>
          <a:p>
            <a:pPr lvl="1" algn="ctr" eaLnBrk="1" hangingPunct="1">
              <a:lnSpc>
                <a:spcPct val="90000"/>
              </a:lnSpc>
              <a:buFontTx/>
              <a:buNone/>
            </a:pPr>
            <a:r>
              <a:rPr lang="en-US" altLang="en-US" sz="2000" b="1">
                <a:solidFill>
                  <a:srgbClr val="FFFF00"/>
                </a:solidFill>
                <a:latin typeface="Courier New" panose="02070309020205020404" pitchFamily="49" charset="0"/>
              </a:rPr>
              <a:t>public class ExClass&lt;T extends Class1&gt;</a:t>
            </a:r>
          </a:p>
          <a:p>
            <a:pPr eaLnBrk="1" hangingPunct="1">
              <a:lnSpc>
                <a:spcPct val="90000"/>
              </a:lnSpc>
            </a:pPr>
            <a:r>
              <a:rPr lang="en-US" altLang="en-US" sz="2400"/>
              <a:t>A bounds expression may contain multiple interfaces and up to one class.</a:t>
            </a:r>
          </a:p>
          <a:p>
            <a:pPr eaLnBrk="1" hangingPunct="1">
              <a:lnSpc>
                <a:spcPct val="90000"/>
              </a:lnSpc>
            </a:pPr>
            <a:endParaRPr lang="en-US" altLang="en-US" sz="2400"/>
          </a:p>
          <a:p>
            <a:pPr eaLnBrk="1" hangingPunct="1">
              <a:lnSpc>
                <a:spcPct val="90000"/>
              </a:lnSpc>
            </a:pPr>
            <a:r>
              <a:rPr lang="en-US" altLang="en-US" sz="2400"/>
              <a:t>If there is more than one type parameter, the syntax is as follows:</a:t>
            </a:r>
          </a:p>
          <a:p>
            <a:pPr lvl="1" eaLnBrk="1" hangingPunct="1">
              <a:lnSpc>
                <a:spcPct val="90000"/>
              </a:lnSpc>
              <a:buFontTx/>
              <a:buNone/>
            </a:pPr>
            <a:endParaRPr lang="en-US" altLang="en-US" sz="2000" b="1">
              <a:solidFill>
                <a:srgbClr val="FFFF00"/>
              </a:solidFill>
              <a:latin typeface="Courier New" panose="02070309020205020404" pitchFamily="49" charset="0"/>
            </a:endParaRPr>
          </a:p>
          <a:p>
            <a:pPr lvl="1" eaLnBrk="1" hangingPunct="1">
              <a:lnSpc>
                <a:spcPct val="90000"/>
              </a:lnSpc>
              <a:buFontTx/>
              <a:buNone/>
            </a:pPr>
            <a:r>
              <a:rPr lang="en-US" altLang="en-US" sz="2000" b="1">
                <a:solidFill>
                  <a:srgbClr val="FFFF00"/>
                </a:solidFill>
                <a:latin typeface="Courier New" panose="02070309020205020404" pitchFamily="49" charset="0"/>
              </a:rPr>
              <a:t>public class Two&lt;T1 extends Class1, T2 extends Class2 &amp; Comparable&gt;</a:t>
            </a:r>
          </a:p>
        </p:txBody>
      </p:sp>
      <p:sp>
        <p:nvSpPr>
          <p:cNvPr id="25603" name="Rectangle 2"/>
          <p:cNvSpPr>
            <a:spLocks noGrp="1" noChangeArrowheads="1"/>
          </p:cNvSpPr>
          <p:nvPr>
            <p:ph type="title"/>
          </p:nvPr>
        </p:nvSpPr>
        <p:spPr>
          <a:xfrm>
            <a:off x="1524000" y="1"/>
            <a:ext cx="9067800" cy="639763"/>
          </a:xfrm>
        </p:spPr>
        <p:txBody>
          <a:bodyPr/>
          <a:lstStyle/>
          <a:p>
            <a:pPr algn="ctr" eaLnBrk="1" hangingPunct="1"/>
            <a:r>
              <a:rPr lang="en-US" altLang="en-US" sz="3800"/>
              <a:t>Bounds for Type Parameters (Cont’d)</a:t>
            </a:r>
          </a:p>
        </p:txBody>
      </p:sp>
      <p:sp>
        <p:nvSpPr>
          <p:cNvPr id="25604"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276816226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C:\WINDOWS\Desktop\Oh_type\savitch_gif\c14_rev\savitch_c14d10.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362200" y="1219200"/>
            <a:ext cx="77724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a:xfrm>
            <a:off x="1524000" y="1"/>
            <a:ext cx="9067800" cy="639763"/>
          </a:xfrm>
        </p:spPr>
        <p:txBody>
          <a:bodyPr/>
          <a:lstStyle/>
          <a:p>
            <a:pPr algn="ctr" eaLnBrk="1" hangingPunct="1"/>
            <a:r>
              <a:rPr lang="en-US" altLang="en-US" sz="3800"/>
              <a:t>Bounds for Type Parameters (Cont’d)</a:t>
            </a:r>
          </a:p>
        </p:txBody>
      </p:sp>
      <p:sp>
        <p:nvSpPr>
          <p:cNvPr id="26628"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148119133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00200" y="1"/>
            <a:ext cx="9067800" cy="715963"/>
          </a:xfrm>
        </p:spPr>
        <p:txBody>
          <a:bodyPr/>
          <a:lstStyle/>
          <a:p>
            <a:pPr algn="ctr" eaLnBrk="1" hangingPunct="1"/>
            <a:r>
              <a:rPr lang="en-US" altLang="en-US" smtClean="0"/>
              <a:t>Generic Interfaces</a:t>
            </a:r>
          </a:p>
        </p:txBody>
      </p:sp>
      <p:sp>
        <p:nvSpPr>
          <p:cNvPr id="27651" name="Rectangle 3"/>
          <p:cNvSpPr>
            <a:spLocks noGrp="1" noChangeArrowheads="1"/>
          </p:cNvSpPr>
          <p:nvPr>
            <p:ph type="body" idx="1"/>
          </p:nvPr>
        </p:nvSpPr>
        <p:spPr>
          <a:xfrm>
            <a:off x="1524000" y="914401"/>
            <a:ext cx="9144000" cy="5211763"/>
          </a:xfrm>
        </p:spPr>
        <p:txBody>
          <a:bodyPr/>
          <a:lstStyle/>
          <a:p>
            <a:pPr eaLnBrk="1" hangingPunct="1"/>
            <a:r>
              <a:rPr lang="en-US" altLang="en-US" smtClean="0"/>
              <a:t>An interface can have one or more type parameters.</a:t>
            </a:r>
          </a:p>
          <a:p>
            <a:pPr eaLnBrk="1" hangingPunct="1"/>
            <a:endParaRPr lang="en-US" altLang="en-US" smtClean="0"/>
          </a:p>
          <a:p>
            <a:pPr eaLnBrk="1" hangingPunct="1"/>
            <a:r>
              <a:rPr lang="en-US" altLang="en-US" smtClean="0"/>
              <a:t>The details and notation are the same as they are for classes with type parameters.</a:t>
            </a:r>
          </a:p>
        </p:txBody>
      </p:sp>
      <p:sp>
        <p:nvSpPr>
          <p:cNvPr id="27652"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280078474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00200" y="76201"/>
            <a:ext cx="9067800" cy="487363"/>
          </a:xfrm>
        </p:spPr>
        <p:txBody>
          <a:bodyPr/>
          <a:lstStyle/>
          <a:p>
            <a:pPr algn="ctr" eaLnBrk="1" hangingPunct="1"/>
            <a:r>
              <a:rPr lang="en-US" altLang="en-US" smtClean="0"/>
              <a:t>Generic Methods</a:t>
            </a:r>
          </a:p>
        </p:txBody>
      </p:sp>
      <p:sp>
        <p:nvSpPr>
          <p:cNvPr id="28675" name="Rectangle 3"/>
          <p:cNvSpPr>
            <a:spLocks noGrp="1" noChangeArrowheads="1"/>
          </p:cNvSpPr>
          <p:nvPr>
            <p:ph type="body" idx="1"/>
          </p:nvPr>
        </p:nvSpPr>
        <p:spPr>
          <a:xfrm>
            <a:off x="1524000" y="838200"/>
            <a:ext cx="9144000" cy="5334000"/>
          </a:xfrm>
        </p:spPr>
        <p:txBody>
          <a:bodyPr/>
          <a:lstStyle/>
          <a:p>
            <a:pPr eaLnBrk="1" hangingPunct="1">
              <a:lnSpc>
                <a:spcPct val="80000"/>
              </a:lnSpc>
            </a:pPr>
            <a:r>
              <a:rPr lang="en-US" altLang="en-US" smtClean="0"/>
              <a:t>When a generic class is defined, the type parameter can be used in the definitions of the methods for that generic class.</a:t>
            </a:r>
          </a:p>
          <a:p>
            <a:pPr eaLnBrk="1" hangingPunct="1">
              <a:lnSpc>
                <a:spcPct val="80000"/>
              </a:lnSpc>
            </a:pPr>
            <a:endParaRPr lang="en-US" altLang="en-US" smtClean="0"/>
          </a:p>
          <a:p>
            <a:pPr eaLnBrk="1" hangingPunct="1">
              <a:lnSpc>
                <a:spcPct val="80000"/>
              </a:lnSpc>
            </a:pPr>
            <a:r>
              <a:rPr lang="en-US" altLang="en-US" smtClean="0"/>
              <a:t>In addition, a generic method can be defined that has its own type parameter that is not the type parameter of any class</a:t>
            </a:r>
          </a:p>
          <a:p>
            <a:pPr eaLnBrk="1" hangingPunct="1">
              <a:lnSpc>
                <a:spcPct val="80000"/>
              </a:lnSpc>
            </a:pPr>
            <a:endParaRPr lang="en-US" altLang="en-US" smtClean="0"/>
          </a:p>
          <a:p>
            <a:pPr lvl="1" eaLnBrk="1" hangingPunct="1">
              <a:lnSpc>
                <a:spcPct val="80000"/>
              </a:lnSpc>
            </a:pPr>
            <a:r>
              <a:rPr lang="en-US" altLang="en-US" sz="2400"/>
              <a:t>A generic method can be a member of an ordinary class or a member of a generic class that has some other type parameter.</a:t>
            </a:r>
          </a:p>
          <a:p>
            <a:pPr lvl="1" eaLnBrk="1" hangingPunct="1">
              <a:lnSpc>
                <a:spcPct val="80000"/>
              </a:lnSpc>
            </a:pPr>
            <a:endParaRPr lang="en-US" altLang="en-US" sz="2400"/>
          </a:p>
          <a:p>
            <a:pPr lvl="1" eaLnBrk="1" hangingPunct="1">
              <a:lnSpc>
                <a:spcPct val="80000"/>
              </a:lnSpc>
            </a:pPr>
            <a:r>
              <a:rPr lang="en-US" altLang="en-US" sz="2400"/>
              <a:t>The type parameter of a generic method is local to that method, not to the class.</a:t>
            </a:r>
          </a:p>
        </p:txBody>
      </p:sp>
      <p:sp>
        <p:nvSpPr>
          <p:cNvPr id="28676"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169904896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1524000" y="838200"/>
            <a:ext cx="9296400" cy="5410200"/>
          </a:xfrm>
        </p:spPr>
        <p:txBody>
          <a:bodyPr/>
          <a:lstStyle/>
          <a:p>
            <a:pPr eaLnBrk="1" hangingPunct="1">
              <a:lnSpc>
                <a:spcPct val="90000"/>
              </a:lnSpc>
            </a:pPr>
            <a:r>
              <a:rPr lang="en-US" altLang="en-US" smtClean="0"/>
              <a:t>The type parameter must be placed (in angular brackets) after all the modifiers, and before the returned type:</a:t>
            </a:r>
          </a:p>
          <a:p>
            <a:pPr eaLnBrk="1" hangingPunct="1">
              <a:lnSpc>
                <a:spcPct val="90000"/>
              </a:lnSpc>
            </a:pPr>
            <a:endParaRPr lang="en-US" altLang="en-US" smtClean="0"/>
          </a:p>
          <a:p>
            <a:pPr lvl="1" algn="ctr" eaLnBrk="1" hangingPunct="1">
              <a:lnSpc>
                <a:spcPct val="90000"/>
              </a:lnSpc>
              <a:buFontTx/>
              <a:buNone/>
            </a:pPr>
            <a:r>
              <a:rPr lang="en-US" altLang="en-US" sz="2400" b="1">
                <a:latin typeface="Courier New" panose="02070309020205020404" pitchFamily="49" charset="0"/>
              </a:rPr>
              <a:t>public static &lt;T&gt; T genMethod(T[] a)</a:t>
            </a:r>
          </a:p>
          <a:p>
            <a:pPr eaLnBrk="1" hangingPunct="1">
              <a:lnSpc>
                <a:spcPct val="90000"/>
              </a:lnSpc>
            </a:pPr>
            <a:endParaRPr lang="en-US" altLang="en-US" smtClean="0"/>
          </a:p>
          <a:p>
            <a:pPr eaLnBrk="1" hangingPunct="1">
              <a:lnSpc>
                <a:spcPct val="90000"/>
              </a:lnSpc>
            </a:pPr>
            <a:r>
              <a:rPr lang="en-US" altLang="en-US" smtClean="0"/>
              <a:t>When one of these generic methods is invoked, the method name is prefaced with the type to be plugged in, enclosed in angular brackets</a:t>
            </a:r>
          </a:p>
          <a:p>
            <a:pPr lvl="1" eaLnBrk="1" hangingPunct="1">
              <a:lnSpc>
                <a:spcPct val="90000"/>
              </a:lnSpc>
              <a:buFontTx/>
              <a:buNone/>
            </a:pPr>
            <a:endParaRPr lang="en-US" altLang="en-US" sz="2400" b="1">
              <a:solidFill>
                <a:srgbClr val="034CA1"/>
              </a:solidFill>
              <a:latin typeface="Courier New" panose="02070309020205020404" pitchFamily="49" charset="0"/>
            </a:endParaRPr>
          </a:p>
          <a:p>
            <a:pPr lvl="1" algn="ctr" eaLnBrk="1" hangingPunct="1">
              <a:lnSpc>
                <a:spcPct val="90000"/>
              </a:lnSpc>
              <a:buFontTx/>
              <a:buNone/>
            </a:pPr>
            <a:r>
              <a:rPr lang="en-US" altLang="en-US" sz="2400" b="1">
                <a:latin typeface="Courier New" panose="02070309020205020404" pitchFamily="49" charset="0"/>
              </a:rPr>
              <a:t>String s = NonG.&lt;String&gt;genMethod(c);</a:t>
            </a:r>
          </a:p>
        </p:txBody>
      </p:sp>
      <p:sp>
        <p:nvSpPr>
          <p:cNvPr id="29699" name="Rectangle 2"/>
          <p:cNvSpPr>
            <a:spLocks noGrp="1" noChangeArrowheads="1"/>
          </p:cNvSpPr>
          <p:nvPr>
            <p:ph type="title"/>
          </p:nvPr>
        </p:nvSpPr>
        <p:spPr>
          <a:xfrm>
            <a:off x="1600200" y="76201"/>
            <a:ext cx="9067800" cy="487363"/>
          </a:xfrm>
        </p:spPr>
        <p:txBody>
          <a:bodyPr/>
          <a:lstStyle/>
          <a:p>
            <a:pPr algn="ctr" eaLnBrk="1" hangingPunct="1"/>
            <a:r>
              <a:rPr lang="en-US" altLang="en-US" smtClean="0"/>
              <a:t>Generic Methods (Cont’d)</a:t>
            </a:r>
          </a:p>
        </p:txBody>
      </p:sp>
      <p:sp>
        <p:nvSpPr>
          <p:cNvPr id="29700"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403383680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00200" y="1"/>
            <a:ext cx="9067800" cy="715963"/>
          </a:xfrm>
        </p:spPr>
        <p:txBody>
          <a:bodyPr/>
          <a:lstStyle/>
          <a:p>
            <a:pPr algn="ctr" eaLnBrk="1" hangingPunct="1"/>
            <a:r>
              <a:rPr lang="en-US" altLang="en-US" smtClean="0"/>
              <a:t>Inheritance with Generic Classes</a:t>
            </a:r>
          </a:p>
        </p:txBody>
      </p:sp>
      <p:sp>
        <p:nvSpPr>
          <p:cNvPr id="30723" name="Rectangle 3"/>
          <p:cNvSpPr>
            <a:spLocks noGrp="1" noChangeArrowheads="1"/>
          </p:cNvSpPr>
          <p:nvPr>
            <p:ph type="body" idx="1"/>
          </p:nvPr>
        </p:nvSpPr>
        <p:spPr>
          <a:xfrm>
            <a:off x="1524000" y="762001"/>
            <a:ext cx="8686800" cy="5364163"/>
          </a:xfrm>
        </p:spPr>
        <p:txBody>
          <a:bodyPr/>
          <a:lstStyle/>
          <a:p>
            <a:pPr eaLnBrk="1" hangingPunct="1">
              <a:lnSpc>
                <a:spcPct val="80000"/>
              </a:lnSpc>
            </a:pPr>
            <a:r>
              <a:rPr lang="en-US" altLang="en-US" smtClean="0"/>
              <a:t>A generic class can be defined as a derived class of an ordinary class or of another generic class</a:t>
            </a:r>
          </a:p>
          <a:p>
            <a:pPr eaLnBrk="1" hangingPunct="1">
              <a:lnSpc>
                <a:spcPct val="80000"/>
              </a:lnSpc>
            </a:pPr>
            <a:endParaRPr lang="en-US" altLang="en-US" smtClean="0"/>
          </a:p>
          <a:p>
            <a:pPr lvl="1" eaLnBrk="1" hangingPunct="1">
              <a:lnSpc>
                <a:spcPct val="80000"/>
              </a:lnSpc>
            </a:pPr>
            <a:r>
              <a:rPr lang="en-US" altLang="en-US" sz="2400"/>
              <a:t>As in ordinary classes, an object of the subclass type would also be of the superclass type</a:t>
            </a:r>
          </a:p>
          <a:p>
            <a:pPr lvl="1" eaLnBrk="1" hangingPunct="1">
              <a:lnSpc>
                <a:spcPct val="80000"/>
              </a:lnSpc>
            </a:pPr>
            <a:endParaRPr lang="en-US" altLang="en-US" sz="2400"/>
          </a:p>
          <a:p>
            <a:pPr eaLnBrk="1" hangingPunct="1">
              <a:lnSpc>
                <a:spcPct val="80000"/>
              </a:lnSpc>
            </a:pPr>
            <a:r>
              <a:rPr lang="en-US" altLang="en-US" smtClean="0"/>
              <a:t>Given two classes: </a:t>
            </a:r>
            <a:r>
              <a:rPr lang="en-US" altLang="en-US" smtClean="0">
                <a:solidFill>
                  <a:schemeClr val="tx1"/>
                </a:solidFill>
                <a:latin typeface="Courier New" panose="02070309020205020404" pitchFamily="49" charset="0"/>
              </a:rPr>
              <a:t>A</a:t>
            </a:r>
            <a:r>
              <a:rPr lang="en-US" altLang="en-US" smtClean="0"/>
              <a:t> and </a:t>
            </a:r>
            <a:r>
              <a:rPr lang="en-US" altLang="en-US" smtClean="0">
                <a:solidFill>
                  <a:schemeClr val="tx1"/>
                </a:solidFill>
                <a:latin typeface="Courier New" panose="02070309020205020404" pitchFamily="49" charset="0"/>
              </a:rPr>
              <a:t>B</a:t>
            </a:r>
            <a:r>
              <a:rPr lang="en-US" altLang="en-US" smtClean="0"/>
              <a:t>, and given </a:t>
            </a:r>
            <a:r>
              <a:rPr lang="en-US" altLang="en-US" smtClean="0">
                <a:solidFill>
                  <a:schemeClr val="tx1"/>
                </a:solidFill>
              </a:rPr>
              <a:t>G</a:t>
            </a:r>
            <a:r>
              <a:rPr lang="en-US" altLang="en-US" smtClean="0"/>
              <a:t>: a generic class, there is no relationship between </a:t>
            </a:r>
            <a:r>
              <a:rPr lang="en-US" altLang="en-US" smtClean="0">
                <a:solidFill>
                  <a:schemeClr val="tx1"/>
                </a:solidFill>
                <a:latin typeface="Courier New" panose="02070309020205020404" pitchFamily="49" charset="0"/>
              </a:rPr>
              <a:t>G&lt;A&gt;</a:t>
            </a:r>
            <a:r>
              <a:rPr lang="en-US" altLang="en-US" smtClean="0">
                <a:solidFill>
                  <a:schemeClr val="tx1"/>
                </a:solidFill>
              </a:rPr>
              <a:t> </a:t>
            </a:r>
            <a:r>
              <a:rPr lang="en-US" altLang="en-US" smtClean="0"/>
              <a:t>and </a:t>
            </a:r>
            <a:r>
              <a:rPr lang="en-US" altLang="en-US" smtClean="0">
                <a:solidFill>
                  <a:schemeClr val="tx1"/>
                </a:solidFill>
                <a:latin typeface="Courier New" panose="02070309020205020404" pitchFamily="49" charset="0"/>
              </a:rPr>
              <a:t>G&lt;B&gt;</a:t>
            </a:r>
          </a:p>
          <a:p>
            <a:pPr eaLnBrk="1" hangingPunct="1">
              <a:lnSpc>
                <a:spcPct val="80000"/>
              </a:lnSpc>
            </a:pPr>
            <a:endParaRPr lang="en-US" altLang="en-US" smtClean="0">
              <a:solidFill>
                <a:srgbClr val="034CA1"/>
              </a:solidFill>
              <a:latin typeface="Courier New" panose="02070309020205020404" pitchFamily="49" charset="0"/>
            </a:endParaRPr>
          </a:p>
          <a:p>
            <a:pPr lvl="1" eaLnBrk="1" hangingPunct="1">
              <a:lnSpc>
                <a:spcPct val="80000"/>
              </a:lnSpc>
            </a:pPr>
            <a:r>
              <a:rPr lang="en-US" altLang="en-US" sz="2400"/>
              <a:t>This is true regardless of the relationship between class </a:t>
            </a:r>
            <a:r>
              <a:rPr lang="en-US" altLang="en-US" sz="2400" b="1">
                <a:solidFill>
                  <a:srgbClr val="FFFF00"/>
                </a:solidFill>
                <a:latin typeface="Courier New" panose="02070309020205020404" pitchFamily="49" charset="0"/>
              </a:rPr>
              <a:t>A</a:t>
            </a:r>
            <a:r>
              <a:rPr lang="en-US" altLang="en-US" sz="2400"/>
              <a:t> and </a:t>
            </a:r>
            <a:r>
              <a:rPr lang="en-US" altLang="en-US" sz="2400" b="1">
                <a:solidFill>
                  <a:srgbClr val="FFFF00"/>
                </a:solidFill>
                <a:latin typeface="Courier New" panose="02070309020205020404" pitchFamily="49" charset="0"/>
              </a:rPr>
              <a:t>B</a:t>
            </a:r>
            <a:r>
              <a:rPr lang="en-US" altLang="en-US" sz="2400"/>
              <a:t>, e.g., if class </a:t>
            </a:r>
            <a:r>
              <a:rPr lang="en-US" altLang="en-US" sz="2400" b="1">
                <a:solidFill>
                  <a:srgbClr val="FFFF00"/>
                </a:solidFill>
                <a:latin typeface="Courier New" panose="02070309020205020404" pitchFamily="49" charset="0"/>
              </a:rPr>
              <a:t>B</a:t>
            </a:r>
            <a:r>
              <a:rPr lang="en-US" altLang="en-US" sz="2400"/>
              <a:t> is a subclass of class </a:t>
            </a:r>
            <a:r>
              <a:rPr lang="en-US" altLang="en-US" sz="2400" b="1">
                <a:solidFill>
                  <a:srgbClr val="FFFF00"/>
                </a:solidFill>
                <a:latin typeface="Courier New" panose="02070309020205020404" pitchFamily="49" charset="0"/>
              </a:rPr>
              <a:t>A</a:t>
            </a:r>
          </a:p>
        </p:txBody>
      </p:sp>
      <p:sp>
        <p:nvSpPr>
          <p:cNvPr id="30724"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847326681"/>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Generics</a:t>
            </a:r>
            <a:endParaRPr lang="en-IN" dirty="0"/>
          </a:p>
        </p:txBody>
      </p:sp>
      <p:sp>
        <p:nvSpPr>
          <p:cNvPr id="3" name="Content Placeholder 2"/>
          <p:cNvSpPr>
            <a:spLocks noGrp="1"/>
          </p:cNvSpPr>
          <p:nvPr>
            <p:ph idx="1"/>
          </p:nvPr>
        </p:nvSpPr>
        <p:spPr/>
        <p:txBody>
          <a:bodyPr/>
          <a:lstStyle/>
          <a:p>
            <a:r>
              <a:rPr lang="en-IN" dirty="0"/>
              <a:t>It gives you a provision of telling the compiler the type of the collection.</a:t>
            </a:r>
          </a:p>
          <a:p>
            <a:r>
              <a:rPr lang="en-IN" dirty="0"/>
              <a:t>So that it can be checked even before execution. </a:t>
            </a:r>
          </a:p>
          <a:p>
            <a:r>
              <a:rPr lang="en-IN" dirty="0"/>
              <a:t>Once the compiler knows the element type of the collection, the compiler can check for type safety and can insert the correct casts on values being taken out of the collection.</a:t>
            </a:r>
          </a:p>
          <a:p>
            <a:endParaRPr lang="en-IN" dirty="0"/>
          </a:p>
        </p:txBody>
      </p:sp>
    </p:spTree>
    <p:extLst>
      <p:ext uri="{BB962C8B-B14F-4D97-AF65-F5344CB8AC3E}">
        <p14:creationId xmlns:p14="http://schemas.microsoft.com/office/powerpoint/2010/main" val="1628101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0" y="0"/>
            <a:ext cx="9144000" cy="685800"/>
          </a:xfrm>
        </p:spPr>
        <p:txBody>
          <a:bodyPr/>
          <a:lstStyle/>
          <a:p>
            <a:pPr algn="ctr" eaLnBrk="1" hangingPunct="1"/>
            <a:r>
              <a:rPr lang="en-US" altLang="en-US" sz="3800"/>
              <a:t>A Derived Generic Class: An Example</a:t>
            </a:r>
          </a:p>
        </p:txBody>
      </p:sp>
      <p:sp>
        <p:nvSpPr>
          <p:cNvPr id="31747"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317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39" y="762000"/>
            <a:ext cx="77819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19910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0" y="0"/>
            <a:ext cx="9144000" cy="685800"/>
          </a:xfrm>
        </p:spPr>
        <p:txBody>
          <a:bodyPr/>
          <a:lstStyle/>
          <a:p>
            <a:pPr algn="ctr" eaLnBrk="1" hangingPunct="1"/>
            <a:r>
              <a:rPr lang="en-US" altLang="en-US" sz="3000"/>
              <a:t>A Derived Generic Class: An Example (Cont’d)</a:t>
            </a:r>
          </a:p>
        </p:txBody>
      </p:sp>
      <p:sp>
        <p:nvSpPr>
          <p:cNvPr id="32771" name="Line 6"/>
          <p:cNvSpPr>
            <a:spLocks noChangeShapeType="1"/>
          </p:cNvSpPr>
          <p:nvPr/>
        </p:nvSpPr>
        <p:spPr bwMode="auto">
          <a:xfrm>
            <a:off x="1524000" y="658813"/>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327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38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0" y="5572126"/>
            <a:ext cx="40005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2209800" y="5791200"/>
            <a:ext cx="2971800" cy="533400"/>
          </a:xfrm>
          <a:prstGeom prst="rect">
            <a:avLst/>
          </a:prstGeom>
          <a:noFill/>
          <a:ln w="9525">
            <a:noFill/>
            <a:miter lim="800000"/>
            <a:headEnd/>
            <a:tailEnd/>
          </a:ln>
        </p:spPr>
        <p:txBody>
          <a:bodyPr anchor="ctr"/>
          <a:lstStyle/>
          <a:p>
            <a:pPr fontAlgn="base">
              <a:spcBef>
                <a:spcPct val="0"/>
              </a:spcBef>
              <a:spcAft>
                <a:spcPct val="0"/>
              </a:spcAft>
              <a:defRPr/>
            </a:pPr>
            <a:r>
              <a:rPr lang="en-US" sz="2600" b="1" kern="0" dirty="0">
                <a:solidFill>
                  <a:srgbClr val="F0E500"/>
                </a:solidFill>
              </a:rPr>
              <a:t>Program Output:</a:t>
            </a:r>
          </a:p>
        </p:txBody>
      </p:sp>
    </p:spTree>
    <p:extLst>
      <p:ext uri="{BB962C8B-B14F-4D97-AF65-F5344CB8AC3E}">
        <p14:creationId xmlns:p14="http://schemas.microsoft.com/office/powerpoint/2010/main" val="354455300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Collection Classes 2-1</a:t>
            </a:r>
          </a:p>
        </p:txBody>
      </p:sp>
      <p:sp>
        <p:nvSpPr>
          <p:cNvPr id="52233" name="Rectangle 9"/>
          <p:cNvSpPr>
            <a:spLocks noGrp="1" noChangeArrowheads="1"/>
          </p:cNvSpPr>
          <p:nvPr>
            <p:ph type="body" sz="half" idx="1"/>
          </p:nvPr>
        </p:nvSpPr>
        <p:spPr>
          <a:xfrm>
            <a:off x="443753" y="2133600"/>
            <a:ext cx="5580810" cy="3887788"/>
          </a:xfrm>
          <a:noFill/>
          <a:ln/>
        </p:spPr>
        <p:txBody>
          <a:bodyPr/>
          <a:lstStyle/>
          <a:p>
            <a:pPr>
              <a:lnSpc>
                <a:spcPct val="90000"/>
              </a:lnSpc>
            </a:pPr>
            <a:r>
              <a:rPr lang="en-US" altLang="zh-CN" sz="2400" dirty="0"/>
              <a:t>Collections are used to store, retrieve and manipulate data and to transmit data from one method to another.</a:t>
            </a:r>
          </a:p>
          <a:p>
            <a:pPr>
              <a:lnSpc>
                <a:spcPct val="90000"/>
              </a:lnSpc>
            </a:pPr>
            <a:endParaRPr lang="en-US" altLang="zh-CN" sz="2400" dirty="0"/>
          </a:p>
          <a:p>
            <a:pPr>
              <a:lnSpc>
                <a:spcPct val="90000"/>
              </a:lnSpc>
            </a:pPr>
            <a:r>
              <a:rPr lang="en-US" altLang="zh-CN" sz="2400" dirty="0"/>
              <a:t>Collection Framework is an unified architecture for representing and manipulating collections.</a:t>
            </a:r>
          </a:p>
          <a:p>
            <a:pPr>
              <a:lnSpc>
                <a:spcPct val="90000"/>
              </a:lnSpc>
              <a:buFont typeface="Wingdings" panose="05000000000000000000" pitchFamily="2" charset="2"/>
              <a:buNone/>
            </a:pPr>
            <a:endParaRPr lang="en-US" altLang="zh-CN" sz="2400" dirty="0"/>
          </a:p>
        </p:txBody>
      </p:sp>
      <p:pic>
        <p:nvPicPr>
          <p:cNvPr id="52234" name="Picture 10" descr="MCj03963120000[1]"/>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flipH="1">
            <a:off x="5808663" y="2924176"/>
            <a:ext cx="1871662" cy="1812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238" name="Picture 14" descr="MCj02374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4014" y="4581526"/>
            <a:ext cx="2478087" cy="2219325"/>
          </a:xfrm>
          <a:prstGeom prst="rect">
            <a:avLst/>
          </a:prstGeom>
          <a:noFill/>
          <a:extLst>
            <a:ext uri="{909E8E84-426E-40DD-AFC4-6F175D3DCCD1}">
              <a14:hiddenFill xmlns:a14="http://schemas.microsoft.com/office/drawing/2010/main">
                <a:solidFill>
                  <a:srgbClr val="FFFFFF"/>
                </a:solidFill>
              </a14:hiddenFill>
            </a:ext>
          </a:extLst>
        </p:spPr>
      </p:pic>
      <p:sp>
        <p:nvSpPr>
          <p:cNvPr id="52239" name="AutoShape 15"/>
          <p:cNvSpPr>
            <a:spLocks noChangeArrowheads="1"/>
          </p:cNvSpPr>
          <p:nvPr/>
        </p:nvSpPr>
        <p:spPr bwMode="auto">
          <a:xfrm>
            <a:off x="8616951" y="1773238"/>
            <a:ext cx="1368425" cy="792162"/>
          </a:xfrm>
          <a:prstGeom prst="flowChartDocumen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AutoShape 17"/>
          <p:cNvSpPr>
            <a:spLocks noChangeArrowheads="1"/>
          </p:cNvSpPr>
          <p:nvPr/>
        </p:nvSpPr>
        <p:spPr bwMode="auto">
          <a:xfrm>
            <a:off x="8832851" y="1989138"/>
            <a:ext cx="1368425" cy="792162"/>
          </a:xfrm>
          <a:prstGeom prst="flowChartDocumen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AutoShape 18"/>
          <p:cNvSpPr>
            <a:spLocks noChangeArrowheads="1"/>
          </p:cNvSpPr>
          <p:nvPr/>
        </p:nvSpPr>
        <p:spPr bwMode="auto">
          <a:xfrm>
            <a:off x="9048751" y="2205038"/>
            <a:ext cx="1368425" cy="792162"/>
          </a:xfrm>
          <a:prstGeom prst="flowChartDocumen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Rectangle 19"/>
          <p:cNvSpPr>
            <a:spLocks noChangeArrowheads="1"/>
          </p:cNvSpPr>
          <p:nvPr/>
        </p:nvSpPr>
        <p:spPr bwMode="auto">
          <a:xfrm>
            <a:off x="443753" y="1052514"/>
            <a:ext cx="9393704" cy="108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dirty="0"/>
              <a:t>An object of the Collection class groups multiple elements into a single unit.</a:t>
            </a:r>
          </a:p>
          <a:p>
            <a:pPr>
              <a:lnSpc>
                <a:spcPct val="9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305846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2243">
                                            <p:txEl>
                                              <p:pRg st="0" end="0"/>
                                            </p:txEl>
                                          </p:spTgt>
                                        </p:tgtEl>
                                        <p:attrNameLst>
                                          <p:attrName>style.visibility</p:attrName>
                                        </p:attrNameLst>
                                      </p:cBhvr>
                                      <p:to>
                                        <p:strVal val="visible"/>
                                      </p:to>
                                    </p:set>
                                    <p:anim calcmode="lin" valueType="num">
                                      <p:cBhvr additive="base">
                                        <p:cTn id="7" dur="1000" fill="hold"/>
                                        <p:tgtEl>
                                          <p:spTgt spid="5224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2239"/>
                                        </p:tgtEl>
                                        <p:attrNameLst>
                                          <p:attrName>style.visibility</p:attrName>
                                        </p:attrNameLst>
                                      </p:cBhvr>
                                      <p:to>
                                        <p:strVal val="visible"/>
                                      </p:to>
                                    </p:set>
                                    <p:animEffect transition="in" filter="fade">
                                      <p:cBhvr>
                                        <p:cTn id="13" dur="1000"/>
                                        <p:tgtEl>
                                          <p:spTgt spid="52239"/>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2241"/>
                                        </p:tgtEl>
                                        <p:attrNameLst>
                                          <p:attrName>style.visibility</p:attrName>
                                        </p:attrNameLst>
                                      </p:cBhvr>
                                      <p:to>
                                        <p:strVal val="visible"/>
                                      </p:to>
                                    </p:set>
                                    <p:animEffect transition="in" filter="fade">
                                      <p:cBhvr>
                                        <p:cTn id="17" dur="1000"/>
                                        <p:tgtEl>
                                          <p:spTgt spid="52241"/>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2242"/>
                                        </p:tgtEl>
                                        <p:attrNameLst>
                                          <p:attrName>style.visibility</p:attrName>
                                        </p:attrNameLst>
                                      </p:cBhvr>
                                      <p:to>
                                        <p:strVal val="visible"/>
                                      </p:to>
                                    </p:set>
                                    <p:animEffect transition="in" filter="fade">
                                      <p:cBhvr>
                                        <p:cTn id="21" dur="1000"/>
                                        <p:tgtEl>
                                          <p:spTgt spid="52242"/>
                                        </p:tgtEl>
                                      </p:cBhvr>
                                    </p:animEffect>
                                  </p:childTnLst>
                                </p:cTn>
                              </p:par>
                            </p:childTnLst>
                          </p:cTn>
                        </p:par>
                        <p:par>
                          <p:cTn id="22" fill="hold" nodeType="afterGroup">
                            <p:stCondLst>
                              <p:cond delay="3000"/>
                            </p:stCondLst>
                            <p:childTnLst>
                              <p:par>
                                <p:cTn id="23" presetID="10" presetClass="entr" presetSubtype="0" fill="hold" nodeType="afterEffect">
                                  <p:stCondLst>
                                    <p:cond delay="0"/>
                                  </p:stCondLst>
                                  <p:childTnLst>
                                    <p:set>
                                      <p:cBhvr>
                                        <p:cTn id="24" dur="1" fill="hold">
                                          <p:stCondLst>
                                            <p:cond delay="0"/>
                                          </p:stCondLst>
                                        </p:cTn>
                                        <p:tgtEl>
                                          <p:spTgt spid="52234"/>
                                        </p:tgtEl>
                                        <p:attrNameLst>
                                          <p:attrName>style.visibility</p:attrName>
                                        </p:attrNameLst>
                                      </p:cBhvr>
                                      <p:to>
                                        <p:strVal val="visible"/>
                                      </p:to>
                                    </p:set>
                                    <p:animEffect transition="in" filter="fade">
                                      <p:cBhvr>
                                        <p:cTn id="25" dur="2000"/>
                                        <p:tgtEl>
                                          <p:spTgt spid="52234"/>
                                        </p:tgtEl>
                                      </p:cBhvr>
                                    </p:animEffect>
                                  </p:childTnLst>
                                </p:cTn>
                              </p:par>
                            </p:childTnLst>
                          </p:cTn>
                        </p:par>
                        <p:par>
                          <p:cTn id="26" fill="hold" nodeType="afterGroup">
                            <p:stCondLst>
                              <p:cond delay="5000"/>
                            </p:stCondLst>
                            <p:childTnLst>
                              <p:par>
                                <p:cTn id="27" presetID="49" presetClass="path" presetSubtype="0" accel="50000" decel="50000" fill="hold" grpId="1" nodeType="afterEffect">
                                  <p:stCondLst>
                                    <p:cond delay="0"/>
                                  </p:stCondLst>
                                  <p:childTnLst>
                                    <p:animMotion origin="layout" path="M -1.94444E-6 -7.40741E-7 L -0.25607 0.13125 " pathEditMode="relative" rAng="0" ptsTypes="AA">
                                      <p:cBhvr>
                                        <p:cTn id="28" dur="1000" fill="hold"/>
                                        <p:tgtEl>
                                          <p:spTgt spid="52239"/>
                                        </p:tgtEl>
                                        <p:attrNameLst>
                                          <p:attrName>ppt_x</p:attrName>
                                          <p:attrName>ppt_y</p:attrName>
                                        </p:attrNameLst>
                                      </p:cBhvr>
                                      <p:rCtr x="-12812" y="6551"/>
                                    </p:animMotion>
                                  </p:childTnLst>
                                </p:cTn>
                              </p:par>
                            </p:childTnLst>
                          </p:cTn>
                        </p:par>
                        <p:par>
                          <p:cTn id="29" fill="hold" nodeType="afterGroup">
                            <p:stCondLst>
                              <p:cond delay="6000"/>
                            </p:stCondLst>
                            <p:childTnLst>
                              <p:par>
                                <p:cTn id="30" presetID="10" presetClass="exit" presetSubtype="0" fill="hold" grpId="2" nodeType="afterEffect">
                                  <p:stCondLst>
                                    <p:cond delay="0"/>
                                  </p:stCondLst>
                                  <p:childTnLst>
                                    <p:animEffect transition="out" filter="fade">
                                      <p:cBhvr>
                                        <p:cTn id="31" dur="1000"/>
                                        <p:tgtEl>
                                          <p:spTgt spid="52239"/>
                                        </p:tgtEl>
                                      </p:cBhvr>
                                    </p:animEffect>
                                    <p:set>
                                      <p:cBhvr>
                                        <p:cTn id="32" dur="1" fill="hold">
                                          <p:stCondLst>
                                            <p:cond delay="999"/>
                                          </p:stCondLst>
                                        </p:cTn>
                                        <p:tgtEl>
                                          <p:spTgt spid="52239"/>
                                        </p:tgtEl>
                                        <p:attrNameLst>
                                          <p:attrName>style.visibility</p:attrName>
                                        </p:attrNameLst>
                                      </p:cBhvr>
                                      <p:to>
                                        <p:strVal val="hidden"/>
                                      </p:to>
                                    </p:set>
                                  </p:childTnLst>
                                </p:cTn>
                              </p:par>
                            </p:childTnLst>
                          </p:cTn>
                        </p:par>
                        <p:par>
                          <p:cTn id="33" fill="hold" nodeType="afterGroup">
                            <p:stCondLst>
                              <p:cond delay="7000"/>
                            </p:stCondLst>
                            <p:childTnLst>
                              <p:par>
                                <p:cTn id="34" presetID="49" presetClass="path" presetSubtype="0" accel="50000" decel="50000" fill="hold" grpId="1" nodeType="afterEffect">
                                  <p:stCondLst>
                                    <p:cond delay="0"/>
                                  </p:stCondLst>
                                  <p:childTnLst>
                                    <p:animMotion origin="layout" path="M -1.94444E-6 -7.40741E-7 L -0.25607 0.13125 " pathEditMode="relative" rAng="0" ptsTypes="AA">
                                      <p:cBhvr>
                                        <p:cTn id="35" dur="1000" fill="hold"/>
                                        <p:tgtEl>
                                          <p:spTgt spid="52241"/>
                                        </p:tgtEl>
                                        <p:attrNameLst>
                                          <p:attrName>ppt_x</p:attrName>
                                          <p:attrName>ppt_y</p:attrName>
                                        </p:attrNameLst>
                                      </p:cBhvr>
                                      <p:rCtr x="-12812" y="6551"/>
                                    </p:animMotion>
                                  </p:childTnLst>
                                </p:cTn>
                              </p:par>
                            </p:childTnLst>
                          </p:cTn>
                        </p:par>
                        <p:par>
                          <p:cTn id="36" fill="hold" nodeType="afterGroup">
                            <p:stCondLst>
                              <p:cond delay="8000"/>
                            </p:stCondLst>
                            <p:childTnLst>
                              <p:par>
                                <p:cTn id="37" presetID="10" presetClass="exit" presetSubtype="0" fill="hold" grpId="2" nodeType="afterEffect">
                                  <p:stCondLst>
                                    <p:cond delay="0"/>
                                  </p:stCondLst>
                                  <p:childTnLst>
                                    <p:animEffect transition="out" filter="fade">
                                      <p:cBhvr>
                                        <p:cTn id="38" dur="1000"/>
                                        <p:tgtEl>
                                          <p:spTgt spid="52241"/>
                                        </p:tgtEl>
                                      </p:cBhvr>
                                    </p:animEffect>
                                    <p:set>
                                      <p:cBhvr>
                                        <p:cTn id="39" dur="1" fill="hold">
                                          <p:stCondLst>
                                            <p:cond delay="999"/>
                                          </p:stCondLst>
                                        </p:cTn>
                                        <p:tgtEl>
                                          <p:spTgt spid="52241"/>
                                        </p:tgtEl>
                                        <p:attrNameLst>
                                          <p:attrName>style.visibility</p:attrName>
                                        </p:attrNameLst>
                                      </p:cBhvr>
                                      <p:to>
                                        <p:strVal val="hidden"/>
                                      </p:to>
                                    </p:set>
                                  </p:childTnLst>
                                </p:cTn>
                              </p:par>
                            </p:childTnLst>
                          </p:cTn>
                        </p:par>
                        <p:par>
                          <p:cTn id="40" fill="hold" nodeType="afterGroup">
                            <p:stCondLst>
                              <p:cond delay="9000"/>
                            </p:stCondLst>
                            <p:childTnLst>
                              <p:par>
                                <p:cTn id="41" presetID="49" presetClass="path" presetSubtype="0" accel="50000" decel="50000" fill="hold" grpId="1" nodeType="afterEffect">
                                  <p:stCondLst>
                                    <p:cond delay="0"/>
                                  </p:stCondLst>
                                  <p:childTnLst>
                                    <p:animMotion origin="layout" path="M -1.94444E-6 -7.40741E-7 L -0.25607 0.13125 " pathEditMode="relative" rAng="0" ptsTypes="AA">
                                      <p:cBhvr>
                                        <p:cTn id="42" dur="1000" fill="hold"/>
                                        <p:tgtEl>
                                          <p:spTgt spid="52242"/>
                                        </p:tgtEl>
                                        <p:attrNameLst>
                                          <p:attrName>ppt_x</p:attrName>
                                          <p:attrName>ppt_y</p:attrName>
                                        </p:attrNameLst>
                                      </p:cBhvr>
                                      <p:rCtr x="-12812" y="6551"/>
                                    </p:animMotion>
                                  </p:childTnLst>
                                </p:cTn>
                              </p:par>
                            </p:childTnLst>
                          </p:cTn>
                        </p:par>
                        <p:par>
                          <p:cTn id="43" fill="hold" nodeType="afterGroup">
                            <p:stCondLst>
                              <p:cond delay="10000"/>
                            </p:stCondLst>
                            <p:childTnLst>
                              <p:par>
                                <p:cTn id="44" presetID="10" presetClass="exit" presetSubtype="0" fill="hold" grpId="2" nodeType="afterEffect">
                                  <p:stCondLst>
                                    <p:cond delay="0"/>
                                  </p:stCondLst>
                                  <p:childTnLst>
                                    <p:animEffect transition="out" filter="fade">
                                      <p:cBhvr>
                                        <p:cTn id="45" dur="1000"/>
                                        <p:tgtEl>
                                          <p:spTgt spid="52242"/>
                                        </p:tgtEl>
                                      </p:cBhvr>
                                    </p:animEffect>
                                    <p:set>
                                      <p:cBhvr>
                                        <p:cTn id="46" dur="1" fill="hold">
                                          <p:stCondLst>
                                            <p:cond delay="999"/>
                                          </p:stCondLst>
                                        </p:cTn>
                                        <p:tgtEl>
                                          <p:spTgt spid="52242"/>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52233">
                                            <p:txEl>
                                              <p:pRg st="0" end="0"/>
                                            </p:txEl>
                                          </p:spTgt>
                                        </p:tgtEl>
                                        <p:attrNameLst>
                                          <p:attrName>style.visibility</p:attrName>
                                        </p:attrNameLst>
                                      </p:cBhvr>
                                      <p:to>
                                        <p:strVal val="visible"/>
                                      </p:to>
                                    </p:set>
                                    <p:anim calcmode="lin" valueType="num">
                                      <p:cBhvr additive="base">
                                        <p:cTn id="51" dur="1000" fill="hold"/>
                                        <p:tgtEl>
                                          <p:spTgt spid="52233">
                                            <p:txEl>
                                              <p:pRg st="0" end="0"/>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52233">
                                            <p:txEl>
                                              <p:pRg st="0" end="0"/>
                                            </p:txEl>
                                          </p:spTgt>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1000"/>
                            </p:stCondLst>
                            <p:childTnLst>
                              <p:par>
                                <p:cTn id="54" presetID="10" presetClass="entr" presetSubtype="0" fill="hold" nodeType="afterEffect">
                                  <p:stCondLst>
                                    <p:cond delay="0"/>
                                  </p:stCondLst>
                                  <p:childTnLst>
                                    <p:set>
                                      <p:cBhvr>
                                        <p:cTn id="55" dur="1" fill="hold">
                                          <p:stCondLst>
                                            <p:cond delay="0"/>
                                          </p:stCondLst>
                                        </p:cTn>
                                        <p:tgtEl>
                                          <p:spTgt spid="52238"/>
                                        </p:tgtEl>
                                        <p:attrNameLst>
                                          <p:attrName>style.visibility</p:attrName>
                                        </p:attrNameLst>
                                      </p:cBhvr>
                                      <p:to>
                                        <p:strVal val="visible"/>
                                      </p:to>
                                    </p:set>
                                    <p:animEffect transition="in" filter="fade">
                                      <p:cBhvr>
                                        <p:cTn id="56" dur="1000"/>
                                        <p:tgtEl>
                                          <p:spTgt spid="52238"/>
                                        </p:tgtEl>
                                      </p:cBhvr>
                                    </p:animEffect>
                                  </p:childTnLst>
                                </p:cTn>
                              </p:par>
                            </p:childTnLst>
                          </p:cTn>
                        </p:par>
                        <p:par>
                          <p:cTn id="57" fill="hold" nodeType="afterGroup">
                            <p:stCondLst>
                              <p:cond delay="2000"/>
                            </p:stCondLst>
                            <p:childTnLst>
                              <p:par>
                                <p:cTn id="58" presetID="49" presetClass="path" presetSubtype="0" accel="50000" decel="50000" fill="hold" nodeType="afterEffect">
                                  <p:stCondLst>
                                    <p:cond delay="0"/>
                                  </p:stCondLst>
                                  <p:childTnLst>
                                    <p:animMotion origin="layout" path="M -4.44444E-6 -1.85185E-6 L 0.22049 0.23542 " pathEditMode="relative" rAng="0" ptsTypes="AA">
                                      <p:cBhvr>
                                        <p:cTn id="59" dur="1000" fill="hold"/>
                                        <p:tgtEl>
                                          <p:spTgt spid="52234"/>
                                        </p:tgtEl>
                                        <p:attrNameLst>
                                          <p:attrName>ppt_x</p:attrName>
                                          <p:attrName>ppt_y</p:attrName>
                                        </p:attrNameLst>
                                      </p:cBhvr>
                                      <p:rCtr x="11024" y="11759"/>
                                    </p:animMotion>
                                  </p:childTnLst>
                                </p:cTn>
                              </p:par>
                            </p:childTnLst>
                          </p:cTn>
                        </p:par>
                        <p:par>
                          <p:cTn id="60" fill="hold" nodeType="afterGroup">
                            <p:stCondLst>
                              <p:cond delay="3000"/>
                            </p:stCondLst>
                            <p:childTnLst>
                              <p:par>
                                <p:cTn id="61" presetID="10" presetClass="exit" presetSubtype="0" fill="hold" nodeType="afterEffect">
                                  <p:stCondLst>
                                    <p:cond delay="0"/>
                                  </p:stCondLst>
                                  <p:childTnLst>
                                    <p:animEffect transition="out" filter="fade">
                                      <p:cBhvr>
                                        <p:cTn id="62" dur="1000"/>
                                        <p:tgtEl>
                                          <p:spTgt spid="52234"/>
                                        </p:tgtEl>
                                      </p:cBhvr>
                                    </p:animEffect>
                                    <p:set>
                                      <p:cBhvr>
                                        <p:cTn id="63" dur="1" fill="hold">
                                          <p:stCondLst>
                                            <p:cond delay="999"/>
                                          </p:stCondLst>
                                        </p:cTn>
                                        <p:tgtEl>
                                          <p:spTgt spid="52234"/>
                                        </p:tgtEl>
                                        <p:attrNameLst>
                                          <p:attrName>style.visibility</p:attrName>
                                        </p:attrNameLst>
                                      </p:cBhvr>
                                      <p:to>
                                        <p:strVal val="hidden"/>
                                      </p:to>
                                    </p:set>
                                  </p:childTnLst>
                                </p:cTn>
                              </p:par>
                            </p:childTnLst>
                          </p:cTn>
                        </p:par>
                        <p:par>
                          <p:cTn id="64" fill="hold" nodeType="afterGroup">
                            <p:stCondLst>
                              <p:cond delay="4000"/>
                            </p:stCondLst>
                            <p:childTnLst>
                              <p:par>
                                <p:cTn id="65" presetID="2" presetClass="entr" presetSubtype="8" fill="hold" nodeType="afterEffect">
                                  <p:stCondLst>
                                    <p:cond delay="0"/>
                                  </p:stCondLst>
                                  <p:childTnLst>
                                    <p:set>
                                      <p:cBhvr>
                                        <p:cTn id="66" dur="1" fill="hold">
                                          <p:stCondLst>
                                            <p:cond delay="0"/>
                                          </p:stCondLst>
                                        </p:cTn>
                                        <p:tgtEl>
                                          <p:spTgt spid="52233">
                                            <p:txEl>
                                              <p:pRg st="2" end="2"/>
                                            </p:txEl>
                                          </p:spTgt>
                                        </p:tgtEl>
                                        <p:attrNameLst>
                                          <p:attrName>style.visibility</p:attrName>
                                        </p:attrNameLst>
                                      </p:cBhvr>
                                      <p:to>
                                        <p:strVal val="visible"/>
                                      </p:to>
                                    </p:set>
                                    <p:anim calcmode="lin" valueType="num">
                                      <p:cBhvr additive="base">
                                        <p:cTn id="67" dur="1000" fill="hold"/>
                                        <p:tgtEl>
                                          <p:spTgt spid="52233">
                                            <p:txEl>
                                              <p:pRg st="2" end="2"/>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5223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9" grpId="0" animBg="1"/>
      <p:bldP spid="52239" grpId="1" animBg="1"/>
      <p:bldP spid="52239" grpId="2" animBg="1"/>
      <p:bldP spid="52241" grpId="0" animBg="1"/>
      <p:bldP spid="52241" grpId="1" animBg="1"/>
      <p:bldP spid="52241" grpId="2" animBg="1"/>
      <p:bldP spid="52242" grpId="0" animBg="1"/>
      <p:bldP spid="52242" grpId="1" animBg="1"/>
      <p:bldP spid="52242"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72277" y="841148"/>
            <a:ext cx="9613861" cy="1080938"/>
          </a:xfrm>
        </p:spPr>
        <p:txBody>
          <a:bodyPr/>
          <a:lstStyle/>
          <a:p>
            <a:r>
              <a:rPr lang="en-US" altLang="en-US" dirty="0"/>
              <a:t>Collection Classes 2-2</a:t>
            </a:r>
          </a:p>
        </p:txBody>
      </p:sp>
      <p:grpSp>
        <p:nvGrpSpPr>
          <p:cNvPr id="53283" name="Group 35"/>
          <p:cNvGrpSpPr>
            <a:grpSpLocks/>
          </p:cNvGrpSpPr>
          <p:nvPr/>
        </p:nvGrpSpPr>
        <p:grpSpPr bwMode="auto">
          <a:xfrm>
            <a:off x="984249" y="2920548"/>
            <a:ext cx="2866533" cy="2446337"/>
            <a:chOff x="476" y="664"/>
            <a:chExt cx="1633" cy="1541"/>
          </a:xfrm>
        </p:grpSpPr>
        <p:sp>
          <p:nvSpPr>
            <p:cNvPr id="53262" name="Oval 14"/>
            <p:cNvSpPr>
              <a:spLocks noChangeArrowheads="1"/>
            </p:cNvSpPr>
            <p:nvPr/>
          </p:nvSpPr>
          <p:spPr bwMode="auto">
            <a:xfrm>
              <a:off x="521" y="664"/>
              <a:ext cx="1588" cy="1541"/>
            </a:xfrm>
            <a:prstGeom prst="ellipse">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Text Box 17"/>
            <p:cNvSpPr txBox="1">
              <a:spLocks noChangeArrowheads="1"/>
            </p:cNvSpPr>
            <p:nvPr/>
          </p:nvSpPr>
          <p:spPr bwMode="auto">
            <a:xfrm>
              <a:off x="930" y="821"/>
              <a:ext cx="7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a:solidFill>
                    <a:schemeClr val="bg1"/>
                  </a:solidFill>
                </a:rPr>
                <a:t>Interface</a:t>
              </a:r>
            </a:p>
          </p:txBody>
        </p:sp>
        <p:sp>
          <p:nvSpPr>
            <p:cNvPr id="53266" name="Text Box 18"/>
            <p:cNvSpPr txBox="1">
              <a:spLocks noChangeArrowheads="1"/>
            </p:cNvSpPr>
            <p:nvPr/>
          </p:nvSpPr>
          <p:spPr bwMode="auto">
            <a:xfrm>
              <a:off x="476" y="1147"/>
              <a:ext cx="1439"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spcBef>
                  <a:spcPct val="50000"/>
                </a:spcBef>
              </a:pPr>
              <a:r>
                <a:rPr lang="en-US" altLang="zh-CN" sz="1900" dirty="0">
                  <a:solidFill>
                    <a:schemeClr val="bg1"/>
                  </a:solidFill>
                </a:rPr>
                <a:t>Is abstract data types representing collections</a:t>
              </a:r>
              <a:endParaRPr lang="en-US" altLang="en-US" sz="1900" dirty="0">
                <a:solidFill>
                  <a:schemeClr val="bg1"/>
                </a:solidFill>
              </a:endParaRPr>
            </a:p>
          </p:txBody>
        </p:sp>
      </p:grpSp>
      <p:grpSp>
        <p:nvGrpSpPr>
          <p:cNvPr id="53281" name="Group 33"/>
          <p:cNvGrpSpPr>
            <a:grpSpLocks/>
          </p:cNvGrpSpPr>
          <p:nvPr/>
        </p:nvGrpSpPr>
        <p:grpSpPr bwMode="auto">
          <a:xfrm>
            <a:off x="4551843" y="3662569"/>
            <a:ext cx="2520950" cy="2573606"/>
            <a:chOff x="3833" y="618"/>
            <a:chExt cx="1588" cy="1541"/>
          </a:xfrm>
        </p:grpSpPr>
        <p:sp>
          <p:nvSpPr>
            <p:cNvPr id="53274" name="Oval 26"/>
            <p:cNvSpPr>
              <a:spLocks noChangeArrowheads="1"/>
            </p:cNvSpPr>
            <p:nvPr/>
          </p:nvSpPr>
          <p:spPr bwMode="auto">
            <a:xfrm>
              <a:off x="3833" y="618"/>
              <a:ext cx="1588" cy="1541"/>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Text Box 21"/>
            <p:cNvSpPr txBox="1">
              <a:spLocks noChangeArrowheads="1"/>
            </p:cNvSpPr>
            <p:nvPr/>
          </p:nvSpPr>
          <p:spPr bwMode="auto">
            <a:xfrm>
              <a:off x="4195" y="709"/>
              <a:ext cx="9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dirty="0">
                  <a:solidFill>
                    <a:schemeClr val="bg1"/>
                  </a:solidFill>
                </a:rPr>
                <a:t>Algorithms</a:t>
              </a:r>
            </a:p>
          </p:txBody>
        </p:sp>
        <p:sp>
          <p:nvSpPr>
            <p:cNvPr id="53276" name="Text Box 28"/>
            <p:cNvSpPr txBox="1">
              <a:spLocks noChangeArrowheads="1"/>
            </p:cNvSpPr>
            <p:nvPr/>
          </p:nvSpPr>
          <p:spPr bwMode="auto">
            <a:xfrm>
              <a:off x="3922" y="953"/>
              <a:ext cx="1439" cy="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900">
                  <a:solidFill>
                    <a:schemeClr val="bg1"/>
                  </a:solidFill>
                </a:rPr>
                <a:t>Are methods that perform computations on objects that implement the interface </a:t>
              </a:r>
            </a:p>
          </p:txBody>
        </p:sp>
      </p:grpSp>
      <p:grpSp>
        <p:nvGrpSpPr>
          <p:cNvPr id="53282" name="Group 34"/>
          <p:cNvGrpSpPr>
            <a:grpSpLocks/>
          </p:cNvGrpSpPr>
          <p:nvPr/>
        </p:nvGrpSpPr>
        <p:grpSpPr bwMode="auto">
          <a:xfrm>
            <a:off x="8368987" y="3144044"/>
            <a:ext cx="2592388" cy="2446338"/>
            <a:chOff x="1202" y="2779"/>
            <a:chExt cx="1633" cy="1541"/>
          </a:xfrm>
        </p:grpSpPr>
        <p:sp>
          <p:nvSpPr>
            <p:cNvPr id="53278" name="Oval 30"/>
            <p:cNvSpPr>
              <a:spLocks noChangeArrowheads="1"/>
            </p:cNvSpPr>
            <p:nvPr/>
          </p:nvSpPr>
          <p:spPr bwMode="auto">
            <a:xfrm>
              <a:off x="1202" y="2779"/>
              <a:ext cx="1588" cy="1541"/>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Text Box 31"/>
            <p:cNvSpPr txBox="1">
              <a:spLocks noChangeArrowheads="1"/>
            </p:cNvSpPr>
            <p:nvPr/>
          </p:nvSpPr>
          <p:spPr bwMode="auto">
            <a:xfrm>
              <a:off x="1373" y="3044"/>
              <a:ext cx="14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a:solidFill>
                    <a:schemeClr val="bg1"/>
                  </a:solidFill>
                </a:rPr>
                <a:t>Implementation</a:t>
              </a:r>
            </a:p>
          </p:txBody>
        </p:sp>
        <p:sp>
          <p:nvSpPr>
            <p:cNvPr id="53280" name="Text Box 32"/>
            <p:cNvSpPr txBox="1">
              <a:spLocks noChangeArrowheads="1"/>
            </p:cNvSpPr>
            <p:nvPr/>
          </p:nvSpPr>
          <p:spPr bwMode="auto">
            <a:xfrm>
              <a:off x="1247" y="3385"/>
              <a:ext cx="143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900" dirty="0">
                  <a:solidFill>
                    <a:schemeClr val="bg1"/>
                  </a:solidFill>
                </a:rPr>
                <a:t>Is actual execution of interfaces</a:t>
              </a:r>
            </a:p>
          </p:txBody>
        </p:sp>
      </p:grpSp>
      <p:sp>
        <p:nvSpPr>
          <p:cNvPr id="53284" name="Rectangle 36"/>
          <p:cNvSpPr>
            <a:spLocks noChangeArrowheads="1"/>
          </p:cNvSpPr>
          <p:nvPr/>
        </p:nvSpPr>
        <p:spPr bwMode="auto">
          <a:xfrm>
            <a:off x="1063241" y="2191288"/>
            <a:ext cx="89296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dirty="0"/>
              <a:t>Collection Framework is composed of three components. </a:t>
            </a:r>
          </a:p>
        </p:txBody>
      </p:sp>
    </p:spTree>
    <p:extLst>
      <p:ext uri="{BB962C8B-B14F-4D97-AF65-F5344CB8AC3E}">
        <p14:creationId xmlns:p14="http://schemas.microsoft.com/office/powerpoint/2010/main" val="412912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84">
                                            <p:txEl>
                                              <p:pRg st="0" end="0"/>
                                            </p:txEl>
                                          </p:spTgt>
                                        </p:tgtEl>
                                        <p:attrNameLst>
                                          <p:attrName>style.visibility</p:attrName>
                                        </p:attrNameLst>
                                      </p:cBhvr>
                                      <p:to>
                                        <p:strVal val="visible"/>
                                      </p:to>
                                    </p:set>
                                    <p:anim calcmode="lin" valueType="num">
                                      <p:cBhvr additive="base">
                                        <p:cTn id="7" dur="1000" fill="hold"/>
                                        <p:tgtEl>
                                          <p:spTgt spid="5328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53283"/>
                                        </p:tgtEl>
                                        <p:attrNameLst>
                                          <p:attrName>style.visibility</p:attrName>
                                        </p:attrNameLst>
                                      </p:cBhvr>
                                      <p:to>
                                        <p:strVal val="visible"/>
                                      </p:to>
                                    </p:set>
                                    <p:animEffect transition="in" filter="wedge">
                                      <p:cBhvr>
                                        <p:cTn id="13" dur="1000"/>
                                        <p:tgtEl>
                                          <p:spTgt spid="53283"/>
                                        </p:tgtEl>
                                      </p:cBhvr>
                                    </p:animEffect>
                                  </p:childTnLst>
                                </p:cTn>
                              </p:par>
                            </p:childTnLst>
                          </p:cTn>
                        </p:par>
                        <p:par>
                          <p:cTn id="14" fill="hold" nodeType="afterGroup">
                            <p:stCondLst>
                              <p:cond delay="1000"/>
                            </p:stCondLst>
                            <p:childTnLst>
                              <p:par>
                                <p:cTn id="15" presetID="20" presetClass="entr" presetSubtype="0" fill="hold" nodeType="afterEffect">
                                  <p:stCondLst>
                                    <p:cond delay="0"/>
                                  </p:stCondLst>
                                  <p:childTnLst>
                                    <p:set>
                                      <p:cBhvr>
                                        <p:cTn id="16" dur="1" fill="hold">
                                          <p:stCondLst>
                                            <p:cond delay="0"/>
                                          </p:stCondLst>
                                        </p:cTn>
                                        <p:tgtEl>
                                          <p:spTgt spid="53282"/>
                                        </p:tgtEl>
                                        <p:attrNameLst>
                                          <p:attrName>style.visibility</p:attrName>
                                        </p:attrNameLst>
                                      </p:cBhvr>
                                      <p:to>
                                        <p:strVal val="visible"/>
                                      </p:to>
                                    </p:set>
                                    <p:animEffect transition="in" filter="wedge">
                                      <p:cBhvr>
                                        <p:cTn id="17" dur="1000"/>
                                        <p:tgtEl>
                                          <p:spTgt spid="53282"/>
                                        </p:tgtEl>
                                      </p:cBhvr>
                                    </p:animEffect>
                                  </p:childTnLst>
                                </p:cTn>
                              </p:par>
                            </p:childTnLst>
                          </p:cTn>
                        </p:par>
                        <p:par>
                          <p:cTn id="18" fill="hold" nodeType="afterGroup">
                            <p:stCondLst>
                              <p:cond delay="2000"/>
                            </p:stCondLst>
                            <p:childTnLst>
                              <p:par>
                                <p:cTn id="19" presetID="20" presetClass="entr" presetSubtype="0" fill="hold" nodeType="afterEffect">
                                  <p:stCondLst>
                                    <p:cond delay="0"/>
                                  </p:stCondLst>
                                  <p:childTnLst>
                                    <p:set>
                                      <p:cBhvr>
                                        <p:cTn id="20" dur="1" fill="hold">
                                          <p:stCondLst>
                                            <p:cond delay="0"/>
                                          </p:stCondLst>
                                        </p:cTn>
                                        <p:tgtEl>
                                          <p:spTgt spid="53281"/>
                                        </p:tgtEl>
                                        <p:attrNameLst>
                                          <p:attrName>style.visibility</p:attrName>
                                        </p:attrNameLst>
                                      </p:cBhvr>
                                      <p:to>
                                        <p:strVal val="visible"/>
                                      </p:to>
                                    </p:set>
                                    <p:animEffect transition="in" filter="wedge">
                                      <p:cBhvr>
                                        <p:cTn id="21" dur="1000"/>
                                        <p:tgtEl>
                                          <p:spTgt spid="53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collections framework (JCF)</a:t>
            </a:r>
            <a:endParaRPr lang="en-IN" dirty="0"/>
          </a:p>
        </p:txBody>
      </p:sp>
      <p:sp>
        <p:nvSpPr>
          <p:cNvPr id="3" name="Content Placeholder 2"/>
          <p:cNvSpPr>
            <a:spLocks noGrp="1"/>
          </p:cNvSpPr>
          <p:nvPr>
            <p:ph idx="1"/>
          </p:nvPr>
        </p:nvSpPr>
        <p:spPr/>
        <p:txBody>
          <a:bodyPr/>
          <a:lstStyle/>
          <a:p>
            <a:r>
              <a:rPr lang="en-IN" dirty="0" smtClean="0"/>
              <a:t>It is a set of classes and interfaces that implement commonly reusable collection data structures. </a:t>
            </a:r>
          </a:p>
          <a:p>
            <a:r>
              <a:rPr lang="en-IN" dirty="0" smtClean="0"/>
              <a:t>Although referred to as a framework, it works in a manner of a library. </a:t>
            </a:r>
          </a:p>
          <a:p>
            <a:r>
              <a:rPr lang="en-IN" dirty="0" smtClean="0"/>
              <a:t>The JCF provides both interfaces that define various collections and classes that implement them.</a:t>
            </a:r>
          </a:p>
        </p:txBody>
      </p:sp>
    </p:spTree>
    <p:extLst>
      <p:ext uri="{BB962C8B-B14F-4D97-AF65-F5344CB8AC3E}">
        <p14:creationId xmlns:p14="http://schemas.microsoft.com/office/powerpoint/2010/main" val="2628503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000"/>
              <a:t>Advantages of Collection Framework</a:t>
            </a:r>
          </a:p>
        </p:txBody>
      </p:sp>
      <p:sp>
        <p:nvSpPr>
          <p:cNvPr id="55299" name="Rectangle 3"/>
          <p:cNvSpPr>
            <a:spLocks noGrp="1" noChangeArrowheads="1"/>
          </p:cNvSpPr>
          <p:nvPr>
            <p:ph idx="1"/>
          </p:nvPr>
        </p:nvSpPr>
        <p:spPr>
          <a:xfrm>
            <a:off x="1155185" y="2134093"/>
            <a:ext cx="9683143" cy="4525963"/>
          </a:xfrm>
        </p:spPr>
        <p:txBody>
          <a:bodyPr/>
          <a:lstStyle/>
          <a:p>
            <a:r>
              <a:rPr lang="en-US" altLang="en-US" dirty="0"/>
              <a:t>Reduces programming effort by providing useful data structures and algorithms.</a:t>
            </a:r>
          </a:p>
          <a:p>
            <a:r>
              <a:rPr lang="en-US" altLang="en-US" dirty="0"/>
              <a:t>Increases program speed and quality since the implementation of each interface is interchangeable.</a:t>
            </a:r>
          </a:p>
          <a:p>
            <a:r>
              <a:rPr lang="en-US" altLang="en-US" dirty="0"/>
              <a:t>Allows interoperability among different APIs.</a:t>
            </a:r>
          </a:p>
          <a:p>
            <a:r>
              <a:rPr lang="en-US" altLang="en-US" dirty="0"/>
              <a:t>Extending or adapting a collection is easy.</a:t>
            </a:r>
          </a:p>
        </p:txBody>
      </p:sp>
    </p:spTree>
    <p:extLst>
      <p:ext uri="{BB962C8B-B14F-4D97-AF65-F5344CB8AC3E}">
        <p14:creationId xmlns:p14="http://schemas.microsoft.com/office/powerpoint/2010/main" val="3906034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lide(fromLeft)">
                                      <p:cBhvr>
                                        <p:cTn id="7" dur="1000"/>
                                        <p:tgtEl>
                                          <p:spTgt spid="55299">
                                            <p:txEl>
                                              <p:pRg st="0" end="0"/>
                                            </p:txEl>
                                          </p:spTgt>
                                        </p:tgtEl>
                                      </p:cBhvr>
                                    </p:animEffect>
                                  </p:childTnLst>
                                </p:cTn>
                              </p:par>
                            </p:childTnLst>
                          </p:cTn>
                        </p:par>
                        <p:par>
                          <p:cTn id="8" fill="hold" nodeType="afterGroup">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slide(fromLeft)">
                                      <p:cBhvr>
                                        <p:cTn id="11" dur="1000"/>
                                        <p:tgtEl>
                                          <p:spTgt spid="55299">
                                            <p:txEl>
                                              <p:pRg st="1" end="1"/>
                                            </p:txEl>
                                          </p:spTgt>
                                        </p:tgtEl>
                                      </p:cBhvr>
                                    </p:animEffect>
                                  </p:childTnLst>
                                </p:cTn>
                              </p:par>
                            </p:childTnLst>
                          </p:cTn>
                        </p:par>
                        <p:par>
                          <p:cTn id="12" fill="hold" nodeType="afterGroup">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slide(fromLeft)">
                                      <p:cBhvr>
                                        <p:cTn id="15" dur="1000"/>
                                        <p:tgtEl>
                                          <p:spTgt spid="55299">
                                            <p:txEl>
                                              <p:pRg st="2" end="2"/>
                                            </p:txEl>
                                          </p:spTgt>
                                        </p:tgtEl>
                                      </p:cBhvr>
                                    </p:animEffect>
                                  </p:childTnLst>
                                </p:cTn>
                              </p:par>
                            </p:childTnLst>
                          </p:cTn>
                        </p:par>
                        <p:par>
                          <p:cTn id="16" fill="hold" nodeType="afterGroup">
                            <p:stCondLst>
                              <p:cond delay="3000"/>
                            </p:stCondLst>
                            <p:childTnLst>
                              <p:par>
                                <p:cTn id="17" presetID="12" presetClass="entr" presetSubtype="8" fill="hold" grpId="0" nodeType="after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Effect transition="in" filter="slide(fromLeft)">
                                      <p:cBhvr>
                                        <p:cTn id="19" dur="10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Collection </a:t>
            </a:r>
            <a:r>
              <a:rPr lang="en-US" dirty="0" smtClean="0"/>
              <a:t>Classes</a:t>
            </a:r>
            <a:endParaRPr lang="en-US" dirty="0"/>
          </a:p>
        </p:txBody>
      </p:sp>
      <p:sp>
        <p:nvSpPr>
          <p:cNvPr id="3" name="Content Placeholder 2"/>
          <p:cNvSpPr>
            <a:spLocks noGrp="1"/>
          </p:cNvSpPr>
          <p:nvPr>
            <p:ph idx="1"/>
          </p:nvPr>
        </p:nvSpPr>
        <p:spPr>
          <a:xfrm>
            <a:off x="680321" y="2112135"/>
            <a:ext cx="9613861" cy="3733902"/>
          </a:xfrm>
        </p:spPr>
        <p:txBody>
          <a:bodyPr/>
          <a:lstStyle/>
          <a:p>
            <a:r>
              <a:rPr lang="en-US" dirty="0"/>
              <a:t>Java provides a set of standard collection classes that implement Collection interfaces. </a:t>
            </a:r>
            <a:endParaRPr lang="en-US" dirty="0" smtClean="0"/>
          </a:p>
          <a:p>
            <a:r>
              <a:rPr lang="en-IN" b="0" dirty="0" smtClean="0"/>
              <a:t>The Collection interface </a:t>
            </a:r>
            <a:r>
              <a:rPr lang="en-IN" b="0" u="sng" dirty="0" smtClean="0"/>
              <a:t>(</a:t>
            </a:r>
            <a:r>
              <a:rPr lang="en-IN" u="sng" dirty="0" err="1" smtClean="0"/>
              <a:t>java.util.Collection</a:t>
            </a:r>
            <a:r>
              <a:rPr lang="en-IN" b="0" u="sng" dirty="0" smtClean="0"/>
              <a:t>) </a:t>
            </a:r>
            <a:r>
              <a:rPr lang="en-IN" b="0" dirty="0" smtClean="0"/>
              <a:t>and Map interface </a:t>
            </a:r>
            <a:r>
              <a:rPr lang="en-IN" b="0" u="sng" dirty="0" smtClean="0"/>
              <a:t>(</a:t>
            </a:r>
            <a:r>
              <a:rPr lang="en-IN" u="sng" dirty="0" err="1" smtClean="0"/>
              <a:t>java.util.Map</a:t>
            </a:r>
            <a:r>
              <a:rPr lang="en-IN" b="0" u="sng" dirty="0" smtClean="0"/>
              <a:t>) </a:t>
            </a:r>
            <a:r>
              <a:rPr lang="en-IN" b="0" dirty="0" smtClean="0"/>
              <a:t>are two main root interfaces of Java collection classes.</a:t>
            </a:r>
          </a:p>
          <a:p>
            <a:r>
              <a:rPr lang="en-IN" b="0" dirty="0"/>
              <a:t>The </a:t>
            </a:r>
            <a:r>
              <a:rPr lang="en-IN" dirty="0"/>
              <a:t>java.util</a:t>
            </a:r>
            <a:r>
              <a:rPr lang="en-IN" b="0" dirty="0"/>
              <a:t> package contains all the classes and interfaces for Collection framework.</a:t>
            </a:r>
            <a:endParaRPr lang="en-IN" dirty="0" smtClean="0"/>
          </a:p>
          <a:p>
            <a:pPr marL="0" indent="0">
              <a:buNone/>
            </a:pPr>
            <a:endParaRPr lang="en-US" dirty="0" smtClean="0"/>
          </a:p>
          <a:p>
            <a:endParaRPr lang="en-US" dirty="0"/>
          </a:p>
        </p:txBody>
      </p:sp>
    </p:spTree>
    <p:extLst>
      <p:ext uri="{BB962C8B-B14F-4D97-AF65-F5344CB8AC3E}">
        <p14:creationId xmlns:p14="http://schemas.microsoft.com/office/powerpoint/2010/main" val="183001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Hierarchy of Collection </a:t>
            </a:r>
            <a:r>
              <a:rPr lang="en-IN" b="0" dirty="0" smtClean="0"/>
              <a:t>Framework</a:t>
            </a:r>
            <a:endParaRPr lang="en-IN" dirty="0"/>
          </a:p>
        </p:txBody>
      </p:sp>
      <p:pic>
        <p:nvPicPr>
          <p:cNvPr id="4" name="Picture 3"/>
          <p:cNvPicPr>
            <a:picLocks noChangeAspect="1"/>
          </p:cNvPicPr>
          <p:nvPr/>
        </p:nvPicPr>
        <p:blipFill>
          <a:blip r:embed="rId2"/>
          <a:stretch>
            <a:fillRect/>
          </a:stretch>
        </p:blipFill>
        <p:spPr>
          <a:xfrm>
            <a:off x="1532964" y="1304365"/>
            <a:ext cx="8296835" cy="4881281"/>
          </a:xfrm>
          <a:prstGeom prst="rect">
            <a:avLst/>
          </a:prstGeom>
        </p:spPr>
      </p:pic>
    </p:spTree>
    <p:extLst>
      <p:ext uri="{BB962C8B-B14F-4D97-AF65-F5344CB8AC3E}">
        <p14:creationId xmlns:p14="http://schemas.microsoft.com/office/powerpoint/2010/main" val="1034182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Collection </a:t>
            </a:r>
            <a:r>
              <a:rPr lang="en-IN" dirty="0" smtClean="0"/>
              <a:t>interface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8556827"/>
              </p:ext>
            </p:extLst>
          </p:nvPr>
        </p:nvGraphicFramePr>
        <p:xfrm>
          <a:off x="806822" y="1435394"/>
          <a:ext cx="10125636" cy="4901131"/>
        </p:xfrm>
        <a:graphic>
          <a:graphicData uri="http://schemas.openxmlformats.org/drawingml/2006/table">
            <a:tbl>
              <a:tblPr>
                <a:tableStyleId>{284E427A-3D55-4303-BF80-6455036E1DE7}</a:tableStyleId>
              </a:tblPr>
              <a:tblGrid>
                <a:gridCol w="5062818"/>
                <a:gridCol w="5062818"/>
              </a:tblGrid>
              <a:tr h="157716">
                <a:tc>
                  <a:txBody>
                    <a:bodyPr/>
                    <a:lstStyle/>
                    <a:p>
                      <a:pPr algn="ctr" fontAlgn="t"/>
                      <a:r>
                        <a:rPr lang="en-IN" sz="1400" b="1" dirty="0">
                          <a:effectLst/>
                        </a:rPr>
                        <a:t>Method</a:t>
                      </a:r>
                      <a:endParaRPr lang="en-IN" sz="1400" b="1" dirty="0">
                        <a:solidFill>
                          <a:srgbClr val="000000"/>
                        </a:solidFill>
                        <a:effectLst/>
                        <a:latin typeface="times new roman" panose="02020603050405020304" pitchFamily="18" charset="0"/>
                      </a:endParaRPr>
                    </a:p>
                  </a:txBody>
                  <a:tcPr marL="35844" marR="35844" marT="35844" marB="35844"/>
                </a:tc>
                <a:tc>
                  <a:txBody>
                    <a:bodyPr/>
                    <a:lstStyle/>
                    <a:p>
                      <a:pPr algn="ctr" fontAlgn="t"/>
                      <a:r>
                        <a:rPr lang="en-IN" sz="1400" b="1" dirty="0">
                          <a:effectLst/>
                        </a:rPr>
                        <a:t>Description</a:t>
                      </a:r>
                      <a:endParaRPr lang="en-IN" sz="1400" b="1" dirty="0">
                        <a:solidFill>
                          <a:srgbClr val="000000"/>
                        </a:solidFill>
                        <a:effectLst/>
                        <a:latin typeface="times new roman" panose="02020603050405020304" pitchFamily="18" charset="0"/>
                      </a:endParaRPr>
                    </a:p>
                  </a:txBody>
                  <a:tcPr marL="35844" marR="35844" marT="35844" marB="35844"/>
                </a:tc>
              </a:tr>
              <a:tr h="305873">
                <a:tc>
                  <a:txBody>
                    <a:bodyPr/>
                    <a:lstStyle/>
                    <a:p>
                      <a:pPr algn="just" fontAlgn="t"/>
                      <a:r>
                        <a:rPr lang="en-IN" sz="1400">
                          <a:effectLst/>
                        </a:rPr>
                        <a:t>public boolean add(Object element)</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insert an element in this collection.</a:t>
                      </a:r>
                      <a:endParaRPr lang="en-IN" sz="1400" b="0" i="0">
                        <a:solidFill>
                          <a:srgbClr val="000000"/>
                        </a:solidFill>
                        <a:effectLst/>
                        <a:latin typeface="verdana" panose="020B0604030504040204" pitchFamily="34" charset="0"/>
                      </a:endParaRPr>
                    </a:p>
                  </a:txBody>
                  <a:tcPr marL="23896" marR="23896" marT="23896" marB="23896"/>
                </a:tc>
              </a:tr>
              <a:tr h="391900">
                <a:tc>
                  <a:txBody>
                    <a:bodyPr/>
                    <a:lstStyle/>
                    <a:p>
                      <a:pPr algn="just" fontAlgn="t"/>
                      <a:r>
                        <a:rPr lang="en-IN" sz="1400" dirty="0">
                          <a:effectLst/>
                        </a:rPr>
                        <a:t>public </a:t>
                      </a:r>
                      <a:r>
                        <a:rPr lang="en-IN" sz="1400" dirty="0" err="1">
                          <a:effectLst/>
                        </a:rPr>
                        <a:t>boolean</a:t>
                      </a:r>
                      <a:r>
                        <a:rPr lang="en-IN" sz="1400" dirty="0">
                          <a:effectLst/>
                        </a:rPr>
                        <a:t> </a:t>
                      </a:r>
                      <a:r>
                        <a:rPr lang="en-IN" sz="1400" dirty="0" err="1">
                          <a:effectLst/>
                        </a:rPr>
                        <a:t>addAll</a:t>
                      </a:r>
                      <a:r>
                        <a:rPr lang="en-IN" sz="1400" dirty="0">
                          <a:effectLst/>
                        </a:rPr>
                        <a:t>(Collection c)</a:t>
                      </a:r>
                      <a:endParaRPr lang="en-IN" sz="1400" b="0" i="0" dirty="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insert the specified collection elements in the invoking collection.</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boolean remove(Object element)</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delete an element from this collection.</a:t>
                      </a:r>
                      <a:endParaRPr lang="en-IN" sz="1400" b="0" i="0">
                        <a:solidFill>
                          <a:srgbClr val="000000"/>
                        </a:solidFill>
                        <a:effectLst/>
                        <a:latin typeface="verdana" panose="020B0604030504040204" pitchFamily="34" charset="0"/>
                      </a:endParaRPr>
                    </a:p>
                  </a:txBody>
                  <a:tcPr marL="23896" marR="23896" marT="23896" marB="23896"/>
                </a:tc>
              </a:tr>
              <a:tr h="477926">
                <a:tc>
                  <a:txBody>
                    <a:bodyPr/>
                    <a:lstStyle/>
                    <a:p>
                      <a:pPr algn="just" fontAlgn="t"/>
                      <a:r>
                        <a:rPr lang="en-IN" sz="1400" dirty="0">
                          <a:effectLst/>
                        </a:rPr>
                        <a:t>public </a:t>
                      </a:r>
                      <a:r>
                        <a:rPr lang="en-IN" sz="1400" dirty="0" err="1">
                          <a:effectLst/>
                        </a:rPr>
                        <a:t>boolean</a:t>
                      </a:r>
                      <a:r>
                        <a:rPr lang="en-IN" sz="1400" dirty="0">
                          <a:effectLst/>
                        </a:rPr>
                        <a:t> </a:t>
                      </a:r>
                      <a:r>
                        <a:rPr lang="en-IN" sz="1400" dirty="0" err="1">
                          <a:effectLst/>
                        </a:rPr>
                        <a:t>removeAll</a:t>
                      </a:r>
                      <a:r>
                        <a:rPr lang="en-IN" sz="1400" dirty="0">
                          <a:effectLst/>
                        </a:rPr>
                        <a:t>(Collection c)</a:t>
                      </a:r>
                      <a:endParaRPr lang="en-IN" sz="1400" b="0" i="0" dirty="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delete all the elements of specified collection from the invoking collection.</a:t>
                      </a:r>
                      <a:endParaRPr lang="en-IN" sz="1400" b="0" i="0">
                        <a:solidFill>
                          <a:srgbClr val="000000"/>
                        </a:solidFill>
                        <a:effectLst/>
                        <a:latin typeface="verdana" panose="020B0604030504040204" pitchFamily="34" charset="0"/>
                      </a:endParaRPr>
                    </a:p>
                  </a:txBody>
                  <a:tcPr marL="23896" marR="23896" marT="23896" marB="23896"/>
                </a:tc>
              </a:tr>
              <a:tr h="477926">
                <a:tc>
                  <a:txBody>
                    <a:bodyPr/>
                    <a:lstStyle/>
                    <a:p>
                      <a:pPr algn="just" fontAlgn="t"/>
                      <a:r>
                        <a:rPr lang="en-IN" sz="1400">
                          <a:effectLst/>
                        </a:rPr>
                        <a:t>public boolean retainAll(Collection c)</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delete all the elements of invoking collection except the specified collection.</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int size()</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return the total number of elements in the collection.</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void clear()</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removes the total no of element from the collection.</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boolean contains(Object element)</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search an element.</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boolean containsAll(Collection c)</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is used to search the specified collection in this collection.</a:t>
                      </a:r>
                      <a:endParaRPr lang="en-IN" sz="1400" b="0" i="0">
                        <a:solidFill>
                          <a:srgbClr val="000000"/>
                        </a:solidFill>
                        <a:effectLst/>
                        <a:latin typeface="verdana" panose="020B0604030504040204" pitchFamily="34" charset="0"/>
                      </a:endParaRPr>
                    </a:p>
                  </a:txBody>
                  <a:tcPr marL="23896" marR="23896" marT="23896" marB="23896"/>
                </a:tc>
              </a:tr>
              <a:tr h="219846">
                <a:tc>
                  <a:txBody>
                    <a:bodyPr/>
                    <a:lstStyle/>
                    <a:p>
                      <a:pPr algn="just" fontAlgn="t"/>
                      <a:r>
                        <a:rPr lang="en-IN" sz="1400">
                          <a:effectLst/>
                        </a:rPr>
                        <a:t>public Iterator iterator()</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returns an iterator.</a:t>
                      </a:r>
                      <a:endParaRPr lang="en-IN" sz="1400" b="0" i="0">
                        <a:solidFill>
                          <a:srgbClr val="000000"/>
                        </a:solidFill>
                        <a:effectLst/>
                        <a:latin typeface="verdana" panose="020B0604030504040204" pitchFamily="34" charset="0"/>
                      </a:endParaRPr>
                    </a:p>
                  </a:txBody>
                  <a:tcPr marL="23896" marR="23896" marT="23896" marB="23896"/>
                </a:tc>
              </a:tr>
              <a:tr h="219846">
                <a:tc>
                  <a:txBody>
                    <a:bodyPr/>
                    <a:lstStyle/>
                    <a:p>
                      <a:pPr algn="just" fontAlgn="t"/>
                      <a:r>
                        <a:rPr lang="en-IN" sz="1400">
                          <a:effectLst/>
                        </a:rPr>
                        <a:t>public Object[] toArray()</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converts collection into array.</a:t>
                      </a:r>
                      <a:endParaRPr lang="en-IN" sz="1400" b="0" i="0">
                        <a:solidFill>
                          <a:srgbClr val="000000"/>
                        </a:solidFill>
                        <a:effectLst/>
                        <a:latin typeface="verdana" panose="020B0604030504040204" pitchFamily="34" charset="0"/>
                      </a:endParaRPr>
                    </a:p>
                  </a:txBody>
                  <a:tcPr marL="23896" marR="23896" marT="23896" marB="23896"/>
                </a:tc>
              </a:tr>
              <a:tr h="219846">
                <a:tc>
                  <a:txBody>
                    <a:bodyPr/>
                    <a:lstStyle/>
                    <a:p>
                      <a:pPr algn="just" fontAlgn="t"/>
                      <a:r>
                        <a:rPr lang="en-IN" sz="1400">
                          <a:effectLst/>
                        </a:rPr>
                        <a:t>public boolean isEmpty()</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checks if collection is empty.</a:t>
                      </a:r>
                      <a:endParaRPr lang="en-IN" sz="1400" b="0" i="0">
                        <a:solidFill>
                          <a:srgbClr val="000000"/>
                        </a:solidFill>
                        <a:effectLst/>
                        <a:latin typeface="verdana" panose="020B0604030504040204" pitchFamily="34" charset="0"/>
                      </a:endParaRPr>
                    </a:p>
                  </a:txBody>
                  <a:tcPr marL="23896" marR="23896" marT="23896" marB="23896"/>
                </a:tc>
              </a:tr>
              <a:tr h="305873">
                <a:tc>
                  <a:txBody>
                    <a:bodyPr/>
                    <a:lstStyle/>
                    <a:p>
                      <a:pPr algn="just" fontAlgn="t"/>
                      <a:r>
                        <a:rPr lang="en-IN" sz="1400">
                          <a:effectLst/>
                        </a:rPr>
                        <a:t>public boolean equals(Object element)</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a:effectLst/>
                        </a:rPr>
                        <a:t>matches two collection.</a:t>
                      </a:r>
                      <a:endParaRPr lang="en-IN" sz="1400" b="0" i="0">
                        <a:solidFill>
                          <a:srgbClr val="000000"/>
                        </a:solidFill>
                        <a:effectLst/>
                        <a:latin typeface="verdana" panose="020B0604030504040204" pitchFamily="34" charset="0"/>
                      </a:endParaRPr>
                    </a:p>
                  </a:txBody>
                  <a:tcPr marL="23896" marR="23896" marT="23896" marB="23896"/>
                </a:tc>
              </a:tr>
              <a:tr h="219846">
                <a:tc>
                  <a:txBody>
                    <a:bodyPr/>
                    <a:lstStyle/>
                    <a:p>
                      <a:pPr algn="just" fontAlgn="t"/>
                      <a:r>
                        <a:rPr lang="en-IN" sz="1400">
                          <a:effectLst/>
                        </a:rPr>
                        <a:t>public int hashCode()</a:t>
                      </a:r>
                      <a:endParaRPr lang="en-IN" sz="1400" b="0" i="0">
                        <a:solidFill>
                          <a:srgbClr val="000000"/>
                        </a:solidFill>
                        <a:effectLst/>
                        <a:latin typeface="verdana" panose="020B0604030504040204" pitchFamily="34" charset="0"/>
                      </a:endParaRPr>
                    </a:p>
                  </a:txBody>
                  <a:tcPr marL="23896" marR="23896" marT="23896" marB="23896"/>
                </a:tc>
                <a:tc>
                  <a:txBody>
                    <a:bodyPr/>
                    <a:lstStyle/>
                    <a:p>
                      <a:pPr algn="just" fontAlgn="t"/>
                      <a:r>
                        <a:rPr lang="en-IN" sz="1400" dirty="0">
                          <a:effectLst/>
                        </a:rPr>
                        <a:t>returns the </a:t>
                      </a:r>
                      <a:r>
                        <a:rPr lang="en-IN" sz="1400" dirty="0" err="1">
                          <a:effectLst/>
                        </a:rPr>
                        <a:t>hashcode</a:t>
                      </a:r>
                      <a:r>
                        <a:rPr lang="en-IN" sz="1400" dirty="0">
                          <a:effectLst/>
                        </a:rPr>
                        <a:t> number for collection.</a:t>
                      </a:r>
                      <a:endParaRPr lang="en-IN" sz="1400" b="0" i="0" dirty="0">
                        <a:solidFill>
                          <a:srgbClr val="000000"/>
                        </a:solidFill>
                        <a:effectLst/>
                        <a:latin typeface="verdana" panose="020B0604030504040204" pitchFamily="34" charset="0"/>
                      </a:endParaRPr>
                    </a:p>
                  </a:txBody>
                  <a:tcPr marL="23896" marR="23896" marT="23896" marB="23896"/>
                </a:tc>
              </a:tr>
            </a:tbl>
          </a:graphicData>
        </a:graphic>
      </p:graphicFrame>
    </p:spTree>
    <p:extLst>
      <p:ext uri="{BB962C8B-B14F-4D97-AF65-F5344CB8AC3E}">
        <p14:creationId xmlns:p14="http://schemas.microsoft.com/office/powerpoint/2010/main" val="456574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a:t>
            </a:r>
            <a:r>
              <a:rPr lang="en-IN" dirty="0" smtClean="0"/>
              <a:t>interface</a:t>
            </a:r>
            <a:endParaRPr lang="en-IN" dirty="0"/>
          </a:p>
        </p:txBody>
      </p:sp>
      <p:sp>
        <p:nvSpPr>
          <p:cNvPr id="3" name="Content Placeholder 2"/>
          <p:cNvSpPr>
            <a:spLocks noGrp="1"/>
          </p:cNvSpPr>
          <p:nvPr>
            <p:ph idx="1"/>
          </p:nvPr>
        </p:nvSpPr>
        <p:spPr>
          <a:xfrm>
            <a:off x="497541" y="1600201"/>
            <a:ext cx="11268635" cy="4424081"/>
          </a:xfrm>
        </p:spPr>
        <p:txBody>
          <a:bodyPr/>
          <a:lstStyle/>
          <a:p>
            <a:r>
              <a:rPr lang="en-IN" sz="2000" b="0" dirty="0" smtClean="0"/>
              <a:t>Iterator interface provides the facility of iterating the elements in forward direction only.</a:t>
            </a:r>
          </a:p>
          <a:p>
            <a:r>
              <a:rPr lang="en-IN" sz="2000" b="0" dirty="0" smtClean="0"/>
              <a:t>Iterator </a:t>
            </a:r>
            <a:r>
              <a:rPr lang="en-IN" sz="2000" b="0" dirty="0"/>
              <a:t>is an interface available in Collection framework in java.util package. </a:t>
            </a:r>
            <a:endParaRPr lang="en-IN" sz="2000" b="0" dirty="0" smtClean="0"/>
          </a:p>
          <a:p>
            <a:r>
              <a:rPr lang="en-IN" sz="2000" b="0" dirty="0" smtClean="0"/>
              <a:t>It </a:t>
            </a:r>
            <a:r>
              <a:rPr lang="en-IN" sz="2000" b="0" dirty="0"/>
              <a:t>is a Java Cursor used to iterate a collection of objects</a:t>
            </a:r>
            <a:r>
              <a:rPr lang="en-IN" sz="2000" b="0" dirty="0" smtClean="0"/>
              <a:t>.</a:t>
            </a:r>
          </a:p>
          <a:p>
            <a:r>
              <a:rPr lang="en-IN" sz="2000" b="0" dirty="0"/>
              <a:t>It is used to traverse a collection object elements one by one.</a:t>
            </a:r>
          </a:p>
          <a:p>
            <a:r>
              <a:rPr lang="en-IN" sz="2000" b="0" dirty="0"/>
              <a:t>It is available since Java 1.2 Collection Framework.</a:t>
            </a:r>
          </a:p>
          <a:p>
            <a:r>
              <a:rPr lang="en-IN" sz="2000" b="0" dirty="0"/>
              <a:t>It is applicable for all Collection classes. So it is also known as Universal Java Cursor.</a:t>
            </a:r>
          </a:p>
          <a:p>
            <a:r>
              <a:rPr lang="en-IN" sz="2000" b="0" dirty="0"/>
              <a:t>It supports both READ and REMOVE Operations.</a:t>
            </a:r>
          </a:p>
          <a:p>
            <a:r>
              <a:rPr lang="en-IN" sz="2000" b="0" dirty="0"/>
              <a:t>Compare to Enumeration interface, Iterator method names are simple and easy to use.</a:t>
            </a:r>
          </a:p>
          <a:p>
            <a:endParaRPr lang="en-IN" sz="2000" dirty="0" smtClean="0"/>
          </a:p>
          <a:p>
            <a:endParaRPr lang="en-IN" sz="2000" dirty="0"/>
          </a:p>
        </p:txBody>
      </p:sp>
    </p:spTree>
    <p:extLst>
      <p:ext uri="{BB962C8B-B14F-4D97-AF65-F5344CB8AC3E}">
        <p14:creationId xmlns:p14="http://schemas.microsoft.com/office/powerpoint/2010/main" val="2823850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0" y="0"/>
            <a:ext cx="9144000" cy="685800"/>
          </a:xfrm>
        </p:spPr>
        <p:txBody>
          <a:bodyPr/>
          <a:lstStyle/>
          <a:p>
            <a:pPr algn="ctr" eaLnBrk="1" hangingPunct="1"/>
            <a:r>
              <a:rPr lang="en-US" altLang="en-US" sz="3200"/>
              <a:t>Parameterized Classes and Generics</a:t>
            </a:r>
          </a:p>
        </p:txBody>
      </p:sp>
      <p:sp>
        <p:nvSpPr>
          <p:cNvPr id="4099" name="Rectangle 3"/>
          <p:cNvSpPr>
            <a:spLocks noGrp="1" noChangeArrowheads="1"/>
          </p:cNvSpPr>
          <p:nvPr>
            <p:ph type="body" idx="1"/>
          </p:nvPr>
        </p:nvSpPr>
        <p:spPr>
          <a:xfrm>
            <a:off x="605118" y="808038"/>
            <a:ext cx="10062882" cy="5440362"/>
          </a:xfrm>
        </p:spPr>
        <p:txBody>
          <a:bodyPr/>
          <a:lstStyle/>
          <a:p>
            <a:pPr eaLnBrk="1" hangingPunct="1">
              <a:lnSpc>
                <a:spcPct val="80000"/>
              </a:lnSpc>
            </a:pPr>
            <a:r>
              <a:rPr lang="en-US" altLang="en-US" dirty="0" smtClean="0"/>
              <a:t>The class </a:t>
            </a:r>
            <a:r>
              <a:rPr lang="en-US" altLang="en-US" dirty="0" err="1" smtClean="0">
                <a:solidFill>
                  <a:schemeClr val="tx1"/>
                </a:solidFill>
                <a:latin typeface="Courier New" panose="02070309020205020404" pitchFamily="49" charset="0"/>
              </a:rPr>
              <a:t>ArrayList</a:t>
            </a:r>
            <a:r>
              <a:rPr lang="en-US" altLang="en-US" dirty="0" smtClean="0"/>
              <a:t> is a </a:t>
            </a:r>
            <a:r>
              <a:rPr lang="en-US" altLang="en-US" i="1" dirty="0" smtClean="0"/>
              <a:t>parameterized class</a:t>
            </a:r>
          </a:p>
          <a:p>
            <a:pPr eaLnBrk="1" hangingPunct="1">
              <a:lnSpc>
                <a:spcPct val="80000"/>
              </a:lnSpc>
            </a:pPr>
            <a:endParaRPr lang="en-US" altLang="en-US" dirty="0" smtClean="0"/>
          </a:p>
          <a:p>
            <a:pPr eaLnBrk="1" hangingPunct="1">
              <a:lnSpc>
                <a:spcPct val="80000"/>
              </a:lnSpc>
            </a:pPr>
            <a:r>
              <a:rPr lang="en-US" altLang="en-US" dirty="0" smtClean="0"/>
              <a:t>It has a parameter, denoted by </a:t>
            </a:r>
            <a:r>
              <a:rPr lang="en-US" altLang="en-US" dirty="0" err="1" smtClean="0">
                <a:solidFill>
                  <a:schemeClr val="tx1"/>
                </a:solidFill>
                <a:latin typeface="Courier New" panose="02070309020205020404" pitchFamily="49" charset="0"/>
              </a:rPr>
              <a:t>Base_Type</a:t>
            </a:r>
            <a:r>
              <a:rPr lang="en-US" altLang="en-US" dirty="0" smtClean="0"/>
              <a:t>, that can be replaced by any reference type to obtain a class for </a:t>
            </a:r>
            <a:r>
              <a:rPr lang="en-US" altLang="en-US" dirty="0" err="1" smtClean="0">
                <a:solidFill>
                  <a:schemeClr val="tx1"/>
                </a:solidFill>
                <a:latin typeface="Courier New" panose="02070309020205020404" pitchFamily="49" charset="0"/>
              </a:rPr>
              <a:t>ArrayLists</a:t>
            </a:r>
            <a:r>
              <a:rPr lang="en-US" altLang="en-US" dirty="0" smtClean="0"/>
              <a:t> with the specified base type</a:t>
            </a:r>
          </a:p>
          <a:p>
            <a:pPr eaLnBrk="1" hangingPunct="1">
              <a:lnSpc>
                <a:spcPct val="80000"/>
              </a:lnSpc>
            </a:pPr>
            <a:endParaRPr lang="en-US" altLang="en-US" dirty="0" smtClean="0"/>
          </a:p>
          <a:p>
            <a:pPr eaLnBrk="1" hangingPunct="1">
              <a:lnSpc>
                <a:spcPct val="80000"/>
              </a:lnSpc>
            </a:pPr>
            <a:r>
              <a:rPr lang="en-US" altLang="en-US" dirty="0" smtClean="0"/>
              <a:t>Starting with version 5.0, Java allows class definitions with parameters for types</a:t>
            </a:r>
          </a:p>
          <a:p>
            <a:pPr eaLnBrk="1" hangingPunct="1">
              <a:lnSpc>
                <a:spcPct val="80000"/>
              </a:lnSpc>
            </a:pPr>
            <a:endParaRPr lang="en-US" altLang="en-US" dirty="0" smtClean="0"/>
          </a:p>
          <a:p>
            <a:pPr lvl="1" eaLnBrk="1" hangingPunct="1">
              <a:lnSpc>
                <a:spcPct val="80000"/>
              </a:lnSpc>
            </a:pPr>
            <a:r>
              <a:rPr lang="en-US" altLang="en-US" sz="2400" dirty="0"/>
              <a:t>These classes that have type parameters are called </a:t>
            </a:r>
            <a:r>
              <a:rPr lang="en-US" altLang="en-US" sz="2400" i="1" dirty="0"/>
              <a:t>parameterized class</a:t>
            </a:r>
            <a:r>
              <a:rPr lang="en-US" altLang="en-US" sz="2400" dirty="0"/>
              <a:t> or </a:t>
            </a:r>
            <a:r>
              <a:rPr lang="en-US" altLang="en-US" sz="2400" i="1" dirty="0"/>
              <a:t>generic definitions</a:t>
            </a:r>
            <a:r>
              <a:rPr lang="en-US" altLang="en-US" sz="2400" dirty="0"/>
              <a:t>, or, simply, </a:t>
            </a:r>
            <a:r>
              <a:rPr lang="en-US" altLang="en-US" sz="2400" i="1" dirty="0"/>
              <a:t>generics</a:t>
            </a:r>
          </a:p>
        </p:txBody>
      </p:sp>
      <p:sp>
        <p:nvSpPr>
          <p:cNvPr id="4100"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68411106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Iterator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79024373"/>
              </p:ext>
            </p:extLst>
          </p:nvPr>
        </p:nvGraphicFramePr>
        <p:xfrm>
          <a:off x="1102659" y="1527268"/>
          <a:ext cx="9332259" cy="2331720"/>
        </p:xfrm>
        <a:graphic>
          <a:graphicData uri="http://schemas.openxmlformats.org/drawingml/2006/table">
            <a:tbl>
              <a:tblPr/>
              <a:tblGrid>
                <a:gridCol w="3342053"/>
                <a:gridCol w="5990206"/>
              </a:tblGrid>
              <a:tr h="0">
                <a:tc>
                  <a:txBody>
                    <a:bodyPr/>
                    <a:lstStyle/>
                    <a:p>
                      <a:pPr algn="ctr" fontAlgn="t"/>
                      <a:r>
                        <a:rPr lang="en-IN" b="1" dirty="0">
                          <a:solidFill>
                            <a:srgbClr val="000000"/>
                          </a:solidFill>
                          <a:effectLst/>
                          <a:latin typeface="times new roman" panose="02020603050405020304" pitchFamily="18" charset="0"/>
                        </a:rPr>
                        <a:t>Method</a:t>
                      </a:r>
                    </a:p>
                  </a:txBody>
                  <a:tcPr marL="114300" marR="114300" marT="114300" marB="114300">
                    <a:lnL w="9525" cap="flat" cmpd="sng" algn="ctr">
                      <a:solidFill>
                        <a:srgbClr val="B0E34B"/>
                      </a:solidFill>
                      <a:prstDash val="solid"/>
                      <a:round/>
                      <a:headEnd type="none" w="med" len="med"/>
                      <a:tailEnd type="none" w="med" len="med"/>
                    </a:lnL>
                    <a:lnR w="9525" cap="flat" cmpd="sng" algn="ctr">
                      <a:solidFill>
                        <a:srgbClr val="B0E34B"/>
                      </a:solidFill>
                      <a:prstDash val="solid"/>
                      <a:round/>
                      <a:headEnd type="none" w="med" len="med"/>
                      <a:tailEnd type="none" w="med" len="med"/>
                    </a:lnR>
                    <a:lnT w="9525" cap="flat" cmpd="sng" algn="ctr">
                      <a:solidFill>
                        <a:srgbClr val="B0E3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B0E34B"/>
                      </a:solidFill>
                      <a:prstDash val="solid"/>
                      <a:round/>
                      <a:headEnd type="none" w="med" len="med"/>
                      <a:tailEnd type="none" w="med" len="med"/>
                    </a:lnL>
                    <a:lnR w="9525" cap="flat" cmpd="sng" algn="ctr">
                      <a:solidFill>
                        <a:srgbClr val="B0E34B"/>
                      </a:solidFill>
                      <a:prstDash val="solid"/>
                      <a:round/>
                      <a:headEnd type="none" w="med" len="med"/>
                      <a:tailEnd type="none" w="med" len="med"/>
                    </a:lnR>
                    <a:lnT w="9525" cap="flat" cmpd="sng" algn="ctr">
                      <a:solidFill>
                        <a:srgbClr val="B0E3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public boolean hasNext()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returns true if iterator has more elements.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public Object next()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It returns the element and moves the cursor pointer to the next element.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public void remove()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removes the last elements returned by the iterator. It is rarely used.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pic>
        <p:nvPicPr>
          <p:cNvPr id="101378" name="Picture 2" descr="https://cdn.journaldev.com/wp-content/uploads/2016/12/Iterator-Class-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988" y="4343399"/>
            <a:ext cx="3731372" cy="2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618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Iterator Demo</a:t>
            </a:r>
            <a:endParaRPr lang="en-IN" dirty="0"/>
          </a:p>
        </p:txBody>
      </p:sp>
      <p:sp>
        <p:nvSpPr>
          <p:cNvPr id="3" name="Content Placeholder 2"/>
          <p:cNvSpPr>
            <a:spLocks noGrp="1"/>
          </p:cNvSpPr>
          <p:nvPr>
            <p:ph idx="1"/>
          </p:nvPr>
        </p:nvSpPr>
        <p:spPr/>
        <p:txBody>
          <a:bodyPr/>
          <a:lstStyle/>
          <a:p>
            <a:r>
              <a:rPr lang="en-IN" b="0" dirty="0"/>
              <a:t>G</a:t>
            </a:r>
            <a:r>
              <a:rPr lang="en-IN" b="0" dirty="0" smtClean="0"/>
              <a:t>et </a:t>
            </a:r>
            <a:r>
              <a:rPr lang="en-IN" b="0" dirty="0"/>
              <a:t>an Iterator object from a Collection. </a:t>
            </a:r>
            <a:endParaRPr lang="en-IN" b="0" dirty="0" smtClean="0"/>
          </a:p>
          <a:p>
            <a:r>
              <a:rPr lang="en-IN" b="0" dirty="0" smtClean="0"/>
              <a:t>Each </a:t>
            </a:r>
            <a:r>
              <a:rPr lang="en-IN" b="0" dirty="0"/>
              <a:t>and every Collection class has the following iterator() method to iterate it’s elements</a:t>
            </a:r>
            <a:r>
              <a:rPr lang="en-IN" b="0" dirty="0" smtClean="0"/>
              <a:t>.</a:t>
            </a:r>
          </a:p>
          <a:p>
            <a:pPr marL="0" indent="0" algn="ctr">
              <a:buNone/>
            </a:pPr>
            <a:r>
              <a:rPr lang="en-IN" dirty="0" smtClean="0"/>
              <a:t>Iterator&lt;E&gt; iterator()</a:t>
            </a:r>
          </a:p>
          <a:p>
            <a:pPr marL="0" indent="0" algn="ctr">
              <a:buNone/>
            </a:pPr>
            <a:endParaRPr lang="en-IN" dirty="0"/>
          </a:p>
          <a:p>
            <a:pPr marL="0" indent="0" algn="ctr">
              <a:buNone/>
            </a:pPr>
            <a:r>
              <a:rPr lang="en-IN" dirty="0" smtClean="0"/>
              <a:t>Iterator&lt;String&gt; </a:t>
            </a:r>
            <a:r>
              <a:rPr lang="en-IN" dirty="0" err="1" smtClean="0"/>
              <a:t>namesIterator</a:t>
            </a:r>
            <a:r>
              <a:rPr lang="en-IN" dirty="0" smtClean="0"/>
              <a:t> = </a:t>
            </a:r>
            <a:r>
              <a:rPr lang="en-IN" dirty="0" err="1" smtClean="0"/>
              <a:t>names.iterator</a:t>
            </a:r>
            <a:r>
              <a:rPr lang="en-IN" dirty="0" smtClean="0"/>
              <a:t>();</a:t>
            </a:r>
            <a:endParaRPr lang="en-IN" dirty="0"/>
          </a:p>
        </p:txBody>
      </p:sp>
    </p:spTree>
    <p:extLst>
      <p:ext uri="{BB962C8B-B14F-4D97-AF65-F5344CB8AC3E}">
        <p14:creationId xmlns:p14="http://schemas.microsoft.com/office/powerpoint/2010/main" val="2869362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iterate the elements of collection</a:t>
            </a:r>
            <a:endParaRPr lang="en-IN" dirty="0"/>
          </a:p>
        </p:txBody>
      </p:sp>
      <p:sp>
        <p:nvSpPr>
          <p:cNvPr id="3" name="Content Placeholder 2"/>
          <p:cNvSpPr>
            <a:spLocks noGrp="1"/>
          </p:cNvSpPr>
          <p:nvPr>
            <p:ph idx="1"/>
          </p:nvPr>
        </p:nvSpPr>
        <p:spPr>
          <a:xfrm>
            <a:off x="609600" y="1600201"/>
            <a:ext cx="5919788" cy="4986337"/>
          </a:xfrm>
        </p:spPr>
        <p:txBody>
          <a:bodyPr/>
          <a:lstStyle/>
          <a:p>
            <a:r>
              <a:rPr lang="en-IN" dirty="0" smtClean="0"/>
              <a:t>The Classic For Loop</a:t>
            </a:r>
          </a:p>
          <a:p>
            <a:pPr marL="0" indent="0">
              <a:buNone/>
            </a:pPr>
            <a:endParaRPr lang="en-IN" dirty="0" smtClean="0"/>
          </a:p>
          <a:p>
            <a:r>
              <a:rPr lang="en-IN" dirty="0"/>
              <a:t>The Iterator </a:t>
            </a:r>
            <a:r>
              <a:rPr lang="en-IN" dirty="0" smtClean="0"/>
              <a:t>Method</a:t>
            </a:r>
          </a:p>
          <a:p>
            <a:endParaRPr lang="en-IN" dirty="0"/>
          </a:p>
          <a:p>
            <a:r>
              <a:rPr lang="en-IN" dirty="0"/>
              <a:t>The Enhanced For </a:t>
            </a:r>
            <a:r>
              <a:rPr lang="en-IN" dirty="0" smtClean="0"/>
              <a:t>Loop</a:t>
            </a:r>
          </a:p>
          <a:p>
            <a:endParaRPr lang="en-IN" dirty="0"/>
          </a:p>
          <a:p>
            <a:r>
              <a:rPr lang="en-IN" dirty="0"/>
              <a:t>The </a:t>
            </a:r>
            <a:r>
              <a:rPr lang="en-IN" dirty="0" err="1"/>
              <a:t>forEach</a:t>
            </a:r>
            <a:r>
              <a:rPr lang="en-IN" dirty="0"/>
              <a:t> Method with </a:t>
            </a:r>
            <a:r>
              <a:rPr lang="en-IN" dirty="0" smtClean="0"/>
              <a:t/>
            </a:r>
            <a:br>
              <a:rPr lang="en-IN" dirty="0" smtClean="0"/>
            </a:br>
            <a:r>
              <a:rPr lang="en-IN" dirty="0" smtClean="0"/>
              <a:t>Lambda </a:t>
            </a:r>
            <a:r>
              <a:rPr lang="en-IN" dirty="0"/>
              <a:t>Expressions</a:t>
            </a:r>
          </a:p>
          <a:p>
            <a:endParaRPr lang="en-IN" dirty="0"/>
          </a:p>
        </p:txBody>
      </p:sp>
      <p:sp>
        <p:nvSpPr>
          <p:cNvPr id="5" name="Rectangle 4"/>
          <p:cNvSpPr/>
          <p:nvPr/>
        </p:nvSpPr>
        <p:spPr>
          <a:xfrm>
            <a:off x="6757988" y="1108872"/>
            <a:ext cx="4986338" cy="11398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for (</a:t>
            </a:r>
            <a:r>
              <a:rPr lang="en-IN" dirty="0" err="1"/>
              <a:t>int</a:t>
            </a:r>
            <a:r>
              <a:rPr lang="en-IN" dirty="0"/>
              <a:t> </a:t>
            </a:r>
            <a:r>
              <a:rPr lang="en-IN" dirty="0" err="1"/>
              <a:t>i</a:t>
            </a:r>
            <a:r>
              <a:rPr lang="en-IN" dirty="0"/>
              <a:t> = 0; </a:t>
            </a:r>
            <a:r>
              <a:rPr lang="en-IN" dirty="0" err="1"/>
              <a:t>i</a:t>
            </a:r>
            <a:r>
              <a:rPr lang="en-IN" dirty="0"/>
              <a:t> &lt; </a:t>
            </a:r>
            <a:r>
              <a:rPr lang="en-IN" dirty="0" err="1"/>
              <a:t>listNames.size</a:t>
            </a:r>
            <a:r>
              <a:rPr lang="en-IN" dirty="0"/>
              <a:t>(); </a:t>
            </a:r>
            <a:r>
              <a:rPr lang="en-IN" dirty="0" err="1"/>
              <a:t>i</a:t>
            </a:r>
            <a:r>
              <a:rPr lang="en-IN" dirty="0"/>
              <a:t>++) {</a:t>
            </a:r>
          </a:p>
          <a:p>
            <a:pPr algn="ctr"/>
            <a:r>
              <a:rPr lang="en-IN" dirty="0"/>
              <a:t>    String </a:t>
            </a:r>
            <a:r>
              <a:rPr lang="en-IN" dirty="0" err="1"/>
              <a:t>aName</a:t>
            </a:r>
            <a:r>
              <a:rPr lang="en-IN" dirty="0"/>
              <a:t> = </a:t>
            </a:r>
            <a:r>
              <a:rPr lang="en-IN" dirty="0" err="1"/>
              <a:t>listNames.get</a:t>
            </a:r>
            <a:r>
              <a:rPr lang="en-IN" dirty="0"/>
              <a:t>(</a:t>
            </a:r>
            <a:r>
              <a:rPr lang="en-IN" dirty="0" err="1"/>
              <a:t>i</a:t>
            </a:r>
            <a:r>
              <a:rPr lang="en-IN" dirty="0"/>
              <a:t>);</a:t>
            </a:r>
          </a:p>
          <a:p>
            <a:pPr algn="ctr"/>
            <a:r>
              <a:rPr lang="en-IN" dirty="0"/>
              <a:t>    </a:t>
            </a:r>
            <a:r>
              <a:rPr lang="en-IN" dirty="0" err="1"/>
              <a:t>System.out.println</a:t>
            </a:r>
            <a:r>
              <a:rPr lang="en-IN" dirty="0"/>
              <a:t>(</a:t>
            </a:r>
            <a:r>
              <a:rPr lang="en-IN" dirty="0" err="1"/>
              <a:t>aName</a:t>
            </a:r>
            <a:r>
              <a:rPr lang="en-IN" dirty="0" smtClean="0"/>
              <a:t>); }</a:t>
            </a:r>
            <a:endParaRPr lang="en-IN" dirty="0"/>
          </a:p>
        </p:txBody>
      </p:sp>
      <p:sp>
        <p:nvSpPr>
          <p:cNvPr id="7" name="Rectangle 6"/>
          <p:cNvSpPr/>
          <p:nvPr/>
        </p:nvSpPr>
        <p:spPr>
          <a:xfrm>
            <a:off x="6757988" y="2470942"/>
            <a:ext cx="4986338" cy="13311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smtClean="0"/>
              <a:t>Iterator&lt;String</a:t>
            </a:r>
            <a:r>
              <a:rPr lang="en-IN" dirty="0"/>
              <a:t>&gt; iterator = </a:t>
            </a:r>
            <a:r>
              <a:rPr lang="en-IN" dirty="0" err="1"/>
              <a:t>listNames.iterator</a:t>
            </a:r>
            <a:r>
              <a:rPr lang="en-IN" dirty="0" smtClean="0"/>
              <a:t>(); </a:t>
            </a:r>
          </a:p>
          <a:p>
            <a:pPr algn="ctr"/>
            <a:r>
              <a:rPr lang="en-IN" dirty="0" smtClean="0"/>
              <a:t>while (</a:t>
            </a:r>
            <a:r>
              <a:rPr lang="en-IN" dirty="0" err="1" smtClean="0"/>
              <a:t>iterator.hasNext</a:t>
            </a:r>
            <a:r>
              <a:rPr lang="en-IN" dirty="0" smtClean="0"/>
              <a:t>()) {</a:t>
            </a:r>
          </a:p>
          <a:p>
            <a:pPr algn="ctr"/>
            <a:r>
              <a:rPr lang="en-IN" dirty="0" smtClean="0"/>
              <a:t>    </a:t>
            </a:r>
            <a:r>
              <a:rPr lang="en-IN" dirty="0"/>
              <a:t>String </a:t>
            </a:r>
            <a:r>
              <a:rPr lang="en-IN" dirty="0" err="1"/>
              <a:t>aName</a:t>
            </a:r>
            <a:r>
              <a:rPr lang="en-IN" dirty="0"/>
              <a:t> = </a:t>
            </a:r>
            <a:r>
              <a:rPr lang="en-IN" dirty="0" err="1"/>
              <a:t>iterator.next</a:t>
            </a:r>
            <a:r>
              <a:rPr lang="en-IN" dirty="0"/>
              <a:t>();</a:t>
            </a:r>
          </a:p>
          <a:p>
            <a:pPr algn="ctr"/>
            <a:r>
              <a:rPr lang="en-IN" dirty="0"/>
              <a:t>    </a:t>
            </a:r>
            <a:r>
              <a:rPr lang="en-IN" dirty="0" err="1"/>
              <a:t>System.out.println</a:t>
            </a:r>
            <a:r>
              <a:rPr lang="en-IN" dirty="0"/>
              <a:t>(</a:t>
            </a:r>
            <a:r>
              <a:rPr lang="en-IN" dirty="0" err="1"/>
              <a:t>aName</a:t>
            </a:r>
            <a:r>
              <a:rPr lang="en-IN" dirty="0" smtClean="0"/>
              <a:t>);}</a:t>
            </a:r>
            <a:endParaRPr lang="en-IN" dirty="0"/>
          </a:p>
        </p:txBody>
      </p:sp>
      <p:sp>
        <p:nvSpPr>
          <p:cNvPr id="8" name="Rectangle 7"/>
          <p:cNvSpPr/>
          <p:nvPr/>
        </p:nvSpPr>
        <p:spPr>
          <a:xfrm>
            <a:off x="6757988" y="4124327"/>
            <a:ext cx="4986338" cy="11398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for (String </a:t>
            </a:r>
            <a:r>
              <a:rPr lang="en-IN" dirty="0" err="1"/>
              <a:t>aName</a:t>
            </a:r>
            <a:r>
              <a:rPr lang="en-IN" dirty="0"/>
              <a:t> : </a:t>
            </a:r>
            <a:r>
              <a:rPr lang="en-IN" dirty="0" err="1"/>
              <a:t>listNames</a:t>
            </a:r>
            <a:r>
              <a:rPr lang="en-IN" dirty="0"/>
              <a:t>) {</a:t>
            </a:r>
          </a:p>
          <a:p>
            <a:pPr algn="ctr"/>
            <a:r>
              <a:rPr lang="en-IN" dirty="0"/>
              <a:t>    </a:t>
            </a:r>
            <a:r>
              <a:rPr lang="en-IN" dirty="0" err="1"/>
              <a:t>System.out.println</a:t>
            </a:r>
            <a:r>
              <a:rPr lang="en-IN" dirty="0"/>
              <a:t>(</a:t>
            </a:r>
            <a:r>
              <a:rPr lang="en-IN" dirty="0" err="1"/>
              <a:t>aName</a:t>
            </a:r>
            <a:r>
              <a:rPr lang="en-IN" dirty="0"/>
              <a:t>);</a:t>
            </a:r>
          </a:p>
          <a:p>
            <a:pPr algn="ctr"/>
            <a:r>
              <a:rPr lang="en-IN" dirty="0"/>
              <a:t>}</a:t>
            </a:r>
          </a:p>
        </p:txBody>
      </p:sp>
      <p:sp>
        <p:nvSpPr>
          <p:cNvPr id="9" name="Rectangle 8"/>
          <p:cNvSpPr/>
          <p:nvPr/>
        </p:nvSpPr>
        <p:spPr>
          <a:xfrm>
            <a:off x="6757988" y="5586413"/>
            <a:ext cx="4986338" cy="8620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err="1"/>
              <a:t>listNames.forEach</a:t>
            </a:r>
            <a:r>
              <a:rPr lang="en-IN" dirty="0"/>
              <a:t>(name -&gt; </a:t>
            </a:r>
            <a:r>
              <a:rPr lang="en-IN" dirty="0" err="1"/>
              <a:t>System.out.println</a:t>
            </a:r>
            <a:r>
              <a:rPr lang="en-IN" dirty="0"/>
              <a:t>(name));</a:t>
            </a:r>
          </a:p>
        </p:txBody>
      </p:sp>
    </p:spTree>
    <p:extLst>
      <p:ext uri="{BB962C8B-B14F-4D97-AF65-F5344CB8AC3E}">
        <p14:creationId xmlns:p14="http://schemas.microsoft.com/office/powerpoint/2010/main" val="2304592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ArrayList 2-1</a:t>
            </a:r>
          </a:p>
        </p:txBody>
      </p:sp>
      <p:sp>
        <p:nvSpPr>
          <p:cNvPr id="56323" name="Rectangle 3"/>
          <p:cNvSpPr>
            <a:spLocks noGrp="1" noChangeArrowheads="1"/>
          </p:cNvSpPr>
          <p:nvPr>
            <p:ph type="body" sz="half" idx="1"/>
          </p:nvPr>
        </p:nvSpPr>
        <p:spPr>
          <a:xfrm>
            <a:off x="618186" y="1412875"/>
            <a:ext cx="6125515" cy="5111750"/>
          </a:xfrm>
        </p:spPr>
        <p:txBody>
          <a:bodyPr>
            <a:normAutofit fontScale="92500" lnSpcReduction="20000"/>
          </a:bodyPr>
          <a:lstStyle/>
          <a:p>
            <a:r>
              <a:rPr lang="en-GB" altLang="en-US" dirty="0">
                <a:cs typeface="Times New Roman" panose="02020603050405020304" pitchFamily="18" charset="0"/>
              </a:rPr>
              <a:t>An </a:t>
            </a:r>
            <a:r>
              <a:rPr lang="en-GB" altLang="en-US" dirty="0" err="1">
                <a:latin typeface="Courier New" panose="02070309020205020404" pitchFamily="49" charset="0"/>
                <a:cs typeface="Times New Roman" panose="02020603050405020304" pitchFamily="18" charset="0"/>
              </a:rPr>
              <a:t>ArrayList</a:t>
            </a:r>
            <a:r>
              <a:rPr lang="en-GB" altLang="en-US" dirty="0">
                <a:cs typeface="Times New Roman" panose="02020603050405020304" pitchFamily="18" charset="0"/>
              </a:rPr>
              <a:t> object is a variable length array of object references.</a:t>
            </a:r>
          </a:p>
          <a:p>
            <a:r>
              <a:rPr lang="en-GB" altLang="en-US" dirty="0">
                <a:cs typeface="Times New Roman" panose="02020603050405020304" pitchFamily="18" charset="0"/>
              </a:rPr>
              <a:t>It is used to create dynamic arrays.</a:t>
            </a:r>
            <a:endParaRPr lang="en-US" altLang="en-US" dirty="0">
              <a:cs typeface="Times New Roman" panose="02020603050405020304" pitchFamily="18" charset="0"/>
            </a:endParaRPr>
          </a:p>
          <a:p>
            <a:r>
              <a:rPr lang="en-US" altLang="en-US" dirty="0">
                <a:cs typeface="Times New Roman" panose="02020603050405020304" pitchFamily="18" charset="0"/>
              </a:rPr>
              <a:t>Extends </a:t>
            </a:r>
            <a:r>
              <a:rPr lang="en-US" altLang="en-US" dirty="0" err="1">
                <a:latin typeface="Courier New" panose="02070309020205020404" pitchFamily="49" charset="0"/>
                <a:cs typeface="Times New Roman" panose="02020603050405020304" pitchFamily="18" charset="0"/>
              </a:rPr>
              <a:t>AbstractList</a:t>
            </a:r>
            <a:r>
              <a:rPr lang="en-US" altLang="en-US" dirty="0">
                <a:cs typeface="Times New Roman" panose="02020603050405020304" pitchFamily="18" charset="0"/>
              </a:rPr>
              <a:t> and implements </a:t>
            </a:r>
            <a:r>
              <a:rPr lang="en-US" altLang="en-US" dirty="0">
                <a:latin typeface="Courier New" panose="02070309020205020404" pitchFamily="49" charset="0"/>
                <a:cs typeface="Times New Roman" panose="02020603050405020304" pitchFamily="18" charset="0"/>
              </a:rPr>
              <a:t>List</a:t>
            </a:r>
            <a:r>
              <a:rPr lang="en-US" altLang="en-US" dirty="0">
                <a:cs typeface="Times New Roman" panose="02020603050405020304" pitchFamily="18" charset="0"/>
              </a:rPr>
              <a:t> interface.</a:t>
            </a:r>
          </a:p>
          <a:p>
            <a:r>
              <a:rPr lang="en-US" altLang="en-US" dirty="0" err="1">
                <a:latin typeface="Courier New" panose="02070309020205020404" pitchFamily="49" charset="0"/>
                <a:cs typeface="Times New Roman" panose="02020603050405020304" pitchFamily="18" charset="0"/>
              </a:rPr>
              <a:t>ArrayLists</a:t>
            </a:r>
            <a:r>
              <a:rPr lang="en-US" altLang="en-US" dirty="0">
                <a:cs typeface="Times New Roman" panose="02020603050405020304" pitchFamily="18" charset="0"/>
              </a:rPr>
              <a:t> are created with an initial size.</a:t>
            </a:r>
          </a:p>
          <a:p>
            <a:r>
              <a:rPr lang="en-US" altLang="en-US" dirty="0">
                <a:cs typeface="Times New Roman" panose="02020603050405020304" pitchFamily="18" charset="0"/>
              </a:rPr>
              <a:t>As elements are added, size increases and the array expands.</a:t>
            </a:r>
          </a:p>
          <a:p>
            <a:r>
              <a:rPr lang="en-US" altLang="en-US" dirty="0">
                <a:cs typeface="Times New Roman" panose="02020603050405020304" pitchFamily="18" charset="0"/>
              </a:rPr>
              <a:t>It gives better performance when accessing and iterating through objects.</a:t>
            </a:r>
          </a:p>
        </p:txBody>
      </p:sp>
      <p:graphicFrame>
        <p:nvGraphicFramePr>
          <p:cNvPr id="56324" name="Object 4"/>
          <p:cNvGraphicFramePr>
            <a:graphicFrameLocks noGrp="1" noChangeAspect="1"/>
          </p:cNvGraphicFramePr>
          <p:nvPr>
            <p:ph sz="half" idx="2"/>
          </p:nvPr>
        </p:nvGraphicFramePr>
        <p:xfrm>
          <a:off x="6808788" y="2781300"/>
          <a:ext cx="3219450" cy="2466975"/>
        </p:xfrm>
        <a:graphic>
          <a:graphicData uri="http://schemas.openxmlformats.org/presentationml/2006/ole">
            <mc:AlternateContent xmlns:mc="http://schemas.openxmlformats.org/markup-compatibility/2006">
              <mc:Choice xmlns:v="urn:schemas-microsoft-com:vml" Requires="v">
                <p:oleObj spid="_x0000_s1155" name="Bitmap Image" r:id="rId3" imgW="3219899" imgH="2467319" progId="Paint.Picture">
                  <p:embed/>
                </p:oleObj>
              </mc:Choice>
              <mc:Fallback>
                <p:oleObj name="Bitmap Image" r:id="rId3" imgW="3219899" imgH="24673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788" y="2781300"/>
                        <a:ext cx="32194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Text Box 6"/>
          <p:cNvSpPr txBox="1">
            <a:spLocks noChangeArrowheads="1"/>
          </p:cNvSpPr>
          <p:nvPr/>
        </p:nvSpPr>
        <p:spPr bwMode="auto">
          <a:xfrm>
            <a:off x="9048750" y="14128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1</a:t>
            </a:r>
          </a:p>
        </p:txBody>
      </p:sp>
      <p:sp>
        <p:nvSpPr>
          <p:cNvPr id="56327" name="Text Box 7"/>
          <p:cNvSpPr txBox="1">
            <a:spLocks noChangeArrowheads="1"/>
          </p:cNvSpPr>
          <p:nvPr/>
        </p:nvSpPr>
        <p:spPr bwMode="auto">
          <a:xfrm>
            <a:off x="9191626" y="148431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25</a:t>
            </a:r>
          </a:p>
        </p:txBody>
      </p:sp>
    </p:spTree>
    <p:extLst>
      <p:ext uri="{BB962C8B-B14F-4D97-AF65-F5344CB8AC3E}">
        <p14:creationId xmlns:p14="http://schemas.microsoft.com/office/powerpoint/2010/main" val="2971128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10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 calcmode="lin" valueType="num">
                                      <p:cBhvr additive="base">
                                        <p:cTn id="12" dur="10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 calcmode="lin" valueType="num">
                                      <p:cBhvr additive="base">
                                        <p:cTn id="17" dur="10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 calcmode="lin" valueType="num">
                                      <p:cBhvr additive="base">
                                        <p:cTn id="22" dur="10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 calcmode="lin" valueType="num">
                                      <p:cBhvr additive="base">
                                        <p:cTn id="27" dur="10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10" presetClass="entr" presetSubtype="0" fill="hold" nodeType="afterEffect">
                                  <p:stCondLst>
                                    <p:cond delay="0"/>
                                  </p:stCondLst>
                                  <p:childTnLst>
                                    <p:set>
                                      <p:cBhvr>
                                        <p:cTn id="31" dur="1" fill="hold">
                                          <p:stCondLst>
                                            <p:cond delay="0"/>
                                          </p:stCondLst>
                                        </p:cTn>
                                        <p:tgtEl>
                                          <p:spTgt spid="56324"/>
                                        </p:tgtEl>
                                        <p:attrNameLst>
                                          <p:attrName>style.visibility</p:attrName>
                                        </p:attrNameLst>
                                      </p:cBhvr>
                                      <p:to>
                                        <p:strVal val="visible"/>
                                      </p:to>
                                    </p:set>
                                    <p:animEffect transition="in" filter="fade">
                                      <p:cBhvr>
                                        <p:cTn id="32" dur="1000"/>
                                        <p:tgtEl>
                                          <p:spTgt spid="56324"/>
                                        </p:tgtEl>
                                      </p:cBhvr>
                                    </p:animEffect>
                                  </p:childTnLst>
                                </p:cTn>
                              </p:par>
                            </p:childTnLst>
                          </p:cTn>
                        </p:par>
                        <p:par>
                          <p:cTn id="33" fill="hold" nodeType="afterGroup">
                            <p:stCondLst>
                              <p:cond delay="6000"/>
                            </p:stCondLst>
                            <p:childTnLst>
                              <p:par>
                                <p:cTn id="34" presetID="10" presetClass="entr" presetSubtype="0" fill="hold" grpId="2" nodeType="afterEffect">
                                  <p:stCondLst>
                                    <p:cond delay="0"/>
                                  </p:stCondLst>
                                  <p:childTnLst>
                                    <p:set>
                                      <p:cBhvr>
                                        <p:cTn id="35" dur="1" fill="hold">
                                          <p:stCondLst>
                                            <p:cond delay="0"/>
                                          </p:stCondLst>
                                        </p:cTn>
                                        <p:tgtEl>
                                          <p:spTgt spid="56326"/>
                                        </p:tgtEl>
                                        <p:attrNameLst>
                                          <p:attrName>style.visibility</p:attrName>
                                        </p:attrNameLst>
                                      </p:cBhvr>
                                      <p:to>
                                        <p:strVal val="visible"/>
                                      </p:to>
                                    </p:set>
                                    <p:animEffect transition="in" filter="fade">
                                      <p:cBhvr>
                                        <p:cTn id="36" dur="1000"/>
                                        <p:tgtEl>
                                          <p:spTgt spid="56326"/>
                                        </p:tgtEl>
                                      </p:cBhvr>
                                    </p:animEffect>
                                  </p:childTnLst>
                                </p:cTn>
                              </p:par>
                            </p:childTnLst>
                          </p:cTn>
                        </p:par>
                        <p:par>
                          <p:cTn id="37" fill="hold" nodeType="afterGroup">
                            <p:stCondLst>
                              <p:cond delay="7000"/>
                            </p:stCondLst>
                            <p:childTnLst>
                              <p:par>
                                <p:cTn id="38" presetID="49" presetClass="path" presetSubtype="0" accel="50000" decel="50000" fill="hold" grpId="0" nodeType="afterEffect">
                                  <p:stCondLst>
                                    <p:cond delay="0"/>
                                  </p:stCondLst>
                                  <p:childTnLst>
                                    <p:animMotion origin="layout" path="M -0.04722 -0.00185 L -0.11025 0.22917 " pathEditMode="relative" rAng="0" ptsTypes="AA">
                                      <p:cBhvr>
                                        <p:cTn id="39" dur="1000" fill="hold"/>
                                        <p:tgtEl>
                                          <p:spTgt spid="56326"/>
                                        </p:tgtEl>
                                        <p:attrNameLst>
                                          <p:attrName>ppt_x</p:attrName>
                                          <p:attrName>ppt_y</p:attrName>
                                        </p:attrNameLst>
                                      </p:cBhvr>
                                      <p:rCtr x="-3160" y="11551"/>
                                    </p:animMotion>
                                  </p:childTnLst>
                                </p:cTn>
                              </p:par>
                            </p:childTnLst>
                          </p:cTn>
                        </p:par>
                        <p:par>
                          <p:cTn id="40" fill="hold" nodeType="afterGroup">
                            <p:stCondLst>
                              <p:cond delay="8000"/>
                            </p:stCondLst>
                            <p:childTnLst>
                              <p:par>
                                <p:cTn id="41" presetID="10" presetClass="exit" presetSubtype="0" fill="hold" grpId="1" nodeType="afterEffect">
                                  <p:stCondLst>
                                    <p:cond delay="0"/>
                                  </p:stCondLst>
                                  <p:childTnLst>
                                    <p:animEffect transition="out" filter="fade">
                                      <p:cBhvr>
                                        <p:cTn id="42" dur="1000"/>
                                        <p:tgtEl>
                                          <p:spTgt spid="56326"/>
                                        </p:tgtEl>
                                      </p:cBhvr>
                                    </p:animEffect>
                                    <p:set>
                                      <p:cBhvr>
                                        <p:cTn id="43" dur="1" fill="hold">
                                          <p:stCondLst>
                                            <p:cond delay="999"/>
                                          </p:stCondLst>
                                        </p:cTn>
                                        <p:tgtEl>
                                          <p:spTgt spid="56326"/>
                                        </p:tgtEl>
                                        <p:attrNameLst>
                                          <p:attrName>style.visibility</p:attrName>
                                        </p:attrNameLst>
                                      </p:cBhvr>
                                      <p:to>
                                        <p:strVal val="hidden"/>
                                      </p:to>
                                    </p:set>
                                  </p:childTnLst>
                                </p:cTn>
                              </p:par>
                            </p:childTnLst>
                          </p:cTn>
                        </p:par>
                        <p:par>
                          <p:cTn id="44" fill="hold" nodeType="afterGroup">
                            <p:stCondLst>
                              <p:cond delay="9000"/>
                            </p:stCondLst>
                            <p:childTnLst>
                              <p:par>
                                <p:cTn id="45" presetID="6" presetClass="emph" presetSubtype="0" accel="50000" decel="50000" fill="hold" nodeType="afterEffect">
                                  <p:stCondLst>
                                    <p:cond delay="0"/>
                                  </p:stCondLst>
                                  <p:childTnLst>
                                    <p:animScale>
                                      <p:cBhvr>
                                        <p:cTn id="46" dur="1000" fill="hold"/>
                                        <p:tgtEl>
                                          <p:spTgt spid="56324"/>
                                        </p:tgtEl>
                                      </p:cBhvr>
                                      <p:by x="105000" y="105000"/>
                                    </p:animScale>
                                  </p:childTnLst>
                                </p:cTn>
                              </p:par>
                            </p:childTnLst>
                          </p:cTn>
                        </p:par>
                        <p:par>
                          <p:cTn id="47" fill="hold" nodeType="afterGroup">
                            <p:stCondLst>
                              <p:cond delay="10000"/>
                            </p:stCondLst>
                            <p:childTnLst>
                              <p:par>
                                <p:cTn id="48" presetID="10" presetClass="entr" presetSubtype="0" fill="hold" grpId="1" nodeType="afterEffect">
                                  <p:stCondLst>
                                    <p:cond delay="0"/>
                                  </p:stCondLst>
                                  <p:childTnLst>
                                    <p:set>
                                      <p:cBhvr>
                                        <p:cTn id="49" dur="1" fill="hold">
                                          <p:stCondLst>
                                            <p:cond delay="0"/>
                                          </p:stCondLst>
                                        </p:cTn>
                                        <p:tgtEl>
                                          <p:spTgt spid="56327"/>
                                        </p:tgtEl>
                                        <p:attrNameLst>
                                          <p:attrName>style.visibility</p:attrName>
                                        </p:attrNameLst>
                                      </p:cBhvr>
                                      <p:to>
                                        <p:strVal val="visible"/>
                                      </p:to>
                                    </p:set>
                                    <p:animEffect transition="in" filter="fade">
                                      <p:cBhvr>
                                        <p:cTn id="50" dur="1000"/>
                                        <p:tgtEl>
                                          <p:spTgt spid="56327"/>
                                        </p:tgtEl>
                                      </p:cBhvr>
                                    </p:animEffect>
                                  </p:childTnLst>
                                </p:cTn>
                              </p:par>
                            </p:childTnLst>
                          </p:cTn>
                        </p:par>
                        <p:par>
                          <p:cTn id="51" fill="hold" nodeType="afterGroup">
                            <p:stCondLst>
                              <p:cond delay="11000"/>
                            </p:stCondLst>
                            <p:childTnLst>
                              <p:par>
                                <p:cTn id="52" presetID="49" presetClass="path" presetSubtype="0" accel="50000" decel="50000" fill="hold" grpId="0" nodeType="afterEffect">
                                  <p:stCondLst>
                                    <p:cond delay="0"/>
                                  </p:stCondLst>
                                  <p:childTnLst>
                                    <p:animMotion origin="layout" path="M -0.03941 -0.00185 L -0.10243 0.22917 " pathEditMode="relative" rAng="0" ptsTypes="AA">
                                      <p:cBhvr>
                                        <p:cTn id="53" dur="1000" fill="hold"/>
                                        <p:tgtEl>
                                          <p:spTgt spid="56327"/>
                                        </p:tgtEl>
                                        <p:attrNameLst>
                                          <p:attrName>ppt_x</p:attrName>
                                          <p:attrName>ppt_y</p:attrName>
                                        </p:attrNameLst>
                                      </p:cBhvr>
                                      <p:rCtr x="-3160" y="11551"/>
                                    </p:animMotion>
                                  </p:childTnLst>
                                </p:cTn>
                              </p:par>
                            </p:childTnLst>
                          </p:cTn>
                        </p:par>
                        <p:par>
                          <p:cTn id="54" fill="hold" nodeType="afterGroup">
                            <p:stCondLst>
                              <p:cond delay="12000"/>
                            </p:stCondLst>
                            <p:childTnLst>
                              <p:par>
                                <p:cTn id="55" presetID="10" presetClass="exit" presetSubtype="0" fill="hold" grpId="2" nodeType="afterEffect">
                                  <p:stCondLst>
                                    <p:cond delay="0"/>
                                  </p:stCondLst>
                                  <p:childTnLst>
                                    <p:animEffect transition="out" filter="fade">
                                      <p:cBhvr>
                                        <p:cTn id="56" dur="1000"/>
                                        <p:tgtEl>
                                          <p:spTgt spid="56327"/>
                                        </p:tgtEl>
                                      </p:cBhvr>
                                    </p:animEffect>
                                    <p:set>
                                      <p:cBhvr>
                                        <p:cTn id="57" dur="1" fill="hold">
                                          <p:stCondLst>
                                            <p:cond delay="999"/>
                                          </p:stCondLst>
                                        </p:cTn>
                                        <p:tgtEl>
                                          <p:spTgt spid="56327"/>
                                        </p:tgtEl>
                                        <p:attrNameLst>
                                          <p:attrName>style.visibility</p:attrName>
                                        </p:attrNameLst>
                                      </p:cBhvr>
                                      <p:to>
                                        <p:strVal val="hidden"/>
                                      </p:to>
                                    </p:set>
                                  </p:childTnLst>
                                </p:cTn>
                              </p:par>
                            </p:childTnLst>
                          </p:cTn>
                        </p:par>
                        <p:par>
                          <p:cTn id="58" fill="hold" nodeType="afterGroup">
                            <p:stCondLst>
                              <p:cond delay="13000"/>
                            </p:stCondLst>
                            <p:childTnLst>
                              <p:par>
                                <p:cTn id="59" presetID="6" presetClass="emph" presetSubtype="0" fill="hold" nodeType="afterEffect">
                                  <p:stCondLst>
                                    <p:cond delay="0"/>
                                  </p:stCondLst>
                                  <p:childTnLst>
                                    <p:animScale>
                                      <p:cBhvr>
                                        <p:cTn id="60" dur="1000" fill="hold"/>
                                        <p:tgtEl>
                                          <p:spTgt spid="56324"/>
                                        </p:tgtEl>
                                      </p:cBhvr>
                                      <p:by x="115000" y="115000"/>
                                    </p:animScale>
                                  </p:childTnLst>
                                </p:cTn>
                              </p:par>
                            </p:childTnLst>
                          </p:cTn>
                        </p:par>
                        <p:par>
                          <p:cTn id="61" fill="hold" nodeType="afterGroup">
                            <p:stCondLst>
                              <p:cond delay="14000"/>
                            </p:stCondLst>
                            <p:childTnLst>
                              <p:par>
                                <p:cTn id="62" presetID="2" presetClass="entr" presetSubtype="8" fill="hold" nodeType="afterEffect">
                                  <p:stCondLst>
                                    <p:cond delay="0"/>
                                  </p:stCondLst>
                                  <p:childTnLst>
                                    <p:set>
                                      <p:cBhvr>
                                        <p:cTn id="63" dur="1" fill="hold">
                                          <p:stCondLst>
                                            <p:cond delay="0"/>
                                          </p:stCondLst>
                                        </p:cTn>
                                        <p:tgtEl>
                                          <p:spTgt spid="56323">
                                            <p:txEl>
                                              <p:pRg st="5" end="5"/>
                                            </p:txEl>
                                          </p:spTgt>
                                        </p:tgtEl>
                                        <p:attrNameLst>
                                          <p:attrName>style.visibility</p:attrName>
                                        </p:attrNameLst>
                                      </p:cBhvr>
                                      <p:to>
                                        <p:strVal val="visible"/>
                                      </p:to>
                                    </p:set>
                                    <p:anim calcmode="lin" valueType="num">
                                      <p:cBhvr additive="base">
                                        <p:cTn id="64" dur="10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65" dur="10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6326" grpId="1"/>
      <p:bldP spid="56326" grpId="2"/>
      <p:bldP spid="56327" grpId="0"/>
      <p:bldP spid="56327" grpId="1"/>
      <p:bldP spid="56327" grpId="2"/>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ArrayList 2-2</a:t>
            </a:r>
          </a:p>
        </p:txBody>
      </p:sp>
      <p:graphicFrame>
        <p:nvGraphicFramePr>
          <p:cNvPr id="106562" name="Group 66"/>
          <p:cNvGraphicFramePr>
            <a:graphicFrameLocks noGrp="1"/>
          </p:cNvGraphicFramePr>
          <p:nvPr>
            <p:ph type="tbl" idx="1"/>
            <p:extLst>
              <p:ext uri="{D42A27DB-BD31-4B8C-83A1-F6EECF244321}">
                <p14:modId xmlns:p14="http://schemas.microsoft.com/office/powerpoint/2010/main" val="3985000367"/>
              </p:ext>
            </p:extLst>
          </p:nvPr>
        </p:nvGraphicFramePr>
        <p:xfrm>
          <a:off x="2208213" y="1989138"/>
          <a:ext cx="8229600" cy="3382646"/>
        </p:xfrm>
        <a:graphic>
          <a:graphicData uri="http://schemas.openxmlformats.org/drawingml/2006/table">
            <a:tbl>
              <a:tblPr>
                <a:tableStyleId>{D03447BB-5D67-496B-8E87-E561075AD55C}</a:tableStyleId>
              </a:tblPr>
              <a:tblGrid>
                <a:gridCol w="3154362"/>
                <a:gridCol w="5075238"/>
              </a:tblGrid>
              <a:tr h="719138">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u="none" strike="noStrike" cap="none" normalizeH="0" baseline="0" dirty="0" smtClean="0">
                          <a:ln>
                            <a:noFill/>
                          </a:ln>
                          <a:effectLst/>
                        </a:rPr>
                        <a:t>Constructor</a:t>
                      </a:r>
                      <a:endParaRPr kumimoji="0" lang="en-US"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endParaRPr>
                    </a:p>
                  </a:txBody>
                  <a:tcPr horzOverflow="overflow"/>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u="none" strike="noStrike" cap="none" normalizeH="0" baseline="0" smtClean="0">
                          <a:ln>
                            <a:noFill/>
                          </a:ln>
                          <a:effectLst/>
                        </a:rPr>
                        <a:t>Description</a:t>
                      </a:r>
                      <a:endParaRPr kumimoji="0" lang="en-US"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txBody>
                  <a:tcPr horzOverflow="overflow"/>
                </a:tc>
              </a:tr>
              <a:tr h="542925">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400" u="none" strike="noStrike" cap="none" normalizeH="0" baseline="0" smtClean="0">
                          <a:ln>
                            <a:noFill/>
                          </a:ln>
                          <a:effectLst/>
                        </a:rPr>
                        <a:t>ArrayList()</a:t>
                      </a:r>
                      <a:endParaRPr kumimoji="0" lang="en-GB"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400" u="none" strike="noStrike" cap="none" normalizeH="0" baseline="0" smtClean="0">
                          <a:ln>
                            <a:noFill/>
                          </a:ln>
                          <a:effectLst/>
                        </a:rPr>
                        <a:t>Creates an empty ArrayList</a:t>
                      </a:r>
                      <a:endParaRPr kumimoji="0" lang="en-GB"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r>
              <a:tr h="93186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ArrayList(Collection c)</a:t>
                      </a:r>
                      <a:endParaRPr kumimoji="0" lang="en-US"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2400" u="none" strike="noStrike" cap="none" normalizeH="0" baseline="0" smtClean="0">
                          <a:ln>
                            <a:noFill/>
                          </a:ln>
                          <a:effectLst/>
                        </a:rPr>
                        <a:t>Creates an array list based on the elements of a given collection.</a:t>
                      </a:r>
                      <a:endParaRPr kumimoji="0" lang="en-GB"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r>
              <a:tr h="1155700">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400" u="none" strike="noStrike" cap="none" normalizeH="0" baseline="0" dirty="0" err="1" smtClean="0">
                          <a:ln>
                            <a:noFill/>
                          </a:ln>
                          <a:effectLst/>
                        </a:rPr>
                        <a:t>ArrayList</a:t>
                      </a:r>
                      <a:r>
                        <a:rPr kumimoji="0" lang="en-GB" altLang="zh-CN" sz="2400" u="none" strike="noStrike" cap="none" normalizeH="0" baseline="0" dirty="0" smtClean="0">
                          <a:ln>
                            <a:noFill/>
                          </a:ln>
                          <a:effectLst/>
                        </a:rPr>
                        <a:t>(</a:t>
                      </a:r>
                      <a:r>
                        <a:rPr kumimoji="0" lang="en-GB" altLang="zh-CN" sz="2400" u="none" strike="noStrike" cap="none" normalizeH="0" baseline="0" dirty="0" err="1" smtClean="0">
                          <a:ln>
                            <a:noFill/>
                          </a:ln>
                          <a:effectLst/>
                        </a:rPr>
                        <a:t>int</a:t>
                      </a:r>
                      <a:r>
                        <a:rPr kumimoji="0" lang="en-GB" altLang="zh-CN" sz="2400" u="none" strike="noStrike" cap="none" normalizeH="0" baseline="0" dirty="0" smtClean="0">
                          <a:ln>
                            <a:noFill/>
                          </a:ln>
                          <a:effectLst/>
                        </a:rPr>
                        <a:t> size)</a:t>
                      </a:r>
                      <a:endParaRPr kumimoji="0" lang="en-GB"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400" u="none" strike="noStrike" cap="none" normalizeH="0" baseline="0" dirty="0" smtClean="0">
                          <a:ln>
                            <a:noFill/>
                          </a:ln>
                          <a:effectLst/>
                        </a:rPr>
                        <a:t>Creates an array list with given size. The size will grow automatically as elements are added to the array list.</a:t>
                      </a:r>
                      <a:endParaRPr kumimoji="0" lang="en-GB"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tc>
              </a:tr>
            </a:tbl>
          </a:graphicData>
        </a:graphic>
      </p:graphicFrame>
      <p:sp>
        <p:nvSpPr>
          <p:cNvPr id="106499" name="Text Box 3"/>
          <p:cNvSpPr txBox="1">
            <a:spLocks noChangeArrowheads="1"/>
          </p:cNvSpPr>
          <p:nvPr/>
        </p:nvSpPr>
        <p:spPr bwMode="auto">
          <a:xfrm>
            <a:off x="2063751" y="5862638"/>
            <a:ext cx="6983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F0000"/>
                </a:solidFill>
                <a:ea typeface="黑体" panose="02010609060101010101" pitchFamily="49" charset="-122"/>
              </a:rPr>
              <a:t>Demonstration</a:t>
            </a:r>
            <a:r>
              <a:rPr lang="en-US" altLang="en-US" sz="2800">
                <a:ea typeface="黑体" panose="02010609060101010101" pitchFamily="49" charset="-122"/>
              </a:rPr>
              <a:t>:</a:t>
            </a:r>
            <a:r>
              <a:rPr lang="en-US" altLang="en-US" sz="2800">
                <a:solidFill>
                  <a:srgbClr val="FF0000"/>
                </a:solidFill>
                <a:ea typeface="黑体" panose="02010609060101010101" pitchFamily="49" charset="-122"/>
              </a:rPr>
              <a:t> </a:t>
            </a:r>
            <a:r>
              <a:rPr lang="en-US" altLang="en-US" sz="2800">
                <a:ea typeface="黑体" panose="02010609060101010101" pitchFamily="49" charset="-122"/>
              </a:rPr>
              <a:t>Example 4</a:t>
            </a:r>
            <a:endParaRPr lang="en-US" altLang="en-US" sz="2400"/>
          </a:p>
        </p:txBody>
      </p:sp>
      <p:sp>
        <p:nvSpPr>
          <p:cNvPr id="106517" name="Rectangle 21"/>
          <p:cNvSpPr>
            <a:spLocks noChangeArrowheads="1"/>
          </p:cNvSpPr>
          <p:nvPr/>
        </p:nvSpPr>
        <p:spPr bwMode="auto">
          <a:xfrm>
            <a:off x="2424114" y="1339850"/>
            <a:ext cx="7704137"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en-US" altLang="zh-CN" sz="2800"/>
              <a:t>Constructors of ArrayList class are:</a:t>
            </a:r>
          </a:p>
        </p:txBody>
      </p:sp>
      <p:sp>
        <p:nvSpPr>
          <p:cNvPr id="106549" name="Rectangle 53"/>
          <p:cNvSpPr>
            <a:spLocks noChangeArrowheads="1"/>
          </p:cNvSpPr>
          <p:nvPr/>
        </p:nvSpPr>
        <p:spPr bwMode="auto">
          <a:xfrm>
            <a:off x="2118520" y="16671"/>
            <a:ext cx="4157662" cy="981075"/>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Courier New" panose="02070309020205020404" pitchFamily="49" charset="0"/>
              </a:rPr>
              <a:t>PlayersList</a:t>
            </a:r>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playerArray</a:t>
            </a:r>
            <a:r>
              <a:rPr lang="en-US" altLang="zh-CN" sz="1400" dirty="0">
                <a:latin typeface="Courier New" panose="02070309020205020404" pitchFamily="49" charset="0"/>
              </a:rPr>
              <a:t> = new </a:t>
            </a:r>
            <a:r>
              <a:rPr lang="en-US" altLang="zh-CN" sz="1400" dirty="0" err="1">
                <a:latin typeface="Courier New" panose="02070309020205020404" pitchFamily="49" charset="0"/>
              </a:rPr>
              <a:t>ArrayList</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subListObj</a:t>
            </a:r>
            <a:r>
              <a:rPr lang="en-US" altLang="zh-CN" sz="1400" dirty="0">
                <a:latin typeface="Courier New" panose="02070309020205020404" pitchFamily="49" charset="0"/>
              </a:rPr>
              <a:t> = new </a:t>
            </a:r>
            <a:r>
              <a:rPr lang="en-US" altLang="zh-CN" sz="1400" dirty="0" err="1">
                <a:latin typeface="Courier New" panose="02070309020205020404" pitchFamily="49" charset="0"/>
              </a:rPr>
              <a:t>ArrayList</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p:txBody>
      </p:sp>
      <p:sp>
        <p:nvSpPr>
          <p:cNvPr id="106550" name="AutoShape 54"/>
          <p:cNvSpPr>
            <a:spLocks/>
          </p:cNvSpPr>
          <p:nvPr/>
        </p:nvSpPr>
        <p:spPr bwMode="auto">
          <a:xfrm>
            <a:off x="6959600" y="1268413"/>
            <a:ext cx="2376488" cy="609600"/>
          </a:xfrm>
          <a:prstGeom prst="borderCallout2">
            <a:avLst>
              <a:gd name="adj1" fmla="val 18750"/>
              <a:gd name="adj2" fmla="val -3208"/>
              <a:gd name="adj3" fmla="val 18750"/>
              <a:gd name="adj4" fmla="val -12426"/>
              <a:gd name="adj5" fmla="val 98176"/>
              <a:gd name="adj6" fmla="val -4542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Initializing two </a:t>
            </a:r>
            <a:r>
              <a:rPr lang="en-US" altLang="en-US">
                <a:latin typeface="Courier New" panose="02070309020205020404" pitchFamily="49" charset="0"/>
              </a:rPr>
              <a:t>ArrayList</a:t>
            </a:r>
            <a:r>
              <a:rPr lang="en-US" altLang="en-US"/>
              <a:t> objects</a:t>
            </a:r>
          </a:p>
        </p:txBody>
      </p:sp>
      <p:sp>
        <p:nvSpPr>
          <p:cNvPr id="106551" name="Rectangle 55"/>
          <p:cNvSpPr>
            <a:spLocks noChangeArrowheads="1"/>
          </p:cNvSpPr>
          <p:nvPr/>
        </p:nvSpPr>
        <p:spPr bwMode="auto">
          <a:xfrm>
            <a:off x="-61912" y="994573"/>
            <a:ext cx="5114925" cy="22574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add() {</a:t>
            </a:r>
          </a:p>
          <a:p>
            <a:r>
              <a:rPr lang="en-US" altLang="zh-CN" sz="1400" dirty="0">
                <a:latin typeface="Courier New" panose="02070309020205020404" pitchFamily="49" charset="0"/>
              </a:rPr>
              <a:t>       for (</a:t>
            </a:r>
            <a:r>
              <a:rPr lang="en-US" altLang="zh-CN" sz="1400" dirty="0" err="1">
                <a:latin typeface="Courier New" panose="02070309020205020404" pitchFamily="49" charset="0"/>
              </a:rPr>
              <a:t>int</a:t>
            </a:r>
            <a:r>
              <a:rPr lang="en-US" altLang="zh-CN" sz="1400" dirty="0">
                <a:latin typeface="Courier New" panose="02070309020205020404" pitchFamily="49" charset="0"/>
              </a:rPr>
              <a:t> </a:t>
            </a:r>
            <a:r>
              <a:rPr lang="en-US" altLang="zh-CN" sz="1400" dirty="0" err="1">
                <a:latin typeface="Courier New" panose="02070309020205020404" pitchFamily="49" charset="0"/>
              </a:rPr>
              <a:t>ctr</a:t>
            </a:r>
            <a:r>
              <a:rPr lang="en-US" altLang="zh-CN" sz="1400" dirty="0">
                <a:latin typeface="Courier New" panose="02070309020205020404" pitchFamily="49" charset="0"/>
              </a:rPr>
              <a:t> = 0; </a:t>
            </a:r>
            <a:r>
              <a:rPr lang="en-US" altLang="zh-CN" sz="1400" dirty="0" err="1">
                <a:latin typeface="Courier New" panose="02070309020205020404" pitchFamily="49" charset="0"/>
              </a:rPr>
              <a:t>ctr</a:t>
            </a:r>
            <a:r>
              <a:rPr lang="en-US" altLang="zh-CN" sz="1400" dirty="0">
                <a:latin typeface="Courier New" panose="02070309020205020404" pitchFamily="49" charset="0"/>
              </a:rPr>
              <a:t> &lt; 5; </a:t>
            </a:r>
            <a:r>
              <a:rPr lang="en-US" altLang="zh-CN" sz="1400" dirty="0" err="1">
                <a:latin typeface="Courier New" panose="02070309020205020404" pitchFamily="49" charset="0"/>
              </a:rPr>
              <a:t>ctr</a:t>
            </a:r>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playerArray.add</a:t>
            </a:r>
            <a:r>
              <a:rPr lang="en-US" altLang="zh-CN" sz="1400" dirty="0">
                <a:latin typeface="Courier New" panose="02070309020205020404" pitchFamily="49" charset="0"/>
              </a:rPr>
              <a:t>(new Integer(</a:t>
            </a:r>
            <a:r>
              <a:rPr lang="en-US" altLang="zh-CN" sz="1400" dirty="0" err="1">
                <a:latin typeface="Courier New" panose="02070309020205020404" pitchFamily="49" charset="0"/>
              </a:rPr>
              <a:t>ctr</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playerArray.add</a:t>
            </a:r>
            <a:r>
              <a:rPr lang="en-US" altLang="zh-CN" sz="1400" dirty="0">
                <a:latin typeface="Courier New" panose="02070309020205020404" pitchFamily="49" charset="0"/>
              </a:rPr>
              <a:t>("Martina");</a:t>
            </a:r>
          </a:p>
          <a:p>
            <a:r>
              <a:rPr lang="en-US" altLang="zh-CN" sz="1400" dirty="0">
                <a:latin typeface="Courier New" panose="02070309020205020404" pitchFamily="49" charset="0"/>
              </a:rPr>
              <a:t>        </a:t>
            </a:r>
            <a:r>
              <a:rPr lang="en-US" altLang="zh-CN" sz="1400" dirty="0" err="1">
                <a:latin typeface="Courier New" panose="02070309020205020404" pitchFamily="49" charset="0"/>
              </a:rPr>
              <a:t>playerArray.add</a:t>
            </a:r>
            <a:r>
              <a:rPr lang="en-US" altLang="zh-CN" sz="1400" dirty="0">
                <a:latin typeface="Courier New" panose="02070309020205020404" pitchFamily="49" charset="0"/>
              </a:rPr>
              <a:t>("Serena");</a:t>
            </a:r>
          </a:p>
          <a:p>
            <a:r>
              <a:rPr lang="en-US" altLang="zh-CN" sz="1400" dirty="0">
                <a:latin typeface="Courier New" panose="02070309020205020404" pitchFamily="49" charset="0"/>
              </a:rPr>
              <a:t>        </a:t>
            </a:r>
            <a:r>
              <a:rPr lang="en-US" altLang="zh-CN" sz="1400" dirty="0" err="1">
                <a:latin typeface="Courier New" panose="02070309020205020404" pitchFamily="49" charset="0"/>
              </a:rPr>
              <a:t>playerArray.add</a:t>
            </a:r>
            <a:r>
              <a:rPr lang="en-US" altLang="zh-CN" sz="1400" dirty="0">
                <a:latin typeface="Courier New" panose="02070309020205020404" pitchFamily="49" charset="0"/>
              </a:rPr>
              <a:t>("Venus");</a:t>
            </a:r>
          </a:p>
          <a:p>
            <a:r>
              <a:rPr lang="en-US" altLang="zh-CN" sz="1400" dirty="0">
                <a:latin typeface="Courier New" panose="02070309020205020404" pitchFamily="49" charset="0"/>
              </a:rPr>
              <a:t>        </a:t>
            </a:r>
            <a:r>
              <a:rPr lang="sv-SE" altLang="zh-CN" sz="1400" dirty="0">
                <a:latin typeface="Courier New" panose="02070309020205020404" pitchFamily="49" charset="0"/>
              </a:rPr>
              <a:t>playerArray.add("Serena");</a:t>
            </a:r>
            <a:endParaRPr lang="en-US" altLang="zh-CN" sz="1400" dirty="0">
              <a:latin typeface="Courier New" panose="02070309020205020404" pitchFamily="49" charset="0"/>
            </a:endParaRPr>
          </a:p>
          <a:p>
            <a:r>
              <a:rPr lang="sv-SE" altLang="zh-CN" sz="1400" dirty="0">
                <a:latin typeface="Courier New" panose="02070309020205020404" pitchFamily="49" charset="0"/>
              </a:rPr>
              <a:t>        System.out.println();</a:t>
            </a:r>
            <a:endParaRPr lang="en-US" altLang="zh-CN" sz="1400" dirty="0">
              <a:latin typeface="Courier New" panose="02070309020205020404" pitchFamily="49" charset="0"/>
            </a:endParaRPr>
          </a:p>
          <a:p>
            <a:r>
              <a:rPr lang="sv-SE" altLang="zh-CN" sz="1400" dirty="0">
                <a:latin typeface="Courier New" panose="02070309020205020404" pitchFamily="49" charset="0"/>
              </a:rPr>
              <a:t>    </a:t>
            </a:r>
            <a:r>
              <a:rPr lang="en-US" altLang="zh-CN" sz="1400" dirty="0">
                <a:latin typeface="Courier New" panose="02070309020205020404" pitchFamily="49" charset="0"/>
              </a:rPr>
              <a:t>}</a:t>
            </a:r>
          </a:p>
        </p:txBody>
      </p:sp>
      <p:sp>
        <p:nvSpPr>
          <p:cNvPr id="106552" name="AutoShape 56"/>
          <p:cNvSpPr>
            <a:spLocks/>
          </p:cNvSpPr>
          <p:nvPr/>
        </p:nvSpPr>
        <p:spPr bwMode="auto">
          <a:xfrm>
            <a:off x="7535863" y="2349501"/>
            <a:ext cx="2881312" cy="1584325"/>
          </a:xfrm>
          <a:prstGeom prst="borderCallout2">
            <a:avLst>
              <a:gd name="adj1" fmla="val 7213"/>
              <a:gd name="adj2" fmla="val -2644"/>
              <a:gd name="adj3" fmla="val 7213"/>
              <a:gd name="adj4" fmla="val -8486"/>
              <a:gd name="adj5" fmla="val 55310"/>
              <a:gd name="adj6" fmla="val -2936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An </a:t>
            </a:r>
            <a:r>
              <a:rPr lang="en-US" altLang="en-US">
                <a:latin typeface="Courier New" panose="02070309020205020404" pitchFamily="49" charset="0"/>
              </a:rPr>
              <a:t>ArrayList</a:t>
            </a:r>
            <a:r>
              <a:rPr lang="en-US" altLang="en-US"/>
              <a:t> can store objects of different type unlike an Array which can hold value of a particular datatype only</a:t>
            </a:r>
          </a:p>
        </p:txBody>
      </p:sp>
      <p:sp>
        <p:nvSpPr>
          <p:cNvPr id="106553" name="Rectangle 57"/>
          <p:cNvSpPr>
            <a:spLocks noChangeArrowheads="1"/>
          </p:cNvSpPr>
          <p:nvPr/>
        </p:nvSpPr>
        <p:spPr bwMode="auto">
          <a:xfrm>
            <a:off x="2495551" y="2946401"/>
            <a:ext cx="7135813" cy="22574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display()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("Retrieve objects from the </a:t>
            </a:r>
            <a:r>
              <a:rPr lang="en-US" altLang="zh-CN" sz="1400" dirty="0" err="1">
                <a:latin typeface="Courier New" panose="02070309020205020404" pitchFamily="49" charset="0"/>
              </a:rPr>
              <a:t>ArrayList</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for (</a:t>
            </a:r>
            <a:r>
              <a:rPr lang="en-US" altLang="zh-CN" sz="1400" dirty="0" err="1">
                <a:latin typeface="Courier New" panose="02070309020205020404" pitchFamily="49" charset="0"/>
              </a:rPr>
              <a:t>int</a:t>
            </a:r>
            <a:r>
              <a:rPr lang="en-US" altLang="zh-CN" sz="1400" dirty="0">
                <a:latin typeface="Courier New" panose="02070309020205020404" pitchFamily="49" charset="0"/>
              </a:rPr>
              <a:t> </a:t>
            </a:r>
            <a:r>
              <a:rPr lang="en-US" altLang="zh-CN" sz="1400" dirty="0" err="1">
                <a:latin typeface="Courier New" panose="02070309020205020404" pitchFamily="49" charset="0"/>
              </a:rPr>
              <a:t>ctr</a:t>
            </a:r>
            <a:r>
              <a:rPr lang="en-US" altLang="zh-CN" sz="1400" dirty="0">
                <a:latin typeface="Courier New" panose="02070309020205020404" pitchFamily="49" charset="0"/>
              </a:rPr>
              <a:t> = 0; </a:t>
            </a:r>
            <a:r>
              <a:rPr lang="en-US" altLang="zh-CN" sz="1400" dirty="0" err="1">
                <a:latin typeface="Courier New" panose="02070309020205020404" pitchFamily="49" charset="0"/>
              </a:rPr>
              <a:t>ctr</a:t>
            </a:r>
            <a:r>
              <a:rPr lang="en-US" altLang="zh-CN" sz="1400" dirty="0">
                <a:latin typeface="Courier New" panose="02070309020205020404" pitchFamily="49" charset="0"/>
              </a:rPr>
              <a:t> &lt; </a:t>
            </a:r>
            <a:r>
              <a:rPr lang="en-US" altLang="zh-CN" sz="1400" dirty="0" err="1">
                <a:latin typeface="Courier New" panose="02070309020205020404" pitchFamily="49" charset="0"/>
              </a:rPr>
              <a:t>playerArray.size</a:t>
            </a:r>
            <a:r>
              <a:rPr lang="en-US" altLang="zh-CN" sz="1400" dirty="0">
                <a:latin typeface="Courier New" panose="02070309020205020404" pitchFamily="49" charset="0"/>
              </a:rPr>
              <a:t>(); </a:t>
            </a:r>
            <a:r>
              <a:rPr lang="en-US" altLang="zh-CN" sz="1400" dirty="0" err="1">
                <a:latin typeface="Courier New" panose="02070309020205020404" pitchFamily="49" charset="0"/>
              </a:rPr>
              <a:t>ctr</a:t>
            </a:r>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a:t>
            </a:r>
            <a:r>
              <a:rPr lang="en-US" altLang="zh-CN" sz="1400" dirty="0">
                <a:latin typeface="Courier New" panose="02070309020205020404" pitchFamily="49" charset="0"/>
              </a:rPr>
              <a:t>(" " + </a:t>
            </a:r>
            <a:r>
              <a:rPr lang="en-US" altLang="zh-CN" sz="1400" dirty="0" err="1">
                <a:latin typeface="Courier New" panose="02070309020205020404" pitchFamily="49" charset="0"/>
              </a:rPr>
              <a:t>playerArray.get</a:t>
            </a:r>
            <a:r>
              <a:rPr lang="en-US" altLang="zh-CN" sz="1400" dirty="0">
                <a:latin typeface="Courier New" panose="02070309020205020404" pitchFamily="49" charset="0"/>
              </a:rPr>
              <a:t>(</a:t>
            </a:r>
            <a:r>
              <a:rPr lang="en-US" altLang="zh-CN" sz="1400" dirty="0" err="1">
                <a:latin typeface="Courier New" panose="02070309020205020404" pitchFamily="49" charset="0"/>
              </a:rPr>
              <a:t>ctr</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p:txBody>
      </p:sp>
      <p:sp>
        <p:nvSpPr>
          <p:cNvPr id="106554" name="AutoShape 58"/>
          <p:cNvSpPr>
            <a:spLocks/>
          </p:cNvSpPr>
          <p:nvPr/>
        </p:nvSpPr>
        <p:spPr bwMode="auto">
          <a:xfrm>
            <a:off x="7535864" y="5445125"/>
            <a:ext cx="2592387" cy="609600"/>
          </a:xfrm>
          <a:prstGeom prst="borderCallout2">
            <a:avLst>
              <a:gd name="adj1" fmla="val 18750"/>
              <a:gd name="adj2" fmla="val -2940"/>
              <a:gd name="adj3" fmla="val 18750"/>
              <a:gd name="adj4" fmla="val -6306"/>
              <a:gd name="adj5" fmla="val -56509"/>
              <a:gd name="adj6" fmla="val -1855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Displaying the contents of the </a:t>
            </a:r>
            <a:r>
              <a:rPr lang="en-US" altLang="en-US">
                <a:latin typeface="Courier New" panose="02070309020205020404" pitchFamily="49" charset="0"/>
              </a:rPr>
              <a:t>ArrayList</a:t>
            </a:r>
          </a:p>
        </p:txBody>
      </p:sp>
      <p:sp>
        <p:nvSpPr>
          <p:cNvPr id="106555" name="Rectangle 59"/>
          <p:cNvSpPr>
            <a:spLocks noChangeArrowheads="1"/>
          </p:cNvSpPr>
          <p:nvPr/>
        </p:nvSpPr>
        <p:spPr bwMode="auto">
          <a:xfrm>
            <a:off x="2916238" y="208759"/>
            <a:ext cx="8518525" cy="3321050"/>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search()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("Search for an object and return "</a:t>
            </a:r>
          </a:p>
          <a:p>
            <a:r>
              <a:rPr lang="en-US" altLang="zh-CN" sz="1400" dirty="0">
                <a:latin typeface="Courier New" panose="02070309020205020404" pitchFamily="49" charset="0"/>
              </a:rPr>
              <a:t>        + "the first and last position");</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("First </a:t>
            </a:r>
            <a:r>
              <a:rPr lang="en-US" altLang="zh-CN" sz="1400" dirty="0" err="1">
                <a:latin typeface="Courier New" panose="02070309020205020404" pitchFamily="49" charset="0"/>
              </a:rPr>
              <a:t>occurance</a:t>
            </a:r>
            <a:r>
              <a:rPr lang="en-US" altLang="zh-CN" sz="1400" dirty="0">
                <a:latin typeface="Courier New" panose="02070309020205020404" pitchFamily="49" charset="0"/>
              </a:rPr>
              <a:t> of the String"</a:t>
            </a:r>
          </a:p>
          <a:p>
            <a:r>
              <a:rPr lang="en-US" altLang="zh-CN" sz="1400" dirty="0">
                <a:latin typeface="Courier New" panose="02070309020205020404" pitchFamily="49" charset="0"/>
              </a:rPr>
              <a:t>        + " \"Serena\" is at position " + </a:t>
            </a:r>
            <a:r>
              <a:rPr lang="en-US" altLang="zh-CN" sz="1400" dirty="0" err="1">
                <a:latin typeface="Courier New" panose="02070309020205020404" pitchFamily="49" charset="0"/>
              </a:rPr>
              <a:t>playerArray.indexOf</a:t>
            </a:r>
            <a:r>
              <a:rPr lang="en-US" altLang="zh-CN" sz="1400" dirty="0">
                <a:latin typeface="Courier New" panose="02070309020205020404" pitchFamily="49" charset="0"/>
              </a:rPr>
              <a:t>("Serena"));</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("Last </a:t>
            </a:r>
            <a:r>
              <a:rPr lang="en-US" altLang="zh-CN" sz="1400" dirty="0" err="1">
                <a:latin typeface="Courier New" panose="02070309020205020404" pitchFamily="49" charset="0"/>
              </a:rPr>
              <a:t>occurance</a:t>
            </a:r>
            <a:r>
              <a:rPr lang="en-US" altLang="zh-CN" sz="1400" dirty="0">
                <a:latin typeface="Courier New" panose="02070309020205020404" pitchFamily="49" charset="0"/>
              </a:rPr>
              <a:t> of the String"</a:t>
            </a:r>
          </a:p>
          <a:p>
            <a:r>
              <a:rPr lang="en-US" altLang="zh-CN" sz="1400" dirty="0">
                <a:latin typeface="Courier New" panose="02070309020205020404" pitchFamily="49" charset="0"/>
              </a:rPr>
              <a:t>        + " \"Serena\" is at position  " + </a:t>
            </a:r>
            <a:r>
              <a:rPr lang="en-US" altLang="zh-CN" sz="1400" dirty="0" err="1">
                <a:latin typeface="Courier New" panose="02070309020205020404" pitchFamily="49" charset="0"/>
              </a:rPr>
              <a:t>playerArray.lastIndexOf</a:t>
            </a:r>
            <a:r>
              <a:rPr lang="en-US" altLang="zh-CN" sz="1400" dirty="0">
                <a:latin typeface="Courier New" panose="02070309020205020404" pitchFamily="49" charset="0"/>
              </a:rPr>
              <a:t>("Serena"));</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p:txBody>
      </p:sp>
      <p:sp>
        <p:nvSpPr>
          <p:cNvPr id="106556" name="AutoShape 60"/>
          <p:cNvSpPr>
            <a:spLocks noChangeArrowheads="1"/>
          </p:cNvSpPr>
          <p:nvPr/>
        </p:nvSpPr>
        <p:spPr bwMode="auto">
          <a:xfrm>
            <a:off x="2998788" y="3789364"/>
            <a:ext cx="7669212" cy="1152525"/>
          </a:xfrm>
          <a:prstGeom prst="roundRect">
            <a:avLst>
              <a:gd name="adj" fmla="val 16667"/>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57" name="AutoShape 61"/>
          <p:cNvSpPr>
            <a:spLocks/>
          </p:cNvSpPr>
          <p:nvPr/>
        </p:nvSpPr>
        <p:spPr bwMode="auto">
          <a:xfrm>
            <a:off x="3757614" y="5676900"/>
            <a:ext cx="3417887" cy="1181100"/>
          </a:xfrm>
          <a:prstGeom prst="borderCallout2">
            <a:avLst>
              <a:gd name="adj1" fmla="val 9676"/>
              <a:gd name="adj2" fmla="val 90852"/>
              <a:gd name="adj3" fmla="val 9676"/>
              <a:gd name="adj4" fmla="val 90852"/>
              <a:gd name="adj5" fmla="val -59273"/>
              <a:gd name="adj6" fmla="val 9085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Searching the ArrayList for the first and last occurrence of an object using the </a:t>
            </a:r>
            <a:r>
              <a:rPr lang="en-US" altLang="en-US">
                <a:latin typeface="Courier New" panose="02070309020205020404" pitchFamily="49" charset="0"/>
              </a:rPr>
              <a:t>indexOf()</a:t>
            </a:r>
            <a:r>
              <a:rPr lang="en-US" altLang="en-US"/>
              <a:t> and </a:t>
            </a:r>
            <a:r>
              <a:rPr lang="en-US" altLang="en-US">
                <a:latin typeface="Courier New" panose="02070309020205020404" pitchFamily="49" charset="0"/>
              </a:rPr>
              <a:t>lastIndexOf()</a:t>
            </a:r>
            <a:r>
              <a:rPr lang="en-US" altLang="en-US"/>
              <a:t> method</a:t>
            </a:r>
            <a:endParaRPr lang="en-US" altLang="en-US">
              <a:latin typeface="Courier New" panose="02070309020205020404" pitchFamily="49" charset="0"/>
            </a:endParaRPr>
          </a:p>
        </p:txBody>
      </p:sp>
      <p:sp>
        <p:nvSpPr>
          <p:cNvPr id="106558" name="Rectangle 62"/>
          <p:cNvSpPr>
            <a:spLocks noChangeArrowheads="1"/>
          </p:cNvSpPr>
          <p:nvPr/>
        </p:nvSpPr>
        <p:spPr bwMode="auto">
          <a:xfrm>
            <a:off x="558801" y="2671764"/>
            <a:ext cx="7029450" cy="2895600"/>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a:latin typeface="Courier New" panose="02070309020205020404" pitchFamily="49" charset="0"/>
              </a:rPr>
              <a:t>void extract()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("Extract a </a:t>
            </a:r>
            <a:r>
              <a:rPr lang="en-US" altLang="zh-CN" sz="1400" dirty="0" err="1">
                <a:latin typeface="Courier New" panose="02070309020205020404" pitchFamily="49" charset="0"/>
              </a:rPr>
              <a:t>sublist</a:t>
            </a:r>
            <a:r>
              <a:rPr lang="en-US" altLang="zh-CN" sz="1400" dirty="0">
                <a:latin typeface="Courier New" panose="02070309020205020404" pitchFamily="49" charset="0"/>
              </a:rPr>
              <a:t> and "</a:t>
            </a:r>
          </a:p>
          <a:p>
            <a:r>
              <a:rPr lang="en-US" altLang="zh-CN" sz="1400" dirty="0">
                <a:latin typeface="Courier New" panose="02070309020205020404" pitchFamily="49" charset="0"/>
              </a:rPr>
              <a:t>        + "then print the new List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 "*************************");</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subListObj</a:t>
            </a:r>
            <a:r>
              <a:rPr lang="en-US" altLang="zh-CN" sz="1400" dirty="0">
                <a:latin typeface="Courier New" panose="02070309020205020404" pitchFamily="49" charset="0"/>
              </a:rPr>
              <a:t> = </a:t>
            </a:r>
            <a:r>
              <a:rPr lang="en-US" altLang="zh-CN" sz="1400" dirty="0" err="1">
                <a:latin typeface="Courier New" panose="02070309020205020404" pitchFamily="49" charset="0"/>
              </a:rPr>
              <a:t>playerArray.subList</a:t>
            </a:r>
            <a:r>
              <a:rPr lang="en-US" altLang="zh-CN" sz="1400" dirty="0">
                <a:latin typeface="Courier New" panose="02070309020205020404" pitchFamily="49" charset="0"/>
              </a:rPr>
              <a:t>(5, </a:t>
            </a:r>
            <a:r>
              <a:rPr lang="en-US" altLang="zh-CN" sz="1400" dirty="0" err="1">
                <a:latin typeface="Courier New" panose="02070309020205020404" pitchFamily="49" charset="0"/>
              </a:rPr>
              <a:t>playerArray.size</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("New Sub-List from index 5 to "</a:t>
            </a:r>
          </a:p>
          <a:p>
            <a:r>
              <a:rPr lang="en-US" altLang="zh-CN" sz="1400" dirty="0">
                <a:latin typeface="Courier New" panose="02070309020205020404" pitchFamily="49" charset="0"/>
              </a:rPr>
              <a:t>        + </a:t>
            </a:r>
            <a:r>
              <a:rPr lang="en-US" altLang="zh-CN" sz="1400" dirty="0" err="1">
                <a:latin typeface="Courier New" panose="02070309020205020404" pitchFamily="49" charset="0"/>
              </a:rPr>
              <a:t>playerArray.size</a:t>
            </a:r>
            <a:r>
              <a:rPr lang="en-US" altLang="zh-CN" sz="1400" dirty="0">
                <a:latin typeface="Courier New" panose="02070309020205020404" pitchFamily="49" charset="0"/>
              </a:rPr>
              <a:t>() + " is : " + </a:t>
            </a:r>
            <a:r>
              <a:rPr lang="en-US" altLang="zh-CN" sz="1400" dirty="0" err="1">
                <a:latin typeface="Courier New" panose="02070309020205020404" pitchFamily="49" charset="0"/>
              </a:rPr>
              <a:t>subListObj</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r>
              <a:rPr lang="en-US" altLang="zh-CN" sz="1400" dirty="0" err="1">
                <a:latin typeface="Courier New" panose="02070309020205020404" pitchFamily="49" charset="0"/>
              </a:rPr>
              <a:t>System.out.println</a:t>
            </a:r>
            <a:r>
              <a:rPr lang="en-US" altLang="zh-CN" sz="1400" dirty="0">
                <a:latin typeface="Courier New" panose="02070309020205020404" pitchFamily="49" charset="0"/>
              </a:rPr>
              <a:t>();</a:t>
            </a:r>
          </a:p>
          <a:p>
            <a:r>
              <a:rPr lang="en-US" altLang="zh-CN" sz="1400" dirty="0">
                <a:latin typeface="Courier New" panose="02070309020205020404" pitchFamily="49" charset="0"/>
              </a:rPr>
              <a:t>    }</a:t>
            </a:r>
          </a:p>
        </p:txBody>
      </p:sp>
      <p:sp>
        <p:nvSpPr>
          <p:cNvPr id="106559" name="AutoShape 63"/>
          <p:cNvSpPr>
            <a:spLocks noChangeArrowheads="1"/>
          </p:cNvSpPr>
          <p:nvPr/>
        </p:nvSpPr>
        <p:spPr bwMode="auto">
          <a:xfrm>
            <a:off x="3287714" y="4437063"/>
            <a:ext cx="5976937" cy="215900"/>
          </a:xfrm>
          <a:prstGeom prst="roundRect">
            <a:avLst>
              <a:gd name="adj" fmla="val 16667"/>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60" name="AutoShape 64"/>
          <p:cNvSpPr>
            <a:spLocks/>
          </p:cNvSpPr>
          <p:nvPr/>
        </p:nvSpPr>
        <p:spPr bwMode="auto">
          <a:xfrm>
            <a:off x="7319964" y="5373689"/>
            <a:ext cx="2808287" cy="1412875"/>
          </a:xfrm>
          <a:prstGeom prst="borderCallout2">
            <a:avLst>
              <a:gd name="adj1" fmla="val 8088"/>
              <a:gd name="adj2" fmla="val -2713"/>
              <a:gd name="adj3" fmla="val 8088"/>
              <a:gd name="adj4" fmla="val -4125"/>
              <a:gd name="adj5" fmla="val -60111"/>
              <a:gd name="adj6" fmla="val -926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Extracting a portion of the </a:t>
            </a:r>
            <a:r>
              <a:rPr lang="en-US" altLang="en-US">
                <a:latin typeface="Courier New" panose="02070309020205020404" pitchFamily="49" charset="0"/>
              </a:rPr>
              <a:t>ArrayList</a:t>
            </a:r>
            <a:r>
              <a:rPr lang="en-US" altLang="en-US"/>
              <a:t> and storing it in the second </a:t>
            </a:r>
            <a:r>
              <a:rPr lang="en-US" altLang="en-US">
                <a:latin typeface="Courier New" panose="02070309020205020404" pitchFamily="49" charset="0"/>
              </a:rPr>
              <a:t>ArrayList </a:t>
            </a:r>
            <a:r>
              <a:rPr lang="en-US" altLang="en-US"/>
              <a:t>by using the</a:t>
            </a:r>
            <a:r>
              <a:rPr lang="en-US" altLang="en-US">
                <a:latin typeface="Courier New" panose="02070309020205020404" pitchFamily="49" charset="0"/>
              </a:rPr>
              <a:t> subList() </a:t>
            </a:r>
            <a:r>
              <a:rPr lang="en-US" altLang="en-US"/>
              <a:t>method</a:t>
            </a:r>
          </a:p>
        </p:txBody>
      </p:sp>
    </p:spTree>
    <p:extLst>
      <p:ext uri="{BB962C8B-B14F-4D97-AF65-F5344CB8AC3E}">
        <p14:creationId xmlns:p14="http://schemas.microsoft.com/office/powerpoint/2010/main" val="156601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6517">
                                            <p:txEl>
                                              <p:pRg st="0" end="0"/>
                                            </p:txEl>
                                          </p:spTgt>
                                        </p:tgtEl>
                                        <p:attrNameLst>
                                          <p:attrName>style.visibility</p:attrName>
                                        </p:attrNameLst>
                                      </p:cBhvr>
                                      <p:to>
                                        <p:strVal val="visible"/>
                                      </p:to>
                                    </p:set>
                                    <p:anim calcmode="lin" valueType="num">
                                      <p:cBhvr additive="base">
                                        <p:cTn id="7" dur="500" fill="hold"/>
                                        <p:tgtEl>
                                          <p:spTgt spid="1065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51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106562"/>
                                        </p:tgtEl>
                                        <p:attrNameLst>
                                          <p:attrName>style.visibility</p:attrName>
                                        </p:attrNameLst>
                                      </p:cBhvr>
                                      <p:to>
                                        <p:strVal val="visible"/>
                                      </p:to>
                                    </p:set>
                                    <p:animEffect transition="in" filter="wipe(up)">
                                      <p:cBhvr>
                                        <p:cTn id="12" dur="500"/>
                                        <p:tgtEl>
                                          <p:spTgt spid="10656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6499"/>
                                        </p:tgtEl>
                                        <p:attrNameLst>
                                          <p:attrName>style.visibility</p:attrName>
                                        </p:attrNameLst>
                                      </p:cBhvr>
                                      <p:to>
                                        <p:strVal val="visible"/>
                                      </p:to>
                                    </p:set>
                                    <p:anim calcmode="lin" valueType="num">
                                      <p:cBhvr additive="base">
                                        <p:cTn id="16" dur="500" fill="hold"/>
                                        <p:tgtEl>
                                          <p:spTgt spid="106499"/>
                                        </p:tgtEl>
                                        <p:attrNameLst>
                                          <p:attrName>ppt_x</p:attrName>
                                        </p:attrNameLst>
                                      </p:cBhvr>
                                      <p:tavLst>
                                        <p:tav tm="0">
                                          <p:val>
                                            <p:strVal val="0-#ppt_w/2"/>
                                          </p:val>
                                        </p:tav>
                                        <p:tav tm="100000">
                                          <p:val>
                                            <p:strVal val="#ppt_x"/>
                                          </p:val>
                                        </p:tav>
                                      </p:tavLst>
                                    </p:anim>
                                    <p:anim calcmode="lin" valueType="num">
                                      <p:cBhvr additive="base">
                                        <p:cTn id="17"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6549"/>
                                        </p:tgtEl>
                                        <p:attrNameLst>
                                          <p:attrName>style.visibility</p:attrName>
                                        </p:attrNameLst>
                                      </p:cBhvr>
                                      <p:to>
                                        <p:strVal val="visible"/>
                                      </p:to>
                                    </p:se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106550"/>
                                        </p:tgtEl>
                                        <p:attrNameLst>
                                          <p:attrName>style.visibility</p:attrName>
                                        </p:attrNameLst>
                                      </p:cBhvr>
                                      <p:to>
                                        <p:strVal val="visible"/>
                                      </p:to>
                                    </p:set>
                                    <p:animEffect transition="in" filter="slide(fromBottom)">
                                      <p:cBhvr>
                                        <p:cTn id="25" dur="500"/>
                                        <p:tgtEl>
                                          <p:spTgt spid="106550"/>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106551"/>
                                        </p:tgtEl>
                                        <p:attrNameLst>
                                          <p:attrName>style.visibility</p:attrName>
                                        </p:attrNameLst>
                                      </p:cBhvr>
                                      <p:to>
                                        <p:strVal val="visible"/>
                                      </p:to>
                                    </p:set>
                                  </p:childTnLst>
                                </p:cTn>
                              </p:par>
                            </p:childTnLst>
                          </p:cTn>
                        </p:par>
                        <p:par>
                          <p:cTn id="29" fill="hold" nodeType="afterGroup">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106552"/>
                                        </p:tgtEl>
                                        <p:attrNameLst>
                                          <p:attrName>style.visibility</p:attrName>
                                        </p:attrNameLst>
                                      </p:cBhvr>
                                      <p:to>
                                        <p:strVal val="visible"/>
                                      </p:to>
                                    </p:set>
                                    <p:animEffect transition="in" filter="slide(fromBottom)">
                                      <p:cBhvr>
                                        <p:cTn id="32" dur="500"/>
                                        <p:tgtEl>
                                          <p:spTgt spid="1065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6553"/>
                                        </p:tgtEl>
                                        <p:attrNameLst>
                                          <p:attrName>style.visibility</p:attrName>
                                        </p:attrNameLst>
                                      </p:cBhvr>
                                      <p:to>
                                        <p:strVal val="visible"/>
                                      </p:to>
                                    </p:set>
                                  </p:childTnLst>
                                </p:cTn>
                              </p:par>
                            </p:childTnLst>
                          </p:cTn>
                        </p:par>
                        <p:par>
                          <p:cTn id="37" fill="hold" nodeType="afterGroup">
                            <p:stCondLst>
                              <p:cond delay="500"/>
                            </p:stCondLst>
                            <p:childTnLst>
                              <p:par>
                                <p:cTn id="38" presetID="12" presetClass="entr" presetSubtype="4" fill="hold" grpId="0" nodeType="afterEffect">
                                  <p:stCondLst>
                                    <p:cond delay="0"/>
                                  </p:stCondLst>
                                  <p:childTnLst>
                                    <p:set>
                                      <p:cBhvr>
                                        <p:cTn id="39" dur="1" fill="hold">
                                          <p:stCondLst>
                                            <p:cond delay="0"/>
                                          </p:stCondLst>
                                        </p:cTn>
                                        <p:tgtEl>
                                          <p:spTgt spid="106554"/>
                                        </p:tgtEl>
                                        <p:attrNameLst>
                                          <p:attrName>style.visibility</p:attrName>
                                        </p:attrNameLst>
                                      </p:cBhvr>
                                      <p:to>
                                        <p:strVal val="visible"/>
                                      </p:to>
                                    </p:set>
                                    <p:animEffect transition="in" filter="slide(fromBottom)">
                                      <p:cBhvr>
                                        <p:cTn id="40" dur="500"/>
                                        <p:tgtEl>
                                          <p:spTgt spid="106554"/>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106555"/>
                                        </p:tgtEl>
                                        <p:attrNameLst>
                                          <p:attrName>style.visibility</p:attrName>
                                        </p:attrNameLst>
                                      </p:cBhvr>
                                      <p:to>
                                        <p:strVal val="visible"/>
                                      </p:to>
                                    </p:set>
                                  </p:childTnLst>
                                </p:cTn>
                              </p:par>
                            </p:childTnLst>
                          </p:cTn>
                        </p:par>
                        <p:par>
                          <p:cTn id="44" fill="hold" nodeType="afterGroup">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106556"/>
                                        </p:tgtEl>
                                        <p:attrNameLst>
                                          <p:attrName>style.visibility</p:attrName>
                                        </p:attrNameLst>
                                      </p:cBhvr>
                                      <p:to>
                                        <p:strVal val="visible"/>
                                      </p:to>
                                    </p:set>
                                    <p:animEffect transition="in" filter="wipe(down)">
                                      <p:cBhvr>
                                        <p:cTn id="47" dur="500"/>
                                        <p:tgtEl>
                                          <p:spTgt spid="106556"/>
                                        </p:tgtEl>
                                      </p:cBhvr>
                                    </p:animEffect>
                                  </p:childTnLst>
                                </p:cTn>
                              </p:par>
                            </p:childTnLst>
                          </p:cTn>
                        </p:par>
                        <p:par>
                          <p:cTn id="48" fill="hold" nodeType="afterGroup">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106557"/>
                                        </p:tgtEl>
                                        <p:attrNameLst>
                                          <p:attrName>style.visibility</p:attrName>
                                        </p:attrNameLst>
                                      </p:cBhvr>
                                      <p:to>
                                        <p:strVal val="visible"/>
                                      </p:to>
                                    </p:set>
                                    <p:animEffect transition="in" filter="slide(fromBottom)">
                                      <p:cBhvr>
                                        <p:cTn id="51" dur="500"/>
                                        <p:tgtEl>
                                          <p:spTgt spid="1065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6558"/>
                                        </p:tgtEl>
                                        <p:attrNameLst>
                                          <p:attrName>style.visibility</p:attrName>
                                        </p:attrNameLst>
                                      </p:cBhvr>
                                      <p:to>
                                        <p:strVal val="visible"/>
                                      </p:to>
                                    </p:set>
                                  </p:childTnLst>
                                </p:cTn>
                              </p:par>
                            </p:childTnLst>
                          </p:cTn>
                        </p:par>
                        <p:par>
                          <p:cTn id="56" fill="hold" nodeType="afterGroup">
                            <p:stCondLst>
                              <p:cond delay="500"/>
                            </p:stCondLst>
                            <p:childTnLst>
                              <p:par>
                                <p:cTn id="57" presetID="12" presetClass="entr" presetSubtype="4" fill="hold" grpId="0" nodeType="afterEffect">
                                  <p:stCondLst>
                                    <p:cond delay="0"/>
                                  </p:stCondLst>
                                  <p:childTnLst>
                                    <p:set>
                                      <p:cBhvr>
                                        <p:cTn id="58" dur="1" fill="hold">
                                          <p:stCondLst>
                                            <p:cond delay="0"/>
                                          </p:stCondLst>
                                        </p:cTn>
                                        <p:tgtEl>
                                          <p:spTgt spid="106559"/>
                                        </p:tgtEl>
                                        <p:attrNameLst>
                                          <p:attrName>style.visibility</p:attrName>
                                        </p:attrNameLst>
                                      </p:cBhvr>
                                      <p:to>
                                        <p:strVal val="visible"/>
                                      </p:to>
                                    </p:set>
                                    <p:animEffect transition="in" filter="slide(fromBottom)">
                                      <p:cBhvr>
                                        <p:cTn id="59" dur="500"/>
                                        <p:tgtEl>
                                          <p:spTgt spid="106559"/>
                                        </p:tgtEl>
                                      </p:cBhvr>
                                    </p:animEffect>
                                  </p:childTnLst>
                                </p:cTn>
                              </p:par>
                            </p:childTnLst>
                          </p:cTn>
                        </p:par>
                        <p:par>
                          <p:cTn id="60" fill="hold" nodeType="afterGroup">
                            <p:stCondLst>
                              <p:cond delay="1000"/>
                            </p:stCondLst>
                            <p:childTnLst>
                              <p:par>
                                <p:cTn id="61" presetID="12" presetClass="entr" presetSubtype="4" fill="hold" grpId="0" nodeType="afterEffect">
                                  <p:stCondLst>
                                    <p:cond delay="0"/>
                                  </p:stCondLst>
                                  <p:childTnLst>
                                    <p:set>
                                      <p:cBhvr>
                                        <p:cTn id="62" dur="1" fill="hold">
                                          <p:stCondLst>
                                            <p:cond delay="0"/>
                                          </p:stCondLst>
                                        </p:cTn>
                                        <p:tgtEl>
                                          <p:spTgt spid="106560"/>
                                        </p:tgtEl>
                                        <p:attrNameLst>
                                          <p:attrName>style.visibility</p:attrName>
                                        </p:attrNameLst>
                                      </p:cBhvr>
                                      <p:to>
                                        <p:strVal val="visible"/>
                                      </p:to>
                                    </p:set>
                                    <p:animEffect transition="in" filter="slide(fromBottom)">
                                      <p:cBhvr>
                                        <p:cTn id="63" dur="500"/>
                                        <p:tgtEl>
                                          <p:spTgt spid="106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17" grpId="0" build="p" autoUpdateAnimBg="0" advAuto="0"/>
      <p:bldP spid="106549" grpId="0" animBg="1" autoUpdateAnimBg="0"/>
      <p:bldP spid="106550" grpId="0" animBg="1" autoUpdateAnimBg="0"/>
      <p:bldP spid="106551" grpId="0" animBg="1" autoUpdateAnimBg="0"/>
      <p:bldP spid="106552" grpId="0" animBg="1" autoUpdateAnimBg="0"/>
      <p:bldP spid="106553" grpId="0" animBg="1" autoUpdateAnimBg="0"/>
      <p:bldP spid="106554" grpId="0" animBg="1" autoUpdateAnimBg="0"/>
      <p:bldP spid="106555" grpId="0" animBg="1" autoUpdateAnimBg="0"/>
      <p:bldP spid="106556" grpId="0" animBg="1"/>
      <p:bldP spid="106557" grpId="0" animBg="1" autoUpdateAnimBg="0"/>
      <p:bldP spid="106558" grpId="0" animBg="1" autoUpdateAnimBg="0"/>
      <p:bldP spid="106559" grpId="0" animBg="1"/>
      <p:bldP spid="10656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Vector class 3-1</a:t>
            </a:r>
          </a:p>
        </p:txBody>
      </p:sp>
      <p:grpSp>
        <p:nvGrpSpPr>
          <p:cNvPr id="71685" name="Group 5"/>
          <p:cNvGrpSpPr>
            <a:grpSpLocks/>
          </p:cNvGrpSpPr>
          <p:nvPr/>
        </p:nvGrpSpPr>
        <p:grpSpPr bwMode="auto">
          <a:xfrm>
            <a:off x="2797447" y="2274980"/>
            <a:ext cx="5976938" cy="1152525"/>
            <a:chOff x="1338" y="1298"/>
            <a:chExt cx="3765" cy="726"/>
          </a:xfrm>
        </p:grpSpPr>
        <p:sp>
          <p:nvSpPr>
            <p:cNvPr id="71686" name="AutoShape 6"/>
            <p:cNvSpPr>
              <a:spLocks noChangeArrowheads="1"/>
            </p:cNvSpPr>
            <p:nvPr/>
          </p:nvSpPr>
          <p:spPr bwMode="auto">
            <a:xfrm>
              <a:off x="1338" y="1298"/>
              <a:ext cx="3765" cy="726"/>
            </a:xfrm>
            <a:prstGeom prst="cube">
              <a:avLst>
                <a:gd name="adj" fmla="val 25000"/>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Text Box 7"/>
            <p:cNvSpPr txBox="1">
              <a:spLocks noChangeArrowheads="1"/>
            </p:cNvSpPr>
            <p:nvPr/>
          </p:nvSpPr>
          <p:spPr bwMode="auto">
            <a:xfrm>
              <a:off x="1565" y="1616"/>
              <a:ext cx="31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Vector Class</a:t>
              </a:r>
            </a:p>
          </p:txBody>
        </p:sp>
      </p:grpSp>
      <p:grpSp>
        <p:nvGrpSpPr>
          <p:cNvPr id="71688" name="Group 8"/>
          <p:cNvGrpSpPr>
            <a:grpSpLocks/>
          </p:cNvGrpSpPr>
          <p:nvPr/>
        </p:nvGrpSpPr>
        <p:grpSpPr bwMode="auto">
          <a:xfrm>
            <a:off x="1067073" y="4535581"/>
            <a:ext cx="3171825" cy="1269411"/>
            <a:chOff x="22" y="2478"/>
            <a:chExt cx="2086" cy="834"/>
          </a:xfrm>
        </p:grpSpPr>
        <p:sp>
          <p:nvSpPr>
            <p:cNvPr id="71689" name="AutoShape 9"/>
            <p:cNvSpPr>
              <a:spLocks noChangeArrowheads="1"/>
            </p:cNvSpPr>
            <p:nvPr/>
          </p:nvSpPr>
          <p:spPr bwMode="auto">
            <a:xfrm>
              <a:off x="22" y="2478"/>
              <a:ext cx="2042" cy="816"/>
            </a:xfrm>
            <a:prstGeom prst="roundRect">
              <a:avLst>
                <a:gd name="adj" fmla="val 16667"/>
              </a:avLst>
            </a:prstGeom>
            <a:ln/>
          </p:spPr>
          <p:style>
            <a:lnRef idx="1">
              <a:schemeClr val="dk1"/>
            </a:lnRef>
            <a:fillRef idx="3">
              <a:schemeClr val="dk1"/>
            </a:fillRef>
            <a:effectRef idx="2">
              <a:schemeClr val="dk1"/>
            </a:effectRef>
            <a:fontRef idx="minor">
              <a:schemeClr val="lt1"/>
            </a:fontRef>
          </p:style>
          <p:txBody>
            <a:bodyPr wrap="none" anchor="ctr"/>
            <a:lstStyle/>
            <a:p>
              <a:endParaRPr lang="en-US"/>
            </a:p>
          </p:txBody>
        </p:sp>
        <p:sp>
          <p:nvSpPr>
            <p:cNvPr id="71690" name="Text Box 10"/>
            <p:cNvSpPr txBox="1">
              <a:spLocks noChangeArrowheads="1"/>
            </p:cNvSpPr>
            <p:nvPr/>
          </p:nvSpPr>
          <p:spPr bwMode="auto">
            <a:xfrm>
              <a:off x="22" y="2523"/>
              <a:ext cx="2086" cy="789"/>
            </a:xfrm>
            <a:prstGeom prst="rect">
              <a:avLst/>
            </a:prstGeom>
            <a:ln/>
          </p:spPr>
          <p:style>
            <a:lnRef idx="1">
              <a:schemeClr val="dk1"/>
            </a:lnRef>
            <a:fillRef idx="3">
              <a:schemeClr val="dk1"/>
            </a:fillRef>
            <a:effectRef idx="2">
              <a:schemeClr val="dk1"/>
            </a:effectRef>
            <a:fontRef idx="minor">
              <a:schemeClr val="lt1"/>
            </a:fontRef>
          </p:style>
          <p:txBody>
            <a:bodyPr>
              <a:spAutoFit/>
            </a:bodyPr>
            <a:lstStyle/>
            <a:p>
              <a:pPr algn="ctr">
                <a:spcBef>
                  <a:spcPct val="50000"/>
                </a:spcBef>
              </a:pPr>
              <a:r>
                <a:rPr lang="en-US" altLang="en-US" sz="2400"/>
                <a:t>It has array-like data structure and is dynamic</a:t>
              </a:r>
            </a:p>
          </p:txBody>
        </p:sp>
      </p:grpSp>
      <p:grpSp>
        <p:nvGrpSpPr>
          <p:cNvPr id="71691" name="Group 11"/>
          <p:cNvGrpSpPr>
            <a:grpSpLocks/>
          </p:cNvGrpSpPr>
          <p:nvPr/>
        </p:nvGrpSpPr>
        <p:grpSpPr bwMode="auto">
          <a:xfrm>
            <a:off x="4381772" y="4503831"/>
            <a:ext cx="2806700" cy="1342965"/>
            <a:chOff x="2063" y="2478"/>
            <a:chExt cx="1951" cy="850"/>
          </a:xfrm>
        </p:grpSpPr>
        <p:sp>
          <p:nvSpPr>
            <p:cNvPr id="71692" name="AutoShape 12"/>
            <p:cNvSpPr>
              <a:spLocks noChangeArrowheads="1"/>
            </p:cNvSpPr>
            <p:nvPr/>
          </p:nvSpPr>
          <p:spPr bwMode="auto">
            <a:xfrm>
              <a:off x="2063" y="2478"/>
              <a:ext cx="1906" cy="817"/>
            </a:xfrm>
            <a:prstGeom prst="roundRect">
              <a:avLst>
                <a:gd name="adj" fmla="val 16667"/>
              </a:avLst>
            </a:prstGeom>
            <a:ln/>
          </p:spPr>
          <p:style>
            <a:lnRef idx="1">
              <a:schemeClr val="dk1"/>
            </a:lnRef>
            <a:fillRef idx="3">
              <a:schemeClr val="dk1"/>
            </a:fillRef>
            <a:effectRef idx="2">
              <a:schemeClr val="dk1"/>
            </a:effectRef>
            <a:fontRef idx="minor">
              <a:schemeClr val="lt1"/>
            </a:fontRef>
          </p:style>
          <p:txBody>
            <a:bodyPr wrap="none" anchor="ctr"/>
            <a:lstStyle/>
            <a:p>
              <a:endParaRPr lang="en-US"/>
            </a:p>
          </p:txBody>
        </p:sp>
        <p:sp>
          <p:nvSpPr>
            <p:cNvPr id="71693" name="Text Box 13"/>
            <p:cNvSpPr txBox="1">
              <a:spLocks noChangeArrowheads="1"/>
            </p:cNvSpPr>
            <p:nvPr/>
          </p:nvSpPr>
          <p:spPr bwMode="auto">
            <a:xfrm>
              <a:off x="2064" y="2568"/>
              <a:ext cx="1950" cy="760"/>
            </a:xfrm>
            <a:prstGeom prst="rect">
              <a:avLst/>
            </a:prstGeom>
            <a:ln/>
          </p:spPr>
          <p:style>
            <a:lnRef idx="1">
              <a:schemeClr val="dk1"/>
            </a:lnRef>
            <a:fillRef idx="3">
              <a:schemeClr val="dk1"/>
            </a:fillRef>
            <a:effectRef idx="2">
              <a:schemeClr val="dk1"/>
            </a:effectRef>
            <a:fontRef idx="minor">
              <a:schemeClr val="lt1"/>
            </a:fontRef>
          </p:style>
          <p:txBody>
            <a:bodyPr>
              <a:spAutoFit/>
            </a:bodyPr>
            <a:lstStyle/>
            <a:p>
              <a:pPr algn="ctr">
                <a:spcBef>
                  <a:spcPct val="50000"/>
                </a:spcBef>
              </a:pPr>
              <a:r>
                <a:rPr lang="en-US" altLang="en-US" sz="2400"/>
                <a:t>Can hold a certain number of elements</a:t>
              </a:r>
            </a:p>
          </p:txBody>
        </p:sp>
      </p:grpSp>
      <p:grpSp>
        <p:nvGrpSpPr>
          <p:cNvPr id="71694" name="Group 14"/>
          <p:cNvGrpSpPr>
            <a:grpSpLocks/>
          </p:cNvGrpSpPr>
          <p:nvPr/>
        </p:nvGrpSpPr>
        <p:grpSpPr bwMode="auto">
          <a:xfrm>
            <a:off x="7263086" y="4508591"/>
            <a:ext cx="2555875" cy="1343227"/>
            <a:chOff x="3969" y="2478"/>
            <a:chExt cx="1791" cy="842"/>
          </a:xfrm>
        </p:grpSpPr>
        <p:sp>
          <p:nvSpPr>
            <p:cNvPr id="71695" name="AutoShape 15"/>
            <p:cNvSpPr>
              <a:spLocks noChangeArrowheads="1"/>
            </p:cNvSpPr>
            <p:nvPr/>
          </p:nvSpPr>
          <p:spPr bwMode="auto">
            <a:xfrm>
              <a:off x="3969" y="2478"/>
              <a:ext cx="1791" cy="816"/>
            </a:xfrm>
            <a:prstGeom prst="roundRect">
              <a:avLst>
                <a:gd name="adj" fmla="val 16667"/>
              </a:avLst>
            </a:prstGeom>
            <a:ln/>
          </p:spPr>
          <p:style>
            <a:lnRef idx="1">
              <a:schemeClr val="dk1"/>
            </a:lnRef>
            <a:fillRef idx="3">
              <a:schemeClr val="dk1"/>
            </a:fillRef>
            <a:effectRef idx="2">
              <a:schemeClr val="dk1"/>
            </a:effectRef>
            <a:fontRef idx="minor">
              <a:schemeClr val="lt1"/>
            </a:fontRef>
          </p:style>
          <p:txBody>
            <a:bodyPr wrap="none" anchor="ctr"/>
            <a:lstStyle/>
            <a:p>
              <a:endParaRPr lang="en-US"/>
            </a:p>
          </p:txBody>
        </p:sp>
        <p:sp>
          <p:nvSpPr>
            <p:cNvPr id="71696" name="Text Box 16"/>
            <p:cNvSpPr txBox="1">
              <a:spLocks noChangeArrowheads="1"/>
            </p:cNvSpPr>
            <p:nvPr/>
          </p:nvSpPr>
          <p:spPr bwMode="auto">
            <a:xfrm>
              <a:off x="4150" y="2568"/>
              <a:ext cx="1610" cy="752"/>
            </a:xfrm>
            <a:prstGeom prst="rect">
              <a:avLst/>
            </a:prstGeom>
            <a:ln/>
          </p:spPr>
          <p:style>
            <a:lnRef idx="1">
              <a:schemeClr val="dk1"/>
            </a:lnRef>
            <a:fillRef idx="3">
              <a:schemeClr val="dk1"/>
            </a:fillRef>
            <a:effectRef idx="2">
              <a:schemeClr val="dk1"/>
            </a:effectRef>
            <a:fontRef idx="minor">
              <a:schemeClr val="lt1"/>
            </a:fontRef>
          </p:style>
          <p:txBody>
            <a:bodyPr>
              <a:spAutoFit/>
            </a:bodyPr>
            <a:lstStyle/>
            <a:p>
              <a:pPr algn="ctr">
                <a:spcBef>
                  <a:spcPct val="50000"/>
                </a:spcBef>
              </a:pPr>
              <a:r>
                <a:rPr lang="en-US" altLang="en-US" sz="2400"/>
                <a:t>Capacity can be incremented</a:t>
              </a:r>
            </a:p>
          </p:txBody>
        </p:sp>
      </p:grpSp>
      <p:sp>
        <p:nvSpPr>
          <p:cNvPr id="71697" name="Line 17"/>
          <p:cNvSpPr>
            <a:spLocks noChangeShapeType="1"/>
          </p:cNvSpPr>
          <p:nvPr/>
        </p:nvSpPr>
        <p:spPr bwMode="auto">
          <a:xfrm>
            <a:off x="5534297" y="3427504"/>
            <a:ext cx="0" cy="431800"/>
          </a:xfrm>
          <a:prstGeom prst="line">
            <a:avLst/>
          </a:prstGeom>
          <a:ln>
            <a:headEnd/>
            <a:tailEnd/>
          </a:ln>
        </p:spPr>
        <p:style>
          <a:lnRef idx="1">
            <a:schemeClr val="dk1"/>
          </a:lnRef>
          <a:fillRef idx="3">
            <a:schemeClr val="dk1"/>
          </a:fillRef>
          <a:effectRef idx="2">
            <a:schemeClr val="dk1"/>
          </a:effectRef>
          <a:fontRef idx="minor">
            <a:schemeClr val="lt1"/>
          </a:fontRef>
        </p:style>
        <p:txBody>
          <a:bodyPr/>
          <a:lstStyle/>
          <a:p>
            <a:endParaRPr lang="en-US"/>
          </a:p>
        </p:txBody>
      </p:sp>
      <p:sp>
        <p:nvSpPr>
          <p:cNvPr id="71698" name="Line 18"/>
          <p:cNvSpPr>
            <a:spLocks noChangeShapeType="1"/>
          </p:cNvSpPr>
          <p:nvPr/>
        </p:nvSpPr>
        <p:spPr bwMode="auto">
          <a:xfrm>
            <a:off x="2294211" y="3859304"/>
            <a:ext cx="6264275" cy="0"/>
          </a:xfrm>
          <a:prstGeom prst="line">
            <a:avLst/>
          </a:prstGeom>
          <a:ln>
            <a:headEnd/>
            <a:tailEnd/>
          </a:ln>
        </p:spPr>
        <p:style>
          <a:lnRef idx="1">
            <a:schemeClr val="dk1"/>
          </a:lnRef>
          <a:fillRef idx="3">
            <a:schemeClr val="dk1"/>
          </a:fillRef>
          <a:effectRef idx="2">
            <a:schemeClr val="dk1"/>
          </a:effectRef>
          <a:fontRef idx="minor">
            <a:schemeClr val="lt1"/>
          </a:fontRef>
        </p:style>
        <p:txBody>
          <a:bodyPr/>
          <a:lstStyle/>
          <a:p>
            <a:endParaRPr lang="en-US"/>
          </a:p>
        </p:txBody>
      </p:sp>
      <p:sp>
        <p:nvSpPr>
          <p:cNvPr id="71699" name="Line 19"/>
          <p:cNvSpPr>
            <a:spLocks noChangeShapeType="1"/>
          </p:cNvSpPr>
          <p:nvPr/>
        </p:nvSpPr>
        <p:spPr bwMode="auto">
          <a:xfrm>
            <a:off x="2294210" y="3859305"/>
            <a:ext cx="0" cy="649287"/>
          </a:xfrm>
          <a:prstGeom prst="line">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endParaRPr lang="en-US"/>
          </a:p>
        </p:txBody>
      </p:sp>
      <p:sp>
        <p:nvSpPr>
          <p:cNvPr id="71700" name="Line 20"/>
          <p:cNvSpPr>
            <a:spLocks noChangeShapeType="1"/>
          </p:cNvSpPr>
          <p:nvPr/>
        </p:nvSpPr>
        <p:spPr bwMode="auto">
          <a:xfrm>
            <a:off x="5534297" y="3859305"/>
            <a:ext cx="0" cy="649287"/>
          </a:xfrm>
          <a:prstGeom prst="line">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endParaRPr lang="en-US"/>
          </a:p>
        </p:txBody>
      </p:sp>
      <p:sp>
        <p:nvSpPr>
          <p:cNvPr id="71701" name="Line 21"/>
          <p:cNvSpPr>
            <a:spLocks noChangeShapeType="1"/>
          </p:cNvSpPr>
          <p:nvPr/>
        </p:nvSpPr>
        <p:spPr bwMode="auto">
          <a:xfrm>
            <a:off x="8558485" y="3859305"/>
            <a:ext cx="0" cy="649287"/>
          </a:xfrm>
          <a:prstGeom prst="line">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endParaRPr lang="en-US"/>
          </a:p>
        </p:txBody>
      </p:sp>
    </p:spTree>
    <p:extLst>
      <p:ext uri="{BB962C8B-B14F-4D97-AF65-F5344CB8AC3E}">
        <p14:creationId xmlns:p14="http://schemas.microsoft.com/office/powerpoint/2010/main" val="2776229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fade">
                                      <p:cBhvr>
                                        <p:cTn id="7" dur="1000"/>
                                        <p:tgtEl>
                                          <p:spTgt spid="71685"/>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1697"/>
                                        </p:tgtEl>
                                        <p:attrNameLst>
                                          <p:attrName>style.visibility</p:attrName>
                                        </p:attrNameLst>
                                      </p:cBhvr>
                                      <p:to>
                                        <p:strVal val="visible"/>
                                      </p:to>
                                    </p:set>
                                    <p:animEffect transition="in" filter="wipe(up)">
                                      <p:cBhvr>
                                        <p:cTn id="11" dur="1000"/>
                                        <p:tgtEl>
                                          <p:spTgt spid="71697"/>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1698"/>
                                        </p:tgtEl>
                                        <p:attrNameLst>
                                          <p:attrName>style.visibility</p:attrName>
                                        </p:attrNameLst>
                                      </p:cBhvr>
                                      <p:to>
                                        <p:strVal val="visible"/>
                                      </p:to>
                                    </p:set>
                                    <p:animEffect transition="in" filter="wipe(left)">
                                      <p:cBhvr>
                                        <p:cTn id="15" dur="1000"/>
                                        <p:tgtEl>
                                          <p:spTgt spid="71698"/>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71699"/>
                                        </p:tgtEl>
                                        <p:attrNameLst>
                                          <p:attrName>style.visibility</p:attrName>
                                        </p:attrNameLst>
                                      </p:cBhvr>
                                      <p:to>
                                        <p:strVal val="visible"/>
                                      </p:to>
                                    </p:set>
                                    <p:animEffect transition="in" filter="wipe(up)">
                                      <p:cBhvr>
                                        <p:cTn id="19" dur="1000"/>
                                        <p:tgtEl>
                                          <p:spTgt spid="7169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1700"/>
                                        </p:tgtEl>
                                        <p:attrNameLst>
                                          <p:attrName>style.visibility</p:attrName>
                                        </p:attrNameLst>
                                      </p:cBhvr>
                                      <p:to>
                                        <p:strVal val="visible"/>
                                      </p:to>
                                    </p:set>
                                    <p:animEffect transition="in" filter="wipe(up)">
                                      <p:cBhvr>
                                        <p:cTn id="22" dur="1000"/>
                                        <p:tgtEl>
                                          <p:spTgt spid="7170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1701"/>
                                        </p:tgtEl>
                                        <p:attrNameLst>
                                          <p:attrName>style.visibility</p:attrName>
                                        </p:attrNameLst>
                                      </p:cBhvr>
                                      <p:to>
                                        <p:strVal val="visible"/>
                                      </p:to>
                                    </p:set>
                                    <p:animEffect transition="in" filter="wipe(up)">
                                      <p:cBhvr>
                                        <p:cTn id="25" dur="1000"/>
                                        <p:tgtEl>
                                          <p:spTgt spid="71701"/>
                                        </p:tgtEl>
                                      </p:cBhvr>
                                    </p:animEffect>
                                  </p:childTnLst>
                                </p:cTn>
                              </p:par>
                            </p:childTnLst>
                          </p:cTn>
                        </p:par>
                        <p:par>
                          <p:cTn id="26" fill="hold" nodeType="afterGroup">
                            <p:stCondLst>
                              <p:cond delay="4000"/>
                            </p:stCondLst>
                            <p:childTnLst>
                              <p:par>
                                <p:cTn id="27" presetID="12" presetClass="entr" presetSubtype="4" fill="hold" nodeType="afterEffect">
                                  <p:stCondLst>
                                    <p:cond delay="0"/>
                                  </p:stCondLst>
                                  <p:childTnLst>
                                    <p:set>
                                      <p:cBhvr>
                                        <p:cTn id="28" dur="1" fill="hold">
                                          <p:stCondLst>
                                            <p:cond delay="0"/>
                                          </p:stCondLst>
                                        </p:cTn>
                                        <p:tgtEl>
                                          <p:spTgt spid="71688"/>
                                        </p:tgtEl>
                                        <p:attrNameLst>
                                          <p:attrName>style.visibility</p:attrName>
                                        </p:attrNameLst>
                                      </p:cBhvr>
                                      <p:to>
                                        <p:strVal val="visible"/>
                                      </p:to>
                                    </p:set>
                                    <p:animEffect transition="in" filter="slide(fromBottom)">
                                      <p:cBhvr>
                                        <p:cTn id="29" dur="1000"/>
                                        <p:tgtEl>
                                          <p:spTgt spid="71688"/>
                                        </p:tgtEl>
                                      </p:cBhvr>
                                    </p:animEffect>
                                  </p:childTnLst>
                                </p:cTn>
                              </p:par>
                              <p:par>
                                <p:cTn id="30" presetID="12" presetClass="entr" presetSubtype="4" fill="hold" nodeType="withEffect">
                                  <p:stCondLst>
                                    <p:cond delay="0"/>
                                  </p:stCondLst>
                                  <p:childTnLst>
                                    <p:set>
                                      <p:cBhvr>
                                        <p:cTn id="31" dur="1" fill="hold">
                                          <p:stCondLst>
                                            <p:cond delay="0"/>
                                          </p:stCondLst>
                                        </p:cTn>
                                        <p:tgtEl>
                                          <p:spTgt spid="71691"/>
                                        </p:tgtEl>
                                        <p:attrNameLst>
                                          <p:attrName>style.visibility</p:attrName>
                                        </p:attrNameLst>
                                      </p:cBhvr>
                                      <p:to>
                                        <p:strVal val="visible"/>
                                      </p:to>
                                    </p:set>
                                    <p:animEffect transition="in" filter="slide(fromBottom)">
                                      <p:cBhvr>
                                        <p:cTn id="32" dur="1000"/>
                                        <p:tgtEl>
                                          <p:spTgt spid="71691"/>
                                        </p:tgtEl>
                                      </p:cBhvr>
                                    </p:animEffect>
                                  </p:childTnLst>
                                </p:cTn>
                              </p:par>
                              <p:par>
                                <p:cTn id="33" presetID="12" presetClass="entr" presetSubtype="4" fill="hold" nodeType="withEffect">
                                  <p:stCondLst>
                                    <p:cond delay="0"/>
                                  </p:stCondLst>
                                  <p:childTnLst>
                                    <p:set>
                                      <p:cBhvr>
                                        <p:cTn id="34" dur="1" fill="hold">
                                          <p:stCondLst>
                                            <p:cond delay="0"/>
                                          </p:stCondLst>
                                        </p:cTn>
                                        <p:tgtEl>
                                          <p:spTgt spid="71694"/>
                                        </p:tgtEl>
                                        <p:attrNameLst>
                                          <p:attrName>style.visibility</p:attrName>
                                        </p:attrNameLst>
                                      </p:cBhvr>
                                      <p:to>
                                        <p:strVal val="visible"/>
                                      </p:to>
                                    </p:set>
                                    <p:animEffect transition="in" filter="slide(fromBottom)">
                                      <p:cBhvr>
                                        <p:cTn id="35" dur="1000"/>
                                        <p:tgtEl>
                                          <p:spTgt spid="71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p:bldP spid="71698" grpId="0" animBg="1"/>
      <p:bldP spid="71699" grpId="0" animBg="1"/>
      <p:bldP spid="71700" grpId="0" animBg="1"/>
      <p:bldP spid="71701"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Vector class 3-2</a:t>
            </a:r>
          </a:p>
        </p:txBody>
      </p:sp>
      <p:graphicFrame>
        <p:nvGraphicFramePr>
          <p:cNvPr id="72746" name="Group 42"/>
          <p:cNvGraphicFramePr>
            <a:graphicFrameLocks noGrp="1"/>
          </p:cNvGraphicFramePr>
          <p:nvPr>
            <p:ph type="tbl" idx="1"/>
            <p:extLst>
              <p:ext uri="{D42A27DB-BD31-4B8C-83A1-F6EECF244321}">
                <p14:modId xmlns:p14="http://schemas.microsoft.com/office/powerpoint/2010/main" val="3519668757"/>
              </p:ext>
            </p:extLst>
          </p:nvPr>
        </p:nvGraphicFramePr>
        <p:xfrm>
          <a:off x="912283" y="1341439"/>
          <a:ext cx="9838447" cy="5078095"/>
        </p:xfrm>
        <a:graphic>
          <a:graphicData uri="http://schemas.openxmlformats.org/drawingml/2006/table">
            <a:tbl>
              <a:tblPr/>
              <a:tblGrid>
                <a:gridCol w="3615402"/>
                <a:gridCol w="6223045"/>
              </a:tblGrid>
              <a:tr h="688975">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Constructor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659B68"/>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Description</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659B68"/>
                    </a:solidFill>
                  </a:tcPr>
                </a:tc>
              </a:tr>
              <a:tr h="687388">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Vector()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Creates an empty vector. Its size is 10 and capacity increment is 0.</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r h="118586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Vector(</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int</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initialCap</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Creates an empty Vector with initial capacity specified by </a:t>
                      </a:r>
                      <a:r>
                        <a:rPr kumimoji="0" lang="en-US" altLang="en-US" sz="2400" b="0"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initialCap</a:t>
                      </a: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and capacity increment is 0.</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miter lim="800000"/>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185863">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Vector (</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int</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initialCap</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int</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 </a:t>
                      </a:r>
                      <a:r>
                        <a:rPr kumimoji="0" lang="en-US" altLang="en-US" sz="2400" b="0" i="0" u="none" strike="noStrike" cap="none" normalizeH="0" baseline="0" dirty="0" err="1" smtClean="0">
                          <a:ln>
                            <a:noFill/>
                          </a:ln>
                          <a:solidFill>
                            <a:srgbClr val="FF0000"/>
                          </a:solidFill>
                          <a:effectLst/>
                          <a:latin typeface="Arial" panose="020B0604020202020204" pitchFamily="34" charset="0"/>
                          <a:ea typeface="黑体" panose="02010609060101010101" pitchFamily="49" charset="-122"/>
                        </a:rPr>
                        <a:t>inc</a:t>
                      </a: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Creates an empty Vector with initial capacity specified by </a:t>
                      </a:r>
                      <a:r>
                        <a:rPr kumimoji="0" lang="en-US" altLang="en-US" sz="2400" b="0"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initialCap</a:t>
                      </a: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and capacity increment specified by </a:t>
                      </a:r>
                      <a:r>
                        <a:rPr kumimoji="0" lang="en-US" altLang="en-US" sz="2400" b="0"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inc</a:t>
                      </a:r>
                      <a:r>
                        <a:rPr kumimoji="0" lang="en-US"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120775">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dirty="0" smtClean="0">
                          <a:ln>
                            <a:noFill/>
                          </a:ln>
                          <a:solidFill>
                            <a:srgbClr val="FF0000"/>
                          </a:solidFill>
                          <a:effectLst/>
                          <a:latin typeface="Arial" panose="020B0604020202020204" pitchFamily="34" charset="0"/>
                          <a:ea typeface="黑体" panose="02010609060101010101" pitchFamily="49" charset="-122"/>
                        </a:rPr>
                        <a:t>Vector (Collection c)</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solidFill>
                      <a:srgbClr val="DDDDDD"/>
                    </a:solidFill>
                  </a:tcPr>
                </a:tc>
                <a:tc>
                  <a:txBody>
                    <a:bodyPr/>
                    <a:lstStyle>
                      <a:lvl1pPr>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Creates a new Vector consisting of elements of the given collection, in the order in which, they are returned by the collections iterator.</a:t>
                      </a:r>
                    </a:p>
                  </a:txBody>
                  <a:tcPr horzOverflow="overflow">
                    <a:lnL w="12700" cap="flat" cmpd="sng" algn="ctr">
                      <a:solidFill>
                        <a:schemeClr val="folHlink"/>
                      </a:solidFill>
                      <a:prstDash val="solid"/>
                      <a:miter lim="800000"/>
                      <a:headEnd type="none" w="med" len="med"/>
                      <a:tailEnd type="none" w="med" len="med"/>
                    </a:lnL>
                    <a:lnR w="12700" cap="flat" cmpd="sng" algn="ctr">
                      <a:solidFill>
                        <a:schemeClr val="folHlink"/>
                      </a:solidFill>
                      <a:prstDash val="solid"/>
                      <a:miter lim="800000"/>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6634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2746"/>
                                        </p:tgtEl>
                                        <p:attrNameLst>
                                          <p:attrName>style.visibility</p:attrName>
                                        </p:attrNameLst>
                                      </p:cBhvr>
                                      <p:to>
                                        <p:strVal val="visible"/>
                                      </p:to>
                                    </p:set>
                                    <p:animEffect transition="in" filter="wipe(up)">
                                      <p:cBhvr>
                                        <p:cTn id="7" dur="500"/>
                                        <p:tgtEl>
                                          <p:spTgt spid="72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dirty="0" err="1"/>
              <a:t>ArrayList</a:t>
            </a:r>
            <a:r>
              <a:rPr lang="en-US" dirty="0"/>
              <a:t> and </a:t>
            </a:r>
            <a:r>
              <a:rPr lang="en-US" dirty="0" smtClean="0"/>
              <a:t>Vector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67615779"/>
              </p:ext>
            </p:extLst>
          </p:nvPr>
        </p:nvGraphicFramePr>
        <p:xfrm>
          <a:off x="431074" y="2234958"/>
          <a:ext cx="10384972" cy="4124960"/>
        </p:xfrm>
        <a:graphic>
          <a:graphicData uri="http://schemas.openxmlformats.org/drawingml/2006/table">
            <a:tbl>
              <a:tblPr firstRow="1" bandRow="1">
                <a:tableStyleId>{00A15C55-8517-42AA-B614-E9B94910E393}</a:tableStyleId>
              </a:tblPr>
              <a:tblGrid>
                <a:gridCol w="5192486"/>
                <a:gridCol w="5192486"/>
              </a:tblGrid>
              <a:tr h="370840">
                <a:tc>
                  <a:txBody>
                    <a:bodyPr/>
                    <a:lstStyle/>
                    <a:p>
                      <a:pPr algn="ctr"/>
                      <a:r>
                        <a:rPr lang="en-US" dirty="0" err="1" smtClean="0"/>
                        <a:t>ArrayList</a:t>
                      </a:r>
                      <a:endParaRPr lang="en-US" dirty="0"/>
                    </a:p>
                  </a:txBody>
                  <a:tcPr/>
                </a:tc>
                <a:tc>
                  <a:txBody>
                    <a:bodyPr/>
                    <a:lstStyle/>
                    <a:p>
                      <a:pPr algn="ctr"/>
                      <a:r>
                        <a:rPr lang="en-US" dirty="0" smtClean="0"/>
                        <a:t>Vector</a:t>
                      </a:r>
                      <a:endParaRPr lang="en-US" dirty="0"/>
                    </a:p>
                  </a:txBody>
                  <a:tcPr/>
                </a:tc>
              </a:tr>
              <a:tr h="370840">
                <a:tc>
                  <a:txBody>
                    <a:bodyPr/>
                    <a:lstStyle/>
                    <a:p>
                      <a:r>
                        <a:rPr lang="en-US" sz="1800" b="0" i="0" kern="1200" dirty="0" err="1" smtClean="0">
                          <a:solidFill>
                            <a:schemeClr val="dk1"/>
                          </a:solidFill>
                          <a:effectLst/>
                          <a:latin typeface="+mn-lt"/>
                          <a:ea typeface="+mn-ea"/>
                          <a:cs typeface="+mn-cs"/>
                        </a:rPr>
                        <a:t>ArrayList</a:t>
                      </a:r>
                      <a:r>
                        <a:rPr lang="en-US" sz="1800" b="0" i="0" kern="1200" dirty="0" smtClean="0">
                          <a:solidFill>
                            <a:schemeClr val="dk1"/>
                          </a:solidFill>
                          <a:effectLst/>
                          <a:latin typeface="+mn-lt"/>
                          <a:ea typeface="+mn-ea"/>
                          <a:cs typeface="+mn-cs"/>
                        </a:rPr>
                        <a:t> is </a:t>
                      </a:r>
                      <a:r>
                        <a:rPr lang="en-US" sz="1800" b="1" i="0" kern="1200" dirty="0" smtClean="0">
                          <a:solidFill>
                            <a:schemeClr val="dk1"/>
                          </a:solidFill>
                          <a:effectLst/>
                          <a:latin typeface="+mn-lt"/>
                          <a:ea typeface="+mn-ea"/>
                          <a:cs typeface="+mn-cs"/>
                        </a:rPr>
                        <a:t>not synchronized</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Vector is </a:t>
                      </a:r>
                      <a:r>
                        <a:rPr lang="en-US" sz="1800" b="1" i="0" kern="1200" dirty="0" smtClean="0">
                          <a:solidFill>
                            <a:schemeClr val="dk1"/>
                          </a:solidFill>
                          <a:effectLst/>
                          <a:latin typeface="+mn-lt"/>
                          <a:ea typeface="+mn-ea"/>
                          <a:cs typeface="+mn-cs"/>
                        </a:rPr>
                        <a:t>synchronized</a:t>
                      </a:r>
                      <a:endParaRPr lang="en-US" dirty="0"/>
                    </a:p>
                  </a:txBody>
                  <a:tcPr/>
                </a:tc>
              </a:tr>
              <a:tr h="370840">
                <a:tc>
                  <a:txBody>
                    <a:bodyPr/>
                    <a:lstStyle/>
                    <a:p>
                      <a:r>
                        <a:rPr lang="en-US" sz="1800" b="0" i="0" kern="1200" dirty="0" err="1" smtClean="0">
                          <a:solidFill>
                            <a:schemeClr val="dk1"/>
                          </a:solidFill>
                          <a:effectLst/>
                          <a:latin typeface="+mn-lt"/>
                          <a:ea typeface="+mn-ea"/>
                          <a:cs typeface="+mn-cs"/>
                        </a:rPr>
                        <a:t>ArrayList</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increments 50%</a:t>
                      </a:r>
                      <a:r>
                        <a:rPr lang="en-US" sz="1800" b="0" i="0" kern="1200" dirty="0" smtClean="0">
                          <a:solidFill>
                            <a:schemeClr val="dk1"/>
                          </a:solidFill>
                          <a:effectLst/>
                          <a:latin typeface="+mn-lt"/>
                          <a:ea typeface="+mn-ea"/>
                          <a:cs typeface="+mn-cs"/>
                        </a:rPr>
                        <a:t> of current array size if number of element exceeds from its capacity.</a:t>
                      </a:r>
                      <a:endParaRPr lang="en-US" dirty="0"/>
                    </a:p>
                  </a:txBody>
                  <a:tcPr/>
                </a:tc>
                <a:tc>
                  <a:txBody>
                    <a:bodyPr/>
                    <a:lstStyle/>
                    <a:p>
                      <a:r>
                        <a:rPr lang="en-US" sz="1800" b="0" i="0" kern="1200" dirty="0" smtClean="0">
                          <a:solidFill>
                            <a:schemeClr val="dk1"/>
                          </a:solidFill>
                          <a:effectLst/>
                          <a:latin typeface="+mn-lt"/>
                          <a:ea typeface="+mn-ea"/>
                          <a:cs typeface="+mn-cs"/>
                        </a:rPr>
                        <a:t>Vector </a:t>
                      </a:r>
                      <a:r>
                        <a:rPr lang="en-US" sz="1800" b="1" i="0" kern="1200" dirty="0" smtClean="0">
                          <a:solidFill>
                            <a:schemeClr val="dk1"/>
                          </a:solidFill>
                          <a:effectLst/>
                          <a:latin typeface="+mn-lt"/>
                          <a:ea typeface="+mn-ea"/>
                          <a:cs typeface="+mn-cs"/>
                        </a:rPr>
                        <a:t>increments 100%</a:t>
                      </a:r>
                      <a:r>
                        <a:rPr lang="en-US" sz="1800" b="0" i="0" kern="1200" dirty="0" smtClean="0">
                          <a:solidFill>
                            <a:schemeClr val="dk1"/>
                          </a:solidFill>
                          <a:effectLst/>
                          <a:latin typeface="+mn-lt"/>
                          <a:ea typeface="+mn-ea"/>
                          <a:cs typeface="+mn-cs"/>
                        </a:rPr>
                        <a:t> means doubles the array size if total number of element exceeds than its capacity.</a:t>
                      </a:r>
                      <a:endParaRPr lang="en-US" dirty="0"/>
                    </a:p>
                  </a:txBody>
                  <a:tcPr/>
                </a:tc>
              </a:tr>
              <a:tr h="370840">
                <a:tc>
                  <a:txBody>
                    <a:bodyPr/>
                    <a:lstStyle/>
                    <a:p>
                      <a:r>
                        <a:rPr lang="en-US" sz="1800" b="0" i="0" kern="1200" dirty="0" err="1" smtClean="0">
                          <a:solidFill>
                            <a:schemeClr val="dk1"/>
                          </a:solidFill>
                          <a:effectLst/>
                          <a:latin typeface="+mn-lt"/>
                          <a:ea typeface="+mn-ea"/>
                          <a:cs typeface="+mn-cs"/>
                        </a:rPr>
                        <a:t>ArrayList</a:t>
                      </a:r>
                      <a:r>
                        <a:rPr lang="en-US" sz="1800" b="0" i="0" kern="1200" dirty="0" smtClean="0">
                          <a:solidFill>
                            <a:schemeClr val="dk1"/>
                          </a:solidFill>
                          <a:effectLst/>
                          <a:latin typeface="+mn-lt"/>
                          <a:ea typeface="+mn-ea"/>
                          <a:cs typeface="+mn-cs"/>
                        </a:rPr>
                        <a:t> is </a:t>
                      </a:r>
                      <a:r>
                        <a:rPr lang="en-US" sz="1800" b="1" i="0" kern="1200" dirty="0" smtClean="0">
                          <a:solidFill>
                            <a:schemeClr val="dk1"/>
                          </a:solidFill>
                          <a:effectLst/>
                          <a:latin typeface="+mn-lt"/>
                          <a:ea typeface="+mn-ea"/>
                          <a:cs typeface="+mn-cs"/>
                        </a:rPr>
                        <a:t>not a legacy</a:t>
                      </a:r>
                      <a:r>
                        <a:rPr lang="en-US" sz="1800" b="0" i="0" kern="1200" dirty="0" smtClean="0">
                          <a:solidFill>
                            <a:schemeClr val="dk1"/>
                          </a:solidFill>
                          <a:effectLst/>
                          <a:latin typeface="+mn-lt"/>
                          <a:ea typeface="+mn-ea"/>
                          <a:cs typeface="+mn-cs"/>
                        </a:rPr>
                        <a:t> class, it is introduced in JDK 1.2.</a:t>
                      </a:r>
                      <a:endParaRPr lang="en-US" dirty="0"/>
                    </a:p>
                  </a:txBody>
                  <a:tcPr/>
                </a:tc>
                <a:tc>
                  <a:txBody>
                    <a:bodyPr/>
                    <a:lstStyle/>
                    <a:p>
                      <a:r>
                        <a:rPr lang="en-US" sz="1800" b="0" i="0" kern="1200" dirty="0" smtClean="0">
                          <a:solidFill>
                            <a:schemeClr val="dk1"/>
                          </a:solidFill>
                          <a:effectLst/>
                          <a:latin typeface="+mn-lt"/>
                          <a:ea typeface="+mn-ea"/>
                          <a:cs typeface="+mn-cs"/>
                        </a:rPr>
                        <a:t>Vector is a </a:t>
                      </a:r>
                      <a:r>
                        <a:rPr lang="en-US" sz="1800" b="1" i="0" kern="1200" dirty="0" smtClean="0">
                          <a:solidFill>
                            <a:schemeClr val="dk1"/>
                          </a:solidFill>
                          <a:effectLst/>
                          <a:latin typeface="+mn-lt"/>
                          <a:ea typeface="+mn-ea"/>
                          <a:cs typeface="+mn-cs"/>
                        </a:rPr>
                        <a:t>legacy</a:t>
                      </a:r>
                      <a:r>
                        <a:rPr lang="en-US" sz="1800" b="0" i="0" kern="1200" dirty="0" smtClean="0">
                          <a:solidFill>
                            <a:schemeClr val="dk1"/>
                          </a:solidFill>
                          <a:effectLst/>
                          <a:latin typeface="+mn-lt"/>
                          <a:ea typeface="+mn-ea"/>
                          <a:cs typeface="+mn-cs"/>
                        </a:rPr>
                        <a:t> class.</a:t>
                      </a:r>
                      <a:endParaRPr lang="en-US" dirty="0"/>
                    </a:p>
                  </a:txBody>
                  <a:tcPr/>
                </a:tc>
              </a:tr>
              <a:tr h="370840">
                <a:tc>
                  <a:txBody>
                    <a:bodyPr/>
                    <a:lstStyle/>
                    <a:p>
                      <a:r>
                        <a:rPr lang="en-US" sz="1800" b="0" i="0" kern="1200" dirty="0" err="1" smtClean="0">
                          <a:solidFill>
                            <a:schemeClr val="dk1"/>
                          </a:solidFill>
                          <a:effectLst/>
                          <a:latin typeface="+mn-lt"/>
                          <a:ea typeface="+mn-ea"/>
                          <a:cs typeface="+mn-cs"/>
                        </a:rPr>
                        <a:t>ArrayList</a:t>
                      </a:r>
                      <a:r>
                        <a:rPr lang="en-US" sz="1800" b="0" i="0" kern="1200" dirty="0" smtClean="0">
                          <a:solidFill>
                            <a:schemeClr val="dk1"/>
                          </a:solidFill>
                          <a:effectLst/>
                          <a:latin typeface="+mn-lt"/>
                          <a:ea typeface="+mn-ea"/>
                          <a:cs typeface="+mn-cs"/>
                        </a:rPr>
                        <a:t> is </a:t>
                      </a:r>
                      <a:r>
                        <a:rPr lang="en-US" sz="1800" b="1" i="0" kern="1200" dirty="0" smtClean="0">
                          <a:solidFill>
                            <a:schemeClr val="dk1"/>
                          </a:solidFill>
                          <a:effectLst/>
                          <a:latin typeface="+mn-lt"/>
                          <a:ea typeface="+mn-ea"/>
                          <a:cs typeface="+mn-cs"/>
                        </a:rPr>
                        <a:t>fast</a:t>
                      </a:r>
                      <a:r>
                        <a:rPr lang="en-US" sz="1800" b="0" i="0" kern="1200" dirty="0" smtClean="0">
                          <a:solidFill>
                            <a:schemeClr val="dk1"/>
                          </a:solidFill>
                          <a:effectLst/>
                          <a:latin typeface="+mn-lt"/>
                          <a:ea typeface="+mn-ea"/>
                          <a:cs typeface="+mn-cs"/>
                        </a:rPr>
                        <a:t> because it is non-synchronized.</a:t>
                      </a:r>
                      <a:endParaRPr lang="en-US" dirty="0"/>
                    </a:p>
                  </a:txBody>
                  <a:tcPr/>
                </a:tc>
                <a:tc>
                  <a:txBody>
                    <a:bodyPr/>
                    <a:lstStyle/>
                    <a:p>
                      <a:r>
                        <a:rPr lang="en-US" sz="1800" b="0" i="0" kern="1200" dirty="0" smtClean="0">
                          <a:solidFill>
                            <a:schemeClr val="dk1"/>
                          </a:solidFill>
                          <a:effectLst/>
                          <a:latin typeface="+mn-lt"/>
                          <a:ea typeface="+mn-ea"/>
                          <a:cs typeface="+mn-cs"/>
                        </a:rPr>
                        <a:t>Vector is </a:t>
                      </a:r>
                      <a:r>
                        <a:rPr lang="en-US" sz="1800" b="1" i="0" kern="1200" dirty="0" smtClean="0">
                          <a:solidFill>
                            <a:schemeClr val="dk1"/>
                          </a:solidFill>
                          <a:effectLst/>
                          <a:latin typeface="+mn-lt"/>
                          <a:ea typeface="+mn-ea"/>
                          <a:cs typeface="+mn-cs"/>
                        </a:rPr>
                        <a:t>slow</a:t>
                      </a:r>
                      <a:r>
                        <a:rPr lang="en-US" sz="1800" b="0" i="0" kern="1200" dirty="0" smtClean="0">
                          <a:solidFill>
                            <a:schemeClr val="dk1"/>
                          </a:solidFill>
                          <a:effectLst/>
                          <a:latin typeface="+mn-lt"/>
                          <a:ea typeface="+mn-ea"/>
                          <a:cs typeface="+mn-cs"/>
                        </a:rPr>
                        <a:t> because it is synchronized i.e. in multithreading environment, it will hold the other threads in runnable or non-runnable state until current thread releases the lock of object.</a:t>
                      </a:r>
                      <a:endParaRPr lang="en-US" dirty="0"/>
                    </a:p>
                  </a:txBody>
                  <a:tcPr/>
                </a:tc>
              </a:tr>
              <a:tr h="370840">
                <a:tc>
                  <a:txBody>
                    <a:bodyPr/>
                    <a:lstStyle/>
                    <a:p>
                      <a:r>
                        <a:rPr lang="en-US" sz="1800" b="0" i="0" kern="1200" dirty="0" err="1" smtClean="0">
                          <a:solidFill>
                            <a:schemeClr val="dk1"/>
                          </a:solidFill>
                          <a:effectLst/>
                          <a:latin typeface="+mn-lt"/>
                          <a:ea typeface="+mn-ea"/>
                          <a:cs typeface="+mn-cs"/>
                        </a:rPr>
                        <a:t>ArrayList</a:t>
                      </a:r>
                      <a:r>
                        <a:rPr lang="en-US" sz="1800" b="0" i="0" kern="1200" dirty="0" smtClean="0">
                          <a:solidFill>
                            <a:schemeClr val="dk1"/>
                          </a:solidFill>
                          <a:effectLst/>
                          <a:latin typeface="+mn-lt"/>
                          <a:ea typeface="+mn-ea"/>
                          <a:cs typeface="+mn-cs"/>
                        </a:rPr>
                        <a:t> uses </a:t>
                      </a:r>
                      <a:r>
                        <a:rPr lang="en-US" sz="1800" b="1" i="0" kern="1200" dirty="0" smtClean="0">
                          <a:solidFill>
                            <a:schemeClr val="dk1"/>
                          </a:solidFill>
                          <a:effectLst/>
                          <a:latin typeface="+mn-lt"/>
                          <a:ea typeface="+mn-ea"/>
                          <a:cs typeface="+mn-cs"/>
                        </a:rPr>
                        <a:t>Iterator</a:t>
                      </a:r>
                      <a:r>
                        <a:rPr lang="en-US" sz="1800" b="0" i="0" kern="1200" dirty="0" smtClean="0">
                          <a:solidFill>
                            <a:schemeClr val="dk1"/>
                          </a:solidFill>
                          <a:effectLst/>
                          <a:latin typeface="+mn-lt"/>
                          <a:ea typeface="+mn-ea"/>
                          <a:cs typeface="+mn-cs"/>
                        </a:rPr>
                        <a:t> interface to traverse the elements.</a:t>
                      </a:r>
                      <a:endParaRPr lang="en-US" dirty="0"/>
                    </a:p>
                  </a:txBody>
                  <a:tcPr/>
                </a:tc>
                <a:tc>
                  <a:txBody>
                    <a:bodyPr/>
                    <a:lstStyle/>
                    <a:p>
                      <a:r>
                        <a:rPr lang="en-US" sz="1800" b="0" i="0" kern="1200" dirty="0" smtClean="0">
                          <a:solidFill>
                            <a:schemeClr val="dk1"/>
                          </a:solidFill>
                          <a:effectLst/>
                          <a:latin typeface="+mn-lt"/>
                          <a:ea typeface="+mn-ea"/>
                          <a:cs typeface="+mn-cs"/>
                        </a:rPr>
                        <a:t>Vector uses </a:t>
                      </a:r>
                      <a:r>
                        <a:rPr lang="en-US" sz="1800" b="1" i="0" kern="1200" dirty="0" smtClean="0">
                          <a:solidFill>
                            <a:schemeClr val="dk1"/>
                          </a:solidFill>
                          <a:effectLst/>
                          <a:latin typeface="+mn-lt"/>
                          <a:ea typeface="+mn-ea"/>
                          <a:cs typeface="+mn-cs"/>
                        </a:rPr>
                        <a:t>Enumeration</a:t>
                      </a:r>
                      <a:r>
                        <a:rPr lang="en-US" sz="1800" b="0" i="0" kern="1200" dirty="0" smtClean="0">
                          <a:solidFill>
                            <a:schemeClr val="dk1"/>
                          </a:solidFill>
                          <a:effectLst/>
                          <a:latin typeface="+mn-lt"/>
                          <a:ea typeface="+mn-ea"/>
                          <a:cs typeface="+mn-cs"/>
                        </a:rPr>
                        <a:t> interface to traverse the elements. But it can use Iterator also.</a:t>
                      </a:r>
                      <a:endParaRPr lang="en-US" dirty="0"/>
                    </a:p>
                  </a:txBody>
                  <a:tcPr/>
                </a:tc>
              </a:tr>
            </a:tbl>
          </a:graphicData>
        </a:graphic>
      </p:graphicFrame>
    </p:spTree>
    <p:extLst>
      <p:ext uri="{BB962C8B-B14F-4D97-AF65-F5344CB8AC3E}">
        <p14:creationId xmlns:p14="http://schemas.microsoft.com/office/powerpoint/2010/main" val="8311994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Vector class 3-3</a:t>
            </a:r>
          </a:p>
        </p:txBody>
      </p:sp>
      <p:sp>
        <p:nvSpPr>
          <p:cNvPr id="73731" name="Rectangle 3"/>
          <p:cNvSpPr>
            <a:spLocks noGrp="1" noChangeArrowheads="1"/>
          </p:cNvSpPr>
          <p:nvPr>
            <p:ph idx="1"/>
          </p:nvPr>
        </p:nvSpPr>
        <p:spPr>
          <a:xfrm>
            <a:off x="2135188" y="1196976"/>
            <a:ext cx="8229600" cy="936625"/>
          </a:xfrm>
        </p:spPr>
        <p:style>
          <a:lnRef idx="1">
            <a:schemeClr val="dk1"/>
          </a:lnRef>
          <a:fillRef idx="3">
            <a:schemeClr val="dk1"/>
          </a:fillRef>
          <a:effectRef idx="2">
            <a:schemeClr val="dk1"/>
          </a:effectRef>
          <a:fontRef idx="minor">
            <a:schemeClr val="lt1"/>
          </a:fontRef>
        </p:style>
        <p:txBody>
          <a:bodyPr/>
          <a:lstStyle/>
          <a:p>
            <a:pPr>
              <a:lnSpc>
                <a:spcPct val="90000"/>
              </a:lnSpc>
            </a:pPr>
            <a:r>
              <a:rPr lang="en-US" altLang="en-US"/>
              <a:t>Primitive data types cannot be added to a Vector.</a:t>
            </a:r>
          </a:p>
        </p:txBody>
      </p:sp>
      <p:sp>
        <p:nvSpPr>
          <p:cNvPr id="73732" name="Rectangle 4"/>
          <p:cNvSpPr>
            <a:spLocks noChangeArrowheads="1"/>
          </p:cNvSpPr>
          <p:nvPr/>
        </p:nvSpPr>
        <p:spPr bwMode="auto">
          <a:xfrm>
            <a:off x="2135188" y="6005513"/>
            <a:ext cx="4572000" cy="519112"/>
          </a:xfrm>
          <a:prstGeom prst="rect">
            <a:avLst/>
          </a:prstGeom>
          <a:ln/>
        </p:spPr>
        <p:style>
          <a:lnRef idx="1">
            <a:schemeClr val="dk1"/>
          </a:lnRef>
          <a:fillRef idx="3">
            <a:schemeClr val="dk1"/>
          </a:fillRef>
          <a:effectRef idx="2">
            <a:schemeClr val="dk1"/>
          </a:effectRef>
          <a:fontRef idx="minor">
            <a:schemeClr val="lt1"/>
          </a:fontRef>
        </p:style>
        <p:txBody>
          <a:bodyPr>
            <a:spAutoFit/>
          </a:bodyPr>
          <a:lstStyle/>
          <a:p>
            <a:r>
              <a:rPr lang="en-US" altLang="en-US" sz="2800">
                <a:solidFill>
                  <a:srgbClr val="FF0000"/>
                </a:solidFill>
              </a:rPr>
              <a:t>Demonstration: </a:t>
            </a:r>
            <a:r>
              <a:rPr lang="en-US" altLang="en-US" sz="2800"/>
              <a:t>Example 8</a:t>
            </a:r>
          </a:p>
        </p:txBody>
      </p:sp>
      <p:sp>
        <p:nvSpPr>
          <p:cNvPr id="73733" name="Rectangle 5"/>
          <p:cNvSpPr>
            <a:spLocks noChangeArrowheads="1"/>
          </p:cNvSpPr>
          <p:nvPr/>
        </p:nvSpPr>
        <p:spPr bwMode="auto">
          <a:xfrm>
            <a:off x="2208214" y="1232456"/>
            <a:ext cx="4265911" cy="738664"/>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Courier New" panose="02070309020205020404" pitchFamily="49" charset="0"/>
              </a:rPr>
              <a:t>PreciousStones</a:t>
            </a:r>
            <a:r>
              <a:rPr lang="en-US" altLang="zh-CN" sz="1400" dirty="0">
                <a:latin typeface="Courier New" panose="02070309020205020404" pitchFamily="49" charset="0"/>
              </a:rPr>
              <a:t>() {</a:t>
            </a:r>
          </a:p>
          <a:p>
            <a:r>
              <a:rPr lang="en-US" altLang="zh-CN" sz="1400" dirty="0">
                <a:latin typeface="Courier New" panose="02070309020205020404" pitchFamily="49" charset="0"/>
              </a:rPr>
              <a:t>        </a:t>
            </a:r>
            <a:r>
              <a:rPr lang="en-US" altLang="zh-CN" sz="1400" dirty="0" err="1">
                <a:latin typeface="Courier New" panose="02070309020205020404" pitchFamily="49" charset="0"/>
              </a:rPr>
              <a:t>preciousVector</a:t>
            </a:r>
            <a:r>
              <a:rPr lang="en-US" altLang="zh-CN" sz="1400" dirty="0">
                <a:latin typeface="Courier New" panose="02070309020205020404" pitchFamily="49" charset="0"/>
              </a:rPr>
              <a:t> = new Vector();</a:t>
            </a:r>
          </a:p>
          <a:p>
            <a:r>
              <a:rPr lang="en-US" altLang="zh-CN" sz="1400" dirty="0">
                <a:latin typeface="Courier New" panose="02070309020205020404" pitchFamily="49" charset="0"/>
              </a:rPr>
              <a:t>    }</a:t>
            </a:r>
          </a:p>
        </p:txBody>
      </p:sp>
      <p:sp>
        <p:nvSpPr>
          <p:cNvPr id="73734" name="AutoShape 6"/>
          <p:cNvSpPr>
            <a:spLocks/>
          </p:cNvSpPr>
          <p:nvPr/>
        </p:nvSpPr>
        <p:spPr bwMode="auto">
          <a:xfrm>
            <a:off x="6672264" y="1484313"/>
            <a:ext cx="2447925" cy="609600"/>
          </a:xfrm>
          <a:prstGeom prst="borderCallout2">
            <a:avLst>
              <a:gd name="adj1" fmla="val 18750"/>
              <a:gd name="adj2" fmla="val -3111"/>
              <a:gd name="adj3" fmla="val 18750"/>
              <a:gd name="adj4" fmla="val -6745"/>
              <a:gd name="adj5" fmla="val 40625"/>
              <a:gd name="adj6" fmla="val -20491"/>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Creating an object of the Vector class</a:t>
            </a:r>
          </a:p>
        </p:txBody>
      </p:sp>
      <p:sp>
        <p:nvSpPr>
          <p:cNvPr id="73735" name="Rectangle 7"/>
          <p:cNvSpPr>
            <a:spLocks noChangeArrowheads="1"/>
          </p:cNvSpPr>
          <p:nvPr/>
        </p:nvSpPr>
        <p:spPr bwMode="auto">
          <a:xfrm>
            <a:off x="2135189" y="2413001"/>
            <a:ext cx="5221287" cy="14065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rPr>
              <a:t>void add() {</a:t>
            </a:r>
          </a:p>
          <a:p>
            <a:r>
              <a:rPr lang="en-US" altLang="zh-CN" sz="1400">
                <a:latin typeface="Courier New" panose="02070309020205020404" pitchFamily="49" charset="0"/>
              </a:rPr>
              <a:t>        preciousVector.addElement("Jade");</a:t>
            </a:r>
          </a:p>
          <a:p>
            <a:r>
              <a:rPr lang="en-US" altLang="zh-CN" sz="1400">
                <a:latin typeface="Courier New" panose="02070309020205020404" pitchFamily="49" charset="0"/>
              </a:rPr>
              <a:t>        preciousVector.addElement("Topaz");</a:t>
            </a:r>
          </a:p>
          <a:p>
            <a:r>
              <a:rPr lang="en-US" altLang="zh-CN" sz="1400">
                <a:latin typeface="Courier New" panose="02070309020205020404" pitchFamily="49" charset="0"/>
              </a:rPr>
              <a:t>        preciousVector.addElement("Turquoise");</a:t>
            </a:r>
          </a:p>
          <a:p>
            <a:r>
              <a:rPr lang="en-US" altLang="zh-CN" sz="1400">
                <a:latin typeface="Courier New" panose="02070309020205020404" pitchFamily="49" charset="0"/>
              </a:rPr>
              <a:t>        preciousVector.addElement("Emerald");</a:t>
            </a:r>
          </a:p>
          <a:p>
            <a:r>
              <a:rPr lang="en-US" altLang="zh-CN" sz="1400">
                <a:latin typeface="Courier New" panose="02070309020205020404" pitchFamily="49" charset="0"/>
              </a:rPr>
              <a:t>    }</a:t>
            </a:r>
          </a:p>
        </p:txBody>
      </p:sp>
      <p:sp>
        <p:nvSpPr>
          <p:cNvPr id="73736" name="AutoShape 8"/>
          <p:cNvSpPr>
            <a:spLocks/>
          </p:cNvSpPr>
          <p:nvPr/>
        </p:nvSpPr>
        <p:spPr bwMode="auto">
          <a:xfrm>
            <a:off x="7319964" y="2493963"/>
            <a:ext cx="3203575" cy="1079500"/>
          </a:xfrm>
          <a:prstGeom prst="borderCallout2">
            <a:avLst>
              <a:gd name="adj1" fmla="val 10588"/>
              <a:gd name="adj2" fmla="val -2380"/>
              <a:gd name="adj3" fmla="val 10588"/>
              <a:gd name="adj4" fmla="val -4759"/>
              <a:gd name="adj5" fmla="val 11324"/>
              <a:gd name="adj6" fmla="val -13676"/>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Adding elements to the object of Vector class by using the </a:t>
            </a:r>
            <a:r>
              <a:rPr lang="en-US" altLang="en-US">
                <a:latin typeface="Courier New" panose="02070309020205020404" pitchFamily="49" charset="0"/>
              </a:rPr>
              <a:t>addElement()</a:t>
            </a:r>
            <a:r>
              <a:rPr lang="en-US" altLang="en-US"/>
              <a:t> method</a:t>
            </a:r>
          </a:p>
        </p:txBody>
      </p:sp>
      <p:sp>
        <p:nvSpPr>
          <p:cNvPr id="73737" name="Rectangle 9"/>
          <p:cNvSpPr>
            <a:spLocks noChangeArrowheads="1"/>
          </p:cNvSpPr>
          <p:nvPr/>
        </p:nvSpPr>
        <p:spPr bwMode="auto">
          <a:xfrm>
            <a:off x="2208214" y="4411664"/>
            <a:ext cx="5965825" cy="98107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rPr>
              <a:t>void insert() {</a:t>
            </a:r>
          </a:p>
          <a:p>
            <a:r>
              <a:rPr lang="en-US" altLang="zh-CN" sz="1400">
                <a:latin typeface="Courier New" panose="02070309020205020404" pitchFamily="49" charset="0"/>
              </a:rPr>
              <a:t>        preciousVector.insertElementAt("Diamond" , 0);</a:t>
            </a:r>
          </a:p>
          <a:p>
            <a:r>
              <a:rPr lang="en-US" altLang="zh-CN" sz="1400">
                <a:latin typeface="Courier New" panose="02070309020205020404" pitchFamily="49" charset="0"/>
              </a:rPr>
              <a:t>        preciousVector.insertElementAt("Opal" , 4);</a:t>
            </a:r>
          </a:p>
          <a:p>
            <a:r>
              <a:rPr lang="en-US" altLang="zh-CN" sz="1400">
                <a:latin typeface="Courier New" panose="02070309020205020404" pitchFamily="49" charset="0"/>
              </a:rPr>
              <a:t>    }</a:t>
            </a:r>
          </a:p>
        </p:txBody>
      </p:sp>
      <p:sp>
        <p:nvSpPr>
          <p:cNvPr id="73738" name="AutoShape 10"/>
          <p:cNvSpPr>
            <a:spLocks/>
          </p:cNvSpPr>
          <p:nvPr/>
        </p:nvSpPr>
        <p:spPr bwMode="auto">
          <a:xfrm>
            <a:off x="7678739" y="3717926"/>
            <a:ext cx="3025775" cy="1439863"/>
          </a:xfrm>
          <a:prstGeom prst="borderCallout2">
            <a:avLst>
              <a:gd name="adj1" fmla="val 7940"/>
              <a:gd name="adj2" fmla="val -2519"/>
              <a:gd name="adj3" fmla="val 7940"/>
              <a:gd name="adj4" fmla="val -7870"/>
              <a:gd name="adj5" fmla="val 48181"/>
              <a:gd name="adj6" fmla="val -11282"/>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Inserting elements to the object of Vector class by using the </a:t>
            </a:r>
            <a:r>
              <a:rPr lang="en-US" altLang="en-US">
                <a:latin typeface="Courier New" panose="02070309020205020404" pitchFamily="49" charset="0"/>
              </a:rPr>
              <a:t>insertElementAt()</a:t>
            </a:r>
            <a:r>
              <a:rPr lang="en-US" altLang="en-US"/>
              <a:t> method</a:t>
            </a:r>
          </a:p>
        </p:txBody>
      </p:sp>
      <p:sp>
        <p:nvSpPr>
          <p:cNvPr id="73739" name="Rectangle 11"/>
          <p:cNvSpPr>
            <a:spLocks noChangeArrowheads="1"/>
          </p:cNvSpPr>
          <p:nvPr/>
        </p:nvSpPr>
        <p:spPr bwMode="auto">
          <a:xfrm>
            <a:off x="2063750" y="3171826"/>
            <a:ext cx="7348538" cy="183197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rPr>
              <a:t>void search() {</a:t>
            </a:r>
          </a:p>
          <a:p>
            <a:r>
              <a:rPr lang="en-US" altLang="zh-CN" sz="1400">
                <a:latin typeface="Courier New" panose="02070309020205020404" pitchFamily="49" charset="0"/>
              </a:rPr>
              <a:t>        System.out.println("***************************");</a:t>
            </a:r>
          </a:p>
          <a:p>
            <a:r>
              <a:rPr lang="en-US" altLang="zh-CN" sz="1400">
                <a:latin typeface="Courier New" panose="02070309020205020404" pitchFamily="49" charset="0"/>
              </a:rPr>
              <a:t>        System.out.println("Searching Contents :");</a:t>
            </a:r>
          </a:p>
          <a:p>
            <a:r>
              <a:rPr lang="en-US" altLang="zh-CN" sz="1400">
                <a:latin typeface="Courier New" panose="02070309020205020404" pitchFamily="49" charset="0"/>
              </a:rPr>
              <a:t>        System.out.println("***************************");</a:t>
            </a:r>
          </a:p>
          <a:p>
            <a:r>
              <a:rPr lang="en-US" altLang="zh-CN" sz="1400">
                <a:latin typeface="Courier New" panose="02070309020205020404" pitchFamily="49" charset="0"/>
              </a:rPr>
              <a:t>        String searchStone = "Diamond";</a:t>
            </a:r>
          </a:p>
          <a:p>
            <a:r>
              <a:rPr lang="en-US" altLang="zh-CN" sz="1400">
                <a:latin typeface="Courier New" panose="02070309020205020404" pitchFamily="49" charset="0"/>
              </a:rPr>
              <a:t>        if (preciousVector.contains(searchStone)) {</a:t>
            </a:r>
          </a:p>
          <a:p>
            <a:r>
              <a:rPr lang="en-US" altLang="zh-CN" sz="1400">
                <a:latin typeface="Courier New" panose="02070309020205020404" pitchFamily="49" charset="0"/>
              </a:rPr>
              <a:t>             System.out.println("Found " + searchStone</a:t>
            </a:r>
          </a:p>
          <a:p>
            <a:r>
              <a:rPr lang="en-US" altLang="zh-CN" sz="1400">
                <a:latin typeface="Courier New" panose="02070309020205020404" pitchFamily="49" charset="0"/>
              </a:rPr>
              <a:t>             + " at index " + preciousVector.indexOf(searchStone));</a:t>
            </a:r>
          </a:p>
        </p:txBody>
      </p:sp>
      <p:sp>
        <p:nvSpPr>
          <p:cNvPr id="73741" name="Rectangle 13"/>
          <p:cNvSpPr>
            <a:spLocks noChangeArrowheads="1"/>
          </p:cNvSpPr>
          <p:nvPr/>
        </p:nvSpPr>
        <p:spPr bwMode="auto">
          <a:xfrm>
            <a:off x="2135188" y="2955926"/>
            <a:ext cx="5434012" cy="183197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spAutoFit/>
          </a:bodyPr>
          <a:lstStyle>
            <a:lvl1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1pPr>
            <a:lvl2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2pPr>
            <a:lvl3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3pPr>
            <a:lvl4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4pPr>
            <a:lvl5pPr>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457200" algn="l"/>
                <a:tab pos="685800" algn="l"/>
                <a:tab pos="914400" algn="l"/>
                <a:tab pos="1143000" algn="l"/>
                <a:tab pos="1371600" algn="l"/>
                <a:tab pos="1600200" algn="l"/>
                <a:tab pos="1828800" algn="l"/>
              </a:tabLs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rPr>
              <a:t>void otherDetails() {</a:t>
            </a:r>
          </a:p>
          <a:p>
            <a:r>
              <a:rPr lang="en-US" altLang="zh-CN" sz="1400">
                <a:latin typeface="Courier New" panose="02070309020205020404" pitchFamily="49" charset="0"/>
              </a:rPr>
              <a:t>         System.out.println("\nFirst Element = "</a:t>
            </a:r>
          </a:p>
          <a:p>
            <a:r>
              <a:rPr lang="en-US" altLang="zh-CN" sz="1400">
                <a:latin typeface="Courier New" panose="02070309020205020404" pitchFamily="49" charset="0"/>
              </a:rPr>
              <a:t>         + preciousVector.firstElement());</a:t>
            </a:r>
          </a:p>
          <a:p>
            <a:r>
              <a:rPr lang="en-US" altLang="zh-CN" sz="1400">
                <a:latin typeface="Courier New" panose="02070309020205020404" pitchFamily="49" charset="0"/>
              </a:rPr>
              <a:t>         System.out.println("Default Capacity = "</a:t>
            </a:r>
          </a:p>
          <a:p>
            <a:r>
              <a:rPr lang="en-US" altLang="zh-CN" sz="1400">
                <a:latin typeface="Courier New" panose="02070309020205020404" pitchFamily="49" charset="0"/>
              </a:rPr>
              <a:t>         + preciousVector.capacity());</a:t>
            </a:r>
          </a:p>
          <a:p>
            <a:r>
              <a:rPr lang="en-US" altLang="zh-CN" sz="1400">
                <a:latin typeface="Courier New" panose="02070309020205020404" pitchFamily="49" charset="0"/>
              </a:rPr>
              <a:t>         System.out.println("Last Element = "</a:t>
            </a:r>
          </a:p>
          <a:p>
            <a:r>
              <a:rPr lang="en-US" altLang="zh-CN" sz="1400">
                <a:latin typeface="Courier New" panose="02070309020205020404" pitchFamily="49" charset="0"/>
              </a:rPr>
              <a:t>         + preciousVector.lastElement());</a:t>
            </a:r>
          </a:p>
          <a:p>
            <a:r>
              <a:rPr lang="en-US" altLang="zh-CN" sz="1400">
                <a:latin typeface="Courier New" panose="02070309020205020404" pitchFamily="49" charset="0"/>
              </a:rPr>
              <a:t>    }</a:t>
            </a:r>
          </a:p>
        </p:txBody>
      </p:sp>
      <p:sp>
        <p:nvSpPr>
          <p:cNvPr id="73740" name="AutoShape 12"/>
          <p:cNvSpPr>
            <a:spLocks/>
          </p:cNvSpPr>
          <p:nvPr/>
        </p:nvSpPr>
        <p:spPr bwMode="auto">
          <a:xfrm>
            <a:off x="8040688" y="5013325"/>
            <a:ext cx="2627312" cy="1123950"/>
          </a:xfrm>
          <a:prstGeom prst="borderCallout2">
            <a:avLst>
              <a:gd name="adj1" fmla="val 10171"/>
              <a:gd name="adj2" fmla="val -2898"/>
              <a:gd name="adj3" fmla="val 10171"/>
              <a:gd name="adj4" fmla="val -13171"/>
              <a:gd name="adj5" fmla="val -847"/>
              <a:gd name="adj6" fmla="val -50394"/>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Searching for a particular element using the </a:t>
            </a:r>
            <a:r>
              <a:rPr lang="en-US" altLang="en-US">
                <a:latin typeface="Courier New" panose="02070309020205020404" pitchFamily="49" charset="0"/>
              </a:rPr>
              <a:t>indexOf()</a:t>
            </a:r>
            <a:r>
              <a:rPr lang="en-US" altLang="en-US"/>
              <a:t> method</a:t>
            </a:r>
          </a:p>
        </p:txBody>
      </p:sp>
      <p:sp>
        <p:nvSpPr>
          <p:cNvPr id="73742" name="AutoShape 14"/>
          <p:cNvSpPr>
            <a:spLocks/>
          </p:cNvSpPr>
          <p:nvPr/>
        </p:nvSpPr>
        <p:spPr bwMode="auto">
          <a:xfrm>
            <a:off x="6600826" y="5084764"/>
            <a:ext cx="3313113" cy="1341437"/>
          </a:xfrm>
          <a:prstGeom prst="borderCallout2">
            <a:avLst>
              <a:gd name="adj1" fmla="val 8519"/>
              <a:gd name="adj2" fmla="val -2301"/>
              <a:gd name="adj3" fmla="val 8519"/>
              <a:gd name="adj4" fmla="val -4551"/>
              <a:gd name="adj5" fmla="val -19407"/>
              <a:gd name="adj6" fmla="val -12648"/>
            </a:avLst>
          </a:prstGeom>
          <a:ln>
            <a:headEnd/>
            <a:tailEnd type="triangle" w="med" len="med"/>
          </a:ln>
        </p:spPr>
        <p:style>
          <a:lnRef idx="1">
            <a:schemeClr val="dk1"/>
          </a:lnRef>
          <a:fillRef idx="3">
            <a:schemeClr val="dk1"/>
          </a:fillRef>
          <a:effectRef idx="2">
            <a:schemeClr val="dk1"/>
          </a:effectRef>
          <a:fontRef idx="minor">
            <a:schemeClr val="lt1"/>
          </a:fontRef>
        </p:style>
        <p:txBody>
          <a:bodyPr/>
          <a:lstStyle/>
          <a:p>
            <a:pPr algn="ctr"/>
            <a:r>
              <a:rPr lang="en-US" altLang="en-US"/>
              <a:t>Usage of other methods like </a:t>
            </a:r>
            <a:r>
              <a:rPr lang="en-US" altLang="en-US">
                <a:latin typeface="Courier New" panose="02070309020205020404" pitchFamily="49" charset="0"/>
              </a:rPr>
              <a:t>firstElement(), capacity(), lastElement()</a:t>
            </a:r>
          </a:p>
        </p:txBody>
      </p:sp>
    </p:spTree>
    <p:extLst>
      <p:ext uri="{BB962C8B-B14F-4D97-AF65-F5344CB8AC3E}">
        <p14:creationId xmlns:p14="http://schemas.microsoft.com/office/powerpoint/2010/main" val="3971874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3731">
                                            <p:bg/>
                                          </p:spTgt>
                                        </p:tgtEl>
                                        <p:attrNameLst>
                                          <p:attrName>style.visibility</p:attrName>
                                        </p:attrNameLst>
                                      </p:cBhvr>
                                      <p:to>
                                        <p:strVal val="visible"/>
                                      </p:to>
                                    </p:set>
                                    <p:animEffect transition="in" filter="slide(fromLeft)">
                                      <p:cBhvr>
                                        <p:cTn id="7" dur="1000"/>
                                        <p:tgtEl>
                                          <p:spTgt spid="73731">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3731">
                                            <p:txEl>
                                              <p:pRg st="0" end="0"/>
                                            </p:txEl>
                                          </p:spTgt>
                                        </p:tgtEl>
                                        <p:attrNameLst>
                                          <p:attrName>style.visibility</p:attrName>
                                        </p:attrNameLst>
                                      </p:cBhvr>
                                      <p:to>
                                        <p:strVal val="visible"/>
                                      </p:to>
                                    </p:set>
                                    <p:animEffect transition="in" filter="slide(fromLeft)">
                                      <p:cBhvr>
                                        <p:cTn id="12" dur="1000"/>
                                        <p:tgtEl>
                                          <p:spTgt spid="73731">
                                            <p:txEl>
                                              <p:pRg st="0" end="0"/>
                                            </p:txEl>
                                          </p:spTgt>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3732"/>
                                        </p:tgtEl>
                                        <p:attrNameLst>
                                          <p:attrName>style.visibility</p:attrName>
                                        </p:attrNameLst>
                                      </p:cBhvr>
                                      <p:to>
                                        <p:strVal val="visible"/>
                                      </p:to>
                                    </p:set>
                                    <p:anim calcmode="lin" valueType="num">
                                      <p:cBhvr additive="base">
                                        <p:cTn id="16" dur="1000" fill="hold"/>
                                        <p:tgtEl>
                                          <p:spTgt spid="73732"/>
                                        </p:tgtEl>
                                        <p:attrNameLst>
                                          <p:attrName>ppt_x</p:attrName>
                                        </p:attrNameLst>
                                      </p:cBhvr>
                                      <p:tavLst>
                                        <p:tav tm="0">
                                          <p:val>
                                            <p:strVal val="0-#ppt_w/2"/>
                                          </p:val>
                                        </p:tav>
                                        <p:tav tm="100000">
                                          <p:val>
                                            <p:strVal val="#ppt_x"/>
                                          </p:val>
                                        </p:tav>
                                      </p:tavLst>
                                    </p:anim>
                                    <p:anim calcmode="lin" valueType="num">
                                      <p:cBhvr additive="base">
                                        <p:cTn id="17" dur="10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2000"/>
                                        <p:tgtEl>
                                          <p:spTgt spid="73731">
                                            <p:txEl>
                                              <p:pRg st="0" end="0"/>
                                            </p:txEl>
                                          </p:spTgt>
                                        </p:tgtEl>
                                      </p:cBhvr>
                                    </p:animEffect>
                                    <p:set>
                                      <p:cBhvr>
                                        <p:cTn id="22" dur="1" fill="hold">
                                          <p:stCondLst>
                                            <p:cond delay="1999"/>
                                          </p:stCondLst>
                                        </p:cTn>
                                        <p:tgtEl>
                                          <p:spTgt spid="73731">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000"/>
                                        <p:tgtEl>
                                          <p:spTgt spid="73731">
                                            <p:bg/>
                                          </p:spTgt>
                                        </p:tgtEl>
                                      </p:cBhvr>
                                    </p:animEffect>
                                    <p:set>
                                      <p:cBhvr>
                                        <p:cTn id="27" dur="1" fill="hold">
                                          <p:stCondLst>
                                            <p:cond delay="1999"/>
                                          </p:stCondLst>
                                        </p:cTn>
                                        <p:tgtEl>
                                          <p:spTgt spid="73731">
                                            <p:bg/>
                                          </p:spTgt>
                                        </p:tgtEl>
                                        <p:attrNameLst>
                                          <p:attrName>style.visibility</p:attrName>
                                        </p:attrNameLst>
                                      </p:cBhvr>
                                      <p:to>
                                        <p:strVal val="hidden"/>
                                      </p:to>
                                    </p:se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73733"/>
                                        </p:tgtEl>
                                        <p:attrNameLst>
                                          <p:attrName>style.visibility</p:attrName>
                                        </p:attrNameLst>
                                      </p:cBhvr>
                                      <p:to>
                                        <p:strVal val="visible"/>
                                      </p:to>
                                    </p:set>
                                    <p:animEffect transition="in" filter="fade">
                                      <p:cBhvr>
                                        <p:cTn id="31" dur="1000"/>
                                        <p:tgtEl>
                                          <p:spTgt spid="73733"/>
                                        </p:tgtEl>
                                      </p:cBhvr>
                                    </p:animEffect>
                                  </p:childTnLst>
                                </p:cTn>
                              </p:par>
                            </p:childTnLst>
                          </p:cTn>
                        </p:par>
                        <p:par>
                          <p:cTn id="32" fill="hold" nodeType="afterGroup">
                            <p:stCondLst>
                              <p:cond delay="3000"/>
                            </p:stCondLst>
                            <p:childTnLst>
                              <p:par>
                                <p:cTn id="33" presetID="12" presetClass="entr" presetSubtype="4" fill="hold" grpId="0" nodeType="afterEffect">
                                  <p:stCondLst>
                                    <p:cond delay="0"/>
                                  </p:stCondLst>
                                  <p:childTnLst>
                                    <p:set>
                                      <p:cBhvr>
                                        <p:cTn id="34" dur="1" fill="hold">
                                          <p:stCondLst>
                                            <p:cond delay="0"/>
                                          </p:stCondLst>
                                        </p:cTn>
                                        <p:tgtEl>
                                          <p:spTgt spid="73734"/>
                                        </p:tgtEl>
                                        <p:attrNameLst>
                                          <p:attrName>style.visibility</p:attrName>
                                        </p:attrNameLst>
                                      </p:cBhvr>
                                      <p:to>
                                        <p:strVal val="visible"/>
                                      </p:to>
                                    </p:set>
                                    <p:animEffect transition="in" filter="slide(fromBottom)">
                                      <p:cBhvr>
                                        <p:cTn id="35" dur="1000"/>
                                        <p:tgtEl>
                                          <p:spTgt spid="737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3735"/>
                                        </p:tgtEl>
                                        <p:attrNameLst>
                                          <p:attrName>style.visibility</p:attrName>
                                        </p:attrNameLst>
                                      </p:cBhvr>
                                      <p:to>
                                        <p:strVal val="visible"/>
                                      </p:to>
                                    </p:set>
                                    <p:animEffect transition="in" filter="fade">
                                      <p:cBhvr>
                                        <p:cTn id="40" dur="1000"/>
                                        <p:tgtEl>
                                          <p:spTgt spid="73735"/>
                                        </p:tgtEl>
                                      </p:cBhvr>
                                    </p:animEffect>
                                  </p:childTnLst>
                                </p:cTn>
                              </p:par>
                            </p:childTnLst>
                          </p:cTn>
                        </p:par>
                        <p:par>
                          <p:cTn id="41" fill="hold" nodeType="afterGroup">
                            <p:stCondLst>
                              <p:cond delay="1000"/>
                            </p:stCondLst>
                            <p:childTnLst>
                              <p:par>
                                <p:cTn id="42" presetID="12" presetClass="entr" presetSubtype="4" fill="hold" grpId="0" nodeType="afterEffect">
                                  <p:stCondLst>
                                    <p:cond delay="0"/>
                                  </p:stCondLst>
                                  <p:childTnLst>
                                    <p:set>
                                      <p:cBhvr>
                                        <p:cTn id="43" dur="1" fill="hold">
                                          <p:stCondLst>
                                            <p:cond delay="0"/>
                                          </p:stCondLst>
                                        </p:cTn>
                                        <p:tgtEl>
                                          <p:spTgt spid="73736"/>
                                        </p:tgtEl>
                                        <p:attrNameLst>
                                          <p:attrName>style.visibility</p:attrName>
                                        </p:attrNameLst>
                                      </p:cBhvr>
                                      <p:to>
                                        <p:strVal val="visible"/>
                                      </p:to>
                                    </p:set>
                                    <p:animEffect transition="in" filter="slide(fromBottom)">
                                      <p:cBhvr>
                                        <p:cTn id="44" dur="1000"/>
                                        <p:tgtEl>
                                          <p:spTgt spid="737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3737"/>
                                        </p:tgtEl>
                                        <p:attrNameLst>
                                          <p:attrName>style.visibility</p:attrName>
                                        </p:attrNameLst>
                                      </p:cBhvr>
                                      <p:to>
                                        <p:strVal val="visible"/>
                                      </p:to>
                                    </p:set>
                                    <p:animEffect transition="in" filter="fade">
                                      <p:cBhvr>
                                        <p:cTn id="49" dur="1000"/>
                                        <p:tgtEl>
                                          <p:spTgt spid="73737"/>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73738"/>
                                        </p:tgtEl>
                                        <p:attrNameLst>
                                          <p:attrName>style.visibility</p:attrName>
                                        </p:attrNameLst>
                                      </p:cBhvr>
                                      <p:to>
                                        <p:strVal val="visible"/>
                                      </p:to>
                                    </p:set>
                                    <p:animEffect transition="in" filter="slide(fromBottom)">
                                      <p:cBhvr>
                                        <p:cTn id="52" dur="1000"/>
                                        <p:tgtEl>
                                          <p:spTgt spid="737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3739"/>
                                        </p:tgtEl>
                                        <p:attrNameLst>
                                          <p:attrName>style.visibility</p:attrName>
                                        </p:attrNameLst>
                                      </p:cBhvr>
                                      <p:to>
                                        <p:strVal val="visible"/>
                                      </p:to>
                                    </p:set>
                                    <p:animEffect transition="in" filter="fade">
                                      <p:cBhvr>
                                        <p:cTn id="57" dur="1000"/>
                                        <p:tgtEl>
                                          <p:spTgt spid="73739"/>
                                        </p:tgtEl>
                                      </p:cBhvr>
                                    </p:animEffect>
                                  </p:childTnLst>
                                </p:cTn>
                              </p:par>
                              <p:par>
                                <p:cTn id="58" presetID="12" presetClass="exit" presetSubtype="4" fill="hold" grpId="1" nodeType="withEffect">
                                  <p:stCondLst>
                                    <p:cond delay="0"/>
                                  </p:stCondLst>
                                  <p:childTnLst>
                                    <p:animEffect transition="out" filter="slide(fromBottom)">
                                      <p:cBhvr>
                                        <p:cTn id="59" dur="1000"/>
                                        <p:tgtEl>
                                          <p:spTgt spid="73738"/>
                                        </p:tgtEl>
                                      </p:cBhvr>
                                    </p:animEffect>
                                    <p:set>
                                      <p:cBhvr>
                                        <p:cTn id="60" dur="1" fill="hold">
                                          <p:stCondLst>
                                            <p:cond delay="999"/>
                                          </p:stCondLst>
                                        </p:cTn>
                                        <p:tgtEl>
                                          <p:spTgt spid="7373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73737"/>
                                        </p:tgtEl>
                                      </p:cBhvr>
                                    </p:animEffect>
                                    <p:set>
                                      <p:cBhvr>
                                        <p:cTn id="63" dur="1" fill="hold">
                                          <p:stCondLst>
                                            <p:cond delay="999"/>
                                          </p:stCondLst>
                                        </p:cTn>
                                        <p:tgtEl>
                                          <p:spTgt spid="73737"/>
                                        </p:tgtEl>
                                        <p:attrNameLst>
                                          <p:attrName>style.visibility</p:attrName>
                                        </p:attrNameLst>
                                      </p:cBhvr>
                                      <p:to>
                                        <p:strVal val="hidden"/>
                                      </p:to>
                                    </p:set>
                                  </p:childTnLst>
                                </p:cTn>
                              </p:par>
                              <p:par>
                                <p:cTn id="64" presetID="12" presetClass="exit" presetSubtype="4" fill="hold" grpId="1" nodeType="withEffect">
                                  <p:stCondLst>
                                    <p:cond delay="0"/>
                                  </p:stCondLst>
                                  <p:childTnLst>
                                    <p:animEffect transition="out" filter="slide(fromBottom)">
                                      <p:cBhvr>
                                        <p:cTn id="65" dur="1000"/>
                                        <p:tgtEl>
                                          <p:spTgt spid="73736"/>
                                        </p:tgtEl>
                                      </p:cBhvr>
                                    </p:animEffect>
                                    <p:set>
                                      <p:cBhvr>
                                        <p:cTn id="66" dur="1" fill="hold">
                                          <p:stCondLst>
                                            <p:cond delay="999"/>
                                          </p:stCondLst>
                                        </p:cTn>
                                        <p:tgtEl>
                                          <p:spTgt spid="7373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0"/>
                                        <p:tgtEl>
                                          <p:spTgt spid="73735"/>
                                        </p:tgtEl>
                                      </p:cBhvr>
                                    </p:animEffect>
                                    <p:set>
                                      <p:cBhvr>
                                        <p:cTn id="69" dur="1" fill="hold">
                                          <p:stCondLst>
                                            <p:cond delay="999"/>
                                          </p:stCondLst>
                                        </p:cTn>
                                        <p:tgtEl>
                                          <p:spTgt spid="73735"/>
                                        </p:tgtEl>
                                        <p:attrNameLst>
                                          <p:attrName>style.visibility</p:attrName>
                                        </p:attrNameLst>
                                      </p:cBhvr>
                                      <p:to>
                                        <p:strVal val="hidden"/>
                                      </p:to>
                                    </p:set>
                                  </p:childTnLst>
                                </p:cTn>
                              </p:par>
                            </p:childTnLst>
                          </p:cTn>
                        </p:par>
                        <p:par>
                          <p:cTn id="70" fill="hold" nodeType="afterGroup">
                            <p:stCondLst>
                              <p:cond delay="1000"/>
                            </p:stCondLst>
                            <p:childTnLst>
                              <p:par>
                                <p:cTn id="71" presetID="12" presetClass="entr" presetSubtype="4" fill="hold" grpId="0" nodeType="afterEffect">
                                  <p:stCondLst>
                                    <p:cond delay="0"/>
                                  </p:stCondLst>
                                  <p:childTnLst>
                                    <p:set>
                                      <p:cBhvr>
                                        <p:cTn id="72" dur="1" fill="hold">
                                          <p:stCondLst>
                                            <p:cond delay="0"/>
                                          </p:stCondLst>
                                        </p:cTn>
                                        <p:tgtEl>
                                          <p:spTgt spid="73740"/>
                                        </p:tgtEl>
                                        <p:attrNameLst>
                                          <p:attrName>style.visibility</p:attrName>
                                        </p:attrNameLst>
                                      </p:cBhvr>
                                      <p:to>
                                        <p:strVal val="visible"/>
                                      </p:to>
                                    </p:set>
                                    <p:animEffect transition="in" filter="slide(fromBottom)">
                                      <p:cBhvr>
                                        <p:cTn id="73" dur="1000"/>
                                        <p:tgtEl>
                                          <p:spTgt spid="7374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xit" presetSubtype="4" fill="hold" grpId="1" nodeType="clickEffect">
                                  <p:stCondLst>
                                    <p:cond delay="0"/>
                                  </p:stCondLst>
                                  <p:childTnLst>
                                    <p:animEffect transition="out" filter="slide(fromBottom)">
                                      <p:cBhvr>
                                        <p:cTn id="77" dur="1000"/>
                                        <p:tgtEl>
                                          <p:spTgt spid="73740"/>
                                        </p:tgtEl>
                                      </p:cBhvr>
                                    </p:animEffect>
                                    <p:set>
                                      <p:cBhvr>
                                        <p:cTn id="78" dur="1" fill="hold">
                                          <p:stCondLst>
                                            <p:cond delay="999"/>
                                          </p:stCondLst>
                                        </p:cTn>
                                        <p:tgtEl>
                                          <p:spTgt spid="73740"/>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1000"/>
                                        <p:tgtEl>
                                          <p:spTgt spid="73739"/>
                                        </p:tgtEl>
                                      </p:cBhvr>
                                    </p:animEffect>
                                    <p:set>
                                      <p:cBhvr>
                                        <p:cTn id="81" dur="1" fill="hold">
                                          <p:stCondLst>
                                            <p:cond delay="999"/>
                                          </p:stCondLst>
                                        </p:cTn>
                                        <p:tgtEl>
                                          <p:spTgt spid="73739"/>
                                        </p:tgtEl>
                                        <p:attrNameLst>
                                          <p:attrName>style.visibility</p:attrName>
                                        </p:attrNameLst>
                                      </p:cBhvr>
                                      <p:to>
                                        <p:strVal val="hidden"/>
                                      </p:to>
                                    </p:set>
                                  </p:childTnLst>
                                </p:cTn>
                              </p:par>
                            </p:childTnLst>
                          </p:cTn>
                        </p:par>
                        <p:par>
                          <p:cTn id="82" fill="hold" nodeType="afterGroup">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73741"/>
                                        </p:tgtEl>
                                        <p:attrNameLst>
                                          <p:attrName>style.visibility</p:attrName>
                                        </p:attrNameLst>
                                      </p:cBhvr>
                                      <p:to>
                                        <p:strVal val="visible"/>
                                      </p:to>
                                    </p:set>
                                    <p:animEffect transition="in" filter="fade">
                                      <p:cBhvr>
                                        <p:cTn id="85" dur="1000"/>
                                        <p:tgtEl>
                                          <p:spTgt spid="73741"/>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73742"/>
                                        </p:tgtEl>
                                        <p:attrNameLst>
                                          <p:attrName>style.visibility</p:attrName>
                                        </p:attrNameLst>
                                      </p:cBhvr>
                                      <p:to>
                                        <p:strVal val="visible"/>
                                      </p:to>
                                    </p:set>
                                    <p:animEffect transition="in" filter="slide(fromBottom)">
                                      <p:cBhvr>
                                        <p:cTn id="88" dur="1000"/>
                                        <p:tgtEl>
                                          <p:spTgt spid="73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nimBg="1"/>
      <p:bldP spid="73731" grpId="1" build="p" animBg="1"/>
      <p:bldP spid="73732" grpId="0" animBg="1"/>
      <p:bldP spid="73733" grpId="0" animBg="1"/>
      <p:bldP spid="73734" grpId="0" animBg="1"/>
      <p:bldP spid="73735" grpId="0" animBg="1"/>
      <p:bldP spid="73735" grpId="1" animBg="1"/>
      <p:bldP spid="73736" grpId="0" animBg="1"/>
      <p:bldP spid="73736" grpId="1" animBg="1"/>
      <p:bldP spid="73737" grpId="0" animBg="1"/>
      <p:bldP spid="73737" grpId="1" animBg="1"/>
      <p:bldP spid="73738" grpId="0" animBg="1"/>
      <p:bldP spid="73738" grpId="1" animBg="1"/>
      <p:bldP spid="73739" grpId="0" animBg="1"/>
      <p:bldP spid="73739" grpId="1" animBg="1"/>
      <p:bldP spid="73741" grpId="0" animBg="1"/>
      <p:bldP spid="73740" grpId="0" animBg="1"/>
      <p:bldP spid="73740" grpId="1" animBg="1"/>
      <p:bldP spid="737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Class</a:t>
            </a:r>
          </a:p>
        </p:txBody>
      </p:sp>
      <p:sp>
        <p:nvSpPr>
          <p:cNvPr id="3" name="Content Placeholder 2"/>
          <p:cNvSpPr>
            <a:spLocks noGrp="1"/>
          </p:cNvSpPr>
          <p:nvPr>
            <p:ph idx="1"/>
          </p:nvPr>
        </p:nvSpPr>
        <p:spPr/>
        <p:txBody>
          <a:bodyPr/>
          <a:lstStyle/>
          <a:p>
            <a:r>
              <a:rPr lang="en-IN" b="0" dirty="0"/>
              <a:t>Java provides an inbuilt object type called </a:t>
            </a:r>
            <a:r>
              <a:rPr lang="en-IN" dirty="0"/>
              <a:t>Stack</a:t>
            </a:r>
            <a:r>
              <a:rPr lang="en-IN" b="0" dirty="0"/>
              <a:t>. </a:t>
            </a:r>
            <a:endParaRPr lang="en-IN" b="0" dirty="0" smtClean="0"/>
          </a:p>
          <a:p>
            <a:r>
              <a:rPr lang="en-IN" b="0" dirty="0" smtClean="0"/>
              <a:t>It </a:t>
            </a:r>
            <a:r>
              <a:rPr lang="en-IN" b="0" dirty="0"/>
              <a:t>is a collection that is based on the last in first out (LIFO) principle. </a:t>
            </a:r>
            <a:endParaRPr lang="en-IN" b="0" dirty="0" smtClean="0"/>
          </a:p>
          <a:p>
            <a:r>
              <a:rPr lang="en-IN" b="0" dirty="0"/>
              <a:t>Stack only defines the default constructor, which creates an empty stack. </a:t>
            </a:r>
            <a:endParaRPr lang="en-IN" b="0" dirty="0" smtClean="0"/>
          </a:p>
          <a:p>
            <a:r>
              <a:rPr lang="en-IN" b="0" dirty="0" smtClean="0"/>
              <a:t>Stack </a:t>
            </a:r>
            <a:r>
              <a:rPr lang="en-IN" b="0" dirty="0"/>
              <a:t>is a subclass of Vector that implements a standard last-in, first-out stack.</a:t>
            </a:r>
            <a:r>
              <a:rPr lang="en-IN" dirty="0"/>
              <a:t/>
            </a:r>
            <a:br>
              <a:rPr lang="en-IN" dirty="0"/>
            </a:br>
            <a:endParaRPr lang="en-IN" dirty="0"/>
          </a:p>
        </p:txBody>
      </p:sp>
    </p:spTree>
    <p:extLst>
      <p:ext uri="{BB962C8B-B14F-4D97-AF65-F5344CB8AC3E}">
        <p14:creationId xmlns:p14="http://schemas.microsoft.com/office/powerpoint/2010/main" val="285981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1524000" y="914401"/>
            <a:ext cx="8991600" cy="5211763"/>
          </a:xfrm>
        </p:spPr>
        <p:txBody>
          <a:bodyPr/>
          <a:lstStyle/>
          <a:p>
            <a:pPr eaLnBrk="1" hangingPunct="1">
              <a:lnSpc>
                <a:spcPct val="80000"/>
              </a:lnSpc>
            </a:pPr>
            <a:r>
              <a:rPr lang="en-US" altLang="en-US" smtClean="0"/>
              <a:t>A class definition with a type parameter is stored in a file and compiled just like any other class.</a:t>
            </a:r>
          </a:p>
          <a:p>
            <a:pPr eaLnBrk="1" hangingPunct="1">
              <a:lnSpc>
                <a:spcPct val="80000"/>
              </a:lnSpc>
            </a:pPr>
            <a:endParaRPr lang="en-US" altLang="en-US" smtClean="0"/>
          </a:p>
          <a:p>
            <a:pPr eaLnBrk="1" hangingPunct="1">
              <a:lnSpc>
                <a:spcPct val="80000"/>
              </a:lnSpc>
            </a:pPr>
            <a:r>
              <a:rPr lang="en-US" altLang="en-US" smtClean="0"/>
              <a:t>Once a parameterized class is compiled, it can be used like any other class.</a:t>
            </a:r>
          </a:p>
          <a:p>
            <a:pPr eaLnBrk="1" hangingPunct="1">
              <a:lnSpc>
                <a:spcPct val="80000"/>
              </a:lnSpc>
            </a:pPr>
            <a:endParaRPr lang="en-US" altLang="en-US" smtClean="0"/>
          </a:p>
          <a:p>
            <a:pPr lvl="1" eaLnBrk="1" hangingPunct="1">
              <a:lnSpc>
                <a:spcPct val="80000"/>
              </a:lnSpc>
            </a:pPr>
            <a:r>
              <a:rPr lang="en-US" altLang="en-US" sz="2400"/>
              <a:t>However, the class type plugged in for the type parameter must be specified before it can be used in a program.</a:t>
            </a:r>
          </a:p>
          <a:p>
            <a:pPr lvl="1" eaLnBrk="1" hangingPunct="1">
              <a:lnSpc>
                <a:spcPct val="80000"/>
              </a:lnSpc>
            </a:pPr>
            <a:endParaRPr lang="en-US" altLang="en-US" sz="2400"/>
          </a:p>
          <a:p>
            <a:pPr lvl="1" eaLnBrk="1" hangingPunct="1">
              <a:lnSpc>
                <a:spcPct val="80000"/>
              </a:lnSpc>
            </a:pPr>
            <a:r>
              <a:rPr lang="en-US" altLang="en-US" sz="2400"/>
              <a:t>Doing this is said to </a:t>
            </a:r>
            <a:r>
              <a:rPr lang="en-US" altLang="en-US" sz="2400" i="1"/>
              <a:t>instantiate</a:t>
            </a:r>
            <a:r>
              <a:rPr lang="en-US" altLang="en-US" sz="2400"/>
              <a:t> the generic class.</a:t>
            </a:r>
          </a:p>
          <a:p>
            <a:pPr lvl="2" eaLnBrk="1" hangingPunct="1">
              <a:lnSpc>
                <a:spcPct val="80000"/>
              </a:lnSpc>
              <a:buFontTx/>
              <a:buNone/>
            </a:pPr>
            <a:endParaRPr lang="en-US" altLang="en-US" sz="2200" b="1">
              <a:solidFill>
                <a:srgbClr val="034CA1"/>
              </a:solidFill>
              <a:latin typeface="Courier New" panose="02070309020205020404" pitchFamily="49" charset="0"/>
            </a:endParaRPr>
          </a:p>
          <a:p>
            <a:pPr lvl="2" eaLnBrk="1" hangingPunct="1">
              <a:lnSpc>
                <a:spcPct val="80000"/>
              </a:lnSpc>
              <a:buFontTx/>
              <a:buNone/>
            </a:pPr>
            <a:r>
              <a:rPr lang="en-US" altLang="en-US" sz="2200" b="1">
                <a:solidFill>
                  <a:srgbClr val="FFFF00"/>
                </a:solidFill>
                <a:latin typeface="Courier New" panose="02070309020205020404" pitchFamily="49" charset="0"/>
              </a:rPr>
              <a:t>Sample&lt;String&gt; object = new Sample&lt;String&gt;();</a:t>
            </a:r>
          </a:p>
        </p:txBody>
      </p:sp>
      <p:sp>
        <p:nvSpPr>
          <p:cNvPr id="5123" name="Rectangle 2"/>
          <p:cNvSpPr>
            <a:spLocks noGrp="1" noChangeArrowheads="1"/>
          </p:cNvSpPr>
          <p:nvPr>
            <p:ph type="title"/>
          </p:nvPr>
        </p:nvSpPr>
        <p:spPr>
          <a:xfrm>
            <a:off x="1524000" y="1"/>
            <a:ext cx="9067800" cy="639763"/>
          </a:xfrm>
        </p:spPr>
        <p:txBody>
          <a:bodyPr/>
          <a:lstStyle/>
          <a:p>
            <a:pPr algn="ctr" eaLnBrk="1" hangingPunct="1"/>
            <a:r>
              <a:rPr lang="en-US" altLang="en-US" smtClean="0"/>
              <a:t>Generics (Cont’d)</a:t>
            </a:r>
          </a:p>
        </p:txBody>
      </p:sp>
      <p:sp>
        <p:nvSpPr>
          <p:cNvPr id="5124"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19943200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Methods</a:t>
            </a:r>
            <a:endParaRPr lang="en-IN" dirty="0"/>
          </a:p>
        </p:txBody>
      </p:sp>
      <p:sp>
        <p:nvSpPr>
          <p:cNvPr id="3" name="Content Placeholder 2"/>
          <p:cNvSpPr>
            <a:spLocks noGrp="1"/>
          </p:cNvSpPr>
          <p:nvPr>
            <p:ph idx="1"/>
          </p:nvPr>
        </p:nvSpPr>
        <p:spPr>
          <a:xfrm>
            <a:off x="609600" y="2100264"/>
            <a:ext cx="10972800" cy="3929062"/>
          </a:xfrm>
        </p:spPr>
        <p:txBody>
          <a:bodyPr/>
          <a:lstStyle/>
          <a:p>
            <a:r>
              <a:rPr lang="en-IN" sz="2000" dirty="0">
                <a:solidFill>
                  <a:schemeClr val="tx1"/>
                </a:solidFill>
              </a:rPr>
              <a:t>Object push(Object element) : </a:t>
            </a:r>
            <a:r>
              <a:rPr lang="en-IN" sz="2000" dirty="0"/>
              <a:t>Pushes an element on the top of the stack.</a:t>
            </a:r>
          </a:p>
          <a:p>
            <a:r>
              <a:rPr lang="en-IN" sz="2000" dirty="0" smtClean="0">
                <a:solidFill>
                  <a:schemeClr val="tx1"/>
                </a:solidFill>
              </a:rPr>
              <a:t>Object </a:t>
            </a:r>
            <a:r>
              <a:rPr lang="en-IN" sz="2000" dirty="0">
                <a:solidFill>
                  <a:schemeClr val="tx1"/>
                </a:solidFill>
              </a:rPr>
              <a:t>pop() : </a:t>
            </a:r>
            <a:r>
              <a:rPr lang="en-IN" sz="2000" dirty="0"/>
              <a:t>Removes and returns the top element of the stack. An ‘</a:t>
            </a:r>
            <a:r>
              <a:rPr lang="en-IN" sz="2000" dirty="0" err="1"/>
              <a:t>EmptyStackException</a:t>
            </a:r>
            <a:r>
              <a:rPr lang="en-IN" sz="2000" dirty="0"/>
              <a:t>’ exception is thrown if we call pop() when the invoking stack is empty</a:t>
            </a:r>
            <a:r>
              <a:rPr lang="en-IN" sz="2000" dirty="0" smtClean="0"/>
              <a:t>.</a:t>
            </a:r>
            <a:endParaRPr lang="en-IN" sz="2000" dirty="0"/>
          </a:p>
          <a:p>
            <a:r>
              <a:rPr lang="en-IN" sz="2000" dirty="0" smtClean="0">
                <a:solidFill>
                  <a:schemeClr val="tx1"/>
                </a:solidFill>
              </a:rPr>
              <a:t>Object </a:t>
            </a:r>
            <a:r>
              <a:rPr lang="en-IN" sz="2000" dirty="0">
                <a:solidFill>
                  <a:schemeClr val="tx1"/>
                </a:solidFill>
              </a:rPr>
              <a:t>peek( ) </a:t>
            </a:r>
            <a:r>
              <a:rPr lang="en-IN" sz="2000" dirty="0"/>
              <a:t>: Returns the element on the top of the stack, but does not remove it.</a:t>
            </a:r>
          </a:p>
          <a:p>
            <a:r>
              <a:rPr lang="en-IN" sz="2000" dirty="0" err="1" smtClean="0">
                <a:solidFill>
                  <a:schemeClr val="tx1"/>
                </a:solidFill>
              </a:rPr>
              <a:t>boolean</a:t>
            </a:r>
            <a:r>
              <a:rPr lang="en-IN" sz="2000" dirty="0" smtClean="0">
                <a:solidFill>
                  <a:schemeClr val="tx1"/>
                </a:solidFill>
              </a:rPr>
              <a:t> </a:t>
            </a:r>
            <a:r>
              <a:rPr lang="en-IN" sz="2000" dirty="0">
                <a:solidFill>
                  <a:schemeClr val="tx1"/>
                </a:solidFill>
              </a:rPr>
              <a:t>empty() </a:t>
            </a:r>
            <a:r>
              <a:rPr lang="en-IN" sz="2000" dirty="0"/>
              <a:t>: It returns true if nothing is on the top of the stack. Else, returns false</a:t>
            </a:r>
            <a:r>
              <a:rPr lang="en-IN" sz="2000" dirty="0" smtClean="0"/>
              <a:t>.</a:t>
            </a:r>
            <a:endParaRPr lang="en-IN" sz="2000" dirty="0"/>
          </a:p>
          <a:p>
            <a:r>
              <a:rPr lang="en-IN" sz="2000" dirty="0" err="1" smtClean="0">
                <a:solidFill>
                  <a:schemeClr val="tx1"/>
                </a:solidFill>
              </a:rPr>
              <a:t>int</a:t>
            </a:r>
            <a:r>
              <a:rPr lang="en-IN" sz="2000" dirty="0" smtClean="0">
                <a:solidFill>
                  <a:schemeClr val="tx1"/>
                </a:solidFill>
              </a:rPr>
              <a:t> </a:t>
            </a:r>
            <a:r>
              <a:rPr lang="en-IN" sz="2000" dirty="0">
                <a:solidFill>
                  <a:schemeClr val="tx1"/>
                </a:solidFill>
              </a:rPr>
              <a:t>search(Object element) </a:t>
            </a:r>
            <a:r>
              <a:rPr lang="en-IN" sz="2000" dirty="0"/>
              <a:t>: It determines whether an object exists in the stack. If the element is found, it returns the position of the element from the top of the stack. Else, it returns -1.</a:t>
            </a:r>
          </a:p>
        </p:txBody>
      </p:sp>
      <p:sp>
        <p:nvSpPr>
          <p:cNvPr id="4" name="Rectangle 3"/>
          <p:cNvSpPr/>
          <p:nvPr/>
        </p:nvSpPr>
        <p:spPr>
          <a:xfrm>
            <a:off x="873919" y="1358841"/>
            <a:ext cx="10444162" cy="400110"/>
          </a:xfrm>
          <a:prstGeom prst="rect">
            <a:avLst/>
          </a:prstGeom>
        </p:spPr>
        <p:txBody>
          <a:bodyPr wrap="square">
            <a:spAutoFit/>
          </a:bodyPr>
          <a:lstStyle/>
          <a:p>
            <a:r>
              <a:rPr lang="en-IN" sz="2000" b="1" dirty="0"/>
              <a:t>It extends Vector class with five methods that allow a vector to be treated as a stack.</a:t>
            </a:r>
          </a:p>
        </p:txBody>
      </p:sp>
    </p:spTree>
    <p:extLst>
      <p:ext uri="{BB962C8B-B14F-4D97-AF65-F5344CB8AC3E}">
        <p14:creationId xmlns:p14="http://schemas.microsoft.com/office/powerpoint/2010/main" val="525852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a:t>
            </a:r>
            <a:endParaRPr lang="en-IN" dirty="0"/>
          </a:p>
        </p:txBody>
      </p:sp>
      <p:sp>
        <p:nvSpPr>
          <p:cNvPr id="3" name="Content Placeholder 2"/>
          <p:cNvSpPr>
            <a:spLocks noGrp="1"/>
          </p:cNvSpPr>
          <p:nvPr>
            <p:ph idx="1"/>
          </p:nvPr>
        </p:nvSpPr>
        <p:spPr>
          <a:xfrm>
            <a:off x="442913" y="1417639"/>
            <a:ext cx="11530012" cy="4708526"/>
          </a:xfrm>
        </p:spPr>
        <p:txBody>
          <a:bodyPr/>
          <a:lstStyle/>
          <a:p>
            <a:r>
              <a:rPr lang="en-IN" sz="2400" dirty="0" err="1" smtClean="0"/>
              <a:t>LinkedList</a:t>
            </a:r>
            <a:r>
              <a:rPr lang="en-IN" sz="2400" dirty="0" smtClean="0"/>
              <a:t> is a generic class that extends the </a:t>
            </a:r>
            <a:r>
              <a:rPr lang="en-IN" sz="2400" dirty="0" err="1" smtClean="0"/>
              <a:t>AbstractSequentialList</a:t>
            </a:r>
            <a:r>
              <a:rPr lang="en-IN" sz="2400" dirty="0" smtClean="0"/>
              <a:t> and implements List, Queue, and </a:t>
            </a:r>
            <a:r>
              <a:rPr lang="en-IN" sz="2400" dirty="0" err="1" smtClean="0"/>
              <a:t>Deque</a:t>
            </a:r>
            <a:r>
              <a:rPr lang="en-IN" sz="2400" dirty="0" smtClean="0"/>
              <a:t> interfaces. </a:t>
            </a:r>
          </a:p>
          <a:p>
            <a:r>
              <a:rPr lang="en-IN" sz="2400" dirty="0" smtClean="0"/>
              <a:t>It basically is an implementation of a type of linked list data structure that facilitates the storage of elements. </a:t>
            </a:r>
          </a:p>
          <a:p>
            <a:r>
              <a:rPr lang="en-IN" sz="2400" dirty="0" smtClean="0"/>
              <a:t>The contents of this storage can grow and shrink at run time as per the requirement. </a:t>
            </a:r>
          </a:p>
          <a:p>
            <a:r>
              <a:rPr lang="en-IN" sz="2400" dirty="0" smtClean="0"/>
              <a:t>Quite visibly, it is not very different from the other List classes, such as </a:t>
            </a:r>
            <a:r>
              <a:rPr lang="en-IN" sz="2400" dirty="0" err="1" smtClean="0"/>
              <a:t>ArrayList</a:t>
            </a:r>
            <a:r>
              <a:rPr lang="en-IN" sz="2400" dirty="0" smtClean="0"/>
              <a:t>. </a:t>
            </a:r>
          </a:p>
          <a:p>
            <a:r>
              <a:rPr lang="en-IN" sz="2400" dirty="0" smtClean="0"/>
              <a:t>But, the point of difference is in how the list is maintained at the core. </a:t>
            </a:r>
          </a:p>
        </p:txBody>
      </p:sp>
    </p:spTree>
    <p:extLst>
      <p:ext uri="{BB962C8B-B14F-4D97-AF65-F5344CB8AC3E}">
        <p14:creationId xmlns:p14="http://schemas.microsoft.com/office/powerpoint/2010/main" val="39975901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a:t>
            </a:r>
            <a:endParaRPr lang="en-IN" dirty="0"/>
          </a:p>
        </p:txBody>
      </p:sp>
      <p:sp>
        <p:nvSpPr>
          <p:cNvPr id="3" name="Content Placeholder 2"/>
          <p:cNvSpPr>
            <a:spLocks noGrp="1"/>
          </p:cNvSpPr>
          <p:nvPr>
            <p:ph idx="1"/>
          </p:nvPr>
        </p:nvSpPr>
        <p:spPr/>
        <p:txBody>
          <a:bodyPr/>
          <a:lstStyle/>
          <a:p>
            <a:r>
              <a:rPr lang="en-IN" sz="2400" dirty="0" err="1" smtClean="0"/>
              <a:t>LinkedList</a:t>
            </a:r>
            <a:r>
              <a:rPr lang="en-IN" sz="2400" dirty="0" smtClean="0"/>
              <a:t> </a:t>
            </a:r>
            <a:r>
              <a:rPr lang="en-IN" sz="2400" dirty="0"/>
              <a:t>class uses doubly linked list to store the elements. </a:t>
            </a:r>
          </a:p>
          <a:p>
            <a:r>
              <a:rPr lang="en-IN" sz="2400" dirty="0"/>
              <a:t>It provides a linked-list data structure.</a:t>
            </a:r>
          </a:p>
          <a:p>
            <a:r>
              <a:rPr lang="en-IN" sz="2400" dirty="0" err="1" smtClean="0"/>
              <a:t>LinkedList</a:t>
            </a:r>
            <a:r>
              <a:rPr lang="en-IN" sz="2400" dirty="0" smtClean="0"/>
              <a:t> class can contain duplicate elements.</a:t>
            </a:r>
          </a:p>
          <a:p>
            <a:r>
              <a:rPr lang="en-IN" sz="2400" dirty="0" err="1" smtClean="0"/>
              <a:t>LinkedList</a:t>
            </a:r>
            <a:r>
              <a:rPr lang="en-IN" sz="2400" dirty="0" smtClean="0"/>
              <a:t> class maintains insertion order.</a:t>
            </a:r>
          </a:p>
          <a:p>
            <a:r>
              <a:rPr lang="en-IN" sz="2400" dirty="0" err="1" smtClean="0"/>
              <a:t>LinkedList</a:t>
            </a:r>
            <a:r>
              <a:rPr lang="en-IN" sz="2400" dirty="0" smtClean="0"/>
              <a:t> class is non synchronized.</a:t>
            </a:r>
          </a:p>
          <a:p>
            <a:r>
              <a:rPr lang="en-IN" sz="2400" dirty="0" err="1" smtClean="0"/>
              <a:t>LinkedList</a:t>
            </a:r>
            <a:r>
              <a:rPr lang="en-IN" sz="2400" dirty="0" smtClean="0"/>
              <a:t> class, manipulation is fast because no shifting needs to be occurred.</a:t>
            </a:r>
          </a:p>
          <a:p>
            <a:r>
              <a:rPr lang="en-IN" sz="2400" dirty="0" err="1" smtClean="0"/>
              <a:t>LinkedList</a:t>
            </a:r>
            <a:r>
              <a:rPr lang="en-IN" sz="2400" dirty="0" smtClean="0"/>
              <a:t> class can be used as list, stack or queue.</a:t>
            </a:r>
            <a:endParaRPr lang="en-IN" sz="2400" dirty="0"/>
          </a:p>
        </p:txBody>
      </p:sp>
    </p:spTree>
    <p:extLst>
      <p:ext uri="{BB962C8B-B14F-4D97-AF65-F5344CB8AC3E}">
        <p14:creationId xmlns:p14="http://schemas.microsoft.com/office/powerpoint/2010/main" val="1170865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 </a:t>
            </a:r>
            <a:r>
              <a:rPr lang="en-IN" dirty="0" err="1" smtClean="0"/>
              <a:t>Hiearachy</a:t>
            </a:r>
            <a:endParaRPr lang="en-IN" dirty="0"/>
          </a:p>
        </p:txBody>
      </p:sp>
      <p:pic>
        <p:nvPicPr>
          <p:cNvPr id="7" name="Picture 6"/>
          <p:cNvPicPr>
            <a:picLocks noChangeAspect="1"/>
          </p:cNvPicPr>
          <p:nvPr/>
        </p:nvPicPr>
        <p:blipFill>
          <a:blip r:embed="rId2"/>
          <a:stretch>
            <a:fillRect/>
          </a:stretch>
        </p:blipFill>
        <p:spPr>
          <a:xfrm>
            <a:off x="2686051" y="1747837"/>
            <a:ext cx="6143624" cy="4324351"/>
          </a:xfrm>
          <a:prstGeom prst="rect">
            <a:avLst/>
          </a:prstGeom>
        </p:spPr>
      </p:pic>
    </p:spTree>
    <p:extLst>
      <p:ext uri="{BB962C8B-B14F-4D97-AF65-F5344CB8AC3E}">
        <p14:creationId xmlns:p14="http://schemas.microsoft.com/office/powerpoint/2010/main" val="28567589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Lists</a:t>
            </a:r>
            <a:endParaRPr lang="en-IN" dirty="0"/>
          </a:p>
        </p:txBody>
      </p:sp>
      <p:sp>
        <p:nvSpPr>
          <p:cNvPr id="3" name="Content Placeholder 2"/>
          <p:cNvSpPr>
            <a:spLocks noGrp="1"/>
          </p:cNvSpPr>
          <p:nvPr>
            <p:ph idx="1"/>
          </p:nvPr>
        </p:nvSpPr>
        <p:spPr>
          <a:xfrm>
            <a:off x="609600" y="1600202"/>
            <a:ext cx="10972800" cy="1800224"/>
          </a:xfrm>
        </p:spPr>
        <p:txBody>
          <a:bodyPr/>
          <a:lstStyle/>
          <a:p>
            <a:r>
              <a:rPr lang="en-IN" b="0" dirty="0"/>
              <a:t>Like arrays, Linked List is a linear data structure. </a:t>
            </a:r>
            <a:endParaRPr lang="en-IN" b="0" dirty="0" smtClean="0"/>
          </a:p>
          <a:p>
            <a:r>
              <a:rPr lang="en-IN" b="0" dirty="0" smtClean="0"/>
              <a:t>Unlike </a:t>
            </a:r>
            <a:r>
              <a:rPr lang="en-IN" b="0" dirty="0"/>
              <a:t>arrays, linked list elements are not stored at contiguous location; the elements are linked using pointers</a:t>
            </a:r>
            <a:endParaRPr lang="en-IN" dirty="0"/>
          </a:p>
        </p:txBody>
      </p:sp>
      <p:pic>
        <p:nvPicPr>
          <p:cNvPr id="4" name="Picture 3"/>
          <p:cNvPicPr>
            <a:picLocks noChangeAspect="1"/>
          </p:cNvPicPr>
          <p:nvPr/>
        </p:nvPicPr>
        <p:blipFill>
          <a:blip r:embed="rId2"/>
          <a:stretch>
            <a:fillRect/>
          </a:stretch>
        </p:blipFill>
        <p:spPr>
          <a:xfrm>
            <a:off x="1973262" y="3752850"/>
            <a:ext cx="7229475" cy="1609725"/>
          </a:xfrm>
          <a:prstGeom prst="rect">
            <a:avLst/>
          </a:prstGeom>
        </p:spPr>
      </p:pic>
    </p:spTree>
    <p:extLst>
      <p:ext uri="{BB962C8B-B14F-4D97-AF65-F5344CB8AC3E}">
        <p14:creationId xmlns:p14="http://schemas.microsoft.com/office/powerpoint/2010/main" val="2278629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Linked List</a:t>
            </a:r>
            <a:endParaRPr lang="en-IN" dirty="0"/>
          </a:p>
        </p:txBody>
      </p:sp>
      <p:sp>
        <p:nvSpPr>
          <p:cNvPr id="3" name="Content Placeholder 2"/>
          <p:cNvSpPr>
            <a:spLocks noGrp="1"/>
          </p:cNvSpPr>
          <p:nvPr>
            <p:ph idx="1"/>
          </p:nvPr>
        </p:nvSpPr>
        <p:spPr/>
        <p:txBody>
          <a:bodyPr/>
          <a:lstStyle/>
          <a:p>
            <a:pPr marL="0" indent="0">
              <a:buNone/>
            </a:pPr>
            <a:r>
              <a:rPr lang="en-IN" dirty="0" smtClean="0"/>
              <a:t>Arrays can be used to store linear data of similar types, but arrays have following limitations.</a:t>
            </a:r>
          </a:p>
          <a:p>
            <a:r>
              <a:rPr lang="en-IN" dirty="0" smtClean="0"/>
              <a:t>The size of the arrays is fixed: So we must know the upper limit on the number of elements in advance. Also, generally, the allocated memory is equal to the upper limit irrespective of the usage.</a:t>
            </a:r>
          </a:p>
          <a:p>
            <a:r>
              <a:rPr lang="en-IN" dirty="0" smtClean="0"/>
              <a:t>Inserting a new element in an array of elements is expensive, because room has to be created for the new elements and to create room existing elements have to shifted.</a:t>
            </a:r>
            <a:endParaRPr lang="en-IN" dirty="0"/>
          </a:p>
        </p:txBody>
      </p:sp>
    </p:spTree>
    <p:extLst>
      <p:ext uri="{BB962C8B-B14F-4D97-AF65-F5344CB8AC3E}">
        <p14:creationId xmlns:p14="http://schemas.microsoft.com/office/powerpoint/2010/main" val="641203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&amp; Cons</a:t>
            </a:r>
            <a:endParaRPr lang="en-IN" dirty="0"/>
          </a:p>
        </p:txBody>
      </p:sp>
      <p:sp>
        <p:nvSpPr>
          <p:cNvPr id="3" name="Content Placeholder 2"/>
          <p:cNvSpPr>
            <a:spLocks noGrp="1"/>
          </p:cNvSpPr>
          <p:nvPr>
            <p:ph idx="1"/>
          </p:nvPr>
        </p:nvSpPr>
        <p:spPr>
          <a:xfrm>
            <a:off x="609600" y="1143001"/>
            <a:ext cx="10972800" cy="4983164"/>
          </a:xfrm>
        </p:spPr>
        <p:txBody>
          <a:bodyPr/>
          <a:lstStyle/>
          <a:p>
            <a:pPr marL="0" indent="0">
              <a:buNone/>
            </a:pPr>
            <a:r>
              <a:rPr lang="en-IN" dirty="0" smtClean="0"/>
              <a:t>Pros:</a:t>
            </a:r>
          </a:p>
          <a:p>
            <a:pPr marL="0" indent="0">
              <a:buNone/>
            </a:pPr>
            <a:r>
              <a:rPr lang="en-IN" dirty="0" smtClean="0"/>
              <a:t>1) Dynamic size</a:t>
            </a:r>
          </a:p>
          <a:p>
            <a:pPr marL="0" indent="0">
              <a:buNone/>
            </a:pPr>
            <a:r>
              <a:rPr lang="en-IN" dirty="0" smtClean="0"/>
              <a:t>2) Ease of insertion/deletion</a:t>
            </a:r>
          </a:p>
          <a:p>
            <a:pPr marL="0" indent="0">
              <a:buNone/>
            </a:pPr>
            <a:r>
              <a:rPr lang="en-IN" dirty="0" smtClean="0"/>
              <a:t>Cons:</a:t>
            </a:r>
          </a:p>
          <a:p>
            <a:pPr marL="0" indent="0">
              <a:buNone/>
            </a:pPr>
            <a:r>
              <a:rPr lang="en-IN" dirty="0" smtClean="0"/>
              <a:t>1) Random access is not allowed. We have to access elements sequentially starting from the first node. So we cannot do binary search with linked lists.</a:t>
            </a:r>
          </a:p>
          <a:p>
            <a:pPr marL="0" indent="0">
              <a:buNone/>
            </a:pPr>
            <a:r>
              <a:rPr lang="en-IN" dirty="0" smtClean="0"/>
              <a:t>2) Extra memory space for a pointer is required with each element of the list.</a:t>
            </a:r>
            <a:endParaRPr lang="en-IN" dirty="0"/>
          </a:p>
        </p:txBody>
      </p:sp>
    </p:spTree>
    <p:extLst>
      <p:ext uri="{BB962C8B-B14F-4D97-AF65-F5344CB8AC3E}">
        <p14:creationId xmlns:p14="http://schemas.microsoft.com/office/powerpoint/2010/main" val="1872032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a:t>
            </a:r>
            <a:endParaRPr lang="en-IN" dirty="0"/>
          </a:p>
        </p:txBody>
      </p:sp>
      <p:sp>
        <p:nvSpPr>
          <p:cNvPr id="3" name="Content Placeholder 2"/>
          <p:cNvSpPr>
            <a:spLocks noGrp="1"/>
          </p:cNvSpPr>
          <p:nvPr>
            <p:ph idx="1"/>
          </p:nvPr>
        </p:nvSpPr>
        <p:spPr>
          <a:xfrm>
            <a:off x="609600" y="1600201"/>
            <a:ext cx="10972800" cy="1600199"/>
          </a:xfrm>
        </p:spPr>
        <p:txBody>
          <a:bodyPr/>
          <a:lstStyle/>
          <a:p>
            <a:r>
              <a:rPr lang="en-IN" b="0" dirty="0"/>
              <a:t>A </a:t>
            </a:r>
            <a:r>
              <a:rPr lang="en-IN" dirty="0"/>
              <a:t>D</a:t>
            </a:r>
            <a:r>
              <a:rPr lang="en-IN" b="0" dirty="0"/>
              <a:t>oubly </a:t>
            </a:r>
            <a:r>
              <a:rPr lang="en-IN" dirty="0"/>
              <a:t>L</a:t>
            </a:r>
            <a:r>
              <a:rPr lang="en-IN" b="0" dirty="0"/>
              <a:t>inked </a:t>
            </a:r>
            <a:r>
              <a:rPr lang="en-IN" dirty="0"/>
              <a:t>L</a:t>
            </a:r>
            <a:r>
              <a:rPr lang="en-IN" b="0" dirty="0"/>
              <a:t>ist (DLL) contains an extra pointer, typically called </a:t>
            </a:r>
            <a:r>
              <a:rPr lang="en-IN" b="0" i="1" dirty="0"/>
              <a:t>previous pointer</a:t>
            </a:r>
            <a:r>
              <a:rPr lang="en-IN" b="0" dirty="0"/>
              <a:t>, together with next pointer and data which are there in singly linked list.</a:t>
            </a:r>
            <a:endParaRPr lang="en-IN" dirty="0"/>
          </a:p>
        </p:txBody>
      </p:sp>
      <p:pic>
        <p:nvPicPr>
          <p:cNvPr id="4" name="Picture 3"/>
          <p:cNvPicPr>
            <a:picLocks noChangeAspect="1"/>
          </p:cNvPicPr>
          <p:nvPr/>
        </p:nvPicPr>
        <p:blipFill>
          <a:blip r:embed="rId2"/>
          <a:stretch>
            <a:fillRect/>
          </a:stretch>
        </p:blipFill>
        <p:spPr>
          <a:xfrm>
            <a:off x="1633537" y="3557588"/>
            <a:ext cx="8639175" cy="1771650"/>
          </a:xfrm>
          <a:prstGeom prst="rect">
            <a:avLst/>
          </a:prstGeom>
        </p:spPr>
      </p:pic>
    </p:spTree>
    <p:extLst>
      <p:ext uri="{BB962C8B-B14F-4D97-AF65-F5344CB8AC3E}">
        <p14:creationId xmlns:p14="http://schemas.microsoft.com/office/powerpoint/2010/main" val="1827870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over singly linked list</a:t>
            </a:r>
            <a:endParaRPr lang="en-IN" dirty="0"/>
          </a:p>
        </p:txBody>
      </p:sp>
      <p:sp>
        <p:nvSpPr>
          <p:cNvPr id="3" name="Content Placeholder 2"/>
          <p:cNvSpPr>
            <a:spLocks noGrp="1"/>
          </p:cNvSpPr>
          <p:nvPr>
            <p:ph idx="1"/>
          </p:nvPr>
        </p:nvSpPr>
        <p:spPr/>
        <p:txBody>
          <a:bodyPr/>
          <a:lstStyle/>
          <a:p>
            <a:r>
              <a:rPr lang="en-IN" dirty="0" smtClean="0"/>
              <a:t>A DLL can be traversed in both forward and backward direction.</a:t>
            </a:r>
          </a:p>
          <a:p>
            <a:r>
              <a:rPr lang="en-IN" dirty="0" smtClean="0"/>
              <a:t>The delete operation in DLL is more efficient if pointer to the node to be deleted is given.</a:t>
            </a:r>
          </a:p>
          <a:p>
            <a:r>
              <a:rPr lang="en-IN" dirty="0" smtClean="0"/>
              <a:t>In singly linked list, to delete a node, pointer to the previous node is needed. To get this previous node, sometimes the list is traversed. In DLL, we can get the previous node using previous pointer.</a:t>
            </a:r>
            <a:endParaRPr lang="en-IN" dirty="0"/>
          </a:p>
        </p:txBody>
      </p:sp>
    </p:spTree>
    <p:extLst>
      <p:ext uri="{BB962C8B-B14F-4D97-AF65-F5344CB8AC3E}">
        <p14:creationId xmlns:p14="http://schemas.microsoft.com/office/powerpoint/2010/main" val="41253796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a:t>
            </a:r>
          </a:p>
        </p:txBody>
      </p:sp>
      <p:sp>
        <p:nvSpPr>
          <p:cNvPr id="3" name="Content Placeholder 2"/>
          <p:cNvSpPr>
            <a:spLocks noGrp="1"/>
          </p:cNvSpPr>
          <p:nvPr>
            <p:ph idx="1"/>
          </p:nvPr>
        </p:nvSpPr>
        <p:spPr/>
        <p:txBody>
          <a:bodyPr/>
          <a:lstStyle/>
          <a:p>
            <a:pPr marL="0" indent="0">
              <a:buNone/>
            </a:pPr>
            <a:r>
              <a:rPr lang="en-IN" dirty="0" smtClean="0"/>
              <a:t>A node can be added in four ways</a:t>
            </a:r>
          </a:p>
          <a:p>
            <a:r>
              <a:rPr lang="en-IN" dirty="0" smtClean="0"/>
              <a:t>At the front of the DLL</a:t>
            </a:r>
          </a:p>
          <a:p>
            <a:r>
              <a:rPr lang="en-IN" dirty="0" smtClean="0"/>
              <a:t>After a given node.</a:t>
            </a:r>
          </a:p>
          <a:p>
            <a:r>
              <a:rPr lang="en-IN" dirty="0" smtClean="0"/>
              <a:t>At the end of the DLL</a:t>
            </a:r>
          </a:p>
          <a:p>
            <a:r>
              <a:rPr lang="en-IN" dirty="0" smtClean="0"/>
              <a:t>Before a given node.</a:t>
            </a:r>
            <a:endParaRPr lang="en-IN" dirty="0"/>
          </a:p>
        </p:txBody>
      </p:sp>
    </p:spTree>
    <p:extLst>
      <p:ext uri="{BB962C8B-B14F-4D97-AF65-F5344CB8AC3E}">
        <p14:creationId xmlns:p14="http://schemas.microsoft.com/office/powerpoint/2010/main" val="96700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0" y="1"/>
            <a:ext cx="9067800" cy="639763"/>
          </a:xfrm>
        </p:spPr>
        <p:txBody>
          <a:bodyPr/>
          <a:lstStyle/>
          <a:p>
            <a:pPr algn="ctr" eaLnBrk="1" hangingPunct="1"/>
            <a:r>
              <a:rPr lang="en-US" altLang="en-US" sz="3400"/>
              <a:t>A Class Definition with a Type Parameter</a:t>
            </a:r>
          </a:p>
        </p:txBody>
      </p:sp>
      <p:pic>
        <p:nvPicPr>
          <p:cNvPr id="6147" name="Picture 3" descr="C:\WINDOWS\Desktop\Oh_type\savitch_gif\c14_rev\savitch_c14d04.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23681" y="1295400"/>
            <a:ext cx="9251577" cy="431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Line 6"/>
          <p:cNvSpPr>
            <a:spLocks noChangeShapeType="1"/>
          </p:cNvSpPr>
          <p:nvPr/>
        </p:nvSpPr>
        <p:spPr bwMode="auto">
          <a:xfrm>
            <a:off x="1524000" y="6858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51908923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err="1"/>
              <a:t>LinkedList</a:t>
            </a:r>
            <a:r>
              <a:rPr lang="en-IN" b="0" dirty="0"/>
              <a:t> class </a:t>
            </a:r>
            <a:r>
              <a:rPr lang="en-IN" b="0" dirty="0" smtClean="0"/>
              <a:t>declaration</a:t>
            </a:r>
            <a:endParaRPr lang="en-IN" dirty="0"/>
          </a:p>
        </p:txBody>
      </p:sp>
      <p:sp>
        <p:nvSpPr>
          <p:cNvPr id="3" name="Content Placeholder 2"/>
          <p:cNvSpPr>
            <a:spLocks noGrp="1"/>
          </p:cNvSpPr>
          <p:nvPr>
            <p:ph idx="1"/>
          </p:nvPr>
        </p:nvSpPr>
        <p:spPr>
          <a:xfrm>
            <a:off x="609600" y="1600202"/>
            <a:ext cx="10972800" cy="1585912"/>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en-IN" dirty="0" smtClean="0"/>
              <a:t>public class </a:t>
            </a:r>
            <a:r>
              <a:rPr lang="en-IN" dirty="0" err="1" smtClean="0"/>
              <a:t>LinkedList</a:t>
            </a:r>
            <a:r>
              <a:rPr lang="en-IN" dirty="0" smtClean="0"/>
              <a:t>&lt;E&gt; extends </a:t>
            </a:r>
            <a:r>
              <a:rPr lang="en-IN" dirty="0" err="1" smtClean="0"/>
              <a:t>AbstractSequentialList</a:t>
            </a:r>
            <a:r>
              <a:rPr lang="en-IN" dirty="0" smtClean="0"/>
              <a:t>&lt;E&gt; implements List&lt;E&gt;, </a:t>
            </a:r>
            <a:r>
              <a:rPr lang="en-IN" dirty="0" err="1" smtClean="0"/>
              <a:t>Deque</a:t>
            </a:r>
            <a:r>
              <a:rPr lang="en-IN" dirty="0" smtClean="0"/>
              <a:t>&lt;E&gt;, </a:t>
            </a:r>
            <a:r>
              <a:rPr lang="en-IN" dirty="0" err="1" smtClean="0"/>
              <a:t>Cloneable</a:t>
            </a:r>
            <a:r>
              <a:rPr lang="en-IN" dirty="0" smtClean="0"/>
              <a:t>, </a:t>
            </a:r>
            <a:r>
              <a:rPr lang="en-IN" dirty="0" err="1" smtClean="0"/>
              <a:t>Serializable</a:t>
            </a:r>
            <a:r>
              <a:rPr lang="en-IN"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4459040"/>
              </p:ext>
            </p:extLst>
          </p:nvPr>
        </p:nvGraphicFramePr>
        <p:xfrm>
          <a:off x="500063" y="3599338"/>
          <a:ext cx="10929937" cy="1905000"/>
        </p:xfrm>
        <a:graphic>
          <a:graphicData uri="http://schemas.openxmlformats.org/drawingml/2006/table">
            <a:tbl>
              <a:tblPr/>
              <a:tblGrid>
                <a:gridCol w="3128962"/>
                <a:gridCol w="7800975"/>
              </a:tblGrid>
              <a:tr h="0">
                <a:tc>
                  <a:txBody>
                    <a:bodyPr/>
                    <a:lstStyle/>
                    <a:p>
                      <a:pPr algn="ctr" fontAlgn="t"/>
                      <a:r>
                        <a:rPr lang="en-IN" b="1">
                          <a:solidFill>
                            <a:srgbClr val="000000"/>
                          </a:solidFill>
                          <a:effectLst/>
                          <a:latin typeface="times new roman" panose="02020603050405020304" pitchFamily="18" charset="0"/>
                        </a:rPr>
                        <a:t>Constructor</a:t>
                      </a:r>
                    </a:p>
                  </a:txBody>
                  <a:tcPr marL="114300" marR="114300" marT="114300" marB="114300">
                    <a:lnL w="9525" cap="flat" cmpd="sng" algn="ctr">
                      <a:solidFill>
                        <a:srgbClr val="8829B5"/>
                      </a:solidFill>
                      <a:prstDash val="solid"/>
                      <a:round/>
                      <a:headEnd type="none" w="med" len="med"/>
                      <a:tailEnd type="none" w="med" len="med"/>
                    </a:lnL>
                    <a:lnR w="9525" cap="flat" cmpd="sng" algn="ctr">
                      <a:solidFill>
                        <a:srgbClr val="8829B5"/>
                      </a:solidFill>
                      <a:prstDash val="solid"/>
                      <a:round/>
                      <a:headEnd type="none" w="med" len="med"/>
                      <a:tailEnd type="none" w="med" len="med"/>
                    </a:lnR>
                    <a:lnT w="9525" cap="flat" cmpd="sng" algn="ctr">
                      <a:solidFill>
                        <a:srgbClr val="8829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8829B5"/>
                      </a:solidFill>
                      <a:prstDash val="solid"/>
                      <a:round/>
                      <a:headEnd type="none" w="med" len="med"/>
                      <a:tailEnd type="none" w="med" len="med"/>
                    </a:lnL>
                    <a:lnR w="9525" cap="flat" cmpd="sng" algn="ctr">
                      <a:solidFill>
                        <a:srgbClr val="8829B5"/>
                      </a:solidFill>
                      <a:prstDash val="solid"/>
                      <a:round/>
                      <a:headEnd type="none" w="med" len="med"/>
                      <a:tailEnd type="none" w="med" len="med"/>
                    </a:lnR>
                    <a:lnT w="9525" cap="flat" cmpd="sng" algn="ctr">
                      <a:solidFill>
                        <a:srgbClr val="8829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LinkedList()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It is used to construct an empty list.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LinkedList(Collection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dirty="0">
                          <a:solidFill>
                            <a:srgbClr val="000000"/>
                          </a:solidFill>
                          <a:effectLst/>
                          <a:latin typeface="verdana" panose="020B0604030504040204" pitchFamily="34" charset="0"/>
                        </a:rPr>
                        <a:t>It is used to construct a list containing the elements of the specified collection, in the order they are returned by the collection's iterator.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643518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a:t>
            </a:r>
            <a:r>
              <a:rPr lang="en-IN" dirty="0" err="1" smtClean="0"/>
              <a:t>LinkedList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2329090"/>
              </p:ext>
            </p:extLst>
          </p:nvPr>
        </p:nvGraphicFramePr>
        <p:xfrm>
          <a:off x="942975" y="1600200"/>
          <a:ext cx="10244141" cy="4662382"/>
        </p:xfrm>
        <a:graphic>
          <a:graphicData uri="http://schemas.openxmlformats.org/drawingml/2006/table">
            <a:tbl>
              <a:tblPr>
                <a:tableStyleId>{35758FB7-9AC5-4552-8A53-C91805E547FA}</a:tableStyleId>
              </a:tblPr>
              <a:tblGrid>
                <a:gridCol w="2786063"/>
                <a:gridCol w="7458078"/>
              </a:tblGrid>
              <a:tr h="230845">
                <a:tc>
                  <a:txBody>
                    <a:bodyPr/>
                    <a:lstStyle/>
                    <a:p>
                      <a:pPr algn="ctr" fontAlgn="t"/>
                      <a:r>
                        <a:rPr lang="en-IN" sz="1400" b="1" dirty="0">
                          <a:effectLst/>
                        </a:rPr>
                        <a:t>Method</a:t>
                      </a:r>
                      <a:endParaRPr lang="en-IN" sz="1400" b="1" dirty="0">
                        <a:solidFill>
                          <a:srgbClr val="000000"/>
                        </a:solidFill>
                        <a:effectLst/>
                        <a:latin typeface="times new roman" panose="02020603050405020304" pitchFamily="18" charset="0"/>
                      </a:endParaRPr>
                    </a:p>
                  </a:txBody>
                  <a:tcPr marL="52465" marR="52465" marT="52465" marB="52465"/>
                </a:tc>
                <a:tc>
                  <a:txBody>
                    <a:bodyPr/>
                    <a:lstStyle/>
                    <a:p>
                      <a:pPr algn="ctr" fontAlgn="t"/>
                      <a:r>
                        <a:rPr lang="en-IN" sz="1400" b="1" dirty="0">
                          <a:effectLst/>
                        </a:rPr>
                        <a:t>Description</a:t>
                      </a:r>
                      <a:endParaRPr lang="en-IN" sz="1400" b="1" dirty="0">
                        <a:solidFill>
                          <a:srgbClr val="000000"/>
                        </a:solidFill>
                        <a:effectLst/>
                        <a:latin typeface="times new roman" panose="02020603050405020304" pitchFamily="18" charset="0"/>
                      </a:endParaRPr>
                    </a:p>
                  </a:txBody>
                  <a:tcPr marL="52465" marR="52465" marT="52465" marB="52465"/>
                </a:tc>
              </a:tr>
              <a:tr h="447700">
                <a:tc>
                  <a:txBody>
                    <a:bodyPr/>
                    <a:lstStyle/>
                    <a:p>
                      <a:pPr algn="just" fontAlgn="t"/>
                      <a:r>
                        <a:rPr lang="en-IN" sz="1400">
                          <a:effectLst/>
                        </a:rPr>
                        <a:t>void add(int index, Object element)</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insert the specified element at the specified position index in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void addFirst(Object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insert the given element at the beginning of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void addLast(Object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append the given element to the end of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int size()</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return the number of elements in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boolean add(Object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dirty="0">
                          <a:effectLst/>
                        </a:rPr>
                        <a:t>It is used to append the specified element to the end of a list.</a:t>
                      </a:r>
                      <a:endParaRPr lang="en-IN" sz="1400" b="0" i="0" dirty="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boolean contains(Object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return true if the list contains a specified element.</a:t>
                      </a:r>
                      <a:endParaRPr lang="en-IN" sz="1400" b="0" i="0">
                        <a:solidFill>
                          <a:srgbClr val="000000"/>
                        </a:solidFill>
                        <a:effectLst/>
                        <a:latin typeface="verdana" panose="020B0604030504040204" pitchFamily="34" charset="0"/>
                      </a:endParaRPr>
                    </a:p>
                  </a:txBody>
                  <a:tcPr marL="34977" marR="34977" marT="34977" marB="34977"/>
                </a:tc>
              </a:tr>
              <a:tr h="447700">
                <a:tc>
                  <a:txBody>
                    <a:bodyPr/>
                    <a:lstStyle/>
                    <a:p>
                      <a:pPr algn="just" fontAlgn="t"/>
                      <a:r>
                        <a:rPr lang="en-IN" sz="1400">
                          <a:effectLst/>
                        </a:rPr>
                        <a:t>boolean remove(Object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remove the first occurence of the specified element in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Object getFirst()</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return the first element in a list.</a:t>
                      </a:r>
                      <a:endParaRPr lang="en-IN" sz="1400" b="0" i="0">
                        <a:solidFill>
                          <a:srgbClr val="000000"/>
                        </a:solidFill>
                        <a:effectLst/>
                        <a:latin typeface="verdana" panose="020B0604030504040204" pitchFamily="34" charset="0"/>
                      </a:endParaRPr>
                    </a:p>
                  </a:txBody>
                  <a:tcPr marL="34977" marR="34977" marT="34977" marB="34977"/>
                </a:tc>
              </a:tr>
              <a:tr h="321784">
                <a:tc>
                  <a:txBody>
                    <a:bodyPr/>
                    <a:lstStyle/>
                    <a:p>
                      <a:pPr algn="just" fontAlgn="t"/>
                      <a:r>
                        <a:rPr lang="en-IN" sz="1400">
                          <a:effectLst/>
                        </a:rPr>
                        <a:t>Object getLast()</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return the last element in a list.</a:t>
                      </a:r>
                      <a:endParaRPr lang="en-IN" sz="1400" b="0" i="0">
                        <a:solidFill>
                          <a:srgbClr val="000000"/>
                        </a:solidFill>
                        <a:effectLst/>
                        <a:latin typeface="verdana" panose="020B0604030504040204" pitchFamily="34" charset="0"/>
                      </a:endParaRPr>
                    </a:p>
                  </a:txBody>
                  <a:tcPr marL="34977" marR="34977" marT="34977" marB="34977"/>
                </a:tc>
              </a:tr>
              <a:tr h="573615">
                <a:tc>
                  <a:txBody>
                    <a:bodyPr/>
                    <a:lstStyle/>
                    <a:p>
                      <a:pPr algn="just" fontAlgn="t"/>
                      <a:r>
                        <a:rPr lang="en-IN" sz="1400">
                          <a:effectLst/>
                        </a:rPr>
                        <a:t>int indexOf(Object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a:effectLst/>
                        </a:rPr>
                        <a:t>It is used to return the index in a list of the first occurrence of the specified element, or -1 if the list does not contain any element.</a:t>
                      </a:r>
                      <a:endParaRPr lang="en-IN" sz="1400" b="0" i="0">
                        <a:solidFill>
                          <a:srgbClr val="000000"/>
                        </a:solidFill>
                        <a:effectLst/>
                        <a:latin typeface="verdana" panose="020B0604030504040204" pitchFamily="34" charset="0"/>
                      </a:endParaRPr>
                    </a:p>
                  </a:txBody>
                  <a:tcPr marL="34977" marR="34977" marT="34977" marB="34977"/>
                </a:tc>
              </a:tr>
              <a:tr h="573615">
                <a:tc>
                  <a:txBody>
                    <a:bodyPr/>
                    <a:lstStyle/>
                    <a:p>
                      <a:pPr algn="just" fontAlgn="t"/>
                      <a:r>
                        <a:rPr lang="en-IN" sz="1400">
                          <a:effectLst/>
                        </a:rPr>
                        <a:t>int lastIndexOf(Object o)</a:t>
                      </a:r>
                      <a:endParaRPr lang="en-IN" sz="1400" b="0" i="0">
                        <a:solidFill>
                          <a:srgbClr val="000000"/>
                        </a:solidFill>
                        <a:effectLst/>
                        <a:latin typeface="verdana" panose="020B0604030504040204" pitchFamily="34" charset="0"/>
                      </a:endParaRPr>
                    </a:p>
                  </a:txBody>
                  <a:tcPr marL="34977" marR="34977" marT="34977" marB="34977"/>
                </a:tc>
                <a:tc>
                  <a:txBody>
                    <a:bodyPr/>
                    <a:lstStyle/>
                    <a:p>
                      <a:pPr algn="just" fontAlgn="t"/>
                      <a:r>
                        <a:rPr lang="en-IN" sz="1400" dirty="0">
                          <a:effectLst/>
                        </a:rPr>
                        <a:t>It is used to return the index in a list of the last occurrence of the specified element, or -1 if the list does not contain any element.</a:t>
                      </a:r>
                      <a:endParaRPr lang="en-IN" sz="1400" b="0" i="0" dirty="0">
                        <a:solidFill>
                          <a:srgbClr val="000000"/>
                        </a:solidFill>
                        <a:effectLst/>
                        <a:latin typeface="verdana" panose="020B0604030504040204" pitchFamily="34" charset="0"/>
                      </a:endParaRPr>
                    </a:p>
                  </a:txBody>
                  <a:tcPr marL="34977" marR="34977" marT="34977" marB="34977"/>
                </a:tc>
              </a:tr>
            </a:tbl>
          </a:graphicData>
        </a:graphic>
      </p:graphicFrame>
    </p:spTree>
    <p:extLst>
      <p:ext uri="{BB962C8B-B14F-4D97-AF65-F5344CB8AC3E}">
        <p14:creationId xmlns:p14="http://schemas.microsoft.com/office/powerpoint/2010/main" val="39856938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 - Demo</a:t>
            </a:r>
            <a:endParaRPr lang="en-IN" dirty="0"/>
          </a:p>
        </p:txBody>
      </p:sp>
      <p:sp>
        <p:nvSpPr>
          <p:cNvPr id="3" name="Content Placeholder 2"/>
          <p:cNvSpPr>
            <a:spLocks noGrp="1"/>
          </p:cNvSpPr>
          <p:nvPr>
            <p:ph idx="1"/>
          </p:nvPr>
        </p:nvSpPr>
        <p:spPr>
          <a:xfrm>
            <a:off x="609600" y="1600201"/>
            <a:ext cx="6248400" cy="4525963"/>
          </a:xfrm>
        </p:spPr>
        <p:style>
          <a:lnRef idx="1">
            <a:schemeClr val="accent1"/>
          </a:lnRef>
          <a:fillRef idx="3">
            <a:schemeClr val="accent1"/>
          </a:fillRef>
          <a:effectRef idx="2">
            <a:schemeClr val="accent1"/>
          </a:effectRef>
          <a:fontRef idx="minor">
            <a:schemeClr val="lt1"/>
          </a:fontRef>
        </p:style>
        <p:txBody>
          <a:bodyPr/>
          <a:lstStyle/>
          <a:p>
            <a:pPr marL="0" indent="0" algn="just">
              <a:buNone/>
            </a:pPr>
            <a:r>
              <a:rPr lang="en-IN" sz="1400" dirty="0">
                <a:solidFill>
                  <a:srgbClr val="FFFF00"/>
                </a:solidFill>
                <a:latin typeface="verdana" panose="020B0604030504040204" pitchFamily="34" charset="0"/>
              </a:rPr>
              <a:t>import</a:t>
            </a:r>
            <a:r>
              <a:rPr lang="en-IN" sz="1400" b="0" i="0" dirty="0" smtClean="0">
                <a:solidFill>
                  <a:srgbClr val="FFFF00"/>
                </a:solidFill>
                <a:effectLst/>
                <a:latin typeface="verdana" panose="020B0604030504040204" pitchFamily="34" charset="0"/>
              </a:rPr>
              <a:t> java.util.*;  </a:t>
            </a:r>
          </a:p>
          <a:p>
            <a:pPr marL="0" indent="0" algn="just">
              <a:buNone/>
            </a:pPr>
            <a:endParaRPr lang="en-IN" sz="1400" b="0" i="0" dirty="0" smtClean="0">
              <a:solidFill>
                <a:srgbClr val="FFFF00"/>
              </a:solidFill>
              <a:effectLst/>
              <a:latin typeface="verdana" panose="020B0604030504040204" pitchFamily="34" charset="0"/>
            </a:endParaRPr>
          </a:p>
          <a:p>
            <a:pPr marL="0" indent="0" algn="just">
              <a:buNone/>
            </a:pPr>
            <a:r>
              <a:rPr lang="en-IN" sz="1800" dirty="0">
                <a:solidFill>
                  <a:srgbClr val="FFFF00"/>
                </a:solidFill>
                <a:latin typeface="verdana" panose="020B0604030504040204" pitchFamily="34" charset="0"/>
              </a:rPr>
              <a:t>public</a:t>
            </a:r>
            <a:r>
              <a:rPr lang="en-IN" sz="1800" b="0" i="0" dirty="0" smtClean="0">
                <a:solidFill>
                  <a:srgbClr val="FFFF00"/>
                </a:solidFill>
                <a:effectLst/>
                <a:latin typeface="verdana" panose="020B0604030504040204" pitchFamily="34" charset="0"/>
              </a:rPr>
              <a:t> </a:t>
            </a:r>
            <a:r>
              <a:rPr lang="en-IN" sz="1800" dirty="0">
                <a:solidFill>
                  <a:srgbClr val="FFFF00"/>
                </a:solidFill>
                <a:latin typeface="verdana" panose="020B0604030504040204" pitchFamily="34" charset="0"/>
              </a:rPr>
              <a:t>class</a:t>
            </a: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TestCollection</a:t>
            </a:r>
            <a:r>
              <a:rPr lang="en-IN" sz="1800" b="0" i="0" dirty="0" smtClean="0">
                <a:solidFill>
                  <a:srgbClr val="FFFF00"/>
                </a:solidFill>
                <a:effectLst/>
                <a:latin typeface="verdana" panose="020B0604030504040204" pitchFamily="34" charset="0"/>
              </a:rPr>
              <a:t>{  </a:t>
            </a:r>
          </a:p>
          <a:p>
            <a:pPr marL="0" indent="0" algn="just">
              <a:buNone/>
            </a:pPr>
            <a:r>
              <a:rPr lang="en-IN" sz="1800" b="0" i="0" dirty="0" smtClean="0">
                <a:solidFill>
                  <a:srgbClr val="FFFF00"/>
                </a:solidFill>
                <a:effectLst/>
                <a:latin typeface="verdana" panose="020B0604030504040204" pitchFamily="34" charset="0"/>
              </a:rPr>
              <a:t> </a:t>
            </a:r>
            <a:r>
              <a:rPr lang="en-IN" sz="1800" dirty="0">
                <a:solidFill>
                  <a:srgbClr val="FFFF00"/>
                </a:solidFill>
                <a:latin typeface="verdana" panose="020B0604030504040204" pitchFamily="34" charset="0"/>
              </a:rPr>
              <a:t>public</a:t>
            </a:r>
            <a:r>
              <a:rPr lang="en-IN" sz="1800" b="0" i="0" dirty="0" smtClean="0">
                <a:solidFill>
                  <a:srgbClr val="FFFF00"/>
                </a:solidFill>
                <a:effectLst/>
                <a:latin typeface="verdana" panose="020B0604030504040204" pitchFamily="34" charset="0"/>
              </a:rPr>
              <a:t> </a:t>
            </a:r>
            <a:r>
              <a:rPr lang="en-IN" sz="1800" dirty="0">
                <a:solidFill>
                  <a:srgbClr val="FFFF00"/>
                </a:solidFill>
                <a:latin typeface="verdana" panose="020B0604030504040204" pitchFamily="34" charset="0"/>
              </a:rPr>
              <a:t>static</a:t>
            </a:r>
            <a:r>
              <a:rPr lang="en-IN" sz="1800" b="0" i="0" dirty="0" smtClean="0">
                <a:solidFill>
                  <a:srgbClr val="FFFF00"/>
                </a:solidFill>
                <a:effectLst/>
                <a:latin typeface="verdana" panose="020B0604030504040204" pitchFamily="34" charset="0"/>
              </a:rPr>
              <a:t> </a:t>
            </a:r>
            <a:r>
              <a:rPr lang="en-IN" sz="1800" dirty="0">
                <a:solidFill>
                  <a:srgbClr val="FFFF00"/>
                </a:solidFill>
                <a:latin typeface="verdana" panose="020B0604030504040204" pitchFamily="34" charset="0"/>
              </a:rPr>
              <a:t>void</a:t>
            </a:r>
            <a:r>
              <a:rPr lang="en-IN" sz="1800" b="0" i="0" dirty="0" smtClean="0">
                <a:solidFill>
                  <a:srgbClr val="FFFF00"/>
                </a:solidFill>
                <a:effectLst/>
                <a:latin typeface="verdana" panose="020B0604030504040204" pitchFamily="34" charset="0"/>
              </a:rPr>
              <a:t> main(String </a:t>
            </a:r>
            <a:r>
              <a:rPr lang="en-IN" sz="1800" b="0" i="0" dirty="0" err="1" smtClean="0">
                <a:solidFill>
                  <a:srgbClr val="FFFF00"/>
                </a:solidFill>
                <a:effectLst/>
                <a:latin typeface="verdana" panose="020B0604030504040204" pitchFamily="34" charset="0"/>
              </a:rPr>
              <a:t>args</a:t>
            </a:r>
            <a:r>
              <a:rPr lang="en-IN" sz="1800" b="0" i="0" dirty="0" smtClean="0">
                <a:solidFill>
                  <a:srgbClr val="FFFF00"/>
                </a:solidFill>
                <a:effectLst/>
                <a:latin typeface="verdana" panose="020B0604030504040204" pitchFamily="34" charset="0"/>
              </a:rPr>
              <a:t>[]){  </a:t>
            </a:r>
          </a:p>
          <a:p>
            <a:pPr marL="0" indent="0" algn="just">
              <a:buNone/>
            </a:pPr>
            <a:r>
              <a:rPr lang="en-IN" sz="1800" b="0" i="0" dirty="0" smtClean="0">
                <a:solidFill>
                  <a:srgbClr val="FFFF00"/>
                </a:solidFill>
                <a:effectLst/>
                <a:latin typeface="verdana" panose="020B0604030504040204" pitchFamily="34" charset="0"/>
              </a:rPr>
              <a:t>  </a:t>
            </a:r>
          </a:p>
          <a:p>
            <a:pPr marL="0" indent="0" algn="just">
              <a:buNone/>
            </a:pP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LinkedList</a:t>
            </a:r>
            <a:r>
              <a:rPr lang="en-IN" sz="1800" b="0" i="0" dirty="0" smtClean="0">
                <a:solidFill>
                  <a:srgbClr val="FFFF00"/>
                </a:solidFill>
                <a:effectLst/>
                <a:latin typeface="verdana" panose="020B0604030504040204" pitchFamily="34" charset="0"/>
              </a:rPr>
              <a:t>&lt;String&gt; al=</a:t>
            </a:r>
            <a:r>
              <a:rPr lang="en-IN" sz="1800" dirty="0">
                <a:solidFill>
                  <a:srgbClr val="FFFF00"/>
                </a:solidFill>
                <a:latin typeface="verdana" panose="020B0604030504040204" pitchFamily="34" charset="0"/>
              </a:rPr>
              <a:t>new</a:t>
            </a: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LinkedList</a:t>
            </a:r>
            <a:r>
              <a:rPr lang="en-IN" sz="1800" b="0" i="0" dirty="0" smtClean="0">
                <a:solidFill>
                  <a:srgbClr val="FFFF00"/>
                </a:solidFill>
                <a:effectLst/>
                <a:latin typeface="verdana" panose="020B0604030504040204" pitchFamily="34" charset="0"/>
              </a:rPr>
              <a:t>&lt;String&gt;();  </a:t>
            </a:r>
          </a:p>
          <a:p>
            <a:pPr marL="0" indent="0" algn="just">
              <a:buNone/>
            </a:pP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al.add</a:t>
            </a:r>
            <a:r>
              <a:rPr lang="en-IN" sz="1800" b="0" i="0" dirty="0" smtClean="0">
                <a:solidFill>
                  <a:srgbClr val="FFFF00"/>
                </a:solidFill>
                <a:effectLst/>
                <a:latin typeface="verdana" panose="020B0604030504040204" pitchFamily="34" charset="0"/>
              </a:rPr>
              <a:t>(“Mike");  </a:t>
            </a:r>
          </a:p>
          <a:p>
            <a:pPr marL="0" indent="0" algn="just">
              <a:buNone/>
            </a:pP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al.add</a:t>
            </a:r>
            <a:r>
              <a:rPr lang="en-IN" sz="1800" b="0" i="0" dirty="0" smtClean="0">
                <a:solidFill>
                  <a:srgbClr val="FFFF00"/>
                </a:solidFill>
                <a:effectLst/>
                <a:latin typeface="verdana" panose="020B0604030504040204" pitchFamily="34" charset="0"/>
              </a:rPr>
              <a:t>(“John");  </a:t>
            </a:r>
          </a:p>
          <a:p>
            <a:pPr marL="0" indent="0" algn="just">
              <a:buNone/>
            </a:pP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al.add</a:t>
            </a:r>
            <a:r>
              <a:rPr lang="en-IN" sz="1800" b="0" i="0" dirty="0" smtClean="0">
                <a:solidFill>
                  <a:srgbClr val="FFFF00"/>
                </a:solidFill>
                <a:effectLst/>
                <a:latin typeface="verdana" panose="020B0604030504040204" pitchFamily="34" charset="0"/>
              </a:rPr>
              <a:t>(“Sandra");  </a:t>
            </a:r>
          </a:p>
          <a:p>
            <a:pPr marL="0" indent="0" algn="just">
              <a:buNone/>
            </a:pPr>
            <a:r>
              <a:rPr lang="en-IN" sz="1800" b="0" i="0" dirty="0" smtClean="0">
                <a:solidFill>
                  <a:srgbClr val="FFFF00"/>
                </a:solidFill>
                <a:effectLst/>
                <a:latin typeface="verdana" panose="020B0604030504040204" pitchFamily="34" charset="0"/>
              </a:rPr>
              <a:t>  </a:t>
            </a:r>
            <a:r>
              <a:rPr lang="en-IN" sz="1800" b="0" i="0" dirty="0" err="1" smtClean="0">
                <a:solidFill>
                  <a:srgbClr val="FFFF00"/>
                </a:solidFill>
                <a:effectLst/>
                <a:latin typeface="verdana" panose="020B0604030504040204" pitchFamily="34" charset="0"/>
              </a:rPr>
              <a:t>al.add</a:t>
            </a:r>
            <a:r>
              <a:rPr lang="en-IN" sz="1800" b="0" i="0" dirty="0" smtClean="0">
                <a:solidFill>
                  <a:srgbClr val="FFFF00"/>
                </a:solidFill>
                <a:effectLst/>
                <a:latin typeface="verdana" panose="020B0604030504040204" pitchFamily="34" charset="0"/>
              </a:rPr>
              <a:t>(“</a:t>
            </a:r>
            <a:r>
              <a:rPr lang="en-IN" sz="1800" b="0" i="0" dirty="0" err="1" smtClean="0">
                <a:solidFill>
                  <a:srgbClr val="FFFF00"/>
                </a:solidFill>
                <a:effectLst/>
                <a:latin typeface="verdana" panose="020B0604030504040204" pitchFamily="34" charset="0"/>
              </a:rPr>
              <a:t>Jovel</a:t>
            </a:r>
            <a:r>
              <a:rPr lang="en-IN" sz="1800" b="0" i="0" dirty="0" smtClean="0">
                <a:solidFill>
                  <a:srgbClr val="FFFF00"/>
                </a:solidFill>
                <a:effectLst/>
                <a:latin typeface="verdana" panose="020B0604030504040204" pitchFamily="34" charset="0"/>
              </a:rPr>
              <a:t>");  </a:t>
            </a:r>
          </a:p>
          <a:p>
            <a:pPr marL="0" indent="0" algn="just">
              <a:buNone/>
            </a:pPr>
            <a:r>
              <a:rPr lang="en-IN" sz="1400" b="0" i="0" dirty="0" smtClean="0">
                <a:solidFill>
                  <a:srgbClr val="FFFF00"/>
                </a:solidFill>
                <a:effectLst/>
                <a:latin typeface="verdana" panose="020B0604030504040204" pitchFamily="34" charset="0"/>
              </a:rPr>
              <a:t>  </a:t>
            </a:r>
          </a:p>
          <a:p>
            <a:pPr marL="0" indent="0" algn="just">
              <a:buNone/>
            </a:pPr>
            <a:r>
              <a:rPr lang="en-IN" sz="1400" b="0" i="0" dirty="0" smtClean="0">
                <a:solidFill>
                  <a:srgbClr val="FFFF00"/>
                </a:solidFill>
                <a:effectLst/>
                <a:latin typeface="verdana" panose="020B0604030504040204" pitchFamily="34" charset="0"/>
              </a:rPr>
              <a:t>  </a:t>
            </a:r>
            <a:endParaRPr lang="en-IN" sz="1200" dirty="0">
              <a:solidFill>
                <a:srgbClr val="FFFF00"/>
              </a:solidFill>
            </a:endParaRPr>
          </a:p>
        </p:txBody>
      </p:sp>
      <p:sp>
        <p:nvSpPr>
          <p:cNvPr id="4" name="Rectangle 3"/>
          <p:cNvSpPr/>
          <p:nvPr/>
        </p:nvSpPr>
        <p:spPr>
          <a:xfrm>
            <a:off x="7648575" y="2537610"/>
            <a:ext cx="4124325" cy="216982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lvl="0" algn="just" eaLnBrk="0" fontAlgn="base" hangingPunct="0">
              <a:spcBef>
                <a:spcPct val="50000"/>
              </a:spcBef>
              <a:spcAft>
                <a:spcPct val="0"/>
              </a:spcAft>
            </a:pPr>
            <a:r>
              <a:rPr lang="en-IN" kern="0" dirty="0">
                <a:solidFill>
                  <a:srgbClr val="FFFF00"/>
                </a:solidFill>
                <a:latin typeface="verdana" panose="020B0604030504040204" pitchFamily="34" charset="0"/>
              </a:rPr>
              <a:t>Iterator&lt;String&gt; </a:t>
            </a:r>
            <a:r>
              <a:rPr lang="en-IN" kern="0" dirty="0" err="1">
                <a:solidFill>
                  <a:srgbClr val="FFFF00"/>
                </a:solidFill>
                <a:latin typeface="verdana" panose="020B0604030504040204" pitchFamily="34" charset="0"/>
              </a:rPr>
              <a:t>itr</a:t>
            </a:r>
            <a:r>
              <a:rPr lang="en-IN" kern="0" dirty="0">
                <a:solidFill>
                  <a:srgbClr val="FFFF00"/>
                </a:solidFill>
                <a:latin typeface="verdana" panose="020B0604030504040204" pitchFamily="34" charset="0"/>
              </a:rPr>
              <a:t>=</a:t>
            </a:r>
            <a:r>
              <a:rPr lang="en-IN" kern="0" dirty="0" err="1">
                <a:solidFill>
                  <a:srgbClr val="FFFF00"/>
                </a:solidFill>
                <a:latin typeface="verdana" panose="020B0604030504040204" pitchFamily="34" charset="0"/>
              </a:rPr>
              <a:t>al.iterator</a:t>
            </a:r>
            <a:r>
              <a:rPr lang="en-IN" kern="0" dirty="0">
                <a:solidFill>
                  <a:srgbClr val="FFFF00"/>
                </a:solidFill>
                <a:latin typeface="verdana" panose="020B0604030504040204" pitchFamily="34" charset="0"/>
              </a:rPr>
              <a:t>();  </a:t>
            </a:r>
          </a:p>
          <a:p>
            <a:pPr lvl="0" algn="just" eaLnBrk="0" fontAlgn="base" hangingPunct="0">
              <a:spcBef>
                <a:spcPct val="50000"/>
              </a:spcBef>
              <a:spcAft>
                <a:spcPct val="0"/>
              </a:spcAft>
            </a:pPr>
            <a:r>
              <a:rPr lang="en-IN" kern="0" dirty="0">
                <a:solidFill>
                  <a:srgbClr val="FFFF00"/>
                </a:solidFill>
                <a:latin typeface="verdana" panose="020B0604030504040204" pitchFamily="34" charset="0"/>
              </a:rPr>
              <a:t>  </a:t>
            </a:r>
            <a:r>
              <a:rPr lang="en-IN" b="1" kern="0" dirty="0">
                <a:solidFill>
                  <a:srgbClr val="FFFF00"/>
                </a:solidFill>
                <a:latin typeface="verdana" panose="020B0604030504040204" pitchFamily="34" charset="0"/>
              </a:rPr>
              <a:t>while</a:t>
            </a:r>
            <a:r>
              <a:rPr lang="en-IN" kern="0" dirty="0">
                <a:solidFill>
                  <a:srgbClr val="FFFF00"/>
                </a:solidFill>
                <a:latin typeface="verdana" panose="020B0604030504040204" pitchFamily="34" charset="0"/>
              </a:rPr>
              <a:t>(</a:t>
            </a:r>
            <a:r>
              <a:rPr lang="en-IN" kern="0" dirty="0" err="1">
                <a:solidFill>
                  <a:srgbClr val="FFFF00"/>
                </a:solidFill>
                <a:latin typeface="verdana" panose="020B0604030504040204" pitchFamily="34" charset="0"/>
              </a:rPr>
              <a:t>itr.hasNext</a:t>
            </a:r>
            <a:r>
              <a:rPr lang="en-IN" kern="0" dirty="0">
                <a:solidFill>
                  <a:srgbClr val="FFFF00"/>
                </a:solidFill>
                <a:latin typeface="verdana" panose="020B0604030504040204" pitchFamily="34" charset="0"/>
              </a:rPr>
              <a:t>()){  </a:t>
            </a:r>
          </a:p>
          <a:p>
            <a:pPr lvl="0" algn="just" eaLnBrk="0" fontAlgn="base" hangingPunct="0">
              <a:spcBef>
                <a:spcPct val="50000"/>
              </a:spcBef>
              <a:spcAft>
                <a:spcPct val="0"/>
              </a:spcAft>
            </a:pPr>
            <a:r>
              <a:rPr lang="en-IN" kern="0" dirty="0">
                <a:solidFill>
                  <a:srgbClr val="FFFF00"/>
                </a:solidFill>
                <a:latin typeface="verdana" panose="020B0604030504040204" pitchFamily="34" charset="0"/>
              </a:rPr>
              <a:t>   </a:t>
            </a:r>
            <a:r>
              <a:rPr lang="en-IN" kern="0" dirty="0" err="1">
                <a:solidFill>
                  <a:srgbClr val="FFFF00"/>
                </a:solidFill>
                <a:latin typeface="verdana" panose="020B0604030504040204" pitchFamily="34" charset="0"/>
              </a:rPr>
              <a:t>System.out.println</a:t>
            </a:r>
            <a:r>
              <a:rPr lang="en-IN" kern="0" dirty="0">
                <a:solidFill>
                  <a:srgbClr val="FFFF00"/>
                </a:solidFill>
                <a:latin typeface="verdana" panose="020B0604030504040204" pitchFamily="34" charset="0"/>
              </a:rPr>
              <a:t>(</a:t>
            </a:r>
            <a:r>
              <a:rPr lang="en-IN" kern="0" dirty="0" err="1">
                <a:solidFill>
                  <a:srgbClr val="FFFF00"/>
                </a:solidFill>
                <a:latin typeface="verdana" panose="020B0604030504040204" pitchFamily="34" charset="0"/>
              </a:rPr>
              <a:t>itr.next</a:t>
            </a:r>
            <a:r>
              <a:rPr lang="en-IN" kern="0" dirty="0">
                <a:solidFill>
                  <a:srgbClr val="FFFF00"/>
                </a:solidFill>
                <a:latin typeface="verdana" panose="020B0604030504040204" pitchFamily="34" charset="0"/>
              </a:rPr>
              <a:t>());    </a:t>
            </a:r>
            <a:endParaRPr lang="en-IN" kern="0" dirty="0" smtClean="0">
              <a:solidFill>
                <a:srgbClr val="FFFF00"/>
              </a:solidFill>
              <a:latin typeface="verdana" panose="020B0604030504040204" pitchFamily="34" charset="0"/>
            </a:endParaRPr>
          </a:p>
          <a:p>
            <a:pPr lvl="0" algn="just" eaLnBrk="0" fontAlgn="base" hangingPunct="0">
              <a:spcBef>
                <a:spcPct val="50000"/>
              </a:spcBef>
              <a:spcAft>
                <a:spcPct val="0"/>
              </a:spcAft>
            </a:pPr>
            <a:r>
              <a:rPr lang="en-IN" kern="0" dirty="0" smtClean="0">
                <a:solidFill>
                  <a:srgbClr val="FFFF00"/>
                </a:solidFill>
                <a:latin typeface="verdana" panose="020B0604030504040204" pitchFamily="34" charset="0"/>
              </a:rPr>
              <a:t>} </a:t>
            </a:r>
            <a:r>
              <a:rPr lang="en-IN" kern="0" dirty="0">
                <a:solidFill>
                  <a:srgbClr val="FFFF00"/>
                </a:solidFill>
                <a:latin typeface="verdana" panose="020B0604030504040204" pitchFamily="34" charset="0"/>
              </a:rPr>
              <a:t> </a:t>
            </a:r>
            <a:r>
              <a:rPr lang="en-IN" kern="0" dirty="0" smtClean="0">
                <a:solidFill>
                  <a:srgbClr val="FFFF00"/>
                </a:solidFill>
                <a:latin typeface="verdana" panose="020B0604030504040204" pitchFamily="34" charset="0"/>
              </a:rPr>
              <a:t>}  </a:t>
            </a:r>
            <a:r>
              <a:rPr lang="en-IN" kern="0" dirty="0">
                <a:solidFill>
                  <a:srgbClr val="FFFF00"/>
                </a:solidFill>
                <a:latin typeface="verdana" panose="020B0604030504040204" pitchFamily="34" charset="0"/>
              </a:rPr>
              <a:t>}  </a:t>
            </a:r>
          </a:p>
        </p:txBody>
      </p:sp>
    </p:spTree>
    <p:extLst>
      <p:ext uri="{BB962C8B-B14F-4D97-AF65-F5344CB8AC3E}">
        <p14:creationId xmlns:p14="http://schemas.microsoft.com/office/powerpoint/2010/main" val="35601475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Interface</a:t>
            </a:r>
            <a:endParaRPr lang="en-IN" dirty="0"/>
          </a:p>
        </p:txBody>
      </p:sp>
      <p:sp>
        <p:nvSpPr>
          <p:cNvPr id="3" name="Content Placeholder 2"/>
          <p:cNvSpPr>
            <a:spLocks noGrp="1"/>
          </p:cNvSpPr>
          <p:nvPr>
            <p:ph idx="1"/>
          </p:nvPr>
        </p:nvSpPr>
        <p:spPr>
          <a:xfrm>
            <a:off x="509587" y="1417638"/>
            <a:ext cx="10972800" cy="4525963"/>
          </a:xfrm>
        </p:spPr>
        <p:txBody>
          <a:bodyPr/>
          <a:lstStyle/>
          <a:p>
            <a:r>
              <a:rPr lang="en-IN" b="0" dirty="0" err="1"/>
              <a:t>Java.util.List</a:t>
            </a:r>
            <a:r>
              <a:rPr lang="en-IN" b="0" dirty="0"/>
              <a:t> is a child interface of </a:t>
            </a:r>
            <a:r>
              <a:rPr lang="en-IN" b="0" dirty="0">
                <a:hlinkClick r:id="rId2"/>
              </a:rPr>
              <a:t>Collection</a:t>
            </a:r>
            <a:r>
              <a:rPr lang="en-IN" b="0" dirty="0" smtClean="0"/>
              <a:t>.</a:t>
            </a:r>
          </a:p>
          <a:p>
            <a:r>
              <a:rPr lang="en-IN" b="0" dirty="0"/>
              <a:t>List is an ordered collection of objects in which duplicate values can be stored. </a:t>
            </a:r>
            <a:endParaRPr lang="en-IN" b="0" dirty="0" smtClean="0"/>
          </a:p>
          <a:p>
            <a:r>
              <a:rPr lang="en-IN" b="0" dirty="0" smtClean="0"/>
              <a:t>Since </a:t>
            </a:r>
            <a:r>
              <a:rPr lang="en-IN" b="0" dirty="0"/>
              <a:t>List preserves the insertion order it allows positional access and insertion of elements. </a:t>
            </a:r>
            <a:endParaRPr lang="en-IN" b="0" dirty="0" smtClean="0"/>
          </a:p>
          <a:p>
            <a:r>
              <a:rPr lang="en-IN" b="0" dirty="0" smtClean="0"/>
              <a:t>List </a:t>
            </a:r>
            <a:r>
              <a:rPr lang="en-IN" b="0" dirty="0"/>
              <a:t>Interface is implemented by </a:t>
            </a:r>
            <a:r>
              <a:rPr lang="en-IN" b="0" dirty="0" err="1"/>
              <a:t>ArrayList</a:t>
            </a:r>
            <a:r>
              <a:rPr lang="en-IN" b="0" dirty="0"/>
              <a:t>, </a:t>
            </a:r>
            <a:r>
              <a:rPr lang="en-IN" b="0" dirty="0" err="1"/>
              <a:t>LinkedList</a:t>
            </a:r>
            <a:r>
              <a:rPr lang="en-IN" b="0" dirty="0"/>
              <a:t>, Vector and Stack classes.</a:t>
            </a:r>
            <a:endParaRPr lang="en-IN" b="0" dirty="0" smtClean="0"/>
          </a:p>
        </p:txBody>
      </p:sp>
      <p:pic>
        <p:nvPicPr>
          <p:cNvPr id="4" name="Picture 3"/>
          <p:cNvPicPr>
            <a:picLocks noChangeAspect="1"/>
          </p:cNvPicPr>
          <p:nvPr/>
        </p:nvPicPr>
        <p:blipFill>
          <a:blip r:embed="rId3"/>
          <a:stretch>
            <a:fillRect/>
          </a:stretch>
        </p:blipFill>
        <p:spPr>
          <a:xfrm>
            <a:off x="6424611" y="4735513"/>
            <a:ext cx="5057776" cy="1962151"/>
          </a:xfrm>
          <a:prstGeom prst="rect">
            <a:avLst/>
          </a:prstGeom>
        </p:spPr>
      </p:pic>
    </p:spTree>
    <p:extLst>
      <p:ext uri="{BB962C8B-B14F-4D97-AF65-F5344CB8AC3E}">
        <p14:creationId xmlns:p14="http://schemas.microsoft.com/office/powerpoint/2010/main" val="11029563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Interface</a:t>
            </a:r>
            <a:endParaRPr lang="en-IN" dirty="0"/>
          </a:p>
        </p:txBody>
      </p:sp>
      <p:sp>
        <p:nvSpPr>
          <p:cNvPr id="3" name="Content Placeholder 2"/>
          <p:cNvSpPr>
            <a:spLocks noGrp="1"/>
          </p:cNvSpPr>
          <p:nvPr>
            <p:ph idx="1"/>
          </p:nvPr>
        </p:nvSpPr>
        <p:spPr>
          <a:xfrm>
            <a:off x="711200" y="1585913"/>
            <a:ext cx="10972800" cy="4525963"/>
          </a:xfrm>
        </p:spPr>
        <p:txBody>
          <a:bodyPr/>
          <a:lstStyle/>
          <a:p>
            <a:r>
              <a:rPr lang="en-IN" b="0" dirty="0"/>
              <a:t>Unlike sets, lists typically allow duplicate elements</a:t>
            </a:r>
            <a:r>
              <a:rPr lang="en-IN" b="0" dirty="0" smtClean="0"/>
              <a:t>.</a:t>
            </a:r>
          </a:p>
          <a:p>
            <a:r>
              <a:rPr lang="en-IN" b="0" dirty="0"/>
              <a:t>It contains methods to insert and delete elements in index basis</a:t>
            </a:r>
            <a:r>
              <a:rPr lang="en-IN" b="0" dirty="0" smtClean="0"/>
              <a:t>.</a:t>
            </a:r>
          </a:p>
          <a:p>
            <a:r>
              <a:rPr lang="en-IN" b="0" dirty="0"/>
              <a:t>Since List preserves the insertion order it allows positional access and insertion of elements</a:t>
            </a:r>
            <a:r>
              <a:rPr lang="en-IN" b="0" dirty="0" smtClean="0"/>
              <a:t>.</a:t>
            </a:r>
          </a:p>
          <a:p>
            <a:r>
              <a:rPr lang="en-IN" b="0" dirty="0" smtClean="0"/>
              <a:t>Creating List Objects .</a:t>
            </a:r>
            <a:r>
              <a:rPr lang="en-IN" b="0" dirty="0"/>
              <a:t> </a:t>
            </a:r>
            <a:endParaRPr lang="en-IN" dirty="0"/>
          </a:p>
        </p:txBody>
      </p:sp>
      <p:sp>
        <p:nvSpPr>
          <p:cNvPr id="4" name="Rectangle 1"/>
          <p:cNvSpPr>
            <a:spLocks noChangeArrowheads="1"/>
          </p:cNvSpPr>
          <p:nvPr/>
        </p:nvSpPr>
        <p:spPr bwMode="auto">
          <a:xfrm>
            <a:off x="5149121" y="4466862"/>
            <a:ext cx="5794531" cy="1813289"/>
          </a:xfrm>
          <a:prstGeom prst="rect">
            <a:avLst/>
          </a:prstGeom>
          <a:ln/>
        </p:spPr>
        <p:style>
          <a:lnRef idx="1">
            <a:schemeClr val="accent5"/>
          </a:lnRef>
          <a:fillRef idx="3">
            <a:schemeClr val="accent5"/>
          </a:fillRef>
          <a:effectRef idx="2">
            <a:schemeClr val="accent5"/>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List a = new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List b = new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LinkedList</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List c = new Vector();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List d = new Stack();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84097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 ordered Collection</a:t>
            </a:r>
            <a:endParaRPr lang="en-IN" dirty="0"/>
          </a:p>
        </p:txBody>
      </p:sp>
      <p:sp>
        <p:nvSpPr>
          <p:cNvPr id="3" name="Content Placeholder 2"/>
          <p:cNvSpPr>
            <a:spLocks noGrp="1"/>
          </p:cNvSpPr>
          <p:nvPr>
            <p:ph idx="1"/>
          </p:nvPr>
        </p:nvSpPr>
        <p:spPr/>
        <p:txBody>
          <a:bodyPr/>
          <a:lstStyle/>
          <a:p>
            <a:pPr marL="0" indent="0">
              <a:buNone/>
            </a:pPr>
            <a:r>
              <a:rPr lang="en-IN" dirty="0"/>
              <a:t>In addition to the operations inherited from Collection, the List interface includes operations for the following</a:t>
            </a:r>
            <a:r>
              <a:rPr lang="en-IN" dirty="0" smtClean="0"/>
              <a:t>:</a:t>
            </a:r>
            <a:endParaRPr lang="en-IN" dirty="0"/>
          </a:p>
          <a:p>
            <a:r>
              <a:rPr lang="en-IN" sz="2400" dirty="0"/>
              <a:t>Positional access — manipulates elements based on their numerical position in the list. This includes methods such as get, set, add, </a:t>
            </a:r>
            <a:r>
              <a:rPr lang="en-IN" sz="2400" dirty="0" err="1"/>
              <a:t>addAll</a:t>
            </a:r>
            <a:r>
              <a:rPr lang="en-IN" sz="2400" dirty="0"/>
              <a:t>, and remove.</a:t>
            </a:r>
          </a:p>
          <a:p>
            <a:r>
              <a:rPr lang="en-IN" sz="2400" dirty="0"/>
              <a:t>Search — searches for a specified object in the list and returns its numerical position. Search methods include </a:t>
            </a:r>
            <a:r>
              <a:rPr lang="en-IN" sz="2400" dirty="0" err="1"/>
              <a:t>indexOf</a:t>
            </a:r>
            <a:r>
              <a:rPr lang="en-IN" sz="2400" dirty="0"/>
              <a:t> and </a:t>
            </a:r>
            <a:r>
              <a:rPr lang="en-IN" sz="2400" dirty="0" err="1"/>
              <a:t>lastIndexOf</a:t>
            </a:r>
            <a:r>
              <a:rPr lang="en-IN" sz="2400" dirty="0"/>
              <a:t>.</a:t>
            </a:r>
          </a:p>
          <a:p>
            <a:r>
              <a:rPr lang="en-IN" sz="2400" dirty="0"/>
              <a:t>Iteration — extends Iterator semantics to take advantage of the list's sequential nature. The </a:t>
            </a:r>
            <a:r>
              <a:rPr lang="en-IN" sz="2400" dirty="0" err="1"/>
              <a:t>listIterator</a:t>
            </a:r>
            <a:r>
              <a:rPr lang="en-IN" sz="2400" dirty="0"/>
              <a:t> methods provide this </a:t>
            </a:r>
            <a:r>
              <a:rPr lang="en-IN" sz="2400" dirty="0" err="1"/>
              <a:t>behavior</a:t>
            </a:r>
            <a:r>
              <a:rPr lang="en-IN" sz="2400" dirty="0"/>
              <a:t>.</a:t>
            </a:r>
          </a:p>
          <a:p>
            <a:r>
              <a:rPr lang="en-IN" sz="2400" dirty="0"/>
              <a:t>Range-view — The </a:t>
            </a:r>
            <a:r>
              <a:rPr lang="en-IN" sz="2400" dirty="0" err="1"/>
              <a:t>sublist</a:t>
            </a:r>
            <a:r>
              <a:rPr lang="en-IN" sz="2400" dirty="0"/>
              <a:t> method performs arbitrary range operations on the list.</a:t>
            </a:r>
            <a:endParaRPr lang="en-IN" dirty="0"/>
          </a:p>
        </p:txBody>
      </p:sp>
    </p:spTree>
    <p:extLst>
      <p:ext uri="{BB962C8B-B14F-4D97-AF65-F5344CB8AC3E}">
        <p14:creationId xmlns:p14="http://schemas.microsoft.com/office/powerpoint/2010/main" val="20266662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List Interface </a:t>
            </a:r>
            <a:r>
              <a:rPr lang="en-IN" b="0" dirty="0" smtClean="0"/>
              <a:t>declaration</a:t>
            </a:r>
            <a:endParaRPr lang="en-IN" dirty="0"/>
          </a:p>
        </p:txBody>
      </p:sp>
      <p:sp>
        <p:nvSpPr>
          <p:cNvPr id="3" name="Content Placeholder 2"/>
          <p:cNvSpPr>
            <a:spLocks noGrp="1"/>
          </p:cNvSpPr>
          <p:nvPr>
            <p:ph idx="1"/>
          </p:nvPr>
        </p:nvSpPr>
        <p:spPr>
          <a:xfrm>
            <a:off x="609600" y="1417638"/>
            <a:ext cx="10972800" cy="714374"/>
          </a:xfrm>
        </p:spPr>
        <p:txBody>
          <a:bodyPr/>
          <a:lstStyle/>
          <a:p>
            <a:r>
              <a:rPr lang="en-IN" dirty="0"/>
              <a:t>public</a:t>
            </a:r>
            <a:r>
              <a:rPr lang="en-IN" b="0" dirty="0"/>
              <a:t> </a:t>
            </a:r>
            <a:r>
              <a:rPr lang="en-IN" dirty="0"/>
              <a:t>interface</a:t>
            </a:r>
            <a:r>
              <a:rPr lang="en-IN" b="0" dirty="0"/>
              <a:t> List&lt;E&gt; </a:t>
            </a:r>
            <a:r>
              <a:rPr lang="en-IN" dirty="0"/>
              <a:t>extends</a:t>
            </a:r>
            <a:r>
              <a:rPr lang="en-IN" b="0" dirty="0"/>
              <a:t> Collection&lt;E&gt;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45627435"/>
              </p:ext>
            </p:extLst>
          </p:nvPr>
        </p:nvGraphicFramePr>
        <p:xfrm>
          <a:off x="842963" y="2003425"/>
          <a:ext cx="10003632" cy="4600431"/>
        </p:xfrm>
        <a:graphic>
          <a:graphicData uri="http://schemas.openxmlformats.org/drawingml/2006/table">
            <a:tbl>
              <a:tblPr>
                <a:tableStyleId>{3C2FFA5D-87B4-456A-9821-1D502468CF0F}</a:tableStyleId>
              </a:tblPr>
              <a:tblGrid>
                <a:gridCol w="3686175"/>
                <a:gridCol w="6317457"/>
              </a:tblGrid>
              <a:tr h="310513">
                <a:tc>
                  <a:txBody>
                    <a:bodyPr/>
                    <a:lstStyle/>
                    <a:p>
                      <a:pPr algn="ctr" fontAlgn="t"/>
                      <a:r>
                        <a:rPr lang="en-IN" sz="1600" b="1" dirty="0" smtClean="0">
                          <a:effectLst/>
                        </a:rPr>
                        <a:t>Methods</a:t>
                      </a:r>
                      <a:endParaRPr lang="en-IN" sz="1600" b="1" dirty="0">
                        <a:solidFill>
                          <a:srgbClr val="000000"/>
                        </a:solidFill>
                        <a:effectLst/>
                        <a:latin typeface="times new roman" panose="02020603050405020304" pitchFamily="18" charset="0"/>
                      </a:endParaRPr>
                    </a:p>
                  </a:txBody>
                  <a:tcPr marL="70571" marR="70571" marT="70571" marB="70571"/>
                </a:tc>
                <a:tc>
                  <a:txBody>
                    <a:bodyPr/>
                    <a:lstStyle/>
                    <a:p>
                      <a:pPr algn="ctr" fontAlgn="t"/>
                      <a:r>
                        <a:rPr lang="en-IN" sz="1600" b="1" dirty="0">
                          <a:effectLst/>
                        </a:rPr>
                        <a:t>Description</a:t>
                      </a:r>
                      <a:endParaRPr lang="en-IN" sz="1600" b="1" dirty="0">
                        <a:solidFill>
                          <a:srgbClr val="000000"/>
                        </a:solidFill>
                        <a:effectLst/>
                        <a:latin typeface="times new roman" panose="02020603050405020304" pitchFamily="18" charset="0"/>
                      </a:endParaRPr>
                    </a:p>
                  </a:txBody>
                  <a:tcPr marL="70571" marR="70571" marT="70571" marB="70571"/>
                </a:tc>
              </a:tr>
              <a:tr h="602207">
                <a:tc>
                  <a:txBody>
                    <a:bodyPr/>
                    <a:lstStyle/>
                    <a:p>
                      <a:pPr algn="just" fontAlgn="t"/>
                      <a:r>
                        <a:rPr lang="en-IN" sz="1400" dirty="0">
                          <a:effectLst/>
                        </a:rPr>
                        <a:t>void add(</a:t>
                      </a:r>
                      <a:r>
                        <a:rPr lang="en-IN" sz="1400" dirty="0" err="1">
                          <a:effectLst/>
                        </a:rPr>
                        <a:t>int</a:t>
                      </a:r>
                      <a:r>
                        <a:rPr lang="en-IN" sz="1400" dirty="0">
                          <a:effectLst/>
                        </a:rPr>
                        <a:t> </a:t>
                      </a:r>
                      <a:r>
                        <a:rPr lang="en-IN" sz="1400" dirty="0" err="1">
                          <a:effectLst/>
                        </a:rPr>
                        <a:t>index,Object</a:t>
                      </a:r>
                      <a:r>
                        <a:rPr lang="en-IN" sz="1400" dirty="0">
                          <a:effectLst/>
                        </a:rPr>
                        <a:t> element)</a:t>
                      </a:r>
                      <a:endParaRPr lang="en-IN" sz="1400" b="0" i="0" dirty="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a:effectLst/>
                        </a:rPr>
                        <a:t>It is used to insert element into the invoking list at the index passed in the index.</a:t>
                      </a:r>
                      <a:endParaRPr lang="en-IN" sz="1400" b="0" i="0">
                        <a:solidFill>
                          <a:srgbClr val="000000"/>
                        </a:solidFill>
                        <a:effectLst/>
                        <a:latin typeface="verdana" panose="020B0604030504040204" pitchFamily="34" charset="0"/>
                      </a:endParaRPr>
                    </a:p>
                  </a:txBody>
                  <a:tcPr marL="47047" marR="47047" marT="47047" marB="47047"/>
                </a:tc>
              </a:tr>
              <a:tr h="602207">
                <a:tc>
                  <a:txBody>
                    <a:bodyPr/>
                    <a:lstStyle/>
                    <a:p>
                      <a:pPr algn="just" fontAlgn="t"/>
                      <a:r>
                        <a:rPr lang="en-IN" sz="1400" dirty="0" err="1">
                          <a:effectLst/>
                        </a:rPr>
                        <a:t>boolean</a:t>
                      </a:r>
                      <a:r>
                        <a:rPr lang="en-IN" sz="1400" dirty="0">
                          <a:effectLst/>
                        </a:rPr>
                        <a:t> </a:t>
                      </a:r>
                      <a:r>
                        <a:rPr lang="en-IN" sz="1400" dirty="0" err="1">
                          <a:effectLst/>
                        </a:rPr>
                        <a:t>addAll</a:t>
                      </a:r>
                      <a:r>
                        <a:rPr lang="en-IN" sz="1400" dirty="0">
                          <a:effectLst/>
                        </a:rPr>
                        <a:t>(</a:t>
                      </a:r>
                      <a:r>
                        <a:rPr lang="en-IN" sz="1400" dirty="0" err="1">
                          <a:effectLst/>
                        </a:rPr>
                        <a:t>int</a:t>
                      </a:r>
                      <a:r>
                        <a:rPr lang="en-IN" sz="1400" dirty="0">
                          <a:effectLst/>
                        </a:rPr>
                        <a:t> </a:t>
                      </a:r>
                      <a:r>
                        <a:rPr lang="en-IN" sz="1400" dirty="0" err="1">
                          <a:effectLst/>
                        </a:rPr>
                        <a:t>index,Collection</a:t>
                      </a:r>
                      <a:r>
                        <a:rPr lang="en-IN" sz="1400" dirty="0">
                          <a:effectLst/>
                        </a:rPr>
                        <a:t> c)</a:t>
                      </a:r>
                      <a:endParaRPr lang="en-IN" sz="1400" b="0" i="0" dirty="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insert all elements of c into the invoking list at the index passed in the index.</a:t>
                      </a:r>
                      <a:endParaRPr lang="en-IN" sz="1400" b="0" i="0" dirty="0">
                        <a:solidFill>
                          <a:srgbClr val="000000"/>
                        </a:solidFill>
                        <a:effectLst/>
                        <a:latin typeface="verdana" panose="020B0604030504040204" pitchFamily="34" charset="0"/>
                      </a:endParaRPr>
                    </a:p>
                  </a:txBody>
                  <a:tcPr marL="47047" marR="47047" marT="47047" marB="47047"/>
                </a:tc>
              </a:tr>
              <a:tr h="602207">
                <a:tc>
                  <a:txBody>
                    <a:bodyPr/>
                    <a:lstStyle/>
                    <a:p>
                      <a:pPr algn="just" fontAlgn="t"/>
                      <a:r>
                        <a:rPr lang="en-IN" sz="1400">
                          <a:effectLst/>
                        </a:rPr>
                        <a:t>object get(int index)</a:t>
                      </a:r>
                      <a:endParaRPr lang="en-IN" sz="1400" b="0" i="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return the object stored at the specified index within the invoking collection.</a:t>
                      </a:r>
                      <a:endParaRPr lang="en-IN" sz="1400" b="0" i="0" dirty="0">
                        <a:solidFill>
                          <a:srgbClr val="000000"/>
                        </a:solidFill>
                        <a:effectLst/>
                        <a:latin typeface="verdana" panose="020B0604030504040204" pitchFamily="34" charset="0"/>
                      </a:endParaRPr>
                    </a:p>
                  </a:txBody>
                  <a:tcPr marL="47047" marR="47047" marT="47047" marB="47047"/>
                </a:tc>
              </a:tr>
              <a:tr h="602207">
                <a:tc>
                  <a:txBody>
                    <a:bodyPr/>
                    <a:lstStyle/>
                    <a:p>
                      <a:pPr algn="just" fontAlgn="t"/>
                      <a:r>
                        <a:rPr lang="en-IN" sz="1400">
                          <a:effectLst/>
                        </a:rPr>
                        <a:t>object set(int index,Object element)</a:t>
                      </a:r>
                      <a:endParaRPr lang="en-IN" sz="1400" b="0" i="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assign element to the location specified by index within the invoking list.</a:t>
                      </a:r>
                      <a:endParaRPr lang="en-IN" sz="1400" b="0" i="0" dirty="0">
                        <a:solidFill>
                          <a:srgbClr val="000000"/>
                        </a:solidFill>
                        <a:effectLst/>
                        <a:latin typeface="verdana" panose="020B0604030504040204" pitchFamily="34" charset="0"/>
                      </a:endParaRPr>
                    </a:p>
                  </a:txBody>
                  <a:tcPr marL="47047" marR="47047" marT="47047" marB="47047"/>
                </a:tc>
              </a:tr>
              <a:tr h="771578">
                <a:tc>
                  <a:txBody>
                    <a:bodyPr/>
                    <a:lstStyle/>
                    <a:p>
                      <a:pPr algn="just" fontAlgn="t"/>
                      <a:r>
                        <a:rPr lang="en-IN" sz="1400">
                          <a:effectLst/>
                        </a:rPr>
                        <a:t>object remove(int index)</a:t>
                      </a:r>
                      <a:endParaRPr lang="en-IN" sz="1400" b="0" i="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remove the element at position index from the invoking list and return the deleted element.</a:t>
                      </a:r>
                      <a:endParaRPr lang="en-IN" sz="1400" b="0" i="0" dirty="0">
                        <a:solidFill>
                          <a:srgbClr val="000000"/>
                        </a:solidFill>
                        <a:effectLst/>
                        <a:latin typeface="verdana" panose="020B0604030504040204" pitchFamily="34" charset="0"/>
                      </a:endParaRPr>
                    </a:p>
                  </a:txBody>
                  <a:tcPr marL="47047" marR="47047" marT="47047" marB="47047"/>
                </a:tc>
              </a:tr>
              <a:tr h="432836">
                <a:tc>
                  <a:txBody>
                    <a:bodyPr/>
                    <a:lstStyle/>
                    <a:p>
                      <a:pPr algn="just" fontAlgn="t"/>
                      <a:r>
                        <a:rPr lang="en-IN" sz="1400">
                          <a:effectLst/>
                        </a:rPr>
                        <a:t>ListIterator listIterator()</a:t>
                      </a:r>
                      <a:endParaRPr lang="en-IN" sz="1400" b="0" i="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return an iterator to the start of the invoking list.</a:t>
                      </a:r>
                      <a:endParaRPr lang="en-IN" sz="1400" b="0" i="0" dirty="0">
                        <a:solidFill>
                          <a:srgbClr val="000000"/>
                        </a:solidFill>
                        <a:effectLst/>
                        <a:latin typeface="verdana" panose="020B0604030504040204" pitchFamily="34" charset="0"/>
                      </a:endParaRPr>
                    </a:p>
                  </a:txBody>
                  <a:tcPr marL="47047" marR="47047" marT="47047" marB="47047"/>
                </a:tc>
              </a:tr>
              <a:tr h="602207">
                <a:tc>
                  <a:txBody>
                    <a:bodyPr/>
                    <a:lstStyle/>
                    <a:p>
                      <a:pPr algn="just" fontAlgn="t"/>
                      <a:r>
                        <a:rPr lang="en-IN" sz="1400">
                          <a:effectLst/>
                        </a:rPr>
                        <a:t>ListIterator listIterator(int index)</a:t>
                      </a:r>
                      <a:endParaRPr lang="en-IN" sz="1400" b="0" i="0">
                        <a:solidFill>
                          <a:srgbClr val="000000"/>
                        </a:solidFill>
                        <a:effectLst/>
                        <a:latin typeface="verdana" panose="020B0604030504040204" pitchFamily="34" charset="0"/>
                      </a:endParaRPr>
                    </a:p>
                  </a:txBody>
                  <a:tcPr marL="47047" marR="47047" marT="47047" marB="47047"/>
                </a:tc>
                <a:tc>
                  <a:txBody>
                    <a:bodyPr/>
                    <a:lstStyle/>
                    <a:p>
                      <a:pPr algn="just" fontAlgn="t"/>
                      <a:r>
                        <a:rPr lang="en-IN" sz="1400" dirty="0">
                          <a:effectLst/>
                        </a:rPr>
                        <a:t>It is used to return an iterator to the invoking list that begins at the specified index.</a:t>
                      </a:r>
                      <a:endParaRPr lang="en-IN" sz="1400" b="0" i="0" dirty="0">
                        <a:solidFill>
                          <a:srgbClr val="000000"/>
                        </a:solidFill>
                        <a:effectLst/>
                        <a:latin typeface="verdana" panose="020B0604030504040204" pitchFamily="34" charset="0"/>
                      </a:endParaRPr>
                    </a:p>
                  </a:txBody>
                  <a:tcPr marL="47047" marR="47047" marT="47047" marB="47047"/>
                </a:tc>
              </a:tr>
            </a:tbl>
          </a:graphicData>
        </a:graphic>
      </p:graphicFrame>
    </p:spTree>
    <p:extLst>
      <p:ext uri="{BB962C8B-B14F-4D97-AF65-F5344CB8AC3E}">
        <p14:creationId xmlns:p14="http://schemas.microsoft.com/office/powerpoint/2010/main" val="38897767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Example</a:t>
            </a:r>
            <a:endParaRPr lang="en-IN" dirty="0"/>
          </a:p>
        </p:txBody>
      </p:sp>
      <p:sp>
        <p:nvSpPr>
          <p:cNvPr id="4" name="Rectangle 3"/>
          <p:cNvSpPr/>
          <p:nvPr/>
        </p:nvSpPr>
        <p:spPr>
          <a:xfrm>
            <a:off x="1371599" y="1996679"/>
            <a:ext cx="7872413" cy="415498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sz="2400" dirty="0"/>
              <a:t>public class </a:t>
            </a:r>
            <a:r>
              <a:rPr lang="en-IN" sz="2400" dirty="0" err="1"/>
              <a:t>ListExample</a:t>
            </a:r>
            <a:r>
              <a:rPr lang="en-IN" sz="2400" dirty="0"/>
              <a:t>{  </a:t>
            </a:r>
          </a:p>
          <a:p>
            <a:r>
              <a:rPr lang="en-IN" sz="2400" dirty="0"/>
              <a:t>public static void main(String </a:t>
            </a:r>
            <a:r>
              <a:rPr lang="en-IN" sz="2400" dirty="0" err="1"/>
              <a:t>args</a:t>
            </a:r>
            <a:r>
              <a:rPr lang="en-IN" sz="2400" dirty="0"/>
              <a:t>[]){  </a:t>
            </a:r>
          </a:p>
          <a:p>
            <a:r>
              <a:rPr lang="en-IN" sz="2400" dirty="0" err="1"/>
              <a:t>ArrayList</a:t>
            </a:r>
            <a:r>
              <a:rPr lang="en-IN" sz="2400" dirty="0"/>
              <a:t>&lt;String&gt; al=new </a:t>
            </a:r>
            <a:r>
              <a:rPr lang="en-IN" sz="2400" dirty="0" err="1"/>
              <a:t>ArrayList</a:t>
            </a:r>
            <a:r>
              <a:rPr lang="en-IN" sz="2400" dirty="0"/>
              <a:t>&lt;String&gt;();  </a:t>
            </a:r>
          </a:p>
          <a:p>
            <a:r>
              <a:rPr lang="en-IN" sz="2400" dirty="0" err="1"/>
              <a:t>al.add</a:t>
            </a:r>
            <a:r>
              <a:rPr lang="en-IN" sz="2400" dirty="0" smtClean="0"/>
              <a:t>(“Jean");  </a:t>
            </a:r>
            <a:endParaRPr lang="en-IN" sz="2400" dirty="0"/>
          </a:p>
          <a:p>
            <a:r>
              <a:rPr lang="en-IN" sz="2400" dirty="0" err="1"/>
              <a:t>al.add</a:t>
            </a:r>
            <a:r>
              <a:rPr lang="en-IN" sz="2400" dirty="0" smtClean="0"/>
              <a:t>(“Jenny");  </a:t>
            </a:r>
            <a:endParaRPr lang="en-IN" sz="2400" dirty="0"/>
          </a:p>
          <a:p>
            <a:r>
              <a:rPr lang="en-IN" sz="2400" dirty="0" err="1"/>
              <a:t>al.add</a:t>
            </a:r>
            <a:r>
              <a:rPr lang="en-IN" sz="2400" dirty="0" smtClean="0"/>
              <a:t>(“Jim");  </a:t>
            </a:r>
            <a:endParaRPr lang="en-IN" sz="2400" dirty="0"/>
          </a:p>
          <a:p>
            <a:r>
              <a:rPr lang="en-IN" sz="2400" dirty="0" err="1"/>
              <a:t>al.add</a:t>
            </a:r>
            <a:r>
              <a:rPr lang="en-IN" sz="2400" dirty="0"/>
              <a:t>(1</a:t>
            </a:r>
            <a:r>
              <a:rPr lang="en-IN" sz="2400" dirty="0" smtClean="0"/>
              <a:t>,“Jack");  </a:t>
            </a:r>
          </a:p>
          <a:p>
            <a:endParaRPr lang="en-IN" sz="2400" dirty="0"/>
          </a:p>
          <a:p>
            <a:r>
              <a:rPr lang="en-IN" sz="2400" dirty="0" err="1"/>
              <a:t>System.out.println</a:t>
            </a:r>
            <a:r>
              <a:rPr lang="en-IN" sz="2400" dirty="0"/>
              <a:t>("Element at 2nd position: "+</a:t>
            </a:r>
            <a:r>
              <a:rPr lang="en-IN" sz="2400" dirty="0" err="1"/>
              <a:t>al.get</a:t>
            </a:r>
            <a:r>
              <a:rPr lang="en-IN" sz="2400" dirty="0"/>
              <a:t>(2));  </a:t>
            </a:r>
          </a:p>
          <a:p>
            <a:r>
              <a:rPr lang="en-IN" sz="2400" dirty="0"/>
              <a:t>for(String s:al</a:t>
            </a:r>
            <a:r>
              <a:rPr lang="en-IN" sz="2400" dirty="0" smtClean="0"/>
              <a:t>)   {  </a:t>
            </a:r>
            <a:endParaRPr lang="en-IN" sz="2400" dirty="0"/>
          </a:p>
          <a:p>
            <a:r>
              <a:rPr lang="en-IN" sz="2400" dirty="0"/>
              <a:t> </a:t>
            </a:r>
            <a:r>
              <a:rPr lang="en-IN" sz="2400" dirty="0" err="1"/>
              <a:t>System.out.println</a:t>
            </a:r>
            <a:r>
              <a:rPr lang="en-IN" sz="2400" dirty="0"/>
              <a:t>(s);  </a:t>
            </a:r>
            <a:r>
              <a:rPr lang="en-IN" sz="2400" dirty="0" smtClean="0"/>
              <a:t>} }  } </a:t>
            </a:r>
            <a:endParaRPr lang="en-IN" sz="2400" dirty="0"/>
          </a:p>
        </p:txBody>
      </p:sp>
    </p:spTree>
    <p:extLst>
      <p:ext uri="{BB962C8B-B14F-4D97-AF65-F5344CB8AC3E}">
        <p14:creationId xmlns:p14="http://schemas.microsoft.com/office/powerpoint/2010/main" val="18003799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Java </a:t>
            </a:r>
            <a:r>
              <a:rPr lang="en-IN" b="0" dirty="0" err="1"/>
              <a:t>ListIterator</a:t>
            </a:r>
            <a:r>
              <a:rPr lang="en-IN" b="0" dirty="0"/>
              <a:t> </a:t>
            </a:r>
            <a:r>
              <a:rPr lang="en-IN" b="0" dirty="0" smtClean="0"/>
              <a:t>Interface</a:t>
            </a:r>
            <a:endParaRPr lang="en-IN" dirty="0"/>
          </a:p>
        </p:txBody>
      </p:sp>
      <p:sp>
        <p:nvSpPr>
          <p:cNvPr id="3" name="Content Placeholder 2"/>
          <p:cNvSpPr>
            <a:spLocks noGrp="1"/>
          </p:cNvSpPr>
          <p:nvPr>
            <p:ph idx="1"/>
          </p:nvPr>
        </p:nvSpPr>
        <p:spPr>
          <a:xfrm>
            <a:off x="514350" y="1285875"/>
            <a:ext cx="11068050" cy="5014913"/>
          </a:xfrm>
        </p:spPr>
        <p:txBody>
          <a:bodyPr/>
          <a:lstStyle/>
          <a:p>
            <a:r>
              <a:rPr lang="en-IN" sz="3200" b="0" dirty="0"/>
              <a:t>An iterator for lists that allows the programmer to traverse the </a:t>
            </a:r>
            <a:r>
              <a:rPr lang="en-IN" sz="3200" b="0" dirty="0" smtClean="0"/>
              <a:t>list.</a:t>
            </a:r>
          </a:p>
          <a:p>
            <a:r>
              <a:rPr lang="en-IN" sz="3200" b="0" dirty="0" smtClean="0"/>
              <a:t>It performs iteration </a:t>
            </a:r>
            <a:r>
              <a:rPr lang="en-IN" sz="3200" b="0" dirty="0"/>
              <a:t>in either direction, modify the list during iteration, and obtain the iterator's current position in the list. </a:t>
            </a:r>
            <a:endParaRPr lang="en-IN" sz="3200" b="0" dirty="0" smtClean="0"/>
          </a:p>
          <a:p>
            <a:r>
              <a:rPr lang="en-IN" sz="3200" b="0" dirty="0"/>
              <a:t>It extends Iterator interface.</a:t>
            </a:r>
          </a:p>
          <a:p>
            <a:r>
              <a:rPr lang="en-IN" sz="3200" b="0" dirty="0"/>
              <a:t>It is useful only for List implemented classes.</a:t>
            </a:r>
          </a:p>
          <a:p>
            <a:endParaRPr lang="en-IN" sz="3200" dirty="0"/>
          </a:p>
        </p:txBody>
      </p:sp>
    </p:spTree>
    <p:extLst>
      <p:ext uri="{BB962C8B-B14F-4D97-AF65-F5344CB8AC3E}">
        <p14:creationId xmlns:p14="http://schemas.microsoft.com/office/powerpoint/2010/main" val="2197960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ListIterator</a:t>
            </a:r>
            <a:endParaRPr lang="en-IN" dirty="0"/>
          </a:p>
        </p:txBody>
      </p:sp>
      <p:sp>
        <p:nvSpPr>
          <p:cNvPr id="3" name="Content Placeholder 2"/>
          <p:cNvSpPr>
            <a:spLocks noGrp="1"/>
          </p:cNvSpPr>
          <p:nvPr>
            <p:ph idx="1"/>
          </p:nvPr>
        </p:nvSpPr>
        <p:spPr>
          <a:xfrm>
            <a:off x="466725" y="1417638"/>
            <a:ext cx="8362950" cy="5154612"/>
          </a:xfrm>
        </p:spPr>
        <p:txBody>
          <a:bodyPr/>
          <a:lstStyle/>
          <a:p>
            <a:r>
              <a:rPr lang="en-IN" b="0" dirty="0"/>
              <a:t>Unlike Iterator, It supports all four operations: </a:t>
            </a:r>
            <a:endParaRPr lang="en-IN" b="0" dirty="0" smtClean="0"/>
          </a:p>
          <a:p>
            <a:r>
              <a:rPr lang="en-IN" b="0" dirty="0" smtClean="0"/>
              <a:t>CRUD </a:t>
            </a:r>
            <a:r>
              <a:rPr lang="en-IN" b="0" dirty="0"/>
              <a:t>(CREATE, READ, UPDATE and DELETE).</a:t>
            </a:r>
          </a:p>
          <a:p>
            <a:r>
              <a:rPr lang="en-IN" b="0" dirty="0"/>
              <a:t>Unlike Iterator, It supports both Forward Direction and Backward Direction iterations.</a:t>
            </a:r>
          </a:p>
          <a:p>
            <a:r>
              <a:rPr lang="en-IN" b="0" dirty="0"/>
              <a:t>It is a Bi-directional Iterator.</a:t>
            </a:r>
          </a:p>
          <a:p>
            <a:r>
              <a:rPr lang="en-IN" b="0" dirty="0"/>
              <a:t>It has no current element; its cursor position always lies between the element that would be returned by a call to previous() and the element that would be returned by a call to next().</a:t>
            </a:r>
          </a:p>
          <a:p>
            <a:endParaRPr lang="en-IN" dirty="0"/>
          </a:p>
        </p:txBody>
      </p:sp>
      <p:pic>
        <p:nvPicPr>
          <p:cNvPr id="4" name="Picture 3"/>
          <p:cNvPicPr>
            <a:picLocks noChangeAspect="1"/>
          </p:cNvPicPr>
          <p:nvPr/>
        </p:nvPicPr>
        <p:blipFill>
          <a:blip r:embed="rId2"/>
          <a:stretch>
            <a:fillRect/>
          </a:stretch>
        </p:blipFill>
        <p:spPr>
          <a:xfrm>
            <a:off x="8972550" y="1853407"/>
            <a:ext cx="2876550" cy="4019550"/>
          </a:xfrm>
          <a:prstGeom prst="rect">
            <a:avLst/>
          </a:prstGeom>
        </p:spPr>
      </p:pic>
    </p:spTree>
    <p:extLst>
      <p:ext uri="{BB962C8B-B14F-4D97-AF65-F5344CB8AC3E}">
        <p14:creationId xmlns:p14="http://schemas.microsoft.com/office/powerpoint/2010/main" val="393122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524000" y="762001"/>
            <a:ext cx="9556376" cy="5364163"/>
          </a:xfrm>
        </p:spPr>
        <p:txBody>
          <a:bodyPr/>
          <a:lstStyle/>
          <a:p>
            <a:pPr eaLnBrk="1" hangingPunct="1">
              <a:lnSpc>
                <a:spcPct val="80000"/>
              </a:lnSpc>
            </a:pPr>
            <a:r>
              <a:rPr lang="en-US" altLang="en-US" dirty="0" smtClean="0"/>
              <a:t>A class that is defined with a parameter for a type is called a generic class or a parameterized class</a:t>
            </a:r>
          </a:p>
          <a:p>
            <a:pPr eaLnBrk="1" hangingPunct="1">
              <a:lnSpc>
                <a:spcPct val="80000"/>
              </a:lnSpc>
            </a:pPr>
            <a:endParaRPr lang="en-US" altLang="en-US" dirty="0" smtClean="0"/>
          </a:p>
          <a:p>
            <a:pPr lvl="1" eaLnBrk="1" hangingPunct="1">
              <a:lnSpc>
                <a:spcPct val="80000"/>
              </a:lnSpc>
            </a:pPr>
            <a:r>
              <a:rPr lang="en-US" altLang="en-US" sz="2400" dirty="0"/>
              <a:t>The type parameter is included in angular brackets after the class name in the class definition heading.</a:t>
            </a:r>
          </a:p>
          <a:p>
            <a:pPr lvl="1" eaLnBrk="1" hangingPunct="1">
              <a:lnSpc>
                <a:spcPct val="80000"/>
              </a:lnSpc>
            </a:pPr>
            <a:endParaRPr lang="en-US" altLang="en-US" sz="2400" dirty="0"/>
          </a:p>
          <a:p>
            <a:pPr lvl="1" eaLnBrk="1" hangingPunct="1">
              <a:lnSpc>
                <a:spcPct val="80000"/>
              </a:lnSpc>
            </a:pPr>
            <a:r>
              <a:rPr lang="en-US" altLang="en-US" sz="2400" dirty="0"/>
              <a:t>Any non-keyword identifier can be used for the type parameter, but by convention, the parameter starts with an uppercase letter.</a:t>
            </a:r>
          </a:p>
          <a:p>
            <a:pPr lvl="1" eaLnBrk="1" hangingPunct="1">
              <a:lnSpc>
                <a:spcPct val="80000"/>
              </a:lnSpc>
            </a:pPr>
            <a:endParaRPr lang="en-US" altLang="en-US" sz="2400" dirty="0"/>
          </a:p>
          <a:p>
            <a:pPr lvl="1" eaLnBrk="1" hangingPunct="1">
              <a:lnSpc>
                <a:spcPct val="80000"/>
              </a:lnSpc>
            </a:pPr>
            <a:r>
              <a:rPr lang="en-US" altLang="en-US" sz="2400" dirty="0"/>
              <a:t>The type parameter can be used like other types used in the definition of a class.</a:t>
            </a:r>
          </a:p>
        </p:txBody>
      </p:sp>
      <p:sp>
        <p:nvSpPr>
          <p:cNvPr id="7171" name="Rectangle 2"/>
          <p:cNvSpPr>
            <a:spLocks noGrp="1" noChangeArrowheads="1"/>
          </p:cNvSpPr>
          <p:nvPr>
            <p:ph type="title"/>
          </p:nvPr>
        </p:nvSpPr>
        <p:spPr>
          <a:xfrm>
            <a:off x="1524000" y="1"/>
            <a:ext cx="9067800" cy="639763"/>
          </a:xfrm>
        </p:spPr>
        <p:txBody>
          <a:bodyPr/>
          <a:lstStyle/>
          <a:p>
            <a:pPr algn="ctr" eaLnBrk="1" hangingPunct="1"/>
            <a:r>
              <a:rPr lang="en-US" altLang="en-US" sz="2800"/>
              <a:t>A Class Definition with a Type Parameter (Cont’d)</a:t>
            </a:r>
          </a:p>
        </p:txBody>
      </p:sp>
      <p:sp>
        <p:nvSpPr>
          <p:cNvPr id="7172"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spTree>
    <p:extLst>
      <p:ext uri="{BB962C8B-B14F-4D97-AF65-F5344CB8AC3E}">
        <p14:creationId xmlns:p14="http://schemas.microsoft.com/office/powerpoint/2010/main" val="829477710"/>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err="1"/>
              <a:t>ListIterator</a:t>
            </a:r>
            <a:r>
              <a:rPr lang="en-IN" b="0" dirty="0"/>
              <a:t> Interface </a:t>
            </a:r>
            <a:r>
              <a:rPr lang="en-IN" b="0" dirty="0" smtClean="0"/>
              <a:t>declaration</a:t>
            </a:r>
            <a:endParaRPr lang="en-IN" dirty="0"/>
          </a:p>
        </p:txBody>
      </p:sp>
      <p:sp>
        <p:nvSpPr>
          <p:cNvPr id="3" name="Content Placeholder 2"/>
          <p:cNvSpPr>
            <a:spLocks noGrp="1"/>
          </p:cNvSpPr>
          <p:nvPr>
            <p:ph idx="1"/>
          </p:nvPr>
        </p:nvSpPr>
        <p:spPr>
          <a:xfrm>
            <a:off x="609600" y="1357306"/>
            <a:ext cx="10972800" cy="728662"/>
          </a:xfrm>
        </p:spPr>
        <p:txBody>
          <a:bodyPr/>
          <a:lstStyle/>
          <a:p>
            <a:r>
              <a:rPr lang="en-IN" dirty="0"/>
              <a:t>public</a:t>
            </a:r>
            <a:r>
              <a:rPr lang="en-IN" b="0" dirty="0"/>
              <a:t> </a:t>
            </a:r>
            <a:r>
              <a:rPr lang="en-IN" dirty="0"/>
              <a:t>interface</a:t>
            </a:r>
            <a:r>
              <a:rPr lang="en-IN" b="0" dirty="0"/>
              <a:t> </a:t>
            </a:r>
            <a:r>
              <a:rPr lang="en-IN" b="0" dirty="0" err="1"/>
              <a:t>ListIterator</a:t>
            </a:r>
            <a:r>
              <a:rPr lang="en-IN" b="0" dirty="0"/>
              <a:t>&lt;E&gt; </a:t>
            </a:r>
            <a:r>
              <a:rPr lang="en-IN" dirty="0"/>
              <a:t>extends</a:t>
            </a:r>
            <a:r>
              <a:rPr lang="en-IN" b="0" dirty="0"/>
              <a:t> Iterator&lt;E&gt;  </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40781995"/>
              </p:ext>
            </p:extLst>
          </p:nvPr>
        </p:nvGraphicFramePr>
        <p:xfrm>
          <a:off x="728661" y="2471724"/>
          <a:ext cx="10544176" cy="3505880"/>
        </p:xfrm>
        <a:graphic>
          <a:graphicData uri="http://schemas.openxmlformats.org/drawingml/2006/table">
            <a:tbl>
              <a:tblPr>
                <a:tableStyleId>{3C2FFA5D-87B4-456A-9821-1D502468CF0F}</a:tableStyleId>
              </a:tblPr>
              <a:tblGrid>
                <a:gridCol w="3328989"/>
                <a:gridCol w="7215187"/>
              </a:tblGrid>
              <a:tr h="459559">
                <a:tc>
                  <a:txBody>
                    <a:bodyPr/>
                    <a:lstStyle/>
                    <a:p>
                      <a:pPr algn="ctr" fontAlgn="t"/>
                      <a:r>
                        <a:rPr lang="en-IN" sz="1600" b="1" dirty="0" smtClean="0">
                          <a:effectLst/>
                        </a:rPr>
                        <a:t>Methods</a:t>
                      </a:r>
                      <a:endParaRPr lang="en-IN" sz="1600" b="1" dirty="0">
                        <a:solidFill>
                          <a:srgbClr val="000000"/>
                        </a:solidFill>
                        <a:effectLst/>
                        <a:latin typeface="times new roman" panose="02020603050405020304" pitchFamily="18" charset="0"/>
                      </a:endParaRPr>
                    </a:p>
                  </a:txBody>
                  <a:tcPr marL="104445" marR="104445" marT="104445" marB="104445"/>
                </a:tc>
                <a:tc>
                  <a:txBody>
                    <a:bodyPr/>
                    <a:lstStyle/>
                    <a:p>
                      <a:pPr algn="ctr" fontAlgn="t"/>
                      <a:r>
                        <a:rPr lang="en-IN" sz="1600" b="1" dirty="0">
                          <a:effectLst/>
                        </a:rPr>
                        <a:t>Description</a:t>
                      </a:r>
                      <a:endParaRPr lang="en-IN" sz="1600" b="1" dirty="0">
                        <a:solidFill>
                          <a:srgbClr val="000000"/>
                        </a:solidFill>
                        <a:effectLst/>
                        <a:latin typeface="times new roman" panose="02020603050405020304" pitchFamily="18" charset="0"/>
                      </a:endParaRPr>
                    </a:p>
                  </a:txBody>
                  <a:tcPr marL="104445" marR="104445" marT="104445" marB="104445"/>
                </a:tc>
              </a:tr>
              <a:tr h="683442">
                <a:tc>
                  <a:txBody>
                    <a:bodyPr/>
                    <a:lstStyle/>
                    <a:p>
                      <a:pPr algn="just" fontAlgn="t"/>
                      <a:r>
                        <a:rPr lang="en-IN" sz="1600" dirty="0" err="1">
                          <a:effectLst/>
                        </a:rPr>
                        <a:t>boolean</a:t>
                      </a:r>
                      <a:r>
                        <a:rPr lang="en-IN" sz="1600" dirty="0">
                          <a:effectLst/>
                        </a:rPr>
                        <a:t> </a:t>
                      </a:r>
                      <a:r>
                        <a:rPr lang="en-IN" sz="1600" dirty="0" err="1">
                          <a:effectLst/>
                        </a:rPr>
                        <a:t>hasNext</a:t>
                      </a:r>
                      <a:r>
                        <a:rPr lang="en-IN" sz="1600" dirty="0">
                          <a:effectLst/>
                        </a:rPr>
                        <a:t>()</a:t>
                      </a:r>
                      <a:endParaRPr lang="en-IN" sz="1600" b="0" i="0" dirty="0">
                        <a:solidFill>
                          <a:srgbClr val="000000"/>
                        </a:solidFill>
                        <a:effectLst/>
                        <a:latin typeface="verdana" panose="020B0604030504040204" pitchFamily="34" charset="0"/>
                      </a:endParaRPr>
                    </a:p>
                  </a:txBody>
                  <a:tcPr marL="69630" marR="69630" marT="69630" marB="69630"/>
                </a:tc>
                <a:tc>
                  <a:txBody>
                    <a:bodyPr/>
                    <a:lstStyle/>
                    <a:p>
                      <a:pPr algn="just" fontAlgn="t"/>
                      <a:r>
                        <a:rPr lang="en-IN" sz="1600" dirty="0">
                          <a:effectLst/>
                        </a:rPr>
                        <a:t>This method return true if the list iterator has more elements when traversing the list in the forward direction.</a:t>
                      </a:r>
                      <a:endParaRPr lang="en-IN" sz="1600" b="0" i="0" dirty="0">
                        <a:solidFill>
                          <a:srgbClr val="000000"/>
                        </a:solidFill>
                        <a:effectLst/>
                        <a:latin typeface="verdana" panose="020B0604030504040204" pitchFamily="34" charset="0"/>
                      </a:endParaRPr>
                    </a:p>
                  </a:txBody>
                  <a:tcPr marL="69630" marR="69630" marT="69630" marB="69630"/>
                </a:tc>
              </a:tr>
              <a:tr h="785812">
                <a:tc>
                  <a:txBody>
                    <a:bodyPr/>
                    <a:lstStyle/>
                    <a:p>
                      <a:pPr algn="just" fontAlgn="t"/>
                      <a:r>
                        <a:rPr lang="en-IN" sz="1600">
                          <a:effectLst/>
                        </a:rPr>
                        <a:t>Object next()</a:t>
                      </a:r>
                      <a:endParaRPr lang="en-IN" sz="1600" b="0" i="0">
                        <a:solidFill>
                          <a:srgbClr val="000000"/>
                        </a:solidFill>
                        <a:effectLst/>
                        <a:latin typeface="verdana" panose="020B0604030504040204" pitchFamily="34" charset="0"/>
                      </a:endParaRPr>
                    </a:p>
                  </a:txBody>
                  <a:tcPr marL="69630" marR="69630" marT="69630" marB="69630"/>
                </a:tc>
                <a:tc>
                  <a:txBody>
                    <a:bodyPr/>
                    <a:lstStyle/>
                    <a:p>
                      <a:pPr algn="just" fontAlgn="t"/>
                      <a:r>
                        <a:rPr lang="en-IN" sz="1600">
                          <a:effectLst/>
                        </a:rPr>
                        <a:t>This method return the next element in the list and advances the cursor position.</a:t>
                      </a:r>
                      <a:endParaRPr lang="en-IN" sz="1600" b="0" i="0">
                        <a:solidFill>
                          <a:srgbClr val="000000"/>
                        </a:solidFill>
                        <a:effectLst/>
                        <a:latin typeface="verdana" panose="020B0604030504040204" pitchFamily="34" charset="0"/>
                      </a:endParaRPr>
                    </a:p>
                  </a:txBody>
                  <a:tcPr marL="69630" marR="69630" marT="69630" marB="69630"/>
                </a:tc>
              </a:tr>
              <a:tr h="685800">
                <a:tc>
                  <a:txBody>
                    <a:bodyPr/>
                    <a:lstStyle/>
                    <a:p>
                      <a:pPr algn="just" fontAlgn="t"/>
                      <a:r>
                        <a:rPr lang="en-IN" sz="1600">
                          <a:effectLst/>
                        </a:rPr>
                        <a:t>boolean hasPrevious()</a:t>
                      </a:r>
                      <a:endParaRPr lang="en-IN" sz="1600" b="0" i="0">
                        <a:solidFill>
                          <a:srgbClr val="000000"/>
                        </a:solidFill>
                        <a:effectLst/>
                        <a:latin typeface="verdana" panose="020B0604030504040204" pitchFamily="34" charset="0"/>
                      </a:endParaRPr>
                    </a:p>
                  </a:txBody>
                  <a:tcPr marL="69630" marR="69630" marT="69630" marB="69630"/>
                </a:tc>
                <a:tc>
                  <a:txBody>
                    <a:bodyPr/>
                    <a:lstStyle/>
                    <a:p>
                      <a:pPr algn="just" fontAlgn="t"/>
                      <a:r>
                        <a:rPr lang="en-IN" sz="1600">
                          <a:effectLst/>
                        </a:rPr>
                        <a:t>This method return true if this list iterator has more elements when traversing the list in the reverse direction.</a:t>
                      </a:r>
                      <a:endParaRPr lang="en-IN" sz="1600" b="0" i="0">
                        <a:solidFill>
                          <a:srgbClr val="000000"/>
                        </a:solidFill>
                        <a:effectLst/>
                        <a:latin typeface="verdana" panose="020B0604030504040204" pitchFamily="34" charset="0"/>
                      </a:endParaRPr>
                    </a:p>
                  </a:txBody>
                  <a:tcPr marL="69630" marR="69630" marT="69630" marB="69630"/>
                </a:tc>
              </a:tr>
              <a:tr h="891267">
                <a:tc>
                  <a:txBody>
                    <a:bodyPr/>
                    <a:lstStyle/>
                    <a:p>
                      <a:pPr algn="just" fontAlgn="t"/>
                      <a:r>
                        <a:rPr lang="en-IN" sz="1600">
                          <a:effectLst/>
                        </a:rPr>
                        <a:t>Object previous()</a:t>
                      </a:r>
                      <a:endParaRPr lang="en-IN" sz="1600" b="0" i="0">
                        <a:solidFill>
                          <a:srgbClr val="000000"/>
                        </a:solidFill>
                        <a:effectLst/>
                        <a:latin typeface="verdana" panose="020B0604030504040204" pitchFamily="34" charset="0"/>
                      </a:endParaRPr>
                    </a:p>
                  </a:txBody>
                  <a:tcPr marL="69630" marR="69630" marT="69630" marB="69630"/>
                </a:tc>
                <a:tc>
                  <a:txBody>
                    <a:bodyPr/>
                    <a:lstStyle/>
                    <a:p>
                      <a:pPr algn="just" fontAlgn="t"/>
                      <a:r>
                        <a:rPr lang="en-IN" sz="1600" dirty="0">
                          <a:effectLst/>
                        </a:rPr>
                        <a:t>This method return the previous element in the list and moves the cursor position backwards.</a:t>
                      </a:r>
                      <a:endParaRPr lang="en-IN" sz="1600" b="0" i="0" dirty="0">
                        <a:solidFill>
                          <a:srgbClr val="000000"/>
                        </a:solidFill>
                        <a:effectLst/>
                        <a:latin typeface="verdana" panose="020B0604030504040204" pitchFamily="34" charset="0"/>
                      </a:endParaRPr>
                    </a:p>
                  </a:txBody>
                  <a:tcPr marL="69630" marR="69630" marT="69630" marB="69630"/>
                </a:tc>
              </a:tr>
            </a:tbl>
          </a:graphicData>
        </a:graphic>
      </p:graphicFrame>
    </p:spTree>
    <p:extLst>
      <p:ext uri="{BB962C8B-B14F-4D97-AF65-F5344CB8AC3E}">
        <p14:creationId xmlns:p14="http://schemas.microsoft.com/office/powerpoint/2010/main" val="7439470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Example of </a:t>
            </a:r>
            <a:r>
              <a:rPr lang="en-IN" b="0" dirty="0" err="1"/>
              <a:t>ListIterator</a:t>
            </a:r>
            <a:r>
              <a:rPr lang="en-IN" b="0" dirty="0"/>
              <a:t> </a:t>
            </a:r>
            <a:r>
              <a:rPr lang="en-IN" b="0" dirty="0" smtClean="0"/>
              <a:t>Interface</a:t>
            </a:r>
            <a:endParaRPr lang="en-IN" dirty="0"/>
          </a:p>
        </p:txBody>
      </p:sp>
      <p:sp>
        <p:nvSpPr>
          <p:cNvPr id="3" name="Content Placeholder 2"/>
          <p:cNvSpPr>
            <a:spLocks noGrp="1"/>
          </p:cNvSpPr>
          <p:nvPr>
            <p:ph idx="1"/>
          </p:nvPr>
        </p:nvSpPr>
        <p:spPr>
          <a:xfrm>
            <a:off x="609600" y="1600201"/>
            <a:ext cx="5305425" cy="4525963"/>
          </a:xfrm>
        </p:spPr>
        <p:style>
          <a:lnRef idx="2">
            <a:schemeClr val="accent2"/>
          </a:lnRef>
          <a:fillRef idx="1">
            <a:schemeClr val="lt1"/>
          </a:fillRef>
          <a:effectRef idx="0">
            <a:schemeClr val="accent2"/>
          </a:effectRef>
          <a:fontRef idx="minor">
            <a:schemeClr val="dk1"/>
          </a:fontRef>
        </p:style>
        <p:txBody>
          <a:bodyPr/>
          <a:lstStyle/>
          <a:p>
            <a:pPr marL="0" indent="0">
              <a:buNone/>
            </a:pPr>
            <a:r>
              <a:rPr lang="en-IN" sz="2000" dirty="0"/>
              <a:t>public class TestCollection8{  </a:t>
            </a:r>
          </a:p>
          <a:p>
            <a:pPr marL="0" indent="0">
              <a:buNone/>
            </a:pPr>
            <a:r>
              <a:rPr lang="en-IN" sz="2000" dirty="0"/>
              <a:t>public static void main(String </a:t>
            </a:r>
            <a:r>
              <a:rPr lang="en-IN" sz="2000" dirty="0" err="1"/>
              <a:t>args</a:t>
            </a:r>
            <a:r>
              <a:rPr lang="en-IN" sz="2000" dirty="0"/>
              <a:t>[]){  </a:t>
            </a:r>
          </a:p>
          <a:p>
            <a:pPr marL="0" indent="0">
              <a:buNone/>
            </a:pPr>
            <a:r>
              <a:rPr lang="en-IN" sz="2000" dirty="0" err="1"/>
              <a:t>ArrayList</a:t>
            </a:r>
            <a:r>
              <a:rPr lang="en-IN" sz="2000" dirty="0"/>
              <a:t>&lt;String&gt; al=new </a:t>
            </a:r>
            <a:r>
              <a:rPr lang="en-IN" sz="2000" dirty="0" err="1"/>
              <a:t>ArrayList</a:t>
            </a:r>
            <a:r>
              <a:rPr lang="en-IN" sz="2000" dirty="0"/>
              <a:t>&lt;String&gt;();  </a:t>
            </a:r>
          </a:p>
          <a:p>
            <a:pPr marL="0" indent="0">
              <a:buNone/>
            </a:pPr>
            <a:r>
              <a:rPr lang="en-IN" sz="2000" dirty="0" err="1"/>
              <a:t>al.add</a:t>
            </a:r>
            <a:r>
              <a:rPr lang="en-IN" sz="2000" dirty="0" smtClean="0"/>
              <a:t>(“Jim");  </a:t>
            </a:r>
            <a:endParaRPr lang="en-IN" sz="2000" dirty="0"/>
          </a:p>
          <a:p>
            <a:pPr marL="0" indent="0">
              <a:buNone/>
            </a:pPr>
            <a:r>
              <a:rPr lang="en-IN" sz="2000" dirty="0" err="1"/>
              <a:t>al.add</a:t>
            </a:r>
            <a:r>
              <a:rPr lang="en-IN" sz="2000" dirty="0" smtClean="0"/>
              <a:t>(“Jerry");  </a:t>
            </a:r>
            <a:endParaRPr lang="en-IN" sz="2000" dirty="0"/>
          </a:p>
          <a:p>
            <a:pPr marL="0" indent="0">
              <a:buNone/>
            </a:pPr>
            <a:r>
              <a:rPr lang="en-IN" sz="2000" dirty="0" err="1"/>
              <a:t>al.add</a:t>
            </a:r>
            <a:r>
              <a:rPr lang="en-IN" sz="2000" dirty="0" smtClean="0"/>
              <a:t>(“John");  </a:t>
            </a:r>
            <a:endParaRPr lang="en-IN" sz="2000" dirty="0"/>
          </a:p>
          <a:p>
            <a:pPr marL="0" indent="0">
              <a:buNone/>
            </a:pPr>
            <a:r>
              <a:rPr lang="en-IN" sz="2000" dirty="0" err="1"/>
              <a:t>al.add</a:t>
            </a:r>
            <a:r>
              <a:rPr lang="en-IN" sz="2000" dirty="0"/>
              <a:t>(1</a:t>
            </a:r>
            <a:r>
              <a:rPr lang="en-IN" sz="2000" dirty="0" smtClean="0"/>
              <a:t>,“Jive");  </a:t>
            </a:r>
            <a:endParaRPr lang="en-IN" sz="2000" dirty="0"/>
          </a:p>
          <a:p>
            <a:pPr marL="0" indent="0">
              <a:buNone/>
            </a:pPr>
            <a:r>
              <a:rPr lang="en-IN" sz="2000" dirty="0" err="1"/>
              <a:t>System.out.println</a:t>
            </a:r>
            <a:r>
              <a:rPr lang="en-IN" sz="2000" dirty="0"/>
              <a:t>("element at 2nd position: "+</a:t>
            </a:r>
            <a:r>
              <a:rPr lang="en-IN" sz="2000" dirty="0" err="1"/>
              <a:t>al.get</a:t>
            </a:r>
            <a:r>
              <a:rPr lang="en-IN" sz="2000" dirty="0"/>
              <a:t>(2)); </a:t>
            </a:r>
          </a:p>
        </p:txBody>
      </p:sp>
      <p:sp>
        <p:nvSpPr>
          <p:cNvPr id="4" name="Content Placeholder 2"/>
          <p:cNvSpPr txBox="1">
            <a:spLocks/>
          </p:cNvSpPr>
          <p:nvPr/>
        </p:nvSpPr>
        <p:spPr bwMode="auto">
          <a:xfrm>
            <a:off x="6119813" y="1600201"/>
            <a:ext cx="5395912" cy="4525963"/>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Char char="•"/>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000" dirty="0" err="1">
                <a:solidFill>
                  <a:schemeClr val="dk1"/>
                </a:solidFill>
              </a:rPr>
              <a:t>ListIterator</a:t>
            </a:r>
            <a:r>
              <a:rPr lang="en-IN" sz="2000" dirty="0">
                <a:solidFill>
                  <a:schemeClr val="dk1"/>
                </a:solidFill>
              </a:rPr>
              <a:t>&lt;String&gt; </a:t>
            </a:r>
            <a:r>
              <a:rPr lang="en-IN" sz="2000" dirty="0" err="1">
                <a:solidFill>
                  <a:schemeClr val="dk1"/>
                </a:solidFill>
              </a:rPr>
              <a:t>itr</a:t>
            </a:r>
            <a:r>
              <a:rPr lang="en-IN" sz="2000" dirty="0">
                <a:solidFill>
                  <a:schemeClr val="dk1"/>
                </a:solidFill>
              </a:rPr>
              <a:t>=</a:t>
            </a:r>
            <a:r>
              <a:rPr lang="en-IN" sz="2000" dirty="0" err="1">
                <a:solidFill>
                  <a:schemeClr val="dk1"/>
                </a:solidFill>
              </a:rPr>
              <a:t>al.listIterator</a:t>
            </a:r>
            <a:r>
              <a:rPr lang="en-IN" sz="2000" dirty="0">
                <a:solidFill>
                  <a:schemeClr val="dk1"/>
                </a:solidFill>
              </a:rPr>
              <a:t>();  </a:t>
            </a:r>
          </a:p>
          <a:p>
            <a:pPr marL="0" indent="0">
              <a:buNone/>
            </a:pPr>
            <a:r>
              <a:rPr lang="en-IN" sz="2000" dirty="0" err="1">
                <a:solidFill>
                  <a:schemeClr val="dk1"/>
                </a:solidFill>
              </a:rPr>
              <a:t>System.out.println</a:t>
            </a:r>
            <a:r>
              <a:rPr lang="en-IN" sz="2000" dirty="0">
                <a:solidFill>
                  <a:schemeClr val="dk1"/>
                </a:solidFill>
              </a:rPr>
              <a:t>("traversing elements in forward direction...");  </a:t>
            </a:r>
          </a:p>
          <a:p>
            <a:pPr marL="0" indent="0">
              <a:buNone/>
            </a:pPr>
            <a:r>
              <a:rPr lang="en-IN" sz="2000" dirty="0">
                <a:solidFill>
                  <a:schemeClr val="dk1"/>
                </a:solidFill>
              </a:rPr>
              <a:t>while(</a:t>
            </a:r>
            <a:r>
              <a:rPr lang="en-IN" sz="2000" dirty="0" err="1">
                <a:solidFill>
                  <a:schemeClr val="dk1"/>
                </a:solidFill>
              </a:rPr>
              <a:t>itr.hasNext</a:t>
            </a:r>
            <a:r>
              <a:rPr lang="en-IN" sz="2000" dirty="0">
                <a:solidFill>
                  <a:schemeClr val="dk1"/>
                </a:solidFill>
              </a:rPr>
              <a:t>()){  </a:t>
            </a:r>
          </a:p>
          <a:p>
            <a:pPr marL="0" indent="0">
              <a:buNone/>
            </a:pPr>
            <a:r>
              <a:rPr lang="en-IN" sz="2000" dirty="0" err="1">
                <a:solidFill>
                  <a:schemeClr val="dk1"/>
                </a:solidFill>
              </a:rPr>
              <a:t>System.out.println</a:t>
            </a:r>
            <a:r>
              <a:rPr lang="en-IN" sz="2000" dirty="0">
                <a:solidFill>
                  <a:schemeClr val="dk1"/>
                </a:solidFill>
              </a:rPr>
              <a:t>(</a:t>
            </a:r>
            <a:r>
              <a:rPr lang="en-IN" sz="2000" dirty="0" err="1">
                <a:solidFill>
                  <a:schemeClr val="dk1"/>
                </a:solidFill>
              </a:rPr>
              <a:t>itr.next</a:t>
            </a:r>
            <a:r>
              <a:rPr lang="en-IN" sz="2000" dirty="0">
                <a:solidFill>
                  <a:schemeClr val="dk1"/>
                </a:solidFill>
              </a:rPr>
              <a:t>());  </a:t>
            </a:r>
          </a:p>
          <a:p>
            <a:pPr marL="0" indent="0">
              <a:buNone/>
            </a:pPr>
            <a:r>
              <a:rPr lang="en-IN" sz="2000" dirty="0">
                <a:solidFill>
                  <a:schemeClr val="dk1"/>
                </a:solidFill>
              </a:rPr>
              <a:t>}  </a:t>
            </a:r>
          </a:p>
          <a:p>
            <a:pPr marL="0" indent="0">
              <a:buNone/>
            </a:pPr>
            <a:r>
              <a:rPr lang="en-IN" sz="2000" dirty="0" err="1">
                <a:solidFill>
                  <a:schemeClr val="dk1"/>
                </a:solidFill>
              </a:rPr>
              <a:t>System.out.println</a:t>
            </a:r>
            <a:r>
              <a:rPr lang="en-IN" sz="2000" dirty="0">
                <a:solidFill>
                  <a:schemeClr val="dk1"/>
                </a:solidFill>
              </a:rPr>
              <a:t>("traversing elements in backward direction...");  </a:t>
            </a:r>
          </a:p>
          <a:p>
            <a:pPr marL="0" indent="0">
              <a:buNone/>
            </a:pPr>
            <a:r>
              <a:rPr lang="en-IN" sz="2000" dirty="0">
                <a:solidFill>
                  <a:schemeClr val="dk1"/>
                </a:solidFill>
              </a:rPr>
              <a:t>while(</a:t>
            </a:r>
            <a:r>
              <a:rPr lang="en-IN" sz="2000" dirty="0" err="1">
                <a:solidFill>
                  <a:schemeClr val="dk1"/>
                </a:solidFill>
              </a:rPr>
              <a:t>itr.hasPrevious</a:t>
            </a:r>
            <a:r>
              <a:rPr lang="en-IN" sz="2000" dirty="0">
                <a:solidFill>
                  <a:schemeClr val="dk1"/>
                </a:solidFill>
              </a:rPr>
              <a:t>()){  </a:t>
            </a:r>
          </a:p>
          <a:p>
            <a:pPr marL="0" indent="0">
              <a:buNone/>
            </a:pPr>
            <a:r>
              <a:rPr lang="en-IN" sz="2000" dirty="0" err="1">
                <a:solidFill>
                  <a:schemeClr val="dk1"/>
                </a:solidFill>
              </a:rPr>
              <a:t>System.out.println</a:t>
            </a:r>
            <a:r>
              <a:rPr lang="en-IN" sz="2000" dirty="0">
                <a:solidFill>
                  <a:schemeClr val="dk1"/>
                </a:solidFill>
              </a:rPr>
              <a:t>(</a:t>
            </a:r>
            <a:r>
              <a:rPr lang="en-IN" sz="2000" dirty="0" err="1">
                <a:solidFill>
                  <a:schemeClr val="dk1"/>
                </a:solidFill>
              </a:rPr>
              <a:t>itr.previous</a:t>
            </a:r>
            <a:r>
              <a:rPr lang="en-IN" sz="2000" dirty="0">
                <a:solidFill>
                  <a:schemeClr val="dk1"/>
                </a:solidFill>
              </a:rPr>
              <a:t>());  </a:t>
            </a:r>
            <a:r>
              <a:rPr lang="en-IN" sz="2000" dirty="0" smtClean="0">
                <a:solidFill>
                  <a:schemeClr val="dk1"/>
                </a:solidFill>
              </a:rPr>
              <a:t>}</a:t>
            </a:r>
            <a:r>
              <a:rPr lang="en-IN" sz="2000" dirty="0">
                <a:solidFill>
                  <a:schemeClr val="dk1"/>
                </a:solidFill>
              </a:rPr>
              <a:t> </a:t>
            </a:r>
            <a:r>
              <a:rPr lang="en-IN" sz="2000" dirty="0" smtClean="0">
                <a:solidFill>
                  <a:schemeClr val="dk1"/>
                </a:solidFill>
              </a:rPr>
              <a:t>}</a:t>
            </a:r>
            <a:r>
              <a:rPr lang="en-IN" sz="2000" dirty="0">
                <a:solidFill>
                  <a:schemeClr val="dk1"/>
                </a:solidFill>
              </a:rPr>
              <a:t>  </a:t>
            </a:r>
            <a:r>
              <a:rPr lang="en-IN" sz="2000" dirty="0" smtClean="0">
                <a:solidFill>
                  <a:schemeClr val="dk1"/>
                </a:solidFill>
              </a:rPr>
              <a:t>}</a:t>
            </a:r>
            <a:r>
              <a:rPr lang="en-IN" sz="2000" dirty="0">
                <a:solidFill>
                  <a:schemeClr val="dk1"/>
                </a:solidFill>
              </a:rPr>
              <a:t>  </a:t>
            </a:r>
          </a:p>
          <a:p>
            <a:pPr marL="0" indent="0">
              <a:buNone/>
            </a:pPr>
            <a:endParaRPr lang="en-IN" sz="2000" kern="0" dirty="0"/>
          </a:p>
        </p:txBody>
      </p:sp>
    </p:spTree>
    <p:extLst>
      <p:ext uri="{BB962C8B-B14F-4D97-AF65-F5344CB8AC3E}">
        <p14:creationId xmlns:p14="http://schemas.microsoft.com/office/powerpoint/2010/main" val="12143778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ArrayList</a:t>
            </a:r>
            <a:r>
              <a:rPr lang="en-IN" dirty="0" smtClean="0"/>
              <a:t> vs </a:t>
            </a:r>
            <a:r>
              <a:rPr lang="en-IN" dirty="0" err="1" smtClean="0"/>
              <a:t>LinkedList</a:t>
            </a:r>
            <a:endParaRPr lang="en-IN" dirty="0"/>
          </a:p>
        </p:txBody>
      </p:sp>
      <p:sp>
        <p:nvSpPr>
          <p:cNvPr id="3" name="Content Placeholder 2"/>
          <p:cNvSpPr>
            <a:spLocks noGrp="1"/>
          </p:cNvSpPr>
          <p:nvPr>
            <p:ph idx="1"/>
          </p:nvPr>
        </p:nvSpPr>
        <p:spPr/>
        <p:txBody>
          <a:bodyPr/>
          <a:lstStyle/>
          <a:p>
            <a:r>
              <a:rPr lang="en-IN" dirty="0" smtClean="0"/>
              <a:t>Insert </a:t>
            </a:r>
            <a:r>
              <a:rPr lang="en-IN" dirty="0"/>
              <a:t>and </a:t>
            </a:r>
            <a:r>
              <a:rPr lang="en-IN" dirty="0" smtClean="0"/>
              <a:t>Remove </a:t>
            </a:r>
            <a:r>
              <a:rPr lang="en-IN" dirty="0"/>
              <a:t>operations give good performance </a:t>
            </a:r>
            <a:r>
              <a:rPr lang="en-IN" dirty="0" smtClean="0"/>
              <a:t>in </a:t>
            </a:r>
            <a:r>
              <a:rPr lang="en-IN" dirty="0" err="1"/>
              <a:t>LinkedList</a:t>
            </a:r>
            <a:r>
              <a:rPr lang="en-IN" dirty="0"/>
              <a:t> compared to </a:t>
            </a:r>
            <a:r>
              <a:rPr lang="en-IN" dirty="0" err="1" smtClean="0"/>
              <a:t>ArrayList</a:t>
            </a:r>
            <a:r>
              <a:rPr lang="en-IN" dirty="0" smtClean="0"/>
              <a:t>.</a:t>
            </a:r>
          </a:p>
          <a:p>
            <a:r>
              <a:rPr lang="en-IN" dirty="0" smtClean="0"/>
              <a:t>If </a:t>
            </a:r>
            <a:r>
              <a:rPr lang="en-IN" dirty="0"/>
              <a:t>there is a requirement of frequent addition and deletion in application then </a:t>
            </a:r>
            <a:r>
              <a:rPr lang="en-IN" dirty="0" err="1"/>
              <a:t>LinkedList</a:t>
            </a:r>
            <a:r>
              <a:rPr lang="en-IN" dirty="0"/>
              <a:t> is a best choice</a:t>
            </a:r>
            <a:r>
              <a:rPr lang="en-IN" dirty="0" smtClean="0"/>
              <a:t>.</a:t>
            </a:r>
          </a:p>
          <a:p>
            <a:r>
              <a:rPr lang="en-IN" dirty="0"/>
              <a:t>Search (get method) operations are fast in </a:t>
            </a:r>
            <a:r>
              <a:rPr lang="en-IN" dirty="0" err="1"/>
              <a:t>Arraylist</a:t>
            </a:r>
            <a:r>
              <a:rPr lang="en-IN" dirty="0"/>
              <a:t> </a:t>
            </a:r>
            <a:r>
              <a:rPr lang="en-IN" dirty="0" smtClean="0"/>
              <a:t>but </a:t>
            </a:r>
            <a:r>
              <a:rPr lang="en-IN" dirty="0"/>
              <a:t>not in </a:t>
            </a:r>
            <a:r>
              <a:rPr lang="en-IN" dirty="0" err="1"/>
              <a:t>LinkedList</a:t>
            </a:r>
            <a:r>
              <a:rPr lang="en-IN" dirty="0"/>
              <a:t> </a:t>
            </a:r>
            <a:r>
              <a:rPr lang="en-IN" dirty="0" smtClean="0"/>
              <a:t>.</a:t>
            </a:r>
          </a:p>
          <a:p>
            <a:r>
              <a:rPr lang="en-IN" dirty="0" smtClean="0"/>
              <a:t>So </a:t>
            </a:r>
            <a:r>
              <a:rPr lang="en-IN" dirty="0"/>
              <a:t>If there are less add and remove operations and more search operations requirement, </a:t>
            </a:r>
            <a:r>
              <a:rPr lang="en-IN" dirty="0" err="1"/>
              <a:t>ArrayList</a:t>
            </a:r>
            <a:r>
              <a:rPr lang="en-IN" dirty="0"/>
              <a:t> would be your best bet.</a:t>
            </a:r>
          </a:p>
        </p:txBody>
      </p:sp>
    </p:spTree>
    <p:extLst>
      <p:ext uri="{BB962C8B-B14F-4D97-AF65-F5344CB8AC3E}">
        <p14:creationId xmlns:p14="http://schemas.microsoft.com/office/powerpoint/2010/main" val="31792914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Set </a:t>
            </a:r>
            <a:r>
              <a:rPr lang="en-IN" dirty="0" smtClean="0"/>
              <a:t>Interface</a:t>
            </a:r>
            <a:endParaRPr lang="en-IN" dirty="0"/>
          </a:p>
        </p:txBody>
      </p:sp>
      <p:sp>
        <p:nvSpPr>
          <p:cNvPr id="3" name="Content Placeholder 2"/>
          <p:cNvSpPr>
            <a:spLocks noGrp="1"/>
          </p:cNvSpPr>
          <p:nvPr>
            <p:ph idx="1"/>
          </p:nvPr>
        </p:nvSpPr>
        <p:spPr/>
        <p:txBody>
          <a:bodyPr/>
          <a:lstStyle/>
          <a:p>
            <a:r>
              <a:rPr lang="en-IN" dirty="0"/>
              <a:t>A Set is a Collection that cannot contain duplicate elements. </a:t>
            </a:r>
            <a:endParaRPr lang="en-IN" dirty="0" smtClean="0"/>
          </a:p>
          <a:p>
            <a:r>
              <a:rPr lang="en-IN" dirty="0" smtClean="0"/>
              <a:t>The </a:t>
            </a:r>
            <a:r>
              <a:rPr lang="en-IN" dirty="0"/>
              <a:t>Set interface contains only methods inherited from Collection and adds the restriction that duplicate elements are prohibited</a:t>
            </a:r>
            <a:r>
              <a:rPr lang="en-IN" dirty="0" smtClean="0"/>
              <a:t>.</a:t>
            </a:r>
            <a:endParaRPr lang="en-IN" dirty="0"/>
          </a:p>
          <a:p>
            <a:r>
              <a:rPr lang="en-IN" dirty="0"/>
              <a:t>Set also adds a stronger contract on the </a:t>
            </a:r>
            <a:r>
              <a:rPr lang="en-IN" dirty="0" err="1"/>
              <a:t>behavior</a:t>
            </a:r>
            <a:r>
              <a:rPr lang="en-IN" dirty="0"/>
              <a:t> of the equals and </a:t>
            </a:r>
            <a:r>
              <a:rPr lang="en-IN" dirty="0" err="1"/>
              <a:t>hashCode</a:t>
            </a:r>
            <a:r>
              <a:rPr lang="en-IN" dirty="0"/>
              <a:t> operations, allowing Set instances to be compared meaningfully even if their implementation types differ.</a:t>
            </a:r>
          </a:p>
        </p:txBody>
      </p:sp>
    </p:spTree>
    <p:extLst>
      <p:ext uri="{BB962C8B-B14F-4D97-AF65-F5344CB8AC3E}">
        <p14:creationId xmlns:p14="http://schemas.microsoft.com/office/powerpoint/2010/main" val="942690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vs Set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9503718"/>
              </p:ext>
            </p:extLst>
          </p:nvPr>
        </p:nvGraphicFramePr>
        <p:xfrm>
          <a:off x="581025" y="1785937"/>
          <a:ext cx="10972800" cy="3505200"/>
        </p:xfrm>
        <a:graphic>
          <a:graphicData uri="http://schemas.openxmlformats.org/drawingml/2006/table">
            <a:tbl>
              <a:tblPr firstRow="1" bandRow="1">
                <a:tableStyleId>{93296810-A885-4BE3-A3E7-6D5BEEA58F35}</a:tableStyleId>
              </a:tblPr>
              <a:tblGrid>
                <a:gridCol w="5486400"/>
                <a:gridCol w="5486400"/>
              </a:tblGrid>
              <a:tr h="370840">
                <a:tc>
                  <a:txBody>
                    <a:bodyPr/>
                    <a:lstStyle/>
                    <a:p>
                      <a:r>
                        <a:rPr lang="en-IN" sz="2000" dirty="0" smtClean="0"/>
                        <a:t>List</a:t>
                      </a:r>
                      <a:endParaRPr lang="en-IN" sz="2000" dirty="0"/>
                    </a:p>
                  </a:txBody>
                  <a:tcPr/>
                </a:tc>
                <a:tc>
                  <a:txBody>
                    <a:bodyPr/>
                    <a:lstStyle/>
                    <a:p>
                      <a:r>
                        <a:rPr lang="en-IN" sz="2000" dirty="0" smtClean="0"/>
                        <a:t>Set</a:t>
                      </a:r>
                      <a:endParaRPr lang="en-IN" sz="2000" dirty="0"/>
                    </a:p>
                  </a:txBody>
                  <a:tcPr/>
                </a:tc>
              </a:tr>
              <a:tr h="370840">
                <a:tc>
                  <a:txBody>
                    <a:bodyPr/>
                    <a:lstStyle/>
                    <a:p>
                      <a:r>
                        <a:rPr lang="en-IN" sz="2000" dirty="0" smtClean="0"/>
                        <a:t>Is an Ordered grouping of elements.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effectLst/>
                        </a:rPr>
                        <a:t>Is an Unordered grouping of elements.</a:t>
                      </a:r>
                      <a:endParaRPr lang="en-IN" sz="2000" b="0" i="0" kern="1200" dirty="0" smtClean="0">
                        <a:solidFill>
                          <a:schemeClr val="dk1"/>
                        </a:solidFill>
                        <a:effectLst/>
                        <a:latin typeface="+mn-lt"/>
                        <a:ea typeface="+mn-ea"/>
                        <a:cs typeface="+mn-cs"/>
                      </a:endParaRPr>
                    </a:p>
                  </a:txBody>
                  <a:tcPr/>
                </a:tc>
              </a:tr>
              <a:tr h="370840">
                <a:tc>
                  <a:txBody>
                    <a:bodyPr/>
                    <a:lstStyle/>
                    <a:p>
                      <a:r>
                        <a:rPr lang="en-IN" sz="2000" dirty="0" smtClean="0"/>
                        <a:t>List is used to collection of elements with duplicates.</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effectLst/>
                        </a:rPr>
                        <a:t>Set is used to collection of elements without duplicates.</a:t>
                      </a:r>
                      <a:endParaRPr lang="en-IN" sz="2000" b="0" i="0" kern="1200" dirty="0" smtClean="0">
                        <a:solidFill>
                          <a:schemeClr val="dk1"/>
                        </a:solidFill>
                        <a:effectLst/>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New methods are defined inside List interface.</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effectLst/>
                        </a:rPr>
                        <a:t>No new methods are defined inside Set interface, so we have to use Collection interface methods only with Set subclasses.</a:t>
                      </a:r>
                    </a:p>
                    <a:p>
                      <a:endParaRPr lang="en-IN"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solidFill>
                            <a:schemeClr val="dk1"/>
                          </a:solidFill>
                          <a:latin typeface="+mn-lt"/>
                          <a:ea typeface="+mn-ea"/>
                          <a:cs typeface="+mn-cs"/>
                        </a:rPr>
                        <a:t>Use list for storing non-unique objects as per insertion order.</a:t>
                      </a:r>
                      <a:endParaRPr lang="en-IN" sz="2000" kern="1200" dirty="0">
                        <a:solidFill>
                          <a:schemeClr val="dk1"/>
                        </a:solidFill>
                        <a:latin typeface="+mn-lt"/>
                        <a:ea typeface="+mn-ea"/>
                        <a:cs typeface="+mn-cs"/>
                      </a:endParaRPr>
                    </a:p>
                  </a:txBody>
                  <a:tcPr/>
                </a:tc>
                <a:tc>
                  <a:txBody>
                    <a:bodyPr/>
                    <a:lstStyle/>
                    <a:p>
                      <a:r>
                        <a:rPr lang="en-IN" sz="2000" kern="1200" dirty="0" smtClean="0">
                          <a:solidFill>
                            <a:schemeClr val="dk1"/>
                          </a:solidFill>
                          <a:effectLst/>
                          <a:latin typeface="+mn-lt"/>
                          <a:ea typeface="+mn-ea"/>
                          <a:cs typeface="+mn-cs"/>
                        </a:rPr>
                        <a:t>Use set for storing unique objects in random order</a:t>
                      </a:r>
                      <a:endParaRPr lang="en-IN" sz="20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99630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Set Class</a:t>
            </a:r>
            <a:endParaRPr lang="en-IN" dirty="0"/>
          </a:p>
        </p:txBody>
      </p:sp>
      <p:sp>
        <p:nvSpPr>
          <p:cNvPr id="3" name="Content Placeholder 2"/>
          <p:cNvSpPr>
            <a:spLocks noGrp="1"/>
          </p:cNvSpPr>
          <p:nvPr>
            <p:ph idx="1"/>
          </p:nvPr>
        </p:nvSpPr>
        <p:spPr>
          <a:xfrm>
            <a:off x="609600" y="1600201"/>
            <a:ext cx="10972800" cy="4443412"/>
          </a:xfrm>
        </p:spPr>
        <p:txBody>
          <a:bodyPr/>
          <a:lstStyle/>
          <a:p>
            <a:r>
              <a:rPr lang="en-IN" sz="2400" dirty="0"/>
              <a:t>Java </a:t>
            </a:r>
            <a:r>
              <a:rPr lang="en-IN" sz="2400" dirty="0" err="1"/>
              <a:t>HashSet</a:t>
            </a:r>
            <a:r>
              <a:rPr lang="en-IN" sz="2400" dirty="0"/>
              <a:t> class is used to create a collection that uses a hash table for storage. </a:t>
            </a:r>
            <a:endParaRPr lang="en-IN" sz="2400" dirty="0" smtClean="0"/>
          </a:p>
          <a:p>
            <a:r>
              <a:rPr lang="en-IN" sz="2400" dirty="0" smtClean="0"/>
              <a:t>It </a:t>
            </a:r>
            <a:r>
              <a:rPr lang="en-IN" sz="2400" dirty="0"/>
              <a:t>inherits the </a:t>
            </a:r>
            <a:r>
              <a:rPr lang="en-IN" sz="2400" dirty="0" err="1"/>
              <a:t>AbstractSet</a:t>
            </a:r>
            <a:r>
              <a:rPr lang="en-IN" sz="2400" dirty="0"/>
              <a:t> class and implements Set interface</a:t>
            </a:r>
            <a:r>
              <a:rPr lang="en-IN" sz="2400" dirty="0" smtClean="0"/>
              <a:t>.</a:t>
            </a:r>
          </a:p>
          <a:p>
            <a:r>
              <a:rPr lang="en-IN" sz="2400" dirty="0"/>
              <a:t>Objects that you insert in </a:t>
            </a:r>
            <a:r>
              <a:rPr lang="en-IN" sz="2400" dirty="0" err="1"/>
              <a:t>HashSet</a:t>
            </a:r>
            <a:r>
              <a:rPr lang="en-IN" sz="2400" dirty="0"/>
              <a:t> are not guaranteed to be inserted in same order. Objects are inserted based on their hash code.</a:t>
            </a:r>
            <a:endParaRPr lang="en-IN" sz="2400" dirty="0" smtClean="0"/>
          </a:p>
          <a:p>
            <a:r>
              <a:rPr lang="en-IN" sz="2400" dirty="0" err="1"/>
              <a:t>HashSet</a:t>
            </a:r>
            <a:r>
              <a:rPr lang="en-IN" sz="2400" dirty="0"/>
              <a:t> stores the elements by using a mechanism called hashing.</a:t>
            </a:r>
          </a:p>
          <a:p>
            <a:r>
              <a:rPr lang="en-IN" sz="2400" dirty="0" err="1"/>
              <a:t>HashSet</a:t>
            </a:r>
            <a:r>
              <a:rPr lang="en-IN" sz="2400" dirty="0"/>
              <a:t> contains unique elements only.</a:t>
            </a:r>
          </a:p>
          <a:p>
            <a:endParaRPr lang="en-IN" sz="2400" dirty="0"/>
          </a:p>
        </p:txBody>
      </p:sp>
    </p:spTree>
    <p:extLst>
      <p:ext uri="{BB962C8B-B14F-4D97-AF65-F5344CB8AC3E}">
        <p14:creationId xmlns:p14="http://schemas.microsoft.com/office/powerpoint/2010/main" val="838910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Hashset</a:t>
            </a:r>
            <a:r>
              <a:rPr lang="en-IN" dirty="0" smtClean="0"/>
              <a:t> </a:t>
            </a:r>
            <a:r>
              <a:rPr lang="en-IN" dirty="0" err="1" smtClean="0"/>
              <a:t>Hieararchy</a:t>
            </a:r>
            <a:r>
              <a:rPr lang="en-IN" dirty="0" smtClean="0"/>
              <a:t> </a:t>
            </a:r>
            <a:endParaRPr lang="en-IN" dirty="0"/>
          </a:p>
        </p:txBody>
      </p:sp>
      <p:pic>
        <p:nvPicPr>
          <p:cNvPr id="4" name="Picture 3"/>
          <p:cNvPicPr>
            <a:picLocks noChangeAspect="1"/>
          </p:cNvPicPr>
          <p:nvPr/>
        </p:nvPicPr>
        <p:blipFill>
          <a:blip r:embed="rId2"/>
          <a:stretch>
            <a:fillRect/>
          </a:stretch>
        </p:blipFill>
        <p:spPr>
          <a:xfrm>
            <a:off x="1271586" y="2671762"/>
            <a:ext cx="9144000" cy="3771900"/>
          </a:xfrm>
          <a:prstGeom prst="rect">
            <a:avLst/>
          </a:prstGeom>
        </p:spPr>
      </p:pic>
      <p:sp>
        <p:nvSpPr>
          <p:cNvPr id="6" name="Rectangle 5"/>
          <p:cNvSpPr/>
          <p:nvPr/>
        </p:nvSpPr>
        <p:spPr>
          <a:xfrm>
            <a:off x="209551" y="1506538"/>
            <a:ext cx="10756898" cy="101566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FF00"/>
                </a:solidFill>
                <a:latin typeface="verdana" panose="020B0604030504040204" pitchFamily="34" charset="0"/>
              </a:rPr>
              <a:t>The </a:t>
            </a:r>
            <a:r>
              <a:rPr lang="en-IN" sz="2000" dirty="0" err="1">
                <a:solidFill>
                  <a:srgbClr val="FFFF00"/>
                </a:solidFill>
                <a:latin typeface="verdana" panose="020B0604030504040204" pitchFamily="34" charset="0"/>
              </a:rPr>
              <a:t>HashSet</a:t>
            </a:r>
            <a:r>
              <a:rPr lang="en-IN" sz="2000" dirty="0">
                <a:solidFill>
                  <a:srgbClr val="FFFF00"/>
                </a:solidFill>
                <a:latin typeface="verdana" panose="020B0604030504040204" pitchFamily="34" charset="0"/>
              </a:rPr>
              <a:t> class extends </a:t>
            </a:r>
            <a:r>
              <a:rPr lang="en-IN" sz="2000" dirty="0" err="1">
                <a:solidFill>
                  <a:srgbClr val="FFFF00"/>
                </a:solidFill>
                <a:latin typeface="verdana" panose="020B0604030504040204" pitchFamily="34" charset="0"/>
              </a:rPr>
              <a:t>AbstractSet</a:t>
            </a:r>
            <a:r>
              <a:rPr lang="en-IN" sz="2000" dirty="0">
                <a:solidFill>
                  <a:srgbClr val="FFFF00"/>
                </a:solidFill>
                <a:latin typeface="verdana" panose="020B0604030504040204" pitchFamily="34" charset="0"/>
              </a:rPr>
              <a:t> class which implements Set interface. </a:t>
            </a:r>
            <a:r>
              <a:rPr lang="en-IN" sz="2000" dirty="0" smtClean="0">
                <a:solidFill>
                  <a:srgbClr val="FFFF00"/>
                </a:solidFill>
                <a:latin typeface="verdana" panose="020B0604030504040204" pitchFamily="34" charset="0"/>
              </a:rPr>
              <a:t/>
            </a:r>
            <a:br>
              <a:rPr lang="en-IN" sz="2000" dirty="0" smtClean="0">
                <a:solidFill>
                  <a:srgbClr val="FFFF00"/>
                </a:solidFill>
                <a:latin typeface="verdana" panose="020B0604030504040204" pitchFamily="34" charset="0"/>
              </a:rPr>
            </a:br>
            <a:endParaRPr lang="en-IN" sz="2000" dirty="0" smtClean="0">
              <a:solidFill>
                <a:srgbClr val="FFFF00"/>
              </a:solidFill>
              <a:latin typeface="verdana" panose="020B0604030504040204" pitchFamily="34" charset="0"/>
            </a:endParaRPr>
          </a:p>
          <a:p>
            <a:pPr marL="285750" indent="-285750">
              <a:buFont typeface="Arial" panose="020B0604020202020204" pitchFamily="34" charset="0"/>
              <a:buChar char="•"/>
            </a:pPr>
            <a:r>
              <a:rPr lang="en-IN" sz="2000" dirty="0" smtClean="0">
                <a:solidFill>
                  <a:srgbClr val="FFFF00"/>
                </a:solidFill>
                <a:latin typeface="verdana" panose="020B0604030504040204" pitchFamily="34" charset="0"/>
              </a:rPr>
              <a:t>The </a:t>
            </a:r>
            <a:r>
              <a:rPr lang="en-IN" sz="2000" dirty="0">
                <a:solidFill>
                  <a:srgbClr val="FFFF00"/>
                </a:solidFill>
                <a:latin typeface="verdana" panose="020B0604030504040204" pitchFamily="34" charset="0"/>
              </a:rPr>
              <a:t>Set interface inherits Collection and </a:t>
            </a:r>
            <a:r>
              <a:rPr lang="en-IN" sz="2000" dirty="0" err="1">
                <a:solidFill>
                  <a:srgbClr val="FFFF00"/>
                </a:solidFill>
                <a:latin typeface="verdana" panose="020B0604030504040204" pitchFamily="34" charset="0"/>
              </a:rPr>
              <a:t>Iterable</a:t>
            </a:r>
            <a:r>
              <a:rPr lang="en-IN" sz="2000" dirty="0">
                <a:solidFill>
                  <a:srgbClr val="FFFF00"/>
                </a:solidFill>
                <a:latin typeface="verdana" panose="020B0604030504040204" pitchFamily="34" charset="0"/>
              </a:rPr>
              <a:t> interfaces in hierarchical order.</a:t>
            </a:r>
            <a:endParaRPr lang="en-IN" sz="2000" dirty="0">
              <a:solidFill>
                <a:srgbClr val="FFFF00"/>
              </a:solidFill>
            </a:endParaRPr>
          </a:p>
        </p:txBody>
      </p:sp>
    </p:spTree>
    <p:extLst>
      <p:ext uri="{BB962C8B-B14F-4D97-AF65-F5344CB8AC3E}">
        <p14:creationId xmlns:p14="http://schemas.microsoft.com/office/powerpoint/2010/main" val="14028823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err="1"/>
              <a:t>HashSet</a:t>
            </a:r>
            <a:r>
              <a:rPr lang="en-IN" b="0" dirty="0"/>
              <a:t> class </a:t>
            </a:r>
            <a:r>
              <a:rPr lang="en-IN" b="0" dirty="0" smtClean="0"/>
              <a:t>declaration</a:t>
            </a:r>
            <a:endParaRPr lang="en-IN" dirty="0"/>
          </a:p>
        </p:txBody>
      </p:sp>
      <p:sp>
        <p:nvSpPr>
          <p:cNvPr id="3" name="Content Placeholder 2"/>
          <p:cNvSpPr>
            <a:spLocks noGrp="1"/>
          </p:cNvSpPr>
          <p:nvPr>
            <p:ph idx="1"/>
          </p:nvPr>
        </p:nvSpPr>
        <p:spPr>
          <a:xfrm>
            <a:off x="652462" y="1417638"/>
            <a:ext cx="10972800" cy="971549"/>
          </a:xfrm>
        </p:spPr>
        <p:txBody>
          <a:bodyPr/>
          <a:lstStyle/>
          <a:p>
            <a:r>
              <a:rPr lang="en-IN" dirty="0"/>
              <a:t>public class </a:t>
            </a:r>
            <a:r>
              <a:rPr lang="en-IN" dirty="0" err="1"/>
              <a:t>HashSet</a:t>
            </a:r>
            <a:r>
              <a:rPr lang="en-IN" dirty="0"/>
              <a:t>&lt;E&gt; extends </a:t>
            </a:r>
            <a:r>
              <a:rPr lang="en-IN" dirty="0" err="1"/>
              <a:t>AbstractSet</a:t>
            </a:r>
            <a:r>
              <a:rPr lang="en-IN" dirty="0"/>
              <a:t>&lt;E&gt; implements Set&lt;E&gt;, </a:t>
            </a:r>
            <a:r>
              <a:rPr lang="en-IN" dirty="0" err="1"/>
              <a:t>Cloneable</a:t>
            </a:r>
            <a:r>
              <a:rPr lang="en-IN" dirty="0"/>
              <a:t>, </a:t>
            </a:r>
            <a:r>
              <a:rPr lang="en-IN" dirty="0" err="1"/>
              <a:t>Serializable</a:t>
            </a: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1389588508"/>
              </p:ext>
            </p:extLst>
          </p:nvPr>
        </p:nvGraphicFramePr>
        <p:xfrm>
          <a:off x="1014413" y="2571750"/>
          <a:ext cx="10215562" cy="2606040"/>
        </p:xfrm>
        <a:graphic>
          <a:graphicData uri="http://schemas.openxmlformats.org/drawingml/2006/table">
            <a:tbl>
              <a:tblPr/>
              <a:tblGrid>
                <a:gridCol w="2957512"/>
                <a:gridCol w="7258050"/>
              </a:tblGrid>
              <a:tr h="0">
                <a:tc>
                  <a:txBody>
                    <a:bodyPr/>
                    <a:lstStyle/>
                    <a:p>
                      <a:pPr algn="ctr" fontAlgn="t"/>
                      <a:r>
                        <a:rPr lang="en-IN" b="1">
                          <a:solidFill>
                            <a:srgbClr val="000000"/>
                          </a:solidFill>
                          <a:effectLst/>
                          <a:latin typeface="times new roman" panose="02020603050405020304" pitchFamily="18" charset="0"/>
                        </a:rPr>
                        <a:t>Constructor</a:t>
                      </a:r>
                    </a:p>
                  </a:txBody>
                  <a:tcPr marL="114300" marR="114300" marT="114300" marB="114300">
                    <a:lnL w="9525" cap="flat" cmpd="sng" algn="ctr">
                      <a:solidFill>
                        <a:srgbClr val="909496"/>
                      </a:solidFill>
                      <a:prstDash val="solid"/>
                      <a:round/>
                      <a:headEnd type="none" w="med" len="med"/>
                      <a:tailEnd type="none" w="med" len="med"/>
                    </a:lnL>
                    <a:lnR w="9525" cap="flat" cmpd="sng" algn="ctr">
                      <a:solidFill>
                        <a:srgbClr val="909496"/>
                      </a:solidFill>
                      <a:prstDash val="solid"/>
                      <a:round/>
                      <a:headEnd type="none" w="med" len="med"/>
                      <a:tailEnd type="none" w="med" len="med"/>
                    </a:lnR>
                    <a:lnT w="9525" cap="flat" cmpd="sng" algn="ctr">
                      <a:solidFill>
                        <a:srgbClr val="9094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909496"/>
                      </a:solidFill>
                      <a:prstDash val="solid"/>
                      <a:round/>
                      <a:headEnd type="none" w="med" len="med"/>
                      <a:tailEnd type="none" w="med" len="med"/>
                    </a:lnL>
                    <a:lnR w="9525" cap="flat" cmpd="sng" algn="ctr">
                      <a:solidFill>
                        <a:srgbClr val="909496"/>
                      </a:solidFill>
                      <a:prstDash val="solid"/>
                      <a:round/>
                      <a:headEnd type="none" w="med" len="med"/>
                      <a:tailEnd type="none" w="med" len="med"/>
                    </a:lnR>
                    <a:lnT w="9525" cap="flat" cmpd="sng" algn="ctr">
                      <a:solidFill>
                        <a:srgbClr val="9094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HashSet()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is used to construct a default </a:t>
                      </a:r>
                      <a:r>
                        <a:rPr lang="en-IN" b="0" i="0" dirty="0" err="1">
                          <a:solidFill>
                            <a:srgbClr val="000000"/>
                          </a:solidFill>
                          <a:effectLst/>
                          <a:latin typeface="verdana" panose="020B0604030504040204" pitchFamily="34" charset="0"/>
                        </a:rPr>
                        <a:t>HashSet</a:t>
                      </a:r>
                      <a:r>
                        <a:rPr lang="en-IN" b="0" i="0"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HashSet(Collection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It is used to initialize the hash set by using the elements of the collection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HashSet(int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dirty="0">
                          <a:solidFill>
                            <a:srgbClr val="000000"/>
                          </a:solidFill>
                          <a:effectLst/>
                          <a:latin typeface="verdana" panose="020B0604030504040204" pitchFamily="34" charset="0"/>
                        </a:rPr>
                        <a:t>It is used to initialize the capacity of the hash set to the given integer value capacity. The capacity grows automatically as elements are added to the </a:t>
                      </a:r>
                      <a:r>
                        <a:rPr lang="en-IN" b="0" i="0" dirty="0" err="1">
                          <a:solidFill>
                            <a:srgbClr val="000000"/>
                          </a:solidFill>
                          <a:effectLst/>
                          <a:latin typeface="verdana" panose="020B0604030504040204" pitchFamily="34" charset="0"/>
                        </a:rPr>
                        <a:t>HashSet</a:t>
                      </a:r>
                      <a:r>
                        <a:rPr lang="en-IN" b="0" i="0"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6268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Java </a:t>
            </a:r>
            <a:r>
              <a:rPr lang="en-IN" dirty="0" err="1"/>
              <a:t>HashSet</a:t>
            </a:r>
            <a:r>
              <a:rPr lang="en-IN" dirty="0"/>
              <a:t> </a:t>
            </a:r>
            <a:r>
              <a:rPr lang="en-IN" dirty="0" smtClean="0"/>
              <a:t>class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98082203"/>
              </p:ext>
            </p:extLst>
          </p:nvPr>
        </p:nvGraphicFramePr>
        <p:xfrm>
          <a:off x="942976" y="1600200"/>
          <a:ext cx="10244139" cy="4597567"/>
        </p:xfrm>
        <a:graphic>
          <a:graphicData uri="http://schemas.openxmlformats.org/drawingml/2006/table">
            <a:tbl>
              <a:tblPr/>
              <a:tblGrid>
                <a:gridCol w="3100387"/>
                <a:gridCol w="7143752"/>
              </a:tblGrid>
              <a:tr h="315765">
                <a:tc>
                  <a:txBody>
                    <a:bodyPr/>
                    <a:lstStyle/>
                    <a:p>
                      <a:pPr algn="ctr" fontAlgn="t"/>
                      <a:r>
                        <a:rPr lang="en-IN" sz="1600" b="1" dirty="0" smtClean="0">
                          <a:solidFill>
                            <a:srgbClr val="000000"/>
                          </a:solidFill>
                          <a:effectLst/>
                          <a:latin typeface="times new roman" panose="02020603050405020304" pitchFamily="18" charset="0"/>
                        </a:rPr>
                        <a:t>Methods</a:t>
                      </a:r>
                      <a:endParaRPr lang="en-IN" sz="1600" b="1" dirty="0">
                        <a:solidFill>
                          <a:srgbClr val="000000"/>
                        </a:solidFill>
                        <a:effectLst/>
                        <a:latin typeface="times new roman" panose="02020603050405020304" pitchFamily="18" charset="0"/>
                      </a:endParaRPr>
                    </a:p>
                  </a:txBody>
                  <a:tcPr marL="71765" marR="71765" marT="71765" marB="71765">
                    <a:lnL w="9525" cap="flat" cmpd="sng" algn="ctr">
                      <a:solidFill>
                        <a:srgbClr val="10FB76"/>
                      </a:solidFill>
                      <a:prstDash val="solid"/>
                      <a:round/>
                      <a:headEnd type="none" w="med" len="med"/>
                      <a:tailEnd type="none" w="med" len="med"/>
                    </a:lnL>
                    <a:lnR w="9525" cap="flat" cmpd="sng" algn="ctr">
                      <a:solidFill>
                        <a:srgbClr val="10FB76"/>
                      </a:solidFill>
                      <a:prstDash val="solid"/>
                      <a:round/>
                      <a:headEnd type="none" w="med" len="med"/>
                      <a:tailEnd type="none" w="med" len="med"/>
                    </a:lnR>
                    <a:lnT w="9525" cap="flat" cmpd="sng" algn="ctr">
                      <a:solidFill>
                        <a:srgbClr val="10FB7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71765" marR="71765" marT="71765" marB="71765">
                    <a:lnL w="9525" cap="flat" cmpd="sng" algn="ctr">
                      <a:solidFill>
                        <a:srgbClr val="10FB76"/>
                      </a:solidFill>
                      <a:prstDash val="solid"/>
                      <a:round/>
                      <a:headEnd type="none" w="med" len="med"/>
                      <a:tailEnd type="none" w="med" len="med"/>
                    </a:lnL>
                    <a:lnR w="9525" cap="flat" cmpd="sng" algn="ctr">
                      <a:solidFill>
                        <a:srgbClr val="10FB76"/>
                      </a:solidFill>
                      <a:prstDash val="solid"/>
                      <a:round/>
                      <a:headEnd type="none" w="med" len="med"/>
                      <a:tailEnd type="none" w="med" len="med"/>
                    </a:lnR>
                    <a:lnT w="9525" cap="flat" cmpd="sng" algn="ctr">
                      <a:solidFill>
                        <a:srgbClr val="10FB7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40157">
                <a:tc>
                  <a:txBody>
                    <a:bodyPr/>
                    <a:lstStyle/>
                    <a:p>
                      <a:pPr algn="just" fontAlgn="t"/>
                      <a:r>
                        <a:rPr lang="en-IN" sz="1600" b="0" i="0">
                          <a:solidFill>
                            <a:srgbClr val="000000"/>
                          </a:solidFill>
                          <a:effectLst/>
                          <a:latin typeface="verdana" panose="020B0604030504040204" pitchFamily="34" charset="0"/>
                        </a:rPr>
                        <a:t>void clear()</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remove all of the elements from this set.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157">
                <a:tc>
                  <a:txBody>
                    <a:bodyPr/>
                    <a:lstStyle/>
                    <a:p>
                      <a:pPr algn="just" fontAlgn="t"/>
                      <a:r>
                        <a:rPr lang="en-IN" sz="1600" b="0" i="0">
                          <a:solidFill>
                            <a:srgbClr val="000000"/>
                          </a:solidFill>
                          <a:effectLst/>
                          <a:latin typeface="verdana" panose="020B0604030504040204" pitchFamily="34" charset="0"/>
                        </a:rPr>
                        <a:t>boolean contains(Object o)</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It is used to return true if this set contains the specified element.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2392">
                <a:tc>
                  <a:txBody>
                    <a:bodyPr/>
                    <a:lstStyle/>
                    <a:p>
                      <a:pPr algn="just" fontAlgn="t"/>
                      <a:r>
                        <a:rPr lang="en-IN" sz="1600" b="0" i="0">
                          <a:solidFill>
                            <a:srgbClr val="000000"/>
                          </a:solidFill>
                          <a:effectLst/>
                          <a:latin typeface="verdana" panose="020B0604030504040204" pitchFamily="34" charset="0"/>
                        </a:rPr>
                        <a:t>boolean add(Object o)</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adds the specified element to this set if it is not already present.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157">
                <a:tc>
                  <a:txBody>
                    <a:bodyPr/>
                    <a:lstStyle/>
                    <a:p>
                      <a:pPr algn="just" fontAlgn="t"/>
                      <a:r>
                        <a:rPr lang="en-IN" sz="1600" b="0" i="0">
                          <a:solidFill>
                            <a:srgbClr val="000000"/>
                          </a:solidFill>
                          <a:effectLst/>
                          <a:latin typeface="verdana" panose="020B0604030504040204" pitchFamily="34" charset="0"/>
                        </a:rPr>
                        <a:t>boolean isEmpty()</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true if this set contains no elements.</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2392">
                <a:tc>
                  <a:txBody>
                    <a:bodyPr/>
                    <a:lstStyle/>
                    <a:p>
                      <a:pPr algn="just" fontAlgn="t"/>
                      <a:r>
                        <a:rPr lang="en-IN" sz="1600" b="0" i="0">
                          <a:solidFill>
                            <a:srgbClr val="000000"/>
                          </a:solidFill>
                          <a:effectLst/>
                          <a:latin typeface="verdana" panose="020B0604030504040204" pitchFamily="34" charset="0"/>
                        </a:rPr>
                        <a:t>boolean remove(Object o)</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remove the specified element from this set if it is present.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4628">
                <a:tc>
                  <a:txBody>
                    <a:bodyPr/>
                    <a:lstStyle/>
                    <a:p>
                      <a:pPr algn="just" fontAlgn="t"/>
                      <a:r>
                        <a:rPr lang="en-IN" sz="1600" b="0" i="0">
                          <a:solidFill>
                            <a:srgbClr val="000000"/>
                          </a:solidFill>
                          <a:effectLst/>
                          <a:latin typeface="verdana" panose="020B0604030504040204" pitchFamily="34" charset="0"/>
                        </a:rPr>
                        <a:t>Object clone()</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a shallow copy of this HashSet instance: the elements themselves are not cloned.</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157">
                <a:tc>
                  <a:txBody>
                    <a:bodyPr/>
                    <a:lstStyle/>
                    <a:p>
                      <a:pPr algn="just" fontAlgn="t"/>
                      <a:r>
                        <a:rPr lang="en-IN" sz="1600" b="0" i="0">
                          <a:solidFill>
                            <a:srgbClr val="000000"/>
                          </a:solidFill>
                          <a:effectLst/>
                          <a:latin typeface="verdana" panose="020B0604030504040204" pitchFamily="34" charset="0"/>
                        </a:rPr>
                        <a:t>Iterator iterator()</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an iterator over the elements in this set.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157">
                <a:tc>
                  <a:txBody>
                    <a:bodyPr/>
                    <a:lstStyle/>
                    <a:p>
                      <a:pPr algn="just" fontAlgn="t"/>
                      <a:r>
                        <a:rPr lang="en-IN" sz="1600" b="0" i="0">
                          <a:solidFill>
                            <a:srgbClr val="000000"/>
                          </a:solidFill>
                          <a:effectLst/>
                          <a:latin typeface="verdana" panose="020B0604030504040204" pitchFamily="34" charset="0"/>
                        </a:rPr>
                        <a:t>int size()</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It is used to return the number of elements in this set.</a:t>
                      </a:r>
                    </a:p>
                  </a:txBody>
                  <a:tcPr marL="47843" marR="47843" marT="47843" marB="478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1970604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HashSet</a:t>
            </a:r>
            <a:r>
              <a:rPr lang="en-IN" dirty="0" smtClean="0"/>
              <a:t> Example</a:t>
            </a:r>
            <a:endParaRPr lang="en-IN" dirty="0"/>
          </a:p>
        </p:txBody>
      </p:sp>
      <p:sp>
        <p:nvSpPr>
          <p:cNvPr id="3" name="Content Placeholder 2"/>
          <p:cNvSpPr>
            <a:spLocks noGrp="1"/>
          </p:cNvSpPr>
          <p:nvPr>
            <p:ph idx="1"/>
          </p:nvPr>
        </p:nvSpPr>
        <p:spPr>
          <a:xfrm>
            <a:off x="609600" y="1600201"/>
            <a:ext cx="5805488" cy="4525963"/>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sz="1800" dirty="0"/>
              <a:t>public class </a:t>
            </a:r>
            <a:r>
              <a:rPr lang="en-IN" sz="1800" dirty="0" err="1"/>
              <a:t>HashSetExample</a:t>
            </a:r>
            <a:r>
              <a:rPr lang="en-IN" sz="1800" dirty="0"/>
              <a:t> {</a:t>
            </a:r>
          </a:p>
          <a:p>
            <a:pPr marL="0" indent="0">
              <a:buNone/>
            </a:pPr>
            <a:r>
              <a:rPr lang="en-IN" sz="1800" dirty="0"/>
              <a:t>   public static void main(String </a:t>
            </a:r>
            <a:r>
              <a:rPr lang="en-IN" sz="1800" dirty="0" err="1"/>
              <a:t>args</a:t>
            </a:r>
            <a:r>
              <a:rPr lang="en-IN" sz="1800" dirty="0"/>
              <a:t>[]) {</a:t>
            </a:r>
          </a:p>
          <a:p>
            <a:pPr marL="0" indent="0">
              <a:buNone/>
            </a:pPr>
            <a:r>
              <a:rPr lang="en-IN" sz="1800" dirty="0" smtClean="0"/>
              <a:t>   </a:t>
            </a:r>
            <a:r>
              <a:rPr lang="en-IN" sz="1800" dirty="0" err="1" smtClean="0"/>
              <a:t>HashSet</a:t>
            </a:r>
            <a:r>
              <a:rPr lang="en-IN" sz="1800" dirty="0" smtClean="0"/>
              <a:t>&lt;String</a:t>
            </a:r>
            <a:r>
              <a:rPr lang="en-IN" sz="1800" dirty="0"/>
              <a:t>&gt; </a:t>
            </a:r>
            <a:r>
              <a:rPr lang="en-IN" sz="1800" dirty="0" err="1"/>
              <a:t>hset</a:t>
            </a:r>
            <a:r>
              <a:rPr lang="en-IN" sz="1800" dirty="0"/>
              <a:t> = </a:t>
            </a:r>
            <a:r>
              <a:rPr lang="en-IN" sz="1800" dirty="0" smtClean="0"/>
              <a:t>new </a:t>
            </a:r>
            <a:r>
              <a:rPr lang="en-IN" sz="1800" dirty="0" err="1"/>
              <a:t>HashSet</a:t>
            </a:r>
            <a:r>
              <a:rPr lang="en-IN" sz="1800" dirty="0"/>
              <a:t>&lt;String&gt;();</a:t>
            </a:r>
          </a:p>
          <a:p>
            <a:pPr marL="0" indent="0">
              <a:buNone/>
            </a:pPr>
            <a:endParaRPr lang="en-IN" sz="1800" dirty="0"/>
          </a:p>
          <a:p>
            <a:pPr marL="0" indent="0">
              <a:buNone/>
            </a:pPr>
            <a:r>
              <a:rPr lang="en-IN" sz="1800" dirty="0" smtClean="0"/>
              <a:t>      </a:t>
            </a:r>
            <a:r>
              <a:rPr lang="en-IN" sz="1800" dirty="0" err="1" smtClean="0"/>
              <a:t>hset.add</a:t>
            </a:r>
            <a:r>
              <a:rPr lang="en-IN" sz="1800" dirty="0"/>
              <a:t>("Apple");</a:t>
            </a:r>
          </a:p>
          <a:p>
            <a:pPr marL="0" indent="0">
              <a:buNone/>
            </a:pPr>
            <a:r>
              <a:rPr lang="en-IN" sz="1800" dirty="0"/>
              <a:t>      </a:t>
            </a:r>
            <a:r>
              <a:rPr lang="en-IN" sz="1800" dirty="0" err="1"/>
              <a:t>hset.add</a:t>
            </a:r>
            <a:r>
              <a:rPr lang="en-IN" sz="1800" dirty="0"/>
              <a:t>("Mango");</a:t>
            </a:r>
          </a:p>
          <a:p>
            <a:pPr marL="0" indent="0">
              <a:buNone/>
            </a:pPr>
            <a:r>
              <a:rPr lang="en-IN" sz="1800" dirty="0"/>
              <a:t>      </a:t>
            </a:r>
            <a:r>
              <a:rPr lang="en-IN" sz="1800" dirty="0" err="1"/>
              <a:t>hset.add</a:t>
            </a:r>
            <a:r>
              <a:rPr lang="en-IN" sz="1800" dirty="0"/>
              <a:t>("Grapes");</a:t>
            </a:r>
          </a:p>
          <a:p>
            <a:pPr marL="0" indent="0">
              <a:buNone/>
            </a:pPr>
            <a:r>
              <a:rPr lang="en-IN" sz="1800" dirty="0"/>
              <a:t>      </a:t>
            </a:r>
            <a:r>
              <a:rPr lang="en-IN" sz="1800" dirty="0" err="1"/>
              <a:t>hset.add</a:t>
            </a:r>
            <a:r>
              <a:rPr lang="en-IN" sz="1800" dirty="0"/>
              <a:t>("Orange");</a:t>
            </a:r>
          </a:p>
          <a:p>
            <a:pPr marL="0" indent="0">
              <a:buNone/>
            </a:pPr>
            <a:r>
              <a:rPr lang="en-IN" sz="1800" dirty="0"/>
              <a:t>      </a:t>
            </a:r>
            <a:r>
              <a:rPr lang="en-IN" sz="1800" dirty="0" err="1"/>
              <a:t>hset.add</a:t>
            </a:r>
            <a:r>
              <a:rPr lang="en-IN" sz="1800" dirty="0"/>
              <a:t>("Fig");</a:t>
            </a:r>
          </a:p>
        </p:txBody>
      </p:sp>
      <p:sp>
        <p:nvSpPr>
          <p:cNvPr id="4" name="Rectangle 3"/>
          <p:cNvSpPr/>
          <p:nvPr/>
        </p:nvSpPr>
        <p:spPr>
          <a:xfrm>
            <a:off x="6662737" y="2087940"/>
            <a:ext cx="4910138"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solidFill>
                  <a:schemeClr val="dk1"/>
                </a:solidFill>
              </a:rPr>
              <a:t> //Addition of duplicate elements</a:t>
            </a:r>
          </a:p>
          <a:p>
            <a:r>
              <a:rPr lang="en-IN" b="1" dirty="0">
                <a:solidFill>
                  <a:schemeClr val="dk1"/>
                </a:solidFill>
              </a:rPr>
              <a:t>      </a:t>
            </a:r>
            <a:r>
              <a:rPr lang="en-IN" b="1" dirty="0" err="1">
                <a:solidFill>
                  <a:schemeClr val="dk1"/>
                </a:solidFill>
              </a:rPr>
              <a:t>hset.add</a:t>
            </a:r>
            <a:r>
              <a:rPr lang="en-IN" b="1" dirty="0">
                <a:solidFill>
                  <a:schemeClr val="dk1"/>
                </a:solidFill>
              </a:rPr>
              <a:t>("Apple");</a:t>
            </a:r>
          </a:p>
          <a:p>
            <a:r>
              <a:rPr lang="en-IN" b="1" dirty="0">
                <a:solidFill>
                  <a:schemeClr val="dk1"/>
                </a:solidFill>
              </a:rPr>
              <a:t>      </a:t>
            </a:r>
            <a:r>
              <a:rPr lang="en-IN" b="1" dirty="0" err="1">
                <a:solidFill>
                  <a:schemeClr val="dk1"/>
                </a:solidFill>
              </a:rPr>
              <a:t>hset.add</a:t>
            </a:r>
            <a:r>
              <a:rPr lang="en-IN" b="1" dirty="0">
                <a:solidFill>
                  <a:schemeClr val="dk1"/>
                </a:solidFill>
              </a:rPr>
              <a:t>("Mango");</a:t>
            </a:r>
          </a:p>
          <a:p>
            <a:r>
              <a:rPr lang="en-IN" b="1" dirty="0">
                <a:solidFill>
                  <a:schemeClr val="dk1"/>
                </a:solidFill>
              </a:rPr>
              <a:t>      //Addition of null values</a:t>
            </a:r>
          </a:p>
          <a:p>
            <a:r>
              <a:rPr lang="en-IN" b="1" dirty="0">
                <a:solidFill>
                  <a:schemeClr val="dk1"/>
                </a:solidFill>
              </a:rPr>
              <a:t>      </a:t>
            </a:r>
            <a:r>
              <a:rPr lang="en-IN" b="1" dirty="0" err="1">
                <a:solidFill>
                  <a:schemeClr val="dk1"/>
                </a:solidFill>
              </a:rPr>
              <a:t>hset.add</a:t>
            </a:r>
            <a:r>
              <a:rPr lang="en-IN" b="1" dirty="0">
                <a:solidFill>
                  <a:schemeClr val="dk1"/>
                </a:solidFill>
              </a:rPr>
              <a:t>(null);</a:t>
            </a:r>
          </a:p>
          <a:p>
            <a:r>
              <a:rPr lang="en-IN" b="1" dirty="0">
                <a:solidFill>
                  <a:schemeClr val="dk1"/>
                </a:solidFill>
              </a:rPr>
              <a:t>      </a:t>
            </a:r>
            <a:r>
              <a:rPr lang="en-IN" b="1" dirty="0" err="1">
                <a:solidFill>
                  <a:schemeClr val="dk1"/>
                </a:solidFill>
              </a:rPr>
              <a:t>hset.add</a:t>
            </a:r>
            <a:r>
              <a:rPr lang="en-IN" b="1" dirty="0">
                <a:solidFill>
                  <a:schemeClr val="dk1"/>
                </a:solidFill>
              </a:rPr>
              <a:t>(null);</a:t>
            </a:r>
          </a:p>
          <a:p>
            <a:endParaRPr lang="en-IN" b="1" dirty="0">
              <a:solidFill>
                <a:schemeClr val="dk1"/>
              </a:solidFill>
            </a:endParaRPr>
          </a:p>
          <a:p>
            <a:r>
              <a:rPr lang="en-IN" b="1" dirty="0">
                <a:solidFill>
                  <a:schemeClr val="dk1"/>
                </a:solidFill>
              </a:rPr>
              <a:t>      //Displaying </a:t>
            </a:r>
            <a:r>
              <a:rPr lang="en-IN" b="1" dirty="0" err="1">
                <a:solidFill>
                  <a:schemeClr val="dk1"/>
                </a:solidFill>
              </a:rPr>
              <a:t>HashSet</a:t>
            </a:r>
            <a:r>
              <a:rPr lang="en-IN" b="1" dirty="0">
                <a:solidFill>
                  <a:schemeClr val="dk1"/>
                </a:solidFill>
              </a:rPr>
              <a:t> elements</a:t>
            </a:r>
          </a:p>
          <a:p>
            <a:r>
              <a:rPr lang="en-IN" b="1" dirty="0">
                <a:solidFill>
                  <a:schemeClr val="dk1"/>
                </a:solidFill>
              </a:rPr>
              <a:t>      </a:t>
            </a:r>
            <a:r>
              <a:rPr lang="en-IN" b="1" dirty="0" err="1">
                <a:solidFill>
                  <a:schemeClr val="dk1"/>
                </a:solidFill>
              </a:rPr>
              <a:t>System.out.println</a:t>
            </a:r>
            <a:r>
              <a:rPr lang="en-IN" b="1" dirty="0">
                <a:solidFill>
                  <a:schemeClr val="dk1"/>
                </a:solidFill>
              </a:rPr>
              <a:t>(</a:t>
            </a:r>
            <a:r>
              <a:rPr lang="en-IN" b="1" dirty="0" err="1">
                <a:solidFill>
                  <a:schemeClr val="dk1"/>
                </a:solidFill>
              </a:rPr>
              <a:t>hset</a:t>
            </a:r>
            <a:r>
              <a:rPr lang="en-IN" b="1" dirty="0">
                <a:solidFill>
                  <a:schemeClr val="dk1"/>
                </a:solidFill>
              </a:rPr>
              <a:t>);</a:t>
            </a:r>
          </a:p>
          <a:p>
            <a:r>
              <a:rPr lang="en-IN" b="1" dirty="0">
                <a:solidFill>
                  <a:schemeClr val="dk1"/>
                </a:solidFill>
              </a:rPr>
              <a:t>    }</a:t>
            </a:r>
          </a:p>
          <a:p>
            <a:r>
              <a:rPr lang="en-IN" b="1" dirty="0">
                <a:solidFill>
                  <a:schemeClr val="dk1"/>
                </a:solidFill>
              </a:rPr>
              <a:t>}</a:t>
            </a:r>
          </a:p>
        </p:txBody>
      </p:sp>
      <p:sp>
        <p:nvSpPr>
          <p:cNvPr id="5" name="Rectangle 4"/>
          <p:cNvSpPr/>
          <p:nvPr/>
        </p:nvSpPr>
        <p:spPr>
          <a:xfrm>
            <a:off x="6896653" y="5897563"/>
            <a:ext cx="444230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IN" dirty="0"/>
              <a:t>[null, Mango, Grapes, Apple, Orange, Fig]</a:t>
            </a:r>
          </a:p>
        </p:txBody>
      </p:sp>
    </p:spTree>
    <p:extLst>
      <p:ext uri="{BB962C8B-B14F-4D97-AF65-F5344CB8AC3E}">
        <p14:creationId xmlns:p14="http://schemas.microsoft.com/office/powerpoint/2010/main" val="2134271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0"/>
            <a:ext cx="9144000" cy="609600"/>
          </a:xfrm>
        </p:spPr>
        <p:txBody>
          <a:bodyPr/>
          <a:lstStyle/>
          <a:p>
            <a:pPr algn="ctr" eaLnBrk="1" hangingPunct="1"/>
            <a:r>
              <a:rPr lang="en-US" altLang="en-US" sz="3800"/>
              <a:t>Generic Class Definition: An Example</a:t>
            </a:r>
          </a:p>
        </p:txBody>
      </p:sp>
      <p:sp>
        <p:nvSpPr>
          <p:cNvPr id="9219"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76275"/>
            <a:ext cx="7772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234165"/>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Treeset</a:t>
            </a:r>
            <a:endParaRPr lang="en-IN" dirty="0"/>
          </a:p>
        </p:txBody>
      </p:sp>
      <p:sp>
        <p:nvSpPr>
          <p:cNvPr id="3" name="Content Placeholder 2"/>
          <p:cNvSpPr>
            <a:spLocks noGrp="1"/>
          </p:cNvSpPr>
          <p:nvPr>
            <p:ph idx="1"/>
          </p:nvPr>
        </p:nvSpPr>
        <p:spPr>
          <a:xfrm>
            <a:off x="681038" y="1300164"/>
            <a:ext cx="10972800" cy="5114923"/>
          </a:xfrm>
        </p:spPr>
        <p:txBody>
          <a:bodyPr/>
          <a:lstStyle/>
          <a:p>
            <a:r>
              <a:rPr lang="en-IN" b="0" dirty="0" err="1"/>
              <a:t>TreeSet</a:t>
            </a:r>
            <a:r>
              <a:rPr lang="en-IN" b="0" dirty="0"/>
              <a:t> is similar to </a:t>
            </a:r>
            <a:r>
              <a:rPr lang="en-IN" b="0" dirty="0" err="1"/>
              <a:t>HashSet</a:t>
            </a:r>
            <a:r>
              <a:rPr lang="en-IN" b="0" dirty="0"/>
              <a:t> except that it sorts the elements in the ascending order while </a:t>
            </a:r>
            <a:r>
              <a:rPr lang="en-IN" b="0" dirty="0" err="1"/>
              <a:t>HashSet</a:t>
            </a:r>
            <a:r>
              <a:rPr lang="en-IN" b="0" dirty="0"/>
              <a:t> doesn’t maintain any order. </a:t>
            </a:r>
          </a:p>
          <a:p>
            <a:r>
              <a:rPr lang="en-IN" b="0" dirty="0" err="1"/>
              <a:t>TreeSet</a:t>
            </a:r>
            <a:r>
              <a:rPr lang="en-IN" b="0" dirty="0"/>
              <a:t> allows null element but like </a:t>
            </a:r>
            <a:r>
              <a:rPr lang="en-IN" b="0" dirty="0" err="1"/>
              <a:t>HashSet</a:t>
            </a:r>
            <a:r>
              <a:rPr lang="en-IN" b="0" dirty="0"/>
              <a:t> it doesn’t allow.</a:t>
            </a:r>
          </a:p>
          <a:p>
            <a:r>
              <a:rPr lang="en-IN" b="0" dirty="0" err="1"/>
              <a:t>TreeSet</a:t>
            </a:r>
            <a:r>
              <a:rPr lang="en-IN" b="0" dirty="0"/>
              <a:t> class implements the Set interface that uses a tree for storage.</a:t>
            </a:r>
          </a:p>
          <a:p>
            <a:r>
              <a:rPr lang="en-IN" b="0" dirty="0" err="1"/>
              <a:t>TreeSet</a:t>
            </a:r>
            <a:r>
              <a:rPr lang="en-IN" b="0" dirty="0"/>
              <a:t> implements the </a:t>
            </a:r>
            <a:r>
              <a:rPr lang="en-IN" b="0" dirty="0" err="1">
                <a:hlinkClick r:id="rId2"/>
              </a:rPr>
              <a:t>SortedSet</a:t>
            </a:r>
            <a:r>
              <a:rPr lang="en-IN" b="0" dirty="0"/>
              <a:t> interface so duplicate values are not allowed</a:t>
            </a:r>
            <a:r>
              <a:rPr lang="en-IN" b="0" dirty="0" smtClean="0"/>
              <a:t>.</a:t>
            </a:r>
          </a:p>
          <a:p>
            <a:r>
              <a:rPr lang="en-IN" b="0" dirty="0" err="1"/>
              <a:t>TreeSet</a:t>
            </a:r>
            <a:r>
              <a:rPr lang="en-IN" b="0" dirty="0"/>
              <a:t> does not preserve the insertion order of elements but elements are sorted by keys.</a:t>
            </a:r>
          </a:p>
          <a:p>
            <a:endParaRPr lang="en-IN" b="0" dirty="0"/>
          </a:p>
          <a:p>
            <a:endParaRPr lang="en-IN" dirty="0" smtClean="0"/>
          </a:p>
          <a:p>
            <a:endParaRPr lang="en-IN" dirty="0"/>
          </a:p>
          <a:p>
            <a:endParaRPr lang="en-IN" dirty="0"/>
          </a:p>
        </p:txBody>
      </p:sp>
    </p:spTree>
    <p:extLst>
      <p:ext uri="{BB962C8B-B14F-4D97-AF65-F5344CB8AC3E}">
        <p14:creationId xmlns:p14="http://schemas.microsoft.com/office/powerpoint/2010/main" val="39393459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Treeset</a:t>
            </a:r>
            <a:r>
              <a:rPr lang="en-IN" dirty="0" smtClean="0"/>
              <a:t> Hierarchy</a:t>
            </a:r>
            <a:endParaRPr lang="en-IN" dirty="0"/>
          </a:p>
        </p:txBody>
      </p:sp>
      <p:pic>
        <p:nvPicPr>
          <p:cNvPr id="4" name="Picture 3"/>
          <p:cNvPicPr>
            <a:picLocks noChangeAspect="1"/>
          </p:cNvPicPr>
          <p:nvPr/>
        </p:nvPicPr>
        <p:blipFill>
          <a:blip r:embed="rId2"/>
          <a:stretch>
            <a:fillRect/>
          </a:stretch>
        </p:blipFill>
        <p:spPr>
          <a:xfrm>
            <a:off x="8758237" y="1243013"/>
            <a:ext cx="2671763" cy="5114925"/>
          </a:xfrm>
          <a:prstGeom prst="rect">
            <a:avLst/>
          </a:prstGeom>
        </p:spPr>
      </p:pic>
      <p:sp>
        <p:nvSpPr>
          <p:cNvPr id="5" name="Rectangle 4"/>
          <p:cNvSpPr/>
          <p:nvPr/>
        </p:nvSpPr>
        <p:spPr>
          <a:xfrm>
            <a:off x="428626" y="1904345"/>
            <a:ext cx="7400925"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IN" sz="2400" dirty="0"/>
              <a:t>Java </a:t>
            </a:r>
            <a:r>
              <a:rPr lang="en-IN" sz="2400" dirty="0" err="1"/>
              <a:t>TreeSet</a:t>
            </a:r>
            <a:r>
              <a:rPr lang="en-IN" sz="2400" dirty="0"/>
              <a:t> class implements </a:t>
            </a:r>
            <a:r>
              <a:rPr lang="en-IN" sz="2400" dirty="0" err="1"/>
              <a:t>NavigableSet</a:t>
            </a:r>
            <a:r>
              <a:rPr lang="en-IN" sz="2400" dirty="0"/>
              <a:t> interface. </a:t>
            </a:r>
            <a:endParaRPr lang="en-IN" sz="2400" dirty="0" smtClean="0"/>
          </a:p>
          <a:p>
            <a:pPr marL="285750" indent="-285750">
              <a:buFont typeface="Arial" panose="020B0604020202020204" pitchFamily="34" charset="0"/>
              <a:buChar char="•"/>
            </a:pPr>
            <a:r>
              <a:rPr lang="en-IN" sz="2400" dirty="0" smtClean="0"/>
              <a:t>The </a:t>
            </a:r>
            <a:r>
              <a:rPr lang="en-IN" sz="2400" dirty="0" err="1"/>
              <a:t>NavigableSet</a:t>
            </a:r>
            <a:r>
              <a:rPr lang="en-IN" sz="2400" dirty="0"/>
              <a:t> interface extends </a:t>
            </a:r>
            <a:r>
              <a:rPr lang="en-IN" sz="2400" dirty="0" err="1"/>
              <a:t>SortedSet</a:t>
            </a:r>
            <a:r>
              <a:rPr lang="en-IN" sz="2400" dirty="0"/>
              <a:t>, Set, Collection and </a:t>
            </a:r>
            <a:r>
              <a:rPr lang="en-IN" sz="2400" dirty="0" err="1"/>
              <a:t>Iterable</a:t>
            </a:r>
            <a:r>
              <a:rPr lang="en-IN" sz="2400" dirty="0"/>
              <a:t> interfaces in hierarchical order.</a:t>
            </a:r>
          </a:p>
        </p:txBody>
      </p:sp>
      <p:cxnSp>
        <p:nvCxnSpPr>
          <p:cNvPr id="7" name="Straight Arrow Connector 6"/>
          <p:cNvCxnSpPr/>
          <p:nvPr/>
        </p:nvCxnSpPr>
        <p:spPr>
          <a:xfrm flipV="1">
            <a:off x="9715503" y="1700215"/>
            <a:ext cx="0" cy="4857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V="1">
            <a:off x="9725023" y="2624143"/>
            <a:ext cx="0" cy="4857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1">
            <a:off x="9729791" y="3514743"/>
            <a:ext cx="0" cy="4857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9729790" y="4457706"/>
            <a:ext cx="0" cy="4857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V="1">
            <a:off x="9744079" y="5386404"/>
            <a:ext cx="0" cy="4857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02020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TreeSet</a:t>
            </a:r>
            <a:r>
              <a:rPr lang="en-IN" dirty="0"/>
              <a:t> class </a:t>
            </a:r>
            <a:r>
              <a:rPr lang="en-IN" dirty="0" smtClean="0"/>
              <a:t>declaration</a:t>
            </a:r>
            <a:endParaRPr lang="en-IN" dirty="0"/>
          </a:p>
        </p:txBody>
      </p:sp>
      <p:sp>
        <p:nvSpPr>
          <p:cNvPr id="3" name="Content Placeholder 2"/>
          <p:cNvSpPr>
            <a:spLocks noGrp="1"/>
          </p:cNvSpPr>
          <p:nvPr>
            <p:ph idx="1"/>
          </p:nvPr>
        </p:nvSpPr>
        <p:spPr>
          <a:xfrm>
            <a:off x="552450" y="1528765"/>
            <a:ext cx="10972800" cy="885824"/>
          </a:xfrm>
        </p:spPr>
        <p:txBody>
          <a:bodyPr/>
          <a:lstStyle/>
          <a:p>
            <a:r>
              <a:rPr lang="en-IN" dirty="0"/>
              <a:t>public</a:t>
            </a:r>
            <a:r>
              <a:rPr lang="en-IN" b="0" dirty="0"/>
              <a:t> </a:t>
            </a:r>
            <a:r>
              <a:rPr lang="en-IN" dirty="0"/>
              <a:t>class</a:t>
            </a:r>
            <a:r>
              <a:rPr lang="en-IN" b="0" dirty="0"/>
              <a:t> </a:t>
            </a:r>
            <a:r>
              <a:rPr lang="en-IN" b="0" dirty="0" err="1"/>
              <a:t>TreeSet</a:t>
            </a:r>
            <a:r>
              <a:rPr lang="en-IN" b="0" dirty="0"/>
              <a:t>&lt;E&gt; </a:t>
            </a:r>
            <a:r>
              <a:rPr lang="en-IN" dirty="0"/>
              <a:t>extends</a:t>
            </a:r>
            <a:r>
              <a:rPr lang="en-IN" b="0" dirty="0"/>
              <a:t> </a:t>
            </a:r>
            <a:r>
              <a:rPr lang="en-IN" b="0" dirty="0" err="1"/>
              <a:t>AbstractSet</a:t>
            </a:r>
            <a:r>
              <a:rPr lang="en-IN" b="0" dirty="0"/>
              <a:t>&lt;E&gt; </a:t>
            </a:r>
            <a:r>
              <a:rPr lang="en-IN" dirty="0"/>
              <a:t>implements</a:t>
            </a:r>
            <a:r>
              <a:rPr lang="en-IN" b="0" dirty="0"/>
              <a:t> </a:t>
            </a:r>
            <a:r>
              <a:rPr lang="en-IN" b="0" dirty="0" err="1"/>
              <a:t>NavigableSet</a:t>
            </a:r>
            <a:r>
              <a:rPr lang="en-IN" b="0" dirty="0"/>
              <a:t>&lt;E&gt;, </a:t>
            </a:r>
            <a:r>
              <a:rPr lang="en-IN" b="0" dirty="0" err="1"/>
              <a:t>Cloneable</a:t>
            </a:r>
            <a:r>
              <a:rPr lang="en-IN" b="0" dirty="0"/>
              <a:t>, </a:t>
            </a:r>
            <a:r>
              <a:rPr lang="en-IN" b="0" dirty="0" err="1"/>
              <a:t>Serializable</a:t>
            </a:r>
            <a:r>
              <a:rPr lang="en-IN" b="0" dirty="0"/>
              <a:t>  </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15439335"/>
              </p:ext>
            </p:extLst>
          </p:nvPr>
        </p:nvGraphicFramePr>
        <p:xfrm>
          <a:off x="688180" y="2667765"/>
          <a:ext cx="10701340" cy="3471615"/>
        </p:xfrm>
        <a:graphic>
          <a:graphicData uri="http://schemas.openxmlformats.org/drawingml/2006/table">
            <a:tbl>
              <a:tblPr/>
              <a:tblGrid>
                <a:gridCol w="3228978"/>
                <a:gridCol w="7472362"/>
              </a:tblGrid>
              <a:tr h="461931">
                <a:tc>
                  <a:txBody>
                    <a:bodyPr/>
                    <a:lstStyle/>
                    <a:p>
                      <a:pPr algn="ctr" fontAlgn="t"/>
                      <a:r>
                        <a:rPr lang="en-IN" sz="1700" b="1" dirty="0">
                          <a:solidFill>
                            <a:srgbClr val="000000"/>
                          </a:solidFill>
                          <a:effectLst/>
                          <a:latin typeface="times new roman" panose="02020603050405020304" pitchFamily="18" charset="0"/>
                        </a:rPr>
                        <a:t>Constructor</a:t>
                      </a:r>
                    </a:p>
                  </a:txBody>
                  <a:tcPr marL="110569" marR="110569" marT="110569" marB="110569">
                    <a:lnL w="9525" cap="flat" cmpd="sng" algn="ctr">
                      <a:solidFill>
                        <a:srgbClr val="983F00"/>
                      </a:solidFill>
                      <a:prstDash val="solid"/>
                      <a:round/>
                      <a:headEnd type="none" w="med" len="med"/>
                      <a:tailEnd type="none" w="med" len="med"/>
                    </a:lnL>
                    <a:lnR w="9525" cap="flat" cmpd="sng" algn="ctr">
                      <a:solidFill>
                        <a:srgbClr val="983F00"/>
                      </a:solidFill>
                      <a:prstDash val="solid"/>
                      <a:round/>
                      <a:headEnd type="none" w="med" len="med"/>
                      <a:tailEnd type="none" w="med" len="med"/>
                    </a:lnR>
                    <a:lnT w="9525" cap="flat" cmpd="sng" algn="ctr">
                      <a:solidFill>
                        <a:srgbClr val="983F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700" b="1" dirty="0">
                          <a:solidFill>
                            <a:srgbClr val="000000"/>
                          </a:solidFill>
                          <a:effectLst/>
                          <a:latin typeface="times new roman" panose="02020603050405020304" pitchFamily="18" charset="0"/>
                        </a:rPr>
                        <a:t>Description</a:t>
                      </a:r>
                    </a:p>
                  </a:txBody>
                  <a:tcPr marL="110569" marR="110569" marT="110569" marB="110569">
                    <a:lnL w="9525" cap="flat" cmpd="sng" algn="ctr">
                      <a:solidFill>
                        <a:srgbClr val="983F00"/>
                      </a:solidFill>
                      <a:prstDash val="solid"/>
                      <a:round/>
                      <a:headEnd type="none" w="med" len="med"/>
                      <a:tailEnd type="none" w="med" len="med"/>
                    </a:lnL>
                    <a:lnR w="9525" cap="flat" cmpd="sng" algn="ctr">
                      <a:solidFill>
                        <a:srgbClr val="983F00"/>
                      </a:solidFill>
                      <a:prstDash val="solid"/>
                      <a:round/>
                      <a:headEnd type="none" w="med" len="med"/>
                      <a:tailEnd type="none" w="med" len="med"/>
                    </a:lnR>
                    <a:lnT w="9525" cap="flat" cmpd="sng" algn="ctr">
                      <a:solidFill>
                        <a:srgbClr val="983F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52505">
                <a:tc>
                  <a:txBody>
                    <a:bodyPr/>
                    <a:lstStyle/>
                    <a:p>
                      <a:pPr algn="just" fontAlgn="t"/>
                      <a:r>
                        <a:rPr lang="en-IN" sz="1700" b="0" i="0">
                          <a:solidFill>
                            <a:srgbClr val="000000"/>
                          </a:solidFill>
                          <a:effectLst/>
                          <a:latin typeface="verdana" panose="020B0604030504040204" pitchFamily="34" charset="0"/>
                        </a:rPr>
                        <a:t>TreeSet()</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b="0" i="0" dirty="0">
                          <a:solidFill>
                            <a:srgbClr val="000000"/>
                          </a:solidFill>
                          <a:effectLst/>
                          <a:latin typeface="verdana" panose="020B0604030504040204" pitchFamily="34" charset="0"/>
                        </a:rPr>
                        <a:t>It is used to construct an empty tree set that will be sorted in an ascending order according to the natural order of the tree set.</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2937">
                <a:tc>
                  <a:txBody>
                    <a:bodyPr/>
                    <a:lstStyle/>
                    <a:p>
                      <a:pPr algn="just" fontAlgn="t"/>
                      <a:r>
                        <a:rPr lang="en-IN" sz="1700" b="0" i="0">
                          <a:solidFill>
                            <a:srgbClr val="000000"/>
                          </a:solidFill>
                          <a:effectLst/>
                          <a:latin typeface="verdana" panose="020B0604030504040204" pitchFamily="34" charset="0"/>
                        </a:rPr>
                        <a:t>TreeSet(Collection c)</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b="0" i="0">
                          <a:solidFill>
                            <a:srgbClr val="000000"/>
                          </a:solidFill>
                          <a:effectLst/>
                          <a:latin typeface="verdana" panose="020B0604030504040204" pitchFamily="34" charset="0"/>
                        </a:rPr>
                        <a:t>It is used to build a new tree set that contains the elements of the collection c.</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7439">
                <a:tc>
                  <a:txBody>
                    <a:bodyPr/>
                    <a:lstStyle/>
                    <a:p>
                      <a:pPr algn="just" fontAlgn="t"/>
                      <a:r>
                        <a:rPr lang="en-IN" sz="1700" b="0" i="0">
                          <a:solidFill>
                            <a:srgbClr val="000000"/>
                          </a:solidFill>
                          <a:effectLst/>
                          <a:latin typeface="verdana" panose="020B0604030504040204" pitchFamily="34" charset="0"/>
                        </a:rPr>
                        <a:t>TreeSet(Comparator comp)</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b="0" i="0">
                          <a:solidFill>
                            <a:srgbClr val="000000"/>
                          </a:solidFill>
                          <a:effectLst/>
                          <a:latin typeface="verdana" panose="020B0604030504040204" pitchFamily="34" charset="0"/>
                        </a:rPr>
                        <a:t>It is used to construct an empty tree set that will be sorted according to given comparator.</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5867">
                <a:tc>
                  <a:txBody>
                    <a:bodyPr/>
                    <a:lstStyle/>
                    <a:p>
                      <a:pPr algn="just" fontAlgn="t"/>
                      <a:r>
                        <a:rPr lang="en-IN" sz="1700" b="0" i="0">
                          <a:solidFill>
                            <a:srgbClr val="000000"/>
                          </a:solidFill>
                          <a:effectLst/>
                          <a:latin typeface="verdana" panose="020B0604030504040204" pitchFamily="34" charset="0"/>
                        </a:rPr>
                        <a:t>TreeSet(SortedSet ss)</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b="0" i="0" dirty="0">
                          <a:solidFill>
                            <a:srgbClr val="000000"/>
                          </a:solidFill>
                          <a:effectLst/>
                          <a:latin typeface="verdana" panose="020B0604030504040204" pitchFamily="34" charset="0"/>
                        </a:rPr>
                        <a:t>It is used to build a </a:t>
                      </a:r>
                      <a:r>
                        <a:rPr lang="en-IN" sz="1700" b="0" i="0" dirty="0" err="1">
                          <a:solidFill>
                            <a:srgbClr val="000000"/>
                          </a:solidFill>
                          <a:effectLst/>
                          <a:latin typeface="verdana" panose="020B0604030504040204" pitchFamily="34" charset="0"/>
                        </a:rPr>
                        <a:t>TreeSet</a:t>
                      </a:r>
                      <a:r>
                        <a:rPr lang="en-IN" sz="1700" b="0" i="0" dirty="0">
                          <a:solidFill>
                            <a:srgbClr val="000000"/>
                          </a:solidFill>
                          <a:effectLst/>
                          <a:latin typeface="verdana" panose="020B0604030504040204" pitchFamily="34" charset="0"/>
                        </a:rPr>
                        <a:t> that contains the elements of the given </a:t>
                      </a:r>
                      <a:r>
                        <a:rPr lang="en-IN" sz="1700" b="0" i="0" dirty="0" err="1">
                          <a:solidFill>
                            <a:srgbClr val="000000"/>
                          </a:solidFill>
                          <a:effectLst/>
                          <a:latin typeface="verdana" panose="020B0604030504040204" pitchFamily="34" charset="0"/>
                        </a:rPr>
                        <a:t>SortedSet</a:t>
                      </a:r>
                      <a:r>
                        <a:rPr lang="en-IN" sz="1700" b="0" i="0" dirty="0">
                          <a:solidFill>
                            <a:srgbClr val="000000"/>
                          </a:solidFill>
                          <a:effectLst/>
                          <a:latin typeface="verdana" panose="020B0604030504040204" pitchFamily="34" charset="0"/>
                        </a:rPr>
                        <a:t>.</a:t>
                      </a:r>
                    </a:p>
                  </a:txBody>
                  <a:tcPr marL="73713" marR="73713" marT="73713" marB="73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6808275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Java </a:t>
            </a:r>
            <a:r>
              <a:rPr lang="en-IN" dirty="0" err="1"/>
              <a:t>TreeSet</a:t>
            </a:r>
            <a:r>
              <a:rPr lang="en-IN" dirty="0"/>
              <a:t> </a:t>
            </a:r>
            <a:r>
              <a:rPr lang="en-IN" dirty="0" smtClean="0"/>
              <a:t>class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86297478"/>
              </p:ext>
            </p:extLst>
          </p:nvPr>
        </p:nvGraphicFramePr>
        <p:xfrm>
          <a:off x="800100" y="1600198"/>
          <a:ext cx="10274301" cy="4975201"/>
        </p:xfrm>
        <a:graphic>
          <a:graphicData uri="http://schemas.openxmlformats.org/drawingml/2006/table">
            <a:tbl>
              <a:tblPr/>
              <a:tblGrid>
                <a:gridCol w="2328863"/>
                <a:gridCol w="7945438"/>
              </a:tblGrid>
              <a:tr h="256187">
                <a:tc>
                  <a:txBody>
                    <a:bodyPr/>
                    <a:lstStyle/>
                    <a:p>
                      <a:pPr algn="ctr" fontAlgn="t"/>
                      <a:r>
                        <a:rPr lang="en-IN" sz="1600" b="1">
                          <a:solidFill>
                            <a:srgbClr val="000000"/>
                          </a:solidFill>
                          <a:effectLst/>
                          <a:latin typeface="times new roman" panose="02020603050405020304" pitchFamily="18" charset="0"/>
                        </a:rPr>
                        <a:t>Method</a:t>
                      </a:r>
                    </a:p>
                  </a:txBody>
                  <a:tcPr marL="58224" marR="58224" marT="58224" marB="58224">
                    <a:lnL w="9525" cap="flat" cmpd="sng" algn="ctr">
                      <a:solidFill>
                        <a:srgbClr val="A002B4"/>
                      </a:solidFill>
                      <a:prstDash val="solid"/>
                      <a:round/>
                      <a:headEnd type="none" w="med" len="med"/>
                      <a:tailEnd type="none" w="med" len="med"/>
                    </a:lnL>
                    <a:lnR w="9525" cap="flat" cmpd="sng" algn="ctr">
                      <a:solidFill>
                        <a:srgbClr val="A002B4"/>
                      </a:solidFill>
                      <a:prstDash val="solid"/>
                      <a:round/>
                      <a:headEnd type="none" w="med" len="med"/>
                      <a:tailEnd type="none" w="med" len="med"/>
                    </a:lnR>
                    <a:lnT w="9525" cap="flat" cmpd="sng" algn="ctr">
                      <a:solidFill>
                        <a:srgbClr val="A002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58224" marR="58224" marT="58224" marB="58224">
                    <a:lnL w="9525" cap="flat" cmpd="sng" algn="ctr">
                      <a:solidFill>
                        <a:srgbClr val="A002B4"/>
                      </a:solidFill>
                      <a:prstDash val="solid"/>
                      <a:round/>
                      <a:headEnd type="none" w="med" len="med"/>
                      <a:tailEnd type="none" w="med" len="med"/>
                    </a:lnL>
                    <a:lnR w="9525" cap="flat" cmpd="sng" algn="ctr">
                      <a:solidFill>
                        <a:srgbClr val="A002B4"/>
                      </a:solidFill>
                      <a:prstDash val="solid"/>
                      <a:round/>
                      <a:headEnd type="none" w="med" len="med"/>
                      <a:tailEnd type="none" w="med" len="med"/>
                    </a:lnR>
                    <a:lnT w="9525" cap="flat" cmpd="sng" algn="ctr">
                      <a:solidFill>
                        <a:srgbClr val="A002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96847">
                <a:tc>
                  <a:txBody>
                    <a:bodyPr/>
                    <a:lstStyle/>
                    <a:p>
                      <a:pPr algn="just" fontAlgn="t"/>
                      <a:r>
                        <a:rPr lang="en-IN" sz="1600" b="0" i="0">
                          <a:solidFill>
                            <a:srgbClr val="000000"/>
                          </a:solidFill>
                          <a:effectLst/>
                          <a:latin typeface="verdana" panose="020B0604030504040204" pitchFamily="34" charset="0"/>
                        </a:rPr>
                        <a:t>boolean addAll(Collection c)</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add all of the elements in the specified collection to this set.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7109">
                <a:tc>
                  <a:txBody>
                    <a:bodyPr/>
                    <a:lstStyle/>
                    <a:p>
                      <a:pPr algn="just" fontAlgn="t"/>
                      <a:r>
                        <a:rPr lang="en-IN" sz="1600" b="0" i="0">
                          <a:solidFill>
                            <a:srgbClr val="000000"/>
                          </a:solidFill>
                          <a:effectLst/>
                          <a:latin typeface="verdana" panose="020B0604030504040204" pitchFamily="34" charset="0"/>
                        </a:rPr>
                        <a:t>boolean contains(Object o)</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true if this set contains the specified element.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7109">
                <a:tc>
                  <a:txBody>
                    <a:bodyPr/>
                    <a:lstStyle/>
                    <a:p>
                      <a:pPr algn="just" fontAlgn="t"/>
                      <a:r>
                        <a:rPr lang="en-IN" sz="1600" b="0" i="0">
                          <a:solidFill>
                            <a:srgbClr val="000000"/>
                          </a:solidFill>
                          <a:effectLst/>
                          <a:latin typeface="verdana" panose="020B0604030504040204" pitchFamily="34" charset="0"/>
                        </a:rPr>
                        <a:t>boolean isEmpty()</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dirty="0">
                          <a:solidFill>
                            <a:srgbClr val="000000"/>
                          </a:solidFill>
                          <a:effectLst/>
                          <a:latin typeface="verdana" panose="020B0604030504040204" pitchFamily="34" charset="0"/>
                        </a:rPr>
                        <a:t>It is used to return true if this set contains no elements.</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6847">
                <a:tc>
                  <a:txBody>
                    <a:bodyPr/>
                    <a:lstStyle/>
                    <a:p>
                      <a:pPr algn="just" fontAlgn="t"/>
                      <a:r>
                        <a:rPr lang="en-IN" sz="1600" b="0" i="0">
                          <a:solidFill>
                            <a:srgbClr val="000000"/>
                          </a:solidFill>
                          <a:effectLst/>
                          <a:latin typeface="verdana" panose="020B0604030504040204" pitchFamily="34" charset="0"/>
                        </a:rPr>
                        <a:t>boolean remove(Object o)</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remove the specified element from this set if it is present.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6847">
                <a:tc>
                  <a:txBody>
                    <a:bodyPr/>
                    <a:lstStyle/>
                    <a:p>
                      <a:pPr algn="just" fontAlgn="t"/>
                      <a:r>
                        <a:rPr lang="en-IN" sz="1600" b="0" i="0">
                          <a:solidFill>
                            <a:srgbClr val="000000"/>
                          </a:solidFill>
                          <a:effectLst/>
                          <a:latin typeface="verdana" panose="020B0604030504040204" pitchFamily="34" charset="0"/>
                        </a:rPr>
                        <a:t>void add(Object o)</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add the specified element to this set if it is not already present.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7109">
                <a:tc>
                  <a:txBody>
                    <a:bodyPr/>
                    <a:lstStyle/>
                    <a:p>
                      <a:pPr algn="just" fontAlgn="t"/>
                      <a:r>
                        <a:rPr lang="en-IN" sz="1600" b="0" i="0">
                          <a:solidFill>
                            <a:srgbClr val="000000"/>
                          </a:solidFill>
                          <a:effectLst/>
                          <a:latin typeface="verdana" panose="020B0604030504040204" pitchFamily="34" charset="0"/>
                        </a:rPr>
                        <a:t>void clear()</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remove all of the elements from this set.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7109">
                <a:tc>
                  <a:txBody>
                    <a:bodyPr/>
                    <a:lstStyle/>
                    <a:p>
                      <a:pPr algn="just" fontAlgn="t"/>
                      <a:r>
                        <a:rPr lang="en-IN" sz="1600" b="0" i="0">
                          <a:solidFill>
                            <a:srgbClr val="000000"/>
                          </a:solidFill>
                          <a:effectLst/>
                          <a:latin typeface="verdana" panose="020B0604030504040204" pitchFamily="34" charset="0"/>
                        </a:rPr>
                        <a:t>Object clone()</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a shallow copy of this TreeSet instance.</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6847">
                <a:tc>
                  <a:txBody>
                    <a:bodyPr/>
                    <a:lstStyle/>
                    <a:p>
                      <a:pPr algn="just" fontAlgn="t"/>
                      <a:r>
                        <a:rPr lang="en-IN" sz="1600" b="0" i="0">
                          <a:solidFill>
                            <a:srgbClr val="000000"/>
                          </a:solidFill>
                          <a:effectLst/>
                          <a:latin typeface="verdana" panose="020B0604030504040204" pitchFamily="34" charset="0"/>
                        </a:rPr>
                        <a:t>Object first()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a:solidFill>
                            <a:srgbClr val="000000"/>
                          </a:solidFill>
                          <a:effectLst/>
                          <a:latin typeface="verdana" panose="020B0604030504040204" pitchFamily="34" charset="0"/>
                        </a:rPr>
                        <a:t>It is used to return the first (lowest) element currently in this sorted set.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6847">
                <a:tc>
                  <a:txBody>
                    <a:bodyPr/>
                    <a:lstStyle/>
                    <a:p>
                      <a:pPr algn="just" fontAlgn="t"/>
                      <a:r>
                        <a:rPr lang="en-IN" sz="1600" b="0" i="0">
                          <a:solidFill>
                            <a:srgbClr val="000000"/>
                          </a:solidFill>
                          <a:effectLst/>
                          <a:latin typeface="verdana" panose="020B0604030504040204" pitchFamily="34" charset="0"/>
                        </a:rPr>
                        <a:t>Object last()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0" i="0">
                          <a:solidFill>
                            <a:srgbClr val="000000"/>
                          </a:solidFill>
                          <a:effectLst/>
                          <a:latin typeface="verdana" panose="020B0604030504040204" pitchFamily="34" charset="0"/>
                        </a:rPr>
                        <a:t>It is used to return the last (highest) element currently in this sorted set.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7109">
                <a:tc>
                  <a:txBody>
                    <a:bodyPr/>
                    <a:lstStyle/>
                    <a:p>
                      <a:pPr algn="just" fontAlgn="t"/>
                      <a:r>
                        <a:rPr lang="en-IN" sz="1600" b="0" i="0">
                          <a:solidFill>
                            <a:srgbClr val="000000"/>
                          </a:solidFill>
                          <a:effectLst/>
                          <a:latin typeface="verdana" panose="020B0604030504040204" pitchFamily="34" charset="0"/>
                        </a:rPr>
                        <a:t>int size()</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0" i="0" dirty="0">
                          <a:solidFill>
                            <a:srgbClr val="000000"/>
                          </a:solidFill>
                          <a:effectLst/>
                          <a:latin typeface="verdana" panose="020B0604030504040204" pitchFamily="34" charset="0"/>
                        </a:rPr>
                        <a:t>It is used to return the number of elements in this set.</a:t>
                      </a:r>
                    </a:p>
                  </a:txBody>
                  <a:tcPr marL="38816" marR="38816" marT="38816" marB="38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7618196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Treeset</a:t>
            </a:r>
            <a:r>
              <a:rPr lang="en-IN" dirty="0" smtClean="0"/>
              <a:t> Example</a:t>
            </a:r>
            <a:endParaRPr lang="en-IN" dirty="0"/>
          </a:p>
        </p:txBody>
      </p:sp>
      <p:sp>
        <p:nvSpPr>
          <p:cNvPr id="3" name="Content Placeholder 2"/>
          <p:cNvSpPr>
            <a:spLocks noGrp="1"/>
          </p:cNvSpPr>
          <p:nvPr>
            <p:ph idx="1"/>
          </p:nvPr>
        </p:nvSpPr>
        <p:spPr>
          <a:xfrm>
            <a:off x="638175" y="1300164"/>
            <a:ext cx="5334000" cy="4525963"/>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sz="1600" dirty="0"/>
              <a:t>public class </a:t>
            </a:r>
            <a:r>
              <a:rPr lang="en-IN" sz="1600" dirty="0" err="1"/>
              <a:t>TreeSetExample</a:t>
            </a:r>
            <a:r>
              <a:rPr lang="en-IN" sz="1600" dirty="0"/>
              <a:t> {</a:t>
            </a:r>
          </a:p>
          <a:p>
            <a:pPr marL="0" indent="0">
              <a:buNone/>
            </a:pPr>
            <a:r>
              <a:rPr lang="en-IN" sz="1600" dirty="0"/>
              <a:t>     public static void main(String </a:t>
            </a:r>
            <a:r>
              <a:rPr lang="en-IN" sz="1600" dirty="0" err="1"/>
              <a:t>args</a:t>
            </a:r>
            <a:r>
              <a:rPr lang="en-IN" sz="1600" dirty="0"/>
              <a:t>[]) {</a:t>
            </a:r>
          </a:p>
          <a:p>
            <a:pPr marL="0" indent="0">
              <a:buNone/>
            </a:pPr>
            <a:r>
              <a:rPr lang="en-IN" sz="1600" dirty="0" smtClean="0"/>
              <a:t>     </a:t>
            </a:r>
            <a:r>
              <a:rPr lang="en-IN" sz="1600" dirty="0" err="1" smtClean="0"/>
              <a:t>TreeSet</a:t>
            </a:r>
            <a:r>
              <a:rPr lang="en-IN" sz="1600" dirty="0" smtClean="0"/>
              <a:t>&lt;String</a:t>
            </a:r>
            <a:r>
              <a:rPr lang="en-IN" sz="1600" dirty="0"/>
              <a:t>&gt; </a:t>
            </a:r>
            <a:r>
              <a:rPr lang="en-IN" sz="1600" dirty="0" err="1"/>
              <a:t>tset</a:t>
            </a:r>
            <a:r>
              <a:rPr lang="en-IN" sz="1600" dirty="0"/>
              <a:t> = new </a:t>
            </a:r>
            <a:r>
              <a:rPr lang="en-IN" sz="1600" dirty="0" err="1"/>
              <a:t>TreeSet</a:t>
            </a:r>
            <a:r>
              <a:rPr lang="en-IN" sz="1600" dirty="0"/>
              <a:t>&lt;String&gt;();</a:t>
            </a:r>
          </a:p>
          <a:p>
            <a:pPr marL="0" indent="0">
              <a:buNone/>
            </a:pPr>
            <a:r>
              <a:rPr lang="en-IN" sz="1600" dirty="0" smtClean="0"/>
              <a:t>          </a:t>
            </a:r>
            <a:r>
              <a:rPr lang="en-IN" sz="1600" dirty="0" err="1" smtClean="0"/>
              <a:t>tset.add</a:t>
            </a:r>
            <a:r>
              <a:rPr lang="en-IN" sz="1600" dirty="0"/>
              <a:t>("ABC");</a:t>
            </a:r>
          </a:p>
          <a:p>
            <a:pPr marL="0" indent="0">
              <a:buNone/>
            </a:pPr>
            <a:r>
              <a:rPr lang="en-IN" sz="1600" dirty="0"/>
              <a:t>         </a:t>
            </a:r>
            <a:r>
              <a:rPr lang="en-IN" sz="1600" dirty="0" err="1"/>
              <a:t>tset.add</a:t>
            </a:r>
            <a:r>
              <a:rPr lang="en-IN" sz="1600" dirty="0"/>
              <a:t>("String");</a:t>
            </a:r>
          </a:p>
          <a:p>
            <a:pPr marL="0" indent="0">
              <a:buNone/>
            </a:pPr>
            <a:r>
              <a:rPr lang="en-IN" sz="1600" dirty="0"/>
              <a:t>         </a:t>
            </a:r>
            <a:r>
              <a:rPr lang="en-IN" sz="1600" dirty="0" err="1"/>
              <a:t>tset.add</a:t>
            </a:r>
            <a:r>
              <a:rPr lang="en-IN" sz="1600" dirty="0"/>
              <a:t>("Test");</a:t>
            </a:r>
          </a:p>
          <a:p>
            <a:pPr marL="0" indent="0">
              <a:buNone/>
            </a:pPr>
            <a:r>
              <a:rPr lang="en-IN" sz="1600" dirty="0"/>
              <a:t>         </a:t>
            </a:r>
            <a:r>
              <a:rPr lang="en-IN" sz="1600" dirty="0" err="1"/>
              <a:t>tset.add</a:t>
            </a:r>
            <a:r>
              <a:rPr lang="en-IN" sz="1600" dirty="0"/>
              <a:t>("Pen");</a:t>
            </a:r>
          </a:p>
          <a:p>
            <a:pPr marL="0" indent="0">
              <a:buNone/>
            </a:pPr>
            <a:r>
              <a:rPr lang="en-IN" sz="1600" dirty="0"/>
              <a:t>         </a:t>
            </a:r>
            <a:r>
              <a:rPr lang="en-IN" sz="1600" dirty="0" err="1"/>
              <a:t>tset.add</a:t>
            </a:r>
            <a:r>
              <a:rPr lang="en-IN" sz="1600" dirty="0"/>
              <a:t>("Ink");</a:t>
            </a:r>
          </a:p>
          <a:p>
            <a:pPr marL="0" indent="0">
              <a:buNone/>
            </a:pPr>
            <a:r>
              <a:rPr lang="en-IN" sz="1600" dirty="0"/>
              <a:t>         </a:t>
            </a:r>
            <a:r>
              <a:rPr lang="en-IN" sz="1600" dirty="0" err="1"/>
              <a:t>tset.add</a:t>
            </a:r>
            <a:r>
              <a:rPr lang="en-IN" sz="1600" dirty="0"/>
              <a:t>("Jack");</a:t>
            </a:r>
          </a:p>
          <a:p>
            <a:pPr marL="0" indent="0">
              <a:buNone/>
            </a:pPr>
            <a:r>
              <a:rPr lang="en-IN" sz="1600" dirty="0" smtClean="0"/>
              <a:t>       </a:t>
            </a:r>
            <a:r>
              <a:rPr lang="en-IN" sz="1600" dirty="0" err="1" smtClean="0"/>
              <a:t>System.out.println</a:t>
            </a:r>
            <a:r>
              <a:rPr lang="en-IN" sz="1600" dirty="0" smtClean="0"/>
              <a:t>(</a:t>
            </a:r>
            <a:r>
              <a:rPr lang="en-IN" sz="1600" dirty="0" err="1" smtClean="0"/>
              <a:t>tset</a:t>
            </a:r>
            <a:r>
              <a:rPr lang="en-IN" sz="1600" dirty="0"/>
              <a:t>);</a:t>
            </a:r>
          </a:p>
        </p:txBody>
      </p:sp>
      <p:sp>
        <p:nvSpPr>
          <p:cNvPr id="4" name="Content Placeholder 2"/>
          <p:cNvSpPr txBox="1">
            <a:spLocks/>
          </p:cNvSpPr>
          <p:nvPr/>
        </p:nvSpPr>
        <p:spPr bwMode="auto">
          <a:xfrm>
            <a:off x="6276975" y="1300163"/>
            <a:ext cx="5595938" cy="4525963"/>
          </a:xfrm>
          <a:prstGeom prst="rect">
            <a:avLst/>
          </a:prstGeom>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Char char="•"/>
              <a:defRPr sz="2800" b="1">
                <a:solidFill>
                  <a:schemeClr val="dk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IN" sz="1600" kern="0" dirty="0"/>
              <a:t>// </a:t>
            </a:r>
            <a:r>
              <a:rPr lang="en-IN" sz="1600" kern="0" dirty="0" err="1"/>
              <a:t>TreeSet</a:t>
            </a:r>
            <a:r>
              <a:rPr lang="en-IN" sz="1600" kern="0" dirty="0"/>
              <a:t> of Integer Type</a:t>
            </a:r>
          </a:p>
          <a:p>
            <a:pPr marL="0" indent="0">
              <a:buFontTx/>
              <a:buNone/>
            </a:pPr>
            <a:r>
              <a:rPr lang="en-IN" sz="1600" kern="0" dirty="0"/>
              <a:t>         </a:t>
            </a:r>
            <a:r>
              <a:rPr lang="en-IN" sz="1600" kern="0" dirty="0" err="1"/>
              <a:t>TreeSet</a:t>
            </a:r>
            <a:r>
              <a:rPr lang="en-IN" sz="1600" kern="0" dirty="0"/>
              <a:t>&lt;Integer&gt; tset2 = new </a:t>
            </a:r>
            <a:r>
              <a:rPr lang="en-IN" sz="1600" kern="0" dirty="0" err="1"/>
              <a:t>TreeSet</a:t>
            </a:r>
            <a:r>
              <a:rPr lang="en-IN" sz="1600" kern="0" dirty="0"/>
              <a:t>&lt;Integer&gt;();</a:t>
            </a:r>
          </a:p>
          <a:p>
            <a:pPr marL="0" indent="0">
              <a:buFontTx/>
              <a:buNone/>
            </a:pPr>
            <a:endParaRPr lang="en-IN" sz="1600" kern="0" dirty="0"/>
          </a:p>
          <a:p>
            <a:pPr marL="0" indent="0">
              <a:buFontTx/>
              <a:buNone/>
            </a:pPr>
            <a:r>
              <a:rPr lang="en-IN" sz="1600" kern="0" dirty="0"/>
              <a:t>         // Adding elements to </a:t>
            </a:r>
            <a:r>
              <a:rPr lang="en-IN" sz="1600" kern="0" dirty="0" err="1"/>
              <a:t>TreeSet</a:t>
            </a:r>
            <a:r>
              <a:rPr lang="en-IN" sz="1600" kern="0" dirty="0"/>
              <a:t>&lt;Integer&gt;</a:t>
            </a:r>
          </a:p>
          <a:p>
            <a:pPr marL="0" indent="0">
              <a:buFontTx/>
              <a:buNone/>
            </a:pPr>
            <a:r>
              <a:rPr lang="en-IN" sz="1600" kern="0" dirty="0"/>
              <a:t>         tset2.add(88);</a:t>
            </a:r>
          </a:p>
          <a:p>
            <a:pPr marL="0" indent="0">
              <a:buFontTx/>
              <a:buNone/>
            </a:pPr>
            <a:r>
              <a:rPr lang="en-IN" sz="1600" kern="0" dirty="0"/>
              <a:t>         tset2.add(7);</a:t>
            </a:r>
          </a:p>
          <a:p>
            <a:pPr marL="0" indent="0">
              <a:buFontTx/>
              <a:buNone/>
            </a:pPr>
            <a:r>
              <a:rPr lang="en-IN" sz="1600" kern="0" dirty="0"/>
              <a:t>         tset2.add(101);</a:t>
            </a:r>
          </a:p>
          <a:p>
            <a:pPr marL="0" indent="0">
              <a:buFontTx/>
              <a:buNone/>
            </a:pPr>
            <a:r>
              <a:rPr lang="en-IN" sz="1600" kern="0" dirty="0"/>
              <a:t>         tset2.add(0);</a:t>
            </a:r>
          </a:p>
          <a:p>
            <a:pPr marL="0" indent="0">
              <a:buFontTx/>
              <a:buNone/>
            </a:pPr>
            <a:r>
              <a:rPr lang="en-IN" sz="1600" kern="0" dirty="0"/>
              <a:t>         tset2.add(3);</a:t>
            </a:r>
          </a:p>
          <a:p>
            <a:pPr marL="0" indent="0">
              <a:buFontTx/>
              <a:buNone/>
            </a:pPr>
            <a:r>
              <a:rPr lang="en-IN" sz="1600" kern="0" dirty="0"/>
              <a:t>         tset2.add(222);</a:t>
            </a:r>
          </a:p>
          <a:p>
            <a:pPr marL="0" indent="0">
              <a:buFontTx/>
              <a:buNone/>
            </a:pPr>
            <a:r>
              <a:rPr lang="en-IN" sz="1600" kern="0" dirty="0"/>
              <a:t>         </a:t>
            </a:r>
            <a:r>
              <a:rPr lang="en-IN" sz="1600" kern="0" dirty="0" err="1"/>
              <a:t>System.out.println</a:t>
            </a:r>
            <a:r>
              <a:rPr lang="en-IN" sz="1600" kern="0" dirty="0"/>
              <a:t>(tset2</a:t>
            </a:r>
            <a:r>
              <a:rPr lang="en-IN" sz="1600" kern="0" dirty="0" smtClean="0"/>
              <a:t>);    }  </a:t>
            </a:r>
            <a:r>
              <a:rPr lang="en-IN" sz="1600" kern="0" dirty="0"/>
              <a:t>}</a:t>
            </a:r>
          </a:p>
        </p:txBody>
      </p:sp>
      <p:sp>
        <p:nvSpPr>
          <p:cNvPr id="7" name="Rectangle 6"/>
          <p:cNvSpPr/>
          <p:nvPr/>
        </p:nvSpPr>
        <p:spPr>
          <a:xfrm>
            <a:off x="638175" y="5929314"/>
            <a:ext cx="5334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IN" dirty="0"/>
              <a:t>[ABC, Ink, Jack, Pen, String, Test]</a:t>
            </a:r>
          </a:p>
          <a:p>
            <a:r>
              <a:rPr lang="en-IN" dirty="0"/>
              <a:t>[0, 3, 7, 88, 101, 222]</a:t>
            </a:r>
          </a:p>
        </p:txBody>
      </p:sp>
      <p:sp>
        <p:nvSpPr>
          <p:cNvPr id="8" name="Rectangle 7"/>
          <p:cNvSpPr/>
          <p:nvPr/>
        </p:nvSpPr>
        <p:spPr>
          <a:xfrm>
            <a:off x="6276976" y="5929314"/>
            <a:ext cx="559593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dirty="0"/>
              <a:t>Output: You can see both the </a:t>
            </a:r>
            <a:r>
              <a:rPr lang="en-IN" dirty="0" err="1"/>
              <a:t>TreeSet</a:t>
            </a:r>
            <a:r>
              <a:rPr lang="en-IN" dirty="0"/>
              <a:t> have been sorted in ascending order implicitly.</a:t>
            </a:r>
          </a:p>
        </p:txBody>
      </p:sp>
    </p:spTree>
    <p:extLst>
      <p:ext uri="{BB962C8B-B14F-4D97-AF65-F5344CB8AC3E}">
        <p14:creationId xmlns:p14="http://schemas.microsoft.com/office/powerpoint/2010/main" val="17944241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HashSet</a:t>
            </a:r>
            <a:r>
              <a:rPr lang="en-IN" dirty="0"/>
              <a:t> vs </a:t>
            </a:r>
            <a:r>
              <a:rPr lang="en-IN" dirty="0" err="1" smtClean="0"/>
              <a:t>TreeSet</a:t>
            </a:r>
            <a:endParaRPr lang="en-IN" dirty="0"/>
          </a:p>
        </p:txBody>
      </p:sp>
      <p:sp>
        <p:nvSpPr>
          <p:cNvPr id="3" name="Content Placeholder 2"/>
          <p:cNvSpPr>
            <a:spLocks noGrp="1"/>
          </p:cNvSpPr>
          <p:nvPr>
            <p:ph idx="1"/>
          </p:nvPr>
        </p:nvSpPr>
        <p:spPr>
          <a:xfrm>
            <a:off x="609600" y="1285875"/>
            <a:ext cx="11220450" cy="5229225"/>
          </a:xfrm>
        </p:spPr>
        <p:txBody>
          <a:bodyPr/>
          <a:lstStyle/>
          <a:p>
            <a:r>
              <a:rPr lang="en-IN" sz="2400" dirty="0" err="1" smtClean="0">
                <a:hlinkClick r:id="rId2" tooltip="HashSet Class in Java with example"/>
              </a:rPr>
              <a:t>HashSet</a:t>
            </a:r>
            <a:r>
              <a:rPr lang="en-IN" sz="2400" b="0" dirty="0"/>
              <a:t> gives better performance (faster) than </a:t>
            </a:r>
            <a:r>
              <a:rPr lang="en-IN" sz="2400" dirty="0" err="1">
                <a:hlinkClick r:id="rId3" tooltip="TreeSet Class in Java with example"/>
              </a:rPr>
              <a:t>TreeSet</a:t>
            </a:r>
            <a:r>
              <a:rPr lang="en-IN" sz="2400" b="0" dirty="0"/>
              <a:t> for the operations like add, remove, contains, size etc. </a:t>
            </a:r>
            <a:endParaRPr lang="en-IN" sz="2400" b="0" dirty="0" smtClean="0"/>
          </a:p>
          <a:p>
            <a:r>
              <a:rPr lang="en-IN" sz="2400" b="0" dirty="0" err="1" smtClean="0"/>
              <a:t>HashSet</a:t>
            </a:r>
            <a:r>
              <a:rPr lang="en-IN" sz="2400" b="0" dirty="0" smtClean="0"/>
              <a:t> </a:t>
            </a:r>
            <a:r>
              <a:rPr lang="en-IN" sz="2400" b="0" dirty="0"/>
              <a:t>offers constant time cost while </a:t>
            </a:r>
            <a:r>
              <a:rPr lang="en-IN" sz="2400" b="0" dirty="0" err="1"/>
              <a:t>TreeSet</a:t>
            </a:r>
            <a:r>
              <a:rPr lang="en-IN" sz="2400" b="0" dirty="0"/>
              <a:t> offers log(n) time cost for such operations.</a:t>
            </a:r>
          </a:p>
          <a:p>
            <a:r>
              <a:rPr lang="en-IN" sz="2400" b="0" dirty="0" err="1" smtClean="0"/>
              <a:t>HashSet</a:t>
            </a:r>
            <a:r>
              <a:rPr lang="en-IN" sz="2400" b="0" dirty="0" smtClean="0"/>
              <a:t> </a:t>
            </a:r>
            <a:r>
              <a:rPr lang="en-IN" sz="2400" b="0" dirty="0"/>
              <a:t>does not maintain any order of elements while </a:t>
            </a:r>
            <a:r>
              <a:rPr lang="en-IN" sz="2400" b="0" dirty="0" err="1"/>
              <a:t>TreeSet</a:t>
            </a:r>
            <a:r>
              <a:rPr lang="en-IN" sz="2400" b="0" dirty="0"/>
              <a:t> elements are sorted in ascending order by default</a:t>
            </a:r>
            <a:r>
              <a:rPr lang="en-IN" sz="2400" b="0" dirty="0" smtClean="0"/>
              <a:t>.</a:t>
            </a:r>
          </a:p>
          <a:p>
            <a:r>
              <a:rPr lang="en-IN" sz="2400" b="0" dirty="0"/>
              <a:t>If you want a sorted Set then it is better to add elements to </a:t>
            </a:r>
            <a:r>
              <a:rPr lang="en-IN" sz="2400" b="0" dirty="0" err="1"/>
              <a:t>HashSet</a:t>
            </a:r>
            <a:r>
              <a:rPr lang="en-IN" sz="2400" b="0" dirty="0"/>
              <a:t> and then </a:t>
            </a:r>
            <a:r>
              <a:rPr lang="en-IN" sz="2400" dirty="0">
                <a:hlinkClick r:id="rId4" tooltip="How to convert a HashSet to a TreeSet"/>
              </a:rPr>
              <a:t>convert it into </a:t>
            </a:r>
            <a:r>
              <a:rPr lang="en-IN" sz="2400" dirty="0" err="1">
                <a:hlinkClick r:id="rId4" tooltip="How to convert a HashSet to a TreeSet"/>
              </a:rPr>
              <a:t>TreeSet</a:t>
            </a:r>
            <a:r>
              <a:rPr lang="en-IN" sz="2400" b="0" dirty="0"/>
              <a:t> rather than creating a </a:t>
            </a:r>
            <a:r>
              <a:rPr lang="en-IN" sz="2400" b="0" dirty="0" err="1"/>
              <a:t>TreeSet</a:t>
            </a:r>
            <a:r>
              <a:rPr lang="en-IN" sz="2400" b="0" dirty="0"/>
              <a:t> and adding elements to </a:t>
            </a:r>
            <a:r>
              <a:rPr lang="en-IN" sz="2400" b="0" dirty="0" smtClean="0"/>
              <a:t>it.</a:t>
            </a:r>
          </a:p>
          <a:p>
            <a:r>
              <a:rPr lang="en-IN" sz="2400" b="0" dirty="0"/>
              <a:t>Both of these classes are non-synchronized that means they are not thread-safe and should be synchronized explicitly when there is a need of thread-safe operations.</a:t>
            </a:r>
          </a:p>
          <a:p>
            <a:endParaRPr lang="en-IN" sz="2400" dirty="0"/>
          </a:p>
        </p:txBody>
      </p:sp>
    </p:spTree>
    <p:extLst>
      <p:ext uri="{BB962C8B-B14F-4D97-AF65-F5344CB8AC3E}">
        <p14:creationId xmlns:p14="http://schemas.microsoft.com/office/powerpoint/2010/main" val="33550639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endParaRPr lang="en-IN" dirty="0"/>
          </a:p>
        </p:txBody>
      </p:sp>
      <p:sp>
        <p:nvSpPr>
          <p:cNvPr id="3" name="Content Placeholder 2"/>
          <p:cNvSpPr>
            <a:spLocks noGrp="1"/>
          </p:cNvSpPr>
          <p:nvPr>
            <p:ph idx="1"/>
          </p:nvPr>
        </p:nvSpPr>
        <p:spPr/>
        <p:txBody>
          <a:bodyPr/>
          <a:lstStyle/>
          <a:p>
            <a:r>
              <a:rPr lang="en-IN" dirty="0"/>
              <a:t>Java Queue interface orders the element in FIFO(First In First Out) manner. </a:t>
            </a:r>
          </a:p>
          <a:p>
            <a:r>
              <a:rPr lang="en-IN" dirty="0"/>
              <a:t>In FIFO, first element is removed first and last element is removed at last.</a:t>
            </a:r>
          </a:p>
          <a:p>
            <a:r>
              <a:rPr lang="en-IN" dirty="0"/>
              <a:t>A Queue is designed in such a way so that the elements added to it are placed at the end of Queue and removed from the beginning of Queue.</a:t>
            </a:r>
          </a:p>
          <a:p>
            <a:r>
              <a:rPr lang="en-IN" dirty="0"/>
              <a:t>Java Queue is an interface available in </a:t>
            </a:r>
            <a:r>
              <a:rPr lang="en-IN" dirty="0" err="1"/>
              <a:t>java.util</a:t>
            </a:r>
            <a:r>
              <a:rPr lang="en-IN" dirty="0"/>
              <a:t> package and extends </a:t>
            </a:r>
            <a:r>
              <a:rPr lang="en-IN" dirty="0" err="1"/>
              <a:t>java.util.Collection</a:t>
            </a:r>
            <a:r>
              <a:rPr lang="en-IN" dirty="0"/>
              <a:t> interface.</a:t>
            </a:r>
          </a:p>
        </p:txBody>
      </p:sp>
    </p:spTree>
    <p:extLst>
      <p:ext uri="{BB962C8B-B14F-4D97-AF65-F5344CB8AC3E}">
        <p14:creationId xmlns:p14="http://schemas.microsoft.com/office/powerpoint/2010/main" val="12455078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Queue Interface declaration</a:t>
            </a:r>
          </a:p>
        </p:txBody>
      </p:sp>
      <p:pic>
        <p:nvPicPr>
          <p:cNvPr id="4" name="Picture 3"/>
          <p:cNvPicPr>
            <a:picLocks noChangeAspect="1"/>
          </p:cNvPicPr>
          <p:nvPr/>
        </p:nvPicPr>
        <p:blipFill>
          <a:blip r:embed="rId2"/>
          <a:stretch>
            <a:fillRect/>
          </a:stretch>
        </p:blipFill>
        <p:spPr>
          <a:xfrm>
            <a:off x="2286000" y="3124200"/>
            <a:ext cx="6315075" cy="2190750"/>
          </a:xfrm>
          <a:prstGeom prst="rect">
            <a:avLst/>
          </a:prstGeom>
        </p:spPr>
      </p:pic>
      <p:sp>
        <p:nvSpPr>
          <p:cNvPr id="6" name="Rectangle 5"/>
          <p:cNvSpPr/>
          <p:nvPr/>
        </p:nvSpPr>
        <p:spPr>
          <a:xfrm>
            <a:off x="1144586" y="1685577"/>
            <a:ext cx="8886827" cy="461665"/>
          </a:xfrm>
          <a:prstGeom prst="rect">
            <a:avLst/>
          </a:prstGeom>
        </p:spPr>
        <p:txBody>
          <a:bodyPr wrap="square">
            <a:spAutoFit/>
          </a:bodyPr>
          <a:lstStyle/>
          <a:p>
            <a:pPr algn="just"/>
            <a:r>
              <a:rPr lang="fr-FR" sz="2400" b="1" dirty="0">
                <a:solidFill>
                  <a:srgbClr val="92D050"/>
                </a:solidFill>
                <a:latin typeface="verdana" panose="020B0604030504040204" pitchFamily="34" charset="0"/>
              </a:rPr>
              <a:t>public</a:t>
            </a:r>
            <a:r>
              <a:rPr lang="fr-FR" sz="2400" dirty="0">
                <a:solidFill>
                  <a:srgbClr val="92D050"/>
                </a:solidFill>
                <a:latin typeface="verdana" panose="020B0604030504040204" pitchFamily="34" charset="0"/>
              </a:rPr>
              <a:t> </a:t>
            </a:r>
            <a:r>
              <a:rPr lang="fr-FR" sz="2400" b="1" dirty="0">
                <a:solidFill>
                  <a:srgbClr val="92D050"/>
                </a:solidFill>
                <a:latin typeface="verdana" panose="020B0604030504040204" pitchFamily="34" charset="0"/>
              </a:rPr>
              <a:t>interface</a:t>
            </a:r>
            <a:r>
              <a:rPr lang="fr-FR" sz="2400" dirty="0">
                <a:solidFill>
                  <a:srgbClr val="92D050"/>
                </a:solidFill>
                <a:latin typeface="verdana" panose="020B0604030504040204" pitchFamily="34" charset="0"/>
              </a:rPr>
              <a:t> Queue&lt;E&gt; </a:t>
            </a:r>
            <a:r>
              <a:rPr lang="fr-FR" sz="2400" b="1" dirty="0" err="1">
                <a:solidFill>
                  <a:srgbClr val="92D050"/>
                </a:solidFill>
                <a:latin typeface="verdana" panose="020B0604030504040204" pitchFamily="34" charset="0"/>
              </a:rPr>
              <a:t>extends</a:t>
            </a:r>
            <a:r>
              <a:rPr lang="fr-FR" sz="2400" dirty="0">
                <a:solidFill>
                  <a:srgbClr val="92D050"/>
                </a:solidFill>
                <a:latin typeface="verdana" panose="020B0604030504040204" pitchFamily="34" charset="0"/>
              </a:rPr>
              <a:t> </a:t>
            </a:r>
            <a:r>
              <a:rPr lang="fr-FR" sz="2400" b="1" dirty="0">
                <a:solidFill>
                  <a:srgbClr val="92D050"/>
                </a:solidFill>
                <a:latin typeface="verdana" panose="020B0604030504040204" pitchFamily="34" charset="0"/>
              </a:rPr>
              <a:t>Collection&lt;E&gt;  </a:t>
            </a:r>
          </a:p>
        </p:txBody>
      </p:sp>
    </p:spTree>
    <p:extLst>
      <p:ext uri="{BB962C8B-B14F-4D97-AF65-F5344CB8AC3E}">
        <p14:creationId xmlns:p14="http://schemas.microsoft.com/office/powerpoint/2010/main" val="15327582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Java Queue </a:t>
            </a:r>
            <a:r>
              <a:rPr lang="en-IN" dirty="0" smtClean="0"/>
              <a:t>Interface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70077962"/>
              </p:ext>
            </p:extLst>
          </p:nvPr>
        </p:nvGraphicFramePr>
        <p:xfrm>
          <a:off x="785811" y="1574032"/>
          <a:ext cx="10472740" cy="4604916"/>
        </p:xfrm>
        <a:graphic>
          <a:graphicData uri="http://schemas.openxmlformats.org/drawingml/2006/table">
            <a:tbl>
              <a:tblPr/>
              <a:tblGrid>
                <a:gridCol w="2743202"/>
                <a:gridCol w="7729538"/>
              </a:tblGrid>
              <a:tr h="358170">
                <a:tc>
                  <a:txBody>
                    <a:bodyPr/>
                    <a:lstStyle/>
                    <a:p>
                      <a:pPr algn="ctr" fontAlgn="t"/>
                      <a:r>
                        <a:rPr lang="en-IN" sz="1800" b="1" dirty="0">
                          <a:solidFill>
                            <a:srgbClr val="000000"/>
                          </a:solidFill>
                          <a:effectLst/>
                          <a:latin typeface="times new roman" panose="02020603050405020304" pitchFamily="18" charset="0"/>
                        </a:rPr>
                        <a:t>Method</a:t>
                      </a:r>
                    </a:p>
                  </a:txBody>
                  <a:tcPr marL="81402" marR="81402" marT="81402" marB="81402">
                    <a:lnL w="9525" cap="flat" cmpd="sng" algn="ctr">
                      <a:solidFill>
                        <a:srgbClr val="48AAA9"/>
                      </a:solidFill>
                      <a:prstDash val="solid"/>
                      <a:round/>
                      <a:headEnd type="none" w="med" len="med"/>
                      <a:tailEnd type="none" w="med" len="med"/>
                    </a:lnL>
                    <a:lnR w="9525" cap="flat" cmpd="sng" algn="ctr">
                      <a:solidFill>
                        <a:srgbClr val="48AAA9"/>
                      </a:solidFill>
                      <a:prstDash val="solid"/>
                      <a:round/>
                      <a:headEnd type="none" w="med" len="med"/>
                      <a:tailEnd type="none" w="med" len="med"/>
                    </a:lnR>
                    <a:lnT w="9525" cap="flat" cmpd="sng" algn="ctr">
                      <a:solidFill>
                        <a:srgbClr val="48AAA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rPr>
                        <a:t>Description</a:t>
                      </a:r>
                    </a:p>
                  </a:txBody>
                  <a:tcPr marL="81402" marR="81402" marT="81402" marB="81402">
                    <a:lnL w="9525" cap="flat" cmpd="sng" algn="ctr">
                      <a:solidFill>
                        <a:srgbClr val="48AAA9"/>
                      </a:solidFill>
                      <a:prstDash val="solid"/>
                      <a:round/>
                      <a:headEnd type="none" w="med" len="med"/>
                      <a:tailEnd type="none" w="med" len="med"/>
                    </a:lnL>
                    <a:lnR w="9525" cap="flat" cmpd="sng" algn="ctr">
                      <a:solidFill>
                        <a:srgbClr val="48AAA9"/>
                      </a:solidFill>
                      <a:prstDash val="solid"/>
                      <a:round/>
                      <a:headEnd type="none" w="med" len="med"/>
                      <a:tailEnd type="none" w="med" len="med"/>
                    </a:lnR>
                    <a:lnT w="9525" cap="flat" cmpd="sng" algn="ctr">
                      <a:solidFill>
                        <a:srgbClr val="48AAA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4632">
                <a:tc>
                  <a:txBody>
                    <a:bodyPr/>
                    <a:lstStyle/>
                    <a:p>
                      <a:pPr algn="just" fontAlgn="t"/>
                      <a:r>
                        <a:rPr lang="en-IN" sz="1800" b="0" i="0" dirty="0" err="1">
                          <a:solidFill>
                            <a:srgbClr val="000000"/>
                          </a:solidFill>
                          <a:effectLst/>
                          <a:latin typeface="verdana" panose="020B0604030504040204" pitchFamily="34" charset="0"/>
                        </a:rPr>
                        <a:t>boolean</a:t>
                      </a:r>
                      <a:r>
                        <a:rPr lang="en-IN" sz="1800" b="0" i="0" dirty="0">
                          <a:solidFill>
                            <a:srgbClr val="000000"/>
                          </a:solidFill>
                          <a:effectLst/>
                          <a:latin typeface="verdana" panose="020B0604030504040204" pitchFamily="34" charset="0"/>
                        </a:rPr>
                        <a:t> add(object)</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effectLst/>
                          <a:latin typeface="verdana" panose="020B0604030504040204" pitchFamily="34" charset="0"/>
                        </a:rPr>
                        <a:t>It is used to insert the specified element into this queue and return true upon success.</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9267">
                <a:tc>
                  <a:txBody>
                    <a:bodyPr/>
                    <a:lstStyle/>
                    <a:p>
                      <a:pPr algn="just" fontAlgn="t"/>
                      <a:r>
                        <a:rPr lang="en-IN" sz="1800" b="0" i="0">
                          <a:solidFill>
                            <a:srgbClr val="000000"/>
                          </a:solidFill>
                          <a:effectLst/>
                          <a:latin typeface="verdana" panose="020B0604030504040204" pitchFamily="34" charset="0"/>
                        </a:rPr>
                        <a:t>boolean offer(object)</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verdana" panose="020B0604030504040204" pitchFamily="34" charset="0"/>
                        </a:rPr>
                        <a:t>It is used to insert the specified element into this queue.</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9267">
                <a:tc>
                  <a:txBody>
                    <a:bodyPr/>
                    <a:lstStyle/>
                    <a:p>
                      <a:pPr algn="just" fontAlgn="t"/>
                      <a:r>
                        <a:rPr lang="en-IN" sz="1800" b="0" i="0">
                          <a:solidFill>
                            <a:srgbClr val="000000"/>
                          </a:solidFill>
                          <a:effectLst/>
                          <a:latin typeface="verdana" panose="020B0604030504040204" pitchFamily="34" charset="0"/>
                        </a:rPr>
                        <a:t>Object remove()</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effectLst/>
                          <a:latin typeface="verdana" panose="020B0604030504040204" pitchFamily="34" charset="0"/>
                        </a:rPr>
                        <a:t>It is used to retrieves and removes the head of this queue.</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9997">
                <a:tc>
                  <a:txBody>
                    <a:bodyPr/>
                    <a:lstStyle/>
                    <a:p>
                      <a:pPr algn="just" fontAlgn="t"/>
                      <a:r>
                        <a:rPr lang="en-IN" sz="1800" b="0" i="0">
                          <a:solidFill>
                            <a:srgbClr val="000000"/>
                          </a:solidFill>
                          <a:effectLst/>
                          <a:latin typeface="verdana" panose="020B0604030504040204" pitchFamily="34" charset="0"/>
                        </a:rPr>
                        <a:t>Object poll()</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verdana" panose="020B0604030504040204" pitchFamily="34" charset="0"/>
                        </a:rPr>
                        <a:t>It is used to retrieves and removes the head of this queue, or returns null if this queue is empty.</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4632">
                <a:tc>
                  <a:txBody>
                    <a:bodyPr/>
                    <a:lstStyle/>
                    <a:p>
                      <a:pPr algn="just" fontAlgn="t"/>
                      <a:r>
                        <a:rPr lang="en-IN" sz="1800" b="0" i="0">
                          <a:solidFill>
                            <a:srgbClr val="000000"/>
                          </a:solidFill>
                          <a:effectLst/>
                          <a:latin typeface="verdana" panose="020B0604030504040204" pitchFamily="34" charset="0"/>
                        </a:rPr>
                        <a:t>Object element()</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effectLst/>
                          <a:latin typeface="verdana" panose="020B0604030504040204" pitchFamily="34" charset="0"/>
                        </a:rPr>
                        <a:t>It is used to retrieves, but does not remove, the head of this queue.</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9997">
                <a:tc>
                  <a:txBody>
                    <a:bodyPr/>
                    <a:lstStyle/>
                    <a:p>
                      <a:pPr algn="just" fontAlgn="t"/>
                      <a:r>
                        <a:rPr lang="en-IN" sz="1800" b="0" i="0">
                          <a:solidFill>
                            <a:srgbClr val="000000"/>
                          </a:solidFill>
                          <a:effectLst/>
                          <a:latin typeface="verdana" panose="020B0604030504040204" pitchFamily="34" charset="0"/>
                        </a:rPr>
                        <a:t>Object peek()</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verdana" panose="020B0604030504040204" pitchFamily="34" charset="0"/>
                        </a:rPr>
                        <a:t>It is used to retrieves, but does not remove, the head of this queue, or returns null if this queue is empty.</a:t>
                      </a:r>
                    </a:p>
                  </a:txBody>
                  <a:tcPr marL="54268" marR="54268" marT="54268" marB="542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9409493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 Interface</a:t>
            </a:r>
            <a:endParaRPr lang="en-IN" dirty="0"/>
          </a:p>
        </p:txBody>
      </p:sp>
      <p:sp>
        <p:nvSpPr>
          <p:cNvPr id="3" name="Content Placeholder 2"/>
          <p:cNvSpPr>
            <a:spLocks noGrp="1"/>
          </p:cNvSpPr>
          <p:nvPr>
            <p:ph idx="1"/>
          </p:nvPr>
        </p:nvSpPr>
        <p:spPr/>
        <p:txBody>
          <a:bodyPr/>
          <a:lstStyle/>
          <a:p>
            <a:r>
              <a:rPr lang="en-IN" dirty="0"/>
              <a:t>Since it is an interface, we need a concrete class during its declaration. </a:t>
            </a:r>
            <a:endParaRPr lang="en-IN" dirty="0" smtClean="0"/>
          </a:p>
          <a:p>
            <a:r>
              <a:rPr lang="en-IN" dirty="0" smtClean="0"/>
              <a:t>There </a:t>
            </a:r>
            <a:r>
              <a:rPr lang="en-IN" dirty="0"/>
              <a:t>are many ways to initialize a Queue object, most common being-</a:t>
            </a:r>
          </a:p>
          <a:p>
            <a:endParaRPr lang="en-IN" dirty="0"/>
          </a:p>
          <a:p>
            <a:r>
              <a:rPr lang="en-IN" dirty="0"/>
              <a:t>As a Priority Queue</a:t>
            </a:r>
          </a:p>
          <a:p>
            <a:r>
              <a:rPr lang="en-IN" dirty="0"/>
              <a:t>As a </a:t>
            </a:r>
            <a:r>
              <a:rPr lang="en-IN" dirty="0" err="1"/>
              <a:t>LinkedList</a:t>
            </a:r>
            <a:endParaRPr lang="en-IN" dirty="0"/>
          </a:p>
        </p:txBody>
      </p:sp>
    </p:spTree>
    <p:extLst>
      <p:ext uri="{BB962C8B-B14F-4D97-AF65-F5344CB8AC3E}">
        <p14:creationId xmlns:p14="http://schemas.microsoft.com/office/powerpoint/2010/main" val="4041656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0"/>
            <a:ext cx="9144000" cy="609600"/>
          </a:xfrm>
        </p:spPr>
        <p:txBody>
          <a:bodyPr/>
          <a:lstStyle/>
          <a:p>
            <a:pPr algn="ctr" eaLnBrk="1" hangingPunct="1"/>
            <a:r>
              <a:rPr lang="en-US" altLang="en-US" sz="3200"/>
              <a:t>Generic Class Definition: An Example (Cont’d)</a:t>
            </a:r>
          </a:p>
        </p:txBody>
      </p:sp>
      <p:sp>
        <p:nvSpPr>
          <p:cNvPr id="10243" name="Line 6"/>
          <p:cNvSpPr>
            <a:spLocks noChangeShapeType="1"/>
          </p:cNvSpPr>
          <p:nvPr/>
        </p:nvSpPr>
        <p:spPr bwMode="auto">
          <a:xfrm>
            <a:off x="1524000" y="609600"/>
            <a:ext cx="91440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srgbClr val="FFFFFF"/>
              </a:solidFill>
              <a:latin typeface="Courier New" panose="02070309020205020404" pitchFamily="49" charset="0"/>
            </a:endParaRPr>
          </a:p>
        </p:txBody>
      </p:sp>
      <p:pic>
        <p:nvPicPr>
          <p:cNvPr id="102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4" y="663575"/>
            <a:ext cx="7724775"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69200"/>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r>
              <a:rPr lang="en-IN" dirty="0"/>
              <a:t> </a:t>
            </a:r>
            <a:r>
              <a:rPr lang="en-IN" dirty="0" smtClean="0"/>
              <a:t>class</a:t>
            </a:r>
            <a:endParaRPr lang="en-IN" dirty="0"/>
          </a:p>
        </p:txBody>
      </p:sp>
      <p:sp>
        <p:nvSpPr>
          <p:cNvPr id="3" name="Content Placeholder 2"/>
          <p:cNvSpPr>
            <a:spLocks noGrp="1"/>
          </p:cNvSpPr>
          <p:nvPr>
            <p:ph idx="1"/>
          </p:nvPr>
        </p:nvSpPr>
        <p:spPr/>
        <p:txBody>
          <a:bodyPr/>
          <a:lstStyle/>
          <a:p>
            <a:r>
              <a:rPr lang="en-IN" b="0" dirty="0"/>
              <a:t>The </a:t>
            </a:r>
            <a:r>
              <a:rPr lang="en-IN" b="0" dirty="0" err="1"/>
              <a:t>PriorityQueue</a:t>
            </a:r>
            <a:r>
              <a:rPr lang="en-IN" b="0" dirty="0"/>
              <a:t> class provides the facility of using queue. </a:t>
            </a:r>
            <a:endParaRPr lang="en-IN" b="0" dirty="0" smtClean="0"/>
          </a:p>
          <a:p>
            <a:r>
              <a:rPr lang="en-IN" b="0" dirty="0" smtClean="0"/>
              <a:t>But </a:t>
            </a:r>
            <a:r>
              <a:rPr lang="en-IN" b="0" dirty="0"/>
              <a:t>it does not orders the elements in FIFO manner. </a:t>
            </a:r>
            <a:endParaRPr lang="en-IN" b="0" dirty="0" smtClean="0"/>
          </a:p>
          <a:p>
            <a:r>
              <a:rPr lang="en-IN" b="0" dirty="0" smtClean="0"/>
              <a:t>It </a:t>
            </a:r>
            <a:r>
              <a:rPr lang="en-IN" b="0" dirty="0"/>
              <a:t>inherits </a:t>
            </a:r>
            <a:r>
              <a:rPr lang="en-IN" b="0" dirty="0" err="1"/>
              <a:t>AbstractQueue</a:t>
            </a:r>
            <a:r>
              <a:rPr lang="en-IN" b="0" dirty="0"/>
              <a:t> class</a:t>
            </a:r>
            <a:r>
              <a:rPr lang="en-IN" b="0" dirty="0" smtClean="0"/>
              <a:t>.</a:t>
            </a:r>
          </a:p>
          <a:p>
            <a:pPr marL="0" indent="0">
              <a:buNone/>
            </a:pPr>
            <a:r>
              <a:rPr lang="en-IN" dirty="0" err="1">
                <a:solidFill>
                  <a:schemeClr val="tx1"/>
                </a:solidFill>
              </a:rPr>
              <a:t>PriorityQueue</a:t>
            </a:r>
            <a:r>
              <a:rPr lang="en-IN" dirty="0">
                <a:solidFill>
                  <a:schemeClr val="tx1"/>
                </a:solidFill>
              </a:rPr>
              <a:t> class </a:t>
            </a:r>
            <a:r>
              <a:rPr lang="en-IN" dirty="0" smtClean="0">
                <a:solidFill>
                  <a:schemeClr val="tx1"/>
                </a:solidFill>
              </a:rPr>
              <a:t>declaration</a:t>
            </a:r>
            <a:endParaRPr lang="en-IN" dirty="0">
              <a:solidFill>
                <a:schemeClr val="tx1"/>
              </a:solidFill>
            </a:endParaRPr>
          </a:p>
          <a:p>
            <a:r>
              <a:rPr lang="en-IN" dirty="0"/>
              <a:t>public</a:t>
            </a:r>
            <a:r>
              <a:rPr lang="en-IN" b="0" dirty="0"/>
              <a:t> </a:t>
            </a:r>
            <a:r>
              <a:rPr lang="en-IN" dirty="0"/>
              <a:t>class</a:t>
            </a:r>
            <a:r>
              <a:rPr lang="en-IN" b="0" dirty="0"/>
              <a:t> </a:t>
            </a:r>
            <a:r>
              <a:rPr lang="en-IN" b="0" dirty="0" err="1"/>
              <a:t>PriorityQueue</a:t>
            </a:r>
            <a:r>
              <a:rPr lang="en-IN" b="0" dirty="0"/>
              <a:t>&lt;E&gt; </a:t>
            </a:r>
            <a:r>
              <a:rPr lang="en-IN" dirty="0"/>
              <a:t>extends</a:t>
            </a:r>
            <a:r>
              <a:rPr lang="en-IN" b="0" dirty="0"/>
              <a:t> </a:t>
            </a:r>
            <a:r>
              <a:rPr lang="en-IN" b="0" dirty="0" err="1"/>
              <a:t>AbstractQueue</a:t>
            </a:r>
            <a:r>
              <a:rPr lang="en-IN" b="0" dirty="0"/>
              <a:t>&lt;E&gt; </a:t>
            </a:r>
            <a:r>
              <a:rPr lang="en-IN" dirty="0"/>
              <a:t>implements</a:t>
            </a:r>
            <a:r>
              <a:rPr lang="en-IN" b="0" dirty="0"/>
              <a:t> </a:t>
            </a:r>
            <a:r>
              <a:rPr lang="en-IN" b="0" dirty="0" err="1"/>
              <a:t>Serializable</a:t>
            </a:r>
            <a:r>
              <a:rPr lang="en-IN" b="0" dirty="0"/>
              <a:t> </a:t>
            </a:r>
            <a:endParaRPr lang="en-IN" dirty="0"/>
          </a:p>
        </p:txBody>
      </p:sp>
    </p:spTree>
    <p:extLst>
      <p:ext uri="{BB962C8B-B14F-4D97-AF65-F5344CB8AC3E}">
        <p14:creationId xmlns:p14="http://schemas.microsoft.com/office/powerpoint/2010/main" val="41637915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 Demo</a:t>
            </a:r>
            <a:endParaRPr lang="en-IN" dirty="0"/>
          </a:p>
        </p:txBody>
      </p:sp>
      <p:sp>
        <p:nvSpPr>
          <p:cNvPr id="4" name="Rectangle 3"/>
          <p:cNvSpPr/>
          <p:nvPr/>
        </p:nvSpPr>
        <p:spPr>
          <a:xfrm>
            <a:off x="661988" y="1533465"/>
            <a:ext cx="5795962" cy="53245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class </a:t>
            </a:r>
            <a:r>
              <a:rPr lang="en-IN" sz="2000" dirty="0" err="1" smtClean="0"/>
              <a:t>TestCollection</a:t>
            </a:r>
            <a:r>
              <a:rPr lang="en-IN" sz="2000" dirty="0" smtClean="0"/>
              <a:t>{  </a:t>
            </a:r>
            <a:endParaRPr lang="en-IN" sz="2000" dirty="0"/>
          </a:p>
          <a:p>
            <a:r>
              <a:rPr lang="en-IN" sz="2000" dirty="0"/>
              <a:t>public static void main(String </a:t>
            </a:r>
            <a:r>
              <a:rPr lang="en-IN" sz="2000" dirty="0" err="1"/>
              <a:t>args</a:t>
            </a:r>
            <a:r>
              <a:rPr lang="en-IN" sz="2000" dirty="0"/>
              <a:t>[]){  </a:t>
            </a:r>
          </a:p>
          <a:p>
            <a:r>
              <a:rPr lang="en-IN" sz="2000" dirty="0" err="1"/>
              <a:t>PriorityQueue</a:t>
            </a:r>
            <a:r>
              <a:rPr lang="en-IN" sz="2000" dirty="0"/>
              <a:t>&lt;String&gt; queue=new </a:t>
            </a:r>
            <a:r>
              <a:rPr lang="en-IN" sz="2000" dirty="0" err="1"/>
              <a:t>PriorityQueue</a:t>
            </a:r>
            <a:r>
              <a:rPr lang="en-IN" sz="2000" dirty="0"/>
              <a:t>&lt;String&gt;();  </a:t>
            </a:r>
          </a:p>
          <a:p>
            <a:r>
              <a:rPr lang="en-IN" sz="2000" dirty="0" err="1"/>
              <a:t>queue.add</a:t>
            </a:r>
            <a:r>
              <a:rPr lang="en-IN" sz="2000" dirty="0" smtClean="0"/>
              <a:t>(“John");  </a:t>
            </a:r>
            <a:endParaRPr lang="en-IN" sz="2000" dirty="0"/>
          </a:p>
          <a:p>
            <a:r>
              <a:rPr lang="en-IN" sz="2000" dirty="0" err="1"/>
              <a:t>queue.add</a:t>
            </a:r>
            <a:r>
              <a:rPr lang="en-IN" sz="2000" dirty="0" smtClean="0"/>
              <a:t>(“Jim");  </a:t>
            </a:r>
            <a:endParaRPr lang="en-IN" sz="2000" dirty="0"/>
          </a:p>
          <a:p>
            <a:r>
              <a:rPr lang="en-IN" sz="2000" dirty="0" err="1"/>
              <a:t>queue.add</a:t>
            </a:r>
            <a:r>
              <a:rPr lang="en-IN" sz="2000" dirty="0" smtClean="0"/>
              <a:t>(“Mary");  </a:t>
            </a:r>
            <a:endParaRPr lang="en-IN" sz="2000" dirty="0"/>
          </a:p>
          <a:p>
            <a:r>
              <a:rPr lang="en-IN" sz="2000" dirty="0" err="1"/>
              <a:t>queue.add</a:t>
            </a:r>
            <a:r>
              <a:rPr lang="en-IN" sz="2000" dirty="0"/>
              <a:t>("</a:t>
            </a:r>
            <a:r>
              <a:rPr lang="en-IN" sz="2000" dirty="0" smtClean="0"/>
              <a:t>Je");  </a:t>
            </a:r>
            <a:endParaRPr lang="en-IN" sz="2000" dirty="0"/>
          </a:p>
          <a:p>
            <a:r>
              <a:rPr lang="en-IN" sz="2000" dirty="0" err="1"/>
              <a:t>queue.add</a:t>
            </a:r>
            <a:r>
              <a:rPr lang="en-IN" sz="2000" dirty="0"/>
              <a:t>("</a:t>
            </a:r>
            <a:r>
              <a:rPr lang="en-IN" sz="2000" dirty="0" smtClean="0"/>
              <a:t>Raul");  </a:t>
            </a:r>
            <a:endParaRPr lang="en-IN" sz="2000" dirty="0"/>
          </a:p>
          <a:p>
            <a:r>
              <a:rPr lang="en-IN" sz="2000" dirty="0" err="1"/>
              <a:t>System.out.println</a:t>
            </a:r>
            <a:r>
              <a:rPr lang="en-IN" sz="2000" dirty="0"/>
              <a:t>("head:"+</a:t>
            </a:r>
            <a:r>
              <a:rPr lang="en-IN" sz="2000" dirty="0" err="1"/>
              <a:t>queue.element</a:t>
            </a:r>
            <a:r>
              <a:rPr lang="en-IN" sz="2000" dirty="0"/>
              <a:t>());  </a:t>
            </a:r>
          </a:p>
          <a:p>
            <a:r>
              <a:rPr lang="en-IN" sz="2000" dirty="0" err="1"/>
              <a:t>System.out.println</a:t>
            </a:r>
            <a:r>
              <a:rPr lang="en-IN" sz="2000" dirty="0"/>
              <a:t>("head:"+</a:t>
            </a:r>
            <a:r>
              <a:rPr lang="en-IN" sz="2000" dirty="0" err="1"/>
              <a:t>queue.peek</a:t>
            </a:r>
            <a:r>
              <a:rPr lang="en-IN" sz="2000" dirty="0"/>
              <a:t>());  </a:t>
            </a:r>
          </a:p>
          <a:p>
            <a:r>
              <a:rPr lang="en-IN" sz="2000" dirty="0" err="1"/>
              <a:t>System.out.println</a:t>
            </a:r>
            <a:r>
              <a:rPr lang="en-IN" sz="2000" dirty="0"/>
              <a:t>("iterating the queue elements:");  </a:t>
            </a:r>
          </a:p>
          <a:p>
            <a:r>
              <a:rPr lang="en-IN" sz="2000" dirty="0"/>
              <a:t>Iterator </a:t>
            </a:r>
            <a:r>
              <a:rPr lang="en-IN" sz="2000" dirty="0" err="1"/>
              <a:t>itr</a:t>
            </a:r>
            <a:r>
              <a:rPr lang="en-IN" sz="2000" dirty="0"/>
              <a:t>=</a:t>
            </a:r>
            <a:r>
              <a:rPr lang="en-IN" sz="2000" dirty="0" err="1"/>
              <a:t>queue.iterator</a:t>
            </a:r>
            <a:r>
              <a:rPr lang="en-IN" sz="2000" dirty="0"/>
              <a:t>();  </a:t>
            </a:r>
          </a:p>
          <a:p>
            <a:r>
              <a:rPr lang="en-IN" sz="2000" dirty="0"/>
              <a:t>while(</a:t>
            </a:r>
            <a:r>
              <a:rPr lang="en-IN" sz="2000" dirty="0" err="1"/>
              <a:t>itr.hasNext</a:t>
            </a:r>
            <a:r>
              <a:rPr lang="en-IN" sz="2000" dirty="0"/>
              <a:t>()){  </a:t>
            </a:r>
          </a:p>
          <a:p>
            <a:r>
              <a:rPr lang="en-IN" sz="2000" dirty="0" err="1"/>
              <a:t>System.out.println</a:t>
            </a:r>
            <a:r>
              <a:rPr lang="en-IN" sz="2000" dirty="0"/>
              <a:t>(</a:t>
            </a:r>
            <a:r>
              <a:rPr lang="en-IN" sz="2000" dirty="0" err="1"/>
              <a:t>itr.next</a:t>
            </a:r>
            <a:r>
              <a:rPr lang="en-IN" sz="2000" dirty="0"/>
              <a:t>());  </a:t>
            </a:r>
          </a:p>
          <a:p>
            <a:r>
              <a:rPr lang="en-IN" sz="2000" dirty="0"/>
              <a:t>} </a:t>
            </a:r>
          </a:p>
        </p:txBody>
      </p:sp>
      <p:sp>
        <p:nvSpPr>
          <p:cNvPr id="5" name="Rectangle 4"/>
          <p:cNvSpPr/>
          <p:nvPr/>
        </p:nvSpPr>
        <p:spPr>
          <a:xfrm>
            <a:off x="6848475" y="2664977"/>
            <a:ext cx="478155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err="1"/>
              <a:t>queue.remove</a:t>
            </a:r>
            <a:r>
              <a:rPr lang="en-IN" sz="2000" dirty="0"/>
              <a:t>();  </a:t>
            </a:r>
          </a:p>
          <a:p>
            <a:r>
              <a:rPr lang="en-IN" sz="2000" dirty="0" err="1"/>
              <a:t>queue.poll</a:t>
            </a:r>
            <a:r>
              <a:rPr lang="en-IN" sz="2000" dirty="0"/>
              <a:t>();  </a:t>
            </a:r>
          </a:p>
          <a:p>
            <a:r>
              <a:rPr lang="en-IN" sz="2000" dirty="0" err="1"/>
              <a:t>System.out.println</a:t>
            </a:r>
            <a:r>
              <a:rPr lang="en-IN" sz="2000" dirty="0"/>
              <a:t>("after removing two elements:");  </a:t>
            </a:r>
          </a:p>
          <a:p>
            <a:r>
              <a:rPr lang="en-IN" sz="2000" dirty="0"/>
              <a:t>Iterator&lt;String&gt; itr2=</a:t>
            </a:r>
            <a:r>
              <a:rPr lang="en-IN" sz="2000" dirty="0" err="1"/>
              <a:t>queue.iterator</a:t>
            </a:r>
            <a:r>
              <a:rPr lang="en-IN" sz="2000" dirty="0"/>
              <a:t>();  </a:t>
            </a:r>
          </a:p>
          <a:p>
            <a:r>
              <a:rPr lang="en-IN" sz="2000" dirty="0"/>
              <a:t>while(itr2.hasNext()){  </a:t>
            </a:r>
          </a:p>
          <a:p>
            <a:r>
              <a:rPr lang="en-IN" sz="2000" dirty="0" err="1"/>
              <a:t>System.out.println</a:t>
            </a:r>
            <a:r>
              <a:rPr lang="en-IN" sz="2000" dirty="0"/>
              <a:t>(itr2.next());  </a:t>
            </a:r>
            <a:r>
              <a:rPr lang="en-IN" sz="2000" dirty="0" smtClean="0"/>
              <a:t>}  }  } </a:t>
            </a:r>
            <a:endParaRPr lang="en-IN" sz="2000" dirty="0"/>
          </a:p>
        </p:txBody>
      </p:sp>
    </p:spTree>
    <p:extLst>
      <p:ext uri="{BB962C8B-B14F-4D97-AF65-F5344CB8AC3E}">
        <p14:creationId xmlns:p14="http://schemas.microsoft.com/office/powerpoint/2010/main" val="24190195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Interface</a:t>
            </a:r>
            <a:endParaRPr lang="en-IN" dirty="0"/>
          </a:p>
        </p:txBody>
      </p:sp>
      <p:sp>
        <p:nvSpPr>
          <p:cNvPr id="3" name="Content Placeholder 2"/>
          <p:cNvSpPr>
            <a:spLocks noGrp="1"/>
          </p:cNvSpPr>
          <p:nvPr>
            <p:ph idx="1"/>
          </p:nvPr>
        </p:nvSpPr>
        <p:spPr>
          <a:xfrm>
            <a:off x="609600" y="1600202"/>
            <a:ext cx="10972800" cy="2728912"/>
          </a:xfrm>
        </p:spPr>
        <p:txBody>
          <a:bodyPr/>
          <a:lstStyle/>
          <a:p>
            <a:r>
              <a:rPr lang="en-IN" dirty="0"/>
              <a:t>The </a:t>
            </a:r>
            <a:r>
              <a:rPr lang="en-IN" dirty="0" err="1"/>
              <a:t>java.util.Map</a:t>
            </a:r>
            <a:r>
              <a:rPr lang="en-IN" dirty="0"/>
              <a:t> interface represents a mapping between a key and a value. </a:t>
            </a:r>
            <a:endParaRPr lang="en-IN" dirty="0" smtClean="0"/>
          </a:p>
          <a:p>
            <a:r>
              <a:rPr lang="en-IN" dirty="0" smtClean="0"/>
              <a:t>The </a:t>
            </a:r>
            <a:r>
              <a:rPr lang="en-IN" dirty="0"/>
              <a:t>Map interface is not a subtype of the Collection interface</a:t>
            </a:r>
            <a:r>
              <a:rPr lang="en-IN" dirty="0" smtClean="0"/>
              <a:t>.</a:t>
            </a:r>
          </a:p>
          <a:p>
            <a:r>
              <a:rPr lang="en-IN" dirty="0" smtClean="0"/>
              <a:t> </a:t>
            </a:r>
            <a:r>
              <a:rPr lang="en-IN" dirty="0"/>
              <a:t>Therefore it behaves a bit different from the rest of the collection types.</a:t>
            </a:r>
          </a:p>
        </p:txBody>
      </p:sp>
      <p:pic>
        <p:nvPicPr>
          <p:cNvPr id="4" name="Picture 3"/>
          <p:cNvPicPr>
            <a:picLocks noChangeAspect="1"/>
          </p:cNvPicPr>
          <p:nvPr/>
        </p:nvPicPr>
        <p:blipFill>
          <a:blip r:embed="rId2"/>
          <a:stretch>
            <a:fillRect/>
          </a:stretch>
        </p:blipFill>
        <p:spPr>
          <a:xfrm>
            <a:off x="3971925" y="3986214"/>
            <a:ext cx="5957887" cy="2260604"/>
          </a:xfrm>
          <a:prstGeom prst="rect">
            <a:avLst/>
          </a:prstGeom>
        </p:spPr>
      </p:pic>
    </p:spTree>
    <p:extLst>
      <p:ext uri="{BB962C8B-B14F-4D97-AF65-F5344CB8AC3E}">
        <p14:creationId xmlns:p14="http://schemas.microsoft.com/office/powerpoint/2010/main" val="42588046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Interface</a:t>
            </a:r>
            <a:endParaRPr lang="en-IN" dirty="0"/>
          </a:p>
        </p:txBody>
      </p:sp>
      <p:sp>
        <p:nvSpPr>
          <p:cNvPr id="3" name="Content Placeholder 2"/>
          <p:cNvSpPr>
            <a:spLocks noGrp="1"/>
          </p:cNvSpPr>
          <p:nvPr>
            <p:ph idx="1"/>
          </p:nvPr>
        </p:nvSpPr>
        <p:spPr/>
        <p:txBody>
          <a:bodyPr/>
          <a:lstStyle/>
          <a:p>
            <a:r>
              <a:rPr lang="en-IN" dirty="0"/>
              <a:t>A Map cannot contain duplicate keys and each key can map to at most one value. </a:t>
            </a:r>
            <a:endParaRPr lang="en-IN" dirty="0" smtClean="0"/>
          </a:p>
          <a:p>
            <a:r>
              <a:rPr lang="en-IN" dirty="0" smtClean="0"/>
              <a:t>Some </a:t>
            </a:r>
            <a:r>
              <a:rPr lang="en-IN" dirty="0"/>
              <a:t>implementations allow null key and null value (</a:t>
            </a:r>
            <a:r>
              <a:rPr lang="en-IN" dirty="0" err="1"/>
              <a:t>HashMap</a:t>
            </a:r>
            <a:r>
              <a:rPr lang="en-IN" dirty="0"/>
              <a:t> and </a:t>
            </a:r>
            <a:r>
              <a:rPr lang="en-IN" dirty="0" err="1"/>
              <a:t>LinkedHashMap</a:t>
            </a:r>
            <a:r>
              <a:rPr lang="en-IN" dirty="0"/>
              <a:t>) but some do not (</a:t>
            </a:r>
            <a:r>
              <a:rPr lang="en-IN" dirty="0" err="1"/>
              <a:t>TreeMap</a:t>
            </a:r>
            <a:r>
              <a:rPr lang="en-IN" dirty="0"/>
              <a:t>).</a:t>
            </a:r>
          </a:p>
        </p:txBody>
      </p:sp>
      <p:pic>
        <p:nvPicPr>
          <p:cNvPr id="4" name="Picture 3"/>
          <p:cNvPicPr>
            <a:picLocks noChangeAspect="1"/>
          </p:cNvPicPr>
          <p:nvPr/>
        </p:nvPicPr>
        <p:blipFill>
          <a:blip r:embed="rId2"/>
          <a:stretch>
            <a:fillRect/>
          </a:stretch>
        </p:blipFill>
        <p:spPr>
          <a:xfrm>
            <a:off x="3548062" y="3863182"/>
            <a:ext cx="5095875" cy="2695575"/>
          </a:xfrm>
          <a:prstGeom prst="rect">
            <a:avLst/>
          </a:prstGeom>
        </p:spPr>
      </p:pic>
    </p:spTree>
    <p:extLst>
      <p:ext uri="{BB962C8B-B14F-4D97-AF65-F5344CB8AC3E}">
        <p14:creationId xmlns:p14="http://schemas.microsoft.com/office/powerpoint/2010/main" val="36266594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a:t>
            </a:r>
            <a:r>
              <a:rPr lang="en-IN" b="0" dirty="0"/>
              <a:t> and </a:t>
            </a:r>
            <a:r>
              <a:rPr lang="en-IN" dirty="0"/>
              <a:t>When </a:t>
            </a:r>
            <a:r>
              <a:rPr lang="en-IN" b="0" dirty="0"/>
              <a:t>Use Maps</a:t>
            </a:r>
            <a:endParaRPr lang="en-IN" dirty="0"/>
          </a:p>
        </p:txBody>
      </p:sp>
      <p:sp>
        <p:nvSpPr>
          <p:cNvPr id="3" name="Content Placeholder 2"/>
          <p:cNvSpPr>
            <a:spLocks noGrp="1"/>
          </p:cNvSpPr>
          <p:nvPr>
            <p:ph idx="1"/>
          </p:nvPr>
        </p:nvSpPr>
        <p:spPr/>
        <p:txBody>
          <a:bodyPr/>
          <a:lstStyle/>
          <a:p>
            <a:r>
              <a:rPr lang="en-IN" b="0" dirty="0"/>
              <a:t>Maps are perfectly for key-value association mapping such as dictionaries. </a:t>
            </a:r>
            <a:endParaRPr lang="en-IN" b="0" dirty="0" smtClean="0"/>
          </a:p>
          <a:p>
            <a:r>
              <a:rPr lang="en-IN" b="0" dirty="0" smtClean="0"/>
              <a:t>Use </a:t>
            </a:r>
            <a:r>
              <a:rPr lang="en-IN" b="0" dirty="0"/>
              <a:t>Maps when you want to retrieve and update elements by keys, or perform lookups by keys</a:t>
            </a:r>
            <a:r>
              <a:rPr lang="en-IN" b="0" dirty="0" smtClean="0"/>
              <a:t>.</a:t>
            </a:r>
          </a:p>
          <a:p>
            <a:pPr lvl="2"/>
            <a:r>
              <a:rPr lang="en-IN" dirty="0"/>
              <a:t>A map of error codes and their descriptions.</a:t>
            </a:r>
          </a:p>
          <a:p>
            <a:pPr lvl="2"/>
            <a:r>
              <a:rPr lang="en-IN" dirty="0"/>
              <a:t>A map of zip codes and cities.</a:t>
            </a:r>
          </a:p>
          <a:p>
            <a:pPr lvl="2"/>
            <a:r>
              <a:rPr lang="en-IN" dirty="0"/>
              <a:t>A map of managers and employees. Each manager (key) is associated with a list of employees (value) he manages.</a:t>
            </a:r>
          </a:p>
          <a:p>
            <a:pPr lvl="2"/>
            <a:r>
              <a:rPr lang="en-IN" dirty="0"/>
              <a:t>A map of classes and students. Each class (key) is associated with a list of students (value).</a:t>
            </a:r>
          </a:p>
        </p:txBody>
      </p:sp>
    </p:spTree>
    <p:extLst>
      <p:ext uri="{BB962C8B-B14F-4D97-AF65-F5344CB8AC3E}">
        <p14:creationId xmlns:p14="http://schemas.microsoft.com/office/powerpoint/2010/main" val="41781963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Map Interfaces and Classes 4-1</a:t>
            </a:r>
          </a:p>
        </p:txBody>
      </p:sp>
      <p:grpSp>
        <p:nvGrpSpPr>
          <p:cNvPr id="74765" name="Group 13"/>
          <p:cNvGrpSpPr>
            <a:grpSpLocks/>
          </p:cNvGrpSpPr>
          <p:nvPr/>
        </p:nvGrpSpPr>
        <p:grpSpPr bwMode="auto">
          <a:xfrm>
            <a:off x="3397250" y="2536237"/>
            <a:ext cx="5976938" cy="1152525"/>
            <a:chOff x="1338" y="1298"/>
            <a:chExt cx="3765" cy="726"/>
          </a:xfrm>
        </p:grpSpPr>
        <p:sp>
          <p:nvSpPr>
            <p:cNvPr id="74757" name="AutoShape 5"/>
            <p:cNvSpPr>
              <a:spLocks noChangeArrowheads="1"/>
            </p:cNvSpPr>
            <p:nvPr/>
          </p:nvSpPr>
          <p:spPr bwMode="auto">
            <a:xfrm>
              <a:off x="1338" y="1298"/>
              <a:ext cx="3765" cy="726"/>
            </a:xfrm>
            <a:prstGeom prst="cube">
              <a:avLst>
                <a:gd name="adj" fmla="val 25000"/>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8" name="Text Box 6"/>
            <p:cNvSpPr txBox="1">
              <a:spLocks noChangeArrowheads="1"/>
            </p:cNvSpPr>
            <p:nvPr/>
          </p:nvSpPr>
          <p:spPr bwMode="auto">
            <a:xfrm>
              <a:off x="1565" y="1616"/>
              <a:ext cx="31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bg1"/>
                  </a:solidFill>
                </a:rPr>
                <a:t>Map Interfaces and Classes</a:t>
              </a:r>
            </a:p>
          </p:txBody>
        </p:sp>
      </p:grpSp>
      <p:grpSp>
        <p:nvGrpSpPr>
          <p:cNvPr id="74766" name="Group 14"/>
          <p:cNvGrpSpPr>
            <a:grpSpLocks/>
          </p:cNvGrpSpPr>
          <p:nvPr/>
        </p:nvGrpSpPr>
        <p:grpSpPr bwMode="auto">
          <a:xfrm>
            <a:off x="1558926" y="4769849"/>
            <a:ext cx="3311525" cy="1382713"/>
            <a:chOff x="22" y="2478"/>
            <a:chExt cx="2086" cy="871"/>
          </a:xfrm>
        </p:grpSpPr>
        <p:sp>
          <p:nvSpPr>
            <p:cNvPr id="74762" name="AutoShape 10"/>
            <p:cNvSpPr>
              <a:spLocks noChangeArrowheads="1"/>
            </p:cNvSpPr>
            <p:nvPr/>
          </p:nvSpPr>
          <p:spPr bwMode="auto">
            <a:xfrm>
              <a:off x="22" y="2478"/>
              <a:ext cx="2042" cy="816"/>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9" name="Text Box 7"/>
            <p:cNvSpPr txBox="1">
              <a:spLocks noChangeArrowheads="1"/>
            </p:cNvSpPr>
            <p:nvPr/>
          </p:nvSpPr>
          <p:spPr bwMode="auto">
            <a:xfrm>
              <a:off x="22" y="2523"/>
              <a:ext cx="208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solidFill>
                    <a:srgbClr val="FF0000"/>
                  </a:solidFill>
                </a:rPr>
                <a:t>Map is an object and stores data in the form of a relationship between keys and values</a:t>
              </a:r>
            </a:p>
          </p:txBody>
        </p:sp>
      </p:grpSp>
      <p:grpSp>
        <p:nvGrpSpPr>
          <p:cNvPr id="74767" name="Group 15"/>
          <p:cNvGrpSpPr>
            <a:grpSpLocks/>
          </p:cNvGrpSpPr>
          <p:nvPr/>
        </p:nvGrpSpPr>
        <p:grpSpPr bwMode="auto">
          <a:xfrm>
            <a:off x="4910139" y="4798423"/>
            <a:ext cx="2949575" cy="1238250"/>
            <a:chOff x="2063" y="2478"/>
            <a:chExt cx="1951" cy="817"/>
          </a:xfrm>
        </p:grpSpPr>
        <p:sp>
          <p:nvSpPr>
            <p:cNvPr id="74763" name="AutoShape 11"/>
            <p:cNvSpPr>
              <a:spLocks noChangeArrowheads="1"/>
            </p:cNvSpPr>
            <p:nvPr/>
          </p:nvSpPr>
          <p:spPr bwMode="auto">
            <a:xfrm>
              <a:off x="2063" y="2478"/>
              <a:ext cx="1906" cy="817"/>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0" name="Text Box 8"/>
            <p:cNvSpPr txBox="1">
              <a:spLocks noChangeArrowheads="1"/>
            </p:cNvSpPr>
            <p:nvPr/>
          </p:nvSpPr>
          <p:spPr bwMode="auto">
            <a:xfrm>
              <a:off x="2064" y="2568"/>
              <a:ext cx="1950"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solidFill>
                    <a:srgbClr val="FF0000"/>
                  </a:solidFill>
                </a:rPr>
                <a:t>Keys should be unique but values can be duplicated</a:t>
              </a:r>
            </a:p>
          </p:txBody>
        </p:sp>
      </p:grpSp>
      <p:grpSp>
        <p:nvGrpSpPr>
          <p:cNvPr id="74768" name="Group 16"/>
          <p:cNvGrpSpPr>
            <a:grpSpLocks/>
          </p:cNvGrpSpPr>
          <p:nvPr/>
        </p:nvGrpSpPr>
        <p:grpSpPr bwMode="auto">
          <a:xfrm>
            <a:off x="7934325" y="4803187"/>
            <a:ext cx="2698750" cy="1228725"/>
            <a:chOff x="3969" y="2478"/>
            <a:chExt cx="1791" cy="816"/>
          </a:xfrm>
        </p:grpSpPr>
        <p:sp>
          <p:nvSpPr>
            <p:cNvPr id="74764" name="AutoShape 12"/>
            <p:cNvSpPr>
              <a:spLocks noChangeArrowheads="1"/>
            </p:cNvSpPr>
            <p:nvPr/>
          </p:nvSpPr>
          <p:spPr bwMode="auto">
            <a:xfrm>
              <a:off x="3969" y="2478"/>
              <a:ext cx="1791" cy="816"/>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1" name="Text Box 9"/>
            <p:cNvSpPr txBox="1">
              <a:spLocks noChangeArrowheads="1"/>
            </p:cNvSpPr>
            <p:nvPr/>
          </p:nvSpPr>
          <p:spPr bwMode="auto">
            <a:xfrm>
              <a:off x="4150" y="2568"/>
              <a:ext cx="1610" cy="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solidFill>
                    <a:srgbClr val="FF0000"/>
                  </a:solidFill>
                </a:rPr>
                <a:t>Some maps can store null object for keys and values </a:t>
              </a:r>
            </a:p>
          </p:txBody>
        </p:sp>
      </p:grpSp>
      <p:sp>
        <p:nvSpPr>
          <p:cNvPr id="74769" name="Line 17"/>
          <p:cNvSpPr>
            <a:spLocks noChangeShapeType="1"/>
          </p:cNvSpPr>
          <p:nvPr/>
        </p:nvSpPr>
        <p:spPr bwMode="auto">
          <a:xfrm>
            <a:off x="6134100" y="36887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18"/>
          <p:cNvSpPr>
            <a:spLocks noChangeShapeType="1"/>
          </p:cNvSpPr>
          <p:nvPr/>
        </p:nvSpPr>
        <p:spPr bwMode="auto">
          <a:xfrm>
            <a:off x="2894014" y="4120561"/>
            <a:ext cx="6264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19"/>
          <p:cNvSpPr>
            <a:spLocks noChangeShapeType="1"/>
          </p:cNvSpPr>
          <p:nvPr/>
        </p:nvSpPr>
        <p:spPr bwMode="auto">
          <a:xfrm>
            <a:off x="2894013" y="4120562"/>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0"/>
          <p:cNvSpPr>
            <a:spLocks noChangeShapeType="1"/>
          </p:cNvSpPr>
          <p:nvPr/>
        </p:nvSpPr>
        <p:spPr bwMode="auto">
          <a:xfrm>
            <a:off x="6134100" y="4120562"/>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1"/>
          <p:cNvSpPr>
            <a:spLocks noChangeShapeType="1"/>
          </p:cNvSpPr>
          <p:nvPr/>
        </p:nvSpPr>
        <p:spPr bwMode="auto">
          <a:xfrm>
            <a:off x="9158288" y="4120562"/>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5392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4765"/>
                                        </p:tgtEl>
                                        <p:attrNameLst>
                                          <p:attrName>style.visibility</p:attrName>
                                        </p:attrNameLst>
                                      </p:cBhvr>
                                      <p:to>
                                        <p:strVal val="visible"/>
                                      </p:to>
                                    </p:set>
                                    <p:animEffect transition="in" filter="fade">
                                      <p:cBhvr>
                                        <p:cTn id="7" dur="1000"/>
                                        <p:tgtEl>
                                          <p:spTgt spid="74765"/>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4769"/>
                                        </p:tgtEl>
                                        <p:attrNameLst>
                                          <p:attrName>style.visibility</p:attrName>
                                        </p:attrNameLst>
                                      </p:cBhvr>
                                      <p:to>
                                        <p:strVal val="visible"/>
                                      </p:to>
                                    </p:set>
                                    <p:animEffect transition="in" filter="wipe(up)">
                                      <p:cBhvr>
                                        <p:cTn id="11" dur="1000"/>
                                        <p:tgtEl>
                                          <p:spTgt spid="7476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4770"/>
                                        </p:tgtEl>
                                        <p:attrNameLst>
                                          <p:attrName>style.visibility</p:attrName>
                                        </p:attrNameLst>
                                      </p:cBhvr>
                                      <p:to>
                                        <p:strVal val="visible"/>
                                      </p:to>
                                    </p:set>
                                    <p:animEffect transition="in" filter="wipe(left)">
                                      <p:cBhvr>
                                        <p:cTn id="15" dur="1000"/>
                                        <p:tgtEl>
                                          <p:spTgt spid="74770"/>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74771"/>
                                        </p:tgtEl>
                                        <p:attrNameLst>
                                          <p:attrName>style.visibility</p:attrName>
                                        </p:attrNameLst>
                                      </p:cBhvr>
                                      <p:to>
                                        <p:strVal val="visible"/>
                                      </p:to>
                                    </p:set>
                                    <p:animEffect transition="in" filter="wipe(up)">
                                      <p:cBhvr>
                                        <p:cTn id="19" dur="1000"/>
                                        <p:tgtEl>
                                          <p:spTgt spid="7477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4772"/>
                                        </p:tgtEl>
                                        <p:attrNameLst>
                                          <p:attrName>style.visibility</p:attrName>
                                        </p:attrNameLst>
                                      </p:cBhvr>
                                      <p:to>
                                        <p:strVal val="visible"/>
                                      </p:to>
                                    </p:set>
                                    <p:animEffect transition="in" filter="wipe(up)">
                                      <p:cBhvr>
                                        <p:cTn id="22" dur="1000"/>
                                        <p:tgtEl>
                                          <p:spTgt spid="7477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4773"/>
                                        </p:tgtEl>
                                        <p:attrNameLst>
                                          <p:attrName>style.visibility</p:attrName>
                                        </p:attrNameLst>
                                      </p:cBhvr>
                                      <p:to>
                                        <p:strVal val="visible"/>
                                      </p:to>
                                    </p:set>
                                    <p:animEffect transition="in" filter="wipe(up)">
                                      <p:cBhvr>
                                        <p:cTn id="25" dur="1000"/>
                                        <p:tgtEl>
                                          <p:spTgt spid="74773"/>
                                        </p:tgtEl>
                                      </p:cBhvr>
                                    </p:animEffect>
                                  </p:childTnLst>
                                </p:cTn>
                              </p:par>
                            </p:childTnLst>
                          </p:cTn>
                        </p:par>
                        <p:par>
                          <p:cTn id="26" fill="hold" nodeType="afterGroup">
                            <p:stCondLst>
                              <p:cond delay="4000"/>
                            </p:stCondLst>
                            <p:childTnLst>
                              <p:par>
                                <p:cTn id="27" presetID="12" presetClass="entr" presetSubtype="4" fill="hold" nodeType="afterEffect">
                                  <p:stCondLst>
                                    <p:cond delay="0"/>
                                  </p:stCondLst>
                                  <p:childTnLst>
                                    <p:set>
                                      <p:cBhvr>
                                        <p:cTn id="28" dur="1" fill="hold">
                                          <p:stCondLst>
                                            <p:cond delay="0"/>
                                          </p:stCondLst>
                                        </p:cTn>
                                        <p:tgtEl>
                                          <p:spTgt spid="74766"/>
                                        </p:tgtEl>
                                        <p:attrNameLst>
                                          <p:attrName>style.visibility</p:attrName>
                                        </p:attrNameLst>
                                      </p:cBhvr>
                                      <p:to>
                                        <p:strVal val="visible"/>
                                      </p:to>
                                    </p:set>
                                    <p:animEffect transition="in" filter="slide(fromBottom)">
                                      <p:cBhvr>
                                        <p:cTn id="29" dur="1000"/>
                                        <p:tgtEl>
                                          <p:spTgt spid="74766"/>
                                        </p:tgtEl>
                                      </p:cBhvr>
                                    </p:animEffect>
                                  </p:childTnLst>
                                </p:cTn>
                              </p:par>
                              <p:par>
                                <p:cTn id="30" presetID="12" presetClass="entr" presetSubtype="4" fill="hold" nodeType="withEffect">
                                  <p:stCondLst>
                                    <p:cond delay="0"/>
                                  </p:stCondLst>
                                  <p:childTnLst>
                                    <p:set>
                                      <p:cBhvr>
                                        <p:cTn id="31" dur="1" fill="hold">
                                          <p:stCondLst>
                                            <p:cond delay="0"/>
                                          </p:stCondLst>
                                        </p:cTn>
                                        <p:tgtEl>
                                          <p:spTgt spid="74767"/>
                                        </p:tgtEl>
                                        <p:attrNameLst>
                                          <p:attrName>style.visibility</p:attrName>
                                        </p:attrNameLst>
                                      </p:cBhvr>
                                      <p:to>
                                        <p:strVal val="visible"/>
                                      </p:to>
                                    </p:set>
                                    <p:animEffect transition="in" filter="slide(fromBottom)">
                                      <p:cBhvr>
                                        <p:cTn id="32" dur="1000"/>
                                        <p:tgtEl>
                                          <p:spTgt spid="74767"/>
                                        </p:tgtEl>
                                      </p:cBhvr>
                                    </p:animEffect>
                                  </p:childTnLst>
                                </p:cTn>
                              </p:par>
                              <p:par>
                                <p:cTn id="33" presetID="12" presetClass="entr" presetSubtype="4" fill="hold" nodeType="withEffect">
                                  <p:stCondLst>
                                    <p:cond delay="0"/>
                                  </p:stCondLst>
                                  <p:childTnLst>
                                    <p:set>
                                      <p:cBhvr>
                                        <p:cTn id="34" dur="1" fill="hold">
                                          <p:stCondLst>
                                            <p:cond delay="0"/>
                                          </p:stCondLst>
                                        </p:cTn>
                                        <p:tgtEl>
                                          <p:spTgt spid="74768"/>
                                        </p:tgtEl>
                                        <p:attrNameLst>
                                          <p:attrName>style.visibility</p:attrName>
                                        </p:attrNameLst>
                                      </p:cBhvr>
                                      <p:to>
                                        <p:strVal val="visible"/>
                                      </p:to>
                                    </p:set>
                                    <p:animEffect transition="in" filter="slide(fromBottom)">
                                      <p:cBhvr>
                                        <p:cTn id="35" dur="1000"/>
                                        <p:tgtEl>
                                          <p:spTgt spid="74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9" grpId="0" animBg="1"/>
      <p:bldP spid="74770" grpId="0" animBg="1"/>
      <p:bldP spid="74771" grpId="0" animBg="1"/>
      <p:bldP spid="74772" grpId="0" animBg="1"/>
      <p:bldP spid="7477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-Demo</a:t>
            </a:r>
            <a:endParaRPr lang="en-IN" dirty="0"/>
          </a:p>
        </p:txBody>
      </p:sp>
      <p:sp>
        <p:nvSpPr>
          <p:cNvPr id="3" name="Content Placeholder 2"/>
          <p:cNvSpPr>
            <a:spLocks noGrp="1"/>
          </p:cNvSpPr>
          <p:nvPr>
            <p:ph idx="1"/>
          </p:nvPr>
        </p:nvSpPr>
        <p:spPr>
          <a:xfrm>
            <a:off x="609600" y="1600201"/>
            <a:ext cx="9263063" cy="4872037"/>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en-IN" sz="1600" dirty="0"/>
              <a:t>Map&lt;String, String&gt; </a:t>
            </a:r>
            <a:r>
              <a:rPr lang="en-IN" sz="1600" dirty="0" err="1"/>
              <a:t>mapCountryCodes</a:t>
            </a:r>
            <a:r>
              <a:rPr lang="en-IN" sz="1600" dirty="0"/>
              <a:t> = new </a:t>
            </a:r>
            <a:r>
              <a:rPr lang="en-IN" sz="1600" dirty="0" err="1"/>
              <a:t>HashMap</a:t>
            </a:r>
            <a:r>
              <a:rPr lang="en-IN" sz="1600" dirty="0"/>
              <a:t>&lt;&gt;();</a:t>
            </a:r>
          </a:p>
          <a:p>
            <a:pPr marL="0" indent="0">
              <a:buNone/>
            </a:pPr>
            <a:r>
              <a:rPr lang="en-IN" sz="1600" dirty="0"/>
              <a:t> </a:t>
            </a:r>
            <a:r>
              <a:rPr lang="en-IN" sz="1600" dirty="0" err="1" smtClean="0"/>
              <a:t>mapCountryCodes.put</a:t>
            </a:r>
            <a:r>
              <a:rPr lang="en-IN" sz="1600" dirty="0"/>
              <a:t>("1", "USA");</a:t>
            </a:r>
          </a:p>
          <a:p>
            <a:pPr marL="0" indent="0">
              <a:buNone/>
            </a:pPr>
            <a:r>
              <a:rPr lang="en-IN" sz="1600" dirty="0" err="1"/>
              <a:t>mapCountryCodes.put</a:t>
            </a:r>
            <a:r>
              <a:rPr lang="en-IN" sz="1600" dirty="0"/>
              <a:t>("44", "United Kingdom");</a:t>
            </a:r>
          </a:p>
          <a:p>
            <a:pPr marL="0" indent="0">
              <a:buNone/>
            </a:pPr>
            <a:r>
              <a:rPr lang="en-IN" sz="1600" dirty="0" err="1"/>
              <a:t>mapCountryCodes.put</a:t>
            </a:r>
            <a:r>
              <a:rPr lang="en-IN" sz="1600" dirty="0"/>
              <a:t>("33", "France");</a:t>
            </a:r>
          </a:p>
          <a:p>
            <a:pPr marL="0" indent="0">
              <a:buNone/>
            </a:pPr>
            <a:r>
              <a:rPr lang="en-IN" sz="1600" dirty="0" err="1"/>
              <a:t>mapCountryCodes.put</a:t>
            </a:r>
            <a:r>
              <a:rPr lang="en-IN" sz="1600" dirty="0"/>
              <a:t>("81", "Japan");</a:t>
            </a:r>
          </a:p>
          <a:p>
            <a:pPr marL="0" indent="0">
              <a:buNone/>
            </a:pPr>
            <a:r>
              <a:rPr lang="en-IN" sz="1600" dirty="0"/>
              <a:t> </a:t>
            </a:r>
            <a:r>
              <a:rPr lang="en-IN" sz="1600" dirty="0" smtClean="0"/>
              <a:t>Set&lt;String</a:t>
            </a:r>
            <a:r>
              <a:rPr lang="en-IN" sz="1600" dirty="0"/>
              <a:t>&gt; </a:t>
            </a:r>
            <a:r>
              <a:rPr lang="en-IN" sz="1600" dirty="0" err="1"/>
              <a:t>setCodes</a:t>
            </a:r>
            <a:r>
              <a:rPr lang="en-IN" sz="1600" dirty="0"/>
              <a:t> = </a:t>
            </a:r>
            <a:r>
              <a:rPr lang="en-IN" sz="1600" dirty="0" err="1"/>
              <a:t>mapCountryCodes.keySet</a:t>
            </a:r>
            <a:r>
              <a:rPr lang="en-IN" sz="1600" dirty="0"/>
              <a:t>();</a:t>
            </a:r>
          </a:p>
          <a:p>
            <a:pPr marL="0" indent="0">
              <a:buNone/>
            </a:pPr>
            <a:r>
              <a:rPr lang="en-IN" sz="1600" dirty="0"/>
              <a:t>Iterator&lt;String&gt; iterator = </a:t>
            </a:r>
            <a:r>
              <a:rPr lang="en-IN" sz="1600" dirty="0" err="1"/>
              <a:t>setCodes.iterator</a:t>
            </a:r>
            <a:r>
              <a:rPr lang="en-IN" sz="1600" dirty="0"/>
              <a:t>();</a:t>
            </a:r>
          </a:p>
          <a:p>
            <a:pPr marL="0" indent="0">
              <a:buNone/>
            </a:pPr>
            <a:r>
              <a:rPr lang="en-IN" sz="1600" dirty="0"/>
              <a:t> </a:t>
            </a:r>
          </a:p>
          <a:p>
            <a:pPr marL="0" indent="0">
              <a:buNone/>
            </a:pPr>
            <a:r>
              <a:rPr lang="en-IN" sz="1600" dirty="0"/>
              <a:t>while (</a:t>
            </a:r>
            <a:r>
              <a:rPr lang="en-IN" sz="1600" dirty="0" err="1"/>
              <a:t>iterator.hasNext</a:t>
            </a:r>
            <a:r>
              <a:rPr lang="en-IN" sz="1600" dirty="0"/>
              <a:t>()) {</a:t>
            </a:r>
          </a:p>
          <a:p>
            <a:pPr marL="0" indent="0">
              <a:buNone/>
            </a:pPr>
            <a:r>
              <a:rPr lang="en-IN" sz="1600" dirty="0"/>
              <a:t>    String code = </a:t>
            </a:r>
            <a:r>
              <a:rPr lang="en-IN" sz="1600" dirty="0" err="1"/>
              <a:t>iterator.next</a:t>
            </a:r>
            <a:r>
              <a:rPr lang="en-IN" sz="1600" dirty="0"/>
              <a:t>();</a:t>
            </a:r>
          </a:p>
          <a:p>
            <a:pPr marL="0" indent="0">
              <a:buNone/>
            </a:pPr>
            <a:r>
              <a:rPr lang="en-IN" sz="1600" dirty="0"/>
              <a:t>    String country = </a:t>
            </a:r>
            <a:r>
              <a:rPr lang="en-IN" sz="1600" dirty="0" err="1"/>
              <a:t>mapCountryCodes.get</a:t>
            </a:r>
            <a:r>
              <a:rPr lang="en-IN" sz="1600" dirty="0"/>
              <a:t>(code);</a:t>
            </a:r>
          </a:p>
          <a:p>
            <a:pPr marL="0" indent="0">
              <a:buNone/>
            </a:pPr>
            <a:r>
              <a:rPr lang="en-IN" sz="1600" dirty="0"/>
              <a:t> </a:t>
            </a:r>
            <a:r>
              <a:rPr lang="en-IN" sz="1600" dirty="0" smtClean="0"/>
              <a:t>    </a:t>
            </a:r>
            <a:r>
              <a:rPr lang="en-IN" sz="1600" dirty="0" err="1"/>
              <a:t>System.out.println</a:t>
            </a:r>
            <a:r>
              <a:rPr lang="en-IN" sz="1600" dirty="0"/>
              <a:t>(code + " =&gt; " + country);</a:t>
            </a:r>
          </a:p>
          <a:p>
            <a:pPr marL="0" indent="0">
              <a:buNone/>
            </a:pPr>
            <a:r>
              <a:rPr lang="en-IN" sz="1600" dirty="0"/>
              <a:t>}</a:t>
            </a:r>
          </a:p>
        </p:txBody>
      </p:sp>
    </p:spTree>
    <p:extLst>
      <p:ext uri="{BB962C8B-B14F-4D97-AF65-F5344CB8AC3E}">
        <p14:creationId xmlns:p14="http://schemas.microsoft.com/office/powerpoint/2010/main" val="1574095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5" name="Rectangle 9"/>
          <p:cNvSpPr>
            <a:spLocks noGrp="1" noChangeArrowheads="1"/>
          </p:cNvSpPr>
          <p:nvPr>
            <p:ph type="title"/>
          </p:nvPr>
        </p:nvSpPr>
        <p:spPr>
          <a:noFill/>
          <a:ln/>
        </p:spPr>
        <p:txBody>
          <a:bodyPr/>
          <a:lstStyle/>
          <a:p>
            <a:r>
              <a:rPr lang="en-US" altLang="en-US"/>
              <a:t>Map Interfaces and Classes 4-2</a:t>
            </a:r>
          </a:p>
        </p:txBody>
      </p:sp>
      <p:sp>
        <p:nvSpPr>
          <p:cNvPr id="75779" name="Rectangle 3"/>
          <p:cNvSpPr>
            <a:spLocks noGrp="1" noChangeArrowheads="1"/>
          </p:cNvSpPr>
          <p:nvPr>
            <p:ph idx="1"/>
          </p:nvPr>
        </p:nvSpPr>
        <p:spPr/>
        <p:txBody>
          <a:bodyPr/>
          <a:lstStyle/>
          <a:p>
            <a:r>
              <a:rPr lang="en-US" altLang="en-US"/>
              <a:t>It maps keys to values</a:t>
            </a:r>
            <a:r>
              <a:rPr lang="en-US" altLang="en-US">
                <a:latin typeface="Courier New" panose="02070309020205020404" pitchFamily="49" charset="0"/>
              </a:rPr>
              <a:t>.</a:t>
            </a:r>
          </a:p>
          <a:p>
            <a:r>
              <a:rPr lang="en-US" altLang="en-US"/>
              <a:t>Each key can map to one value only.</a:t>
            </a:r>
          </a:p>
          <a:p>
            <a:r>
              <a:rPr lang="en-US" altLang="en-US"/>
              <a:t>It contains methods for basic operations, bulk operations and collection views.</a:t>
            </a:r>
          </a:p>
          <a:p>
            <a:r>
              <a:rPr lang="en-US" altLang="en-US">
                <a:latin typeface="Courier New" panose="02070309020205020404" pitchFamily="49" charset="0"/>
              </a:rPr>
              <a:t>SortedMap</a:t>
            </a:r>
            <a:r>
              <a:rPr lang="en-US" altLang="en-US"/>
              <a:t> interface extends Map interface.</a:t>
            </a:r>
          </a:p>
          <a:p>
            <a:r>
              <a:rPr lang="en-US" altLang="en-US">
                <a:latin typeface="Courier New" panose="02070309020205020404" pitchFamily="49" charset="0"/>
              </a:rPr>
              <a:t>SortedMap</a:t>
            </a:r>
            <a:r>
              <a:rPr lang="en-US" altLang="en-US"/>
              <a:t> interface maintains its entries in ascending order.</a:t>
            </a:r>
          </a:p>
        </p:txBody>
      </p:sp>
    </p:spTree>
    <p:extLst>
      <p:ext uri="{BB962C8B-B14F-4D97-AF65-F5344CB8AC3E}">
        <p14:creationId xmlns:p14="http://schemas.microsoft.com/office/powerpoint/2010/main" val="7631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10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 calcmode="lin" valueType="num">
                                      <p:cBhvr additive="base">
                                        <p:cTn id="12" dur="10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 calcmode="lin" valueType="num">
                                      <p:cBhvr additive="base">
                                        <p:cTn id="17" dur="10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 calcmode="lin" valueType="num">
                                      <p:cBhvr additive="base">
                                        <p:cTn id="22" dur="10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 calcmode="lin" valueType="num">
                                      <p:cBhvr additive="base">
                                        <p:cTn id="27" dur="10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57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Commonly used Methods defined by Map</a:t>
            </a:r>
          </a:p>
        </p:txBody>
      </p:sp>
      <p:sp>
        <p:nvSpPr>
          <p:cNvPr id="3" name="Content Placeholder 2"/>
          <p:cNvSpPr>
            <a:spLocks noGrp="1"/>
          </p:cNvSpPr>
          <p:nvPr>
            <p:ph idx="1"/>
          </p:nvPr>
        </p:nvSpPr>
        <p:spPr/>
        <p:txBody>
          <a:bodyPr/>
          <a:lstStyle/>
          <a:p>
            <a:r>
              <a:rPr lang="en-IN" sz="2400" dirty="0" err="1"/>
              <a:t>boolean</a:t>
            </a:r>
            <a:r>
              <a:rPr lang="en-IN" sz="2400" dirty="0"/>
              <a:t> </a:t>
            </a:r>
            <a:r>
              <a:rPr lang="en-IN" sz="2400" dirty="0" err="1"/>
              <a:t>containsKey</a:t>
            </a:r>
            <a:r>
              <a:rPr lang="en-IN" sz="2400" dirty="0"/>
              <a:t>(Object k): returns true if map contain k as key. Otherwise false.</a:t>
            </a:r>
          </a:p>
          <a:p>
            <a:r>
              <a:rPr lang="en-IN" sz="2400" dirty="0"/>
              <a:t>Object get(Object k) : returns values associated with the key k.</a:t>
            </a:r>
          </a:p>
          <a:p>
            <a:r>
              <a:rPr lang="en-IN" sz="2400" dirty="0"/>
              <a:t>Object put(Object k, Object v) : stores an entry in map.</a:t>
            </a:r>
          </a:p>
          <a:p>
            <a:r>
              <a:rPr lang="en-IN" sz="2400" dirty="0"/>
              <a:t>Object </a:t>
            </a:r>
            <a:r>
              <a:rPr lang="en-IN" sz="2400" dirty="0" err="1"/>
              <a:t>putAll</a:t>
            </a:r>
            <a:r>
              <a:rPr lang="en-IN" sz="2400" dirty="0"/>
              <a:t>(Map m) : put all entries from m in this map.</a:t>
            </a:r>
          </a:p>
          <a:p>
            <a:r>
              <a:rPr lang="en-IN" sz="2400" dirty="0"/>
              <a:t>Set </a:t>
            </a:r>
            <a:r>
              <a:rPr lang="en-IN" sz="2400" dirty="0" err="1"/>
              <a:t>keySet</a:t>
            </a:r>
            <a:r>
              <a:rPr lang="en-IN" sz="2400" dirty="0"/>
              <a:t>() : returns Set that contains the key in a map.</a:t>
            </a:r>
          </a:p>
          <a:p>
            <a:r>
              <a:rPr lang="en-IN" sz="2400" dirty="0"/>
              <a:t>Set </a:t>
            </a:r>
            <a:r>
              <a:rPr lang="en-IN" sz="2400" dirty="0" err="1"/>
              <a:t>entrySet</a:t>
            </a:r>
            <a:r>
              <a:rPr lang="en-IN" sz="2400" dirty="0"/>
              <a:t>() : returns Set that contains the entries in a map.</a:t>
            </a:r>
          </a:p>
        </p:txBody>
      </p:sp>
    </p:spTree>
    <p:extLst>
      <p:ext uri="{BB962C8B-B14F-4D97-AF65-F5344CB8AC3E}">
        <p14:creationId xmlns:p14="http://schemas.microsoft.com/office/powerpoint/2010/main" val="42494820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Map.Entry</a:t>
            </a:r>
            <a:r>
              <a:rPr lang="en-IN" dirty="0"/>
              <a:t> Interface</a:t>
            </a:r>
          </a:p>
        </p:txBody>
      </p:sp>
      <p:sp>
        <p:nvSpPr>
          <p:cNvPr id="3" name="Content Placeholder 2"/>
          <p:cNvSpPr>
            <a:spLocks noGrp="1"/>
          </p:cNvSpPr>
          <p:nvPr>
            <p:ph idx="1"/>
          </p:nvPr>
        </p:nvSpPr>
        <p:spPr>
          <a:xfrm>
            <a:off x="609600" y="1600201"/>
            <a:ext cx="10972800" cy="1943099"/>
          </a:xfrm>
        </p:spPr>
        <p:txBody>
          <a:bodyPr/>
          <a:lstStyle/>
          <a:p>
            <a:r>
              <a:rPr lang="en-IN" b="0" dirty="0"/>
              <a:t>Entry is the sub interface of Map. </a:t>
            </a:r>
            <a:endParaRPr lang="en-IN" b="0" dirty="0" smtClean="0"/>
          </a:p>
          <a:p>
            <a:r>
              <a:rPr lang="en-IN" b="0" dirty="0" smtClean="0"/>
              <a:t>So </a:t>
            </a:r>
            <a:r>
              <a:rPr lang="en-IN" b="0" dirty="0"/>
              <a:t>we will be accessed it by </a:t>
            </a:r>
            <a:r>
              <a:rPr lang="en-IN" b="0" dirty="0" err="1"/>
              <a:t>Map.Entry</a:t>
            </a:r>
            <a:r>
              <a:rPr lang="en-IN" b="0" dirty="0"/>
              <a:t> name. </a:t>
            </a:r>
            <a:endParaRPr lang="en-IN" b="0" dirty="0" smtClean="0"/>
          </a:p>
          <a:p>
            <a:r>
              <a:rPr lang="en-IN" b="0" dirty="0" smtClean="0"/>
              <a:t>It </a:t>
            </a:r>
            <a:r>
              <a:rPr lang="en-IN" b="0" dirty="0"/>
              <a:t>provides methods to get key and value.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54352258"/>
              </p:ext>
            </p:extLst>
          </p:nvPr>
        </p:nvGraphicFramePr>
        <p:xfrm>
          <a:off x="1828799" y="3825875"/>
          <a:ext cx="8277226" cy="1356360"/>
        </p:xfrm>
        <a:graphic>
          <a:graphicData uri="http://schemas.openxmlformats.org/drawingml/2006/table">
            <a:tbl>
              <a:tblPr/>
              <a:tblGrid>
                <a:gridCol w="4138613"/>
                <a:gridCol w="4138613"/>
              </a:tblGrid>
              <a:tr h="0">
                <a:tc>
                  <a:txBody>
                    <a:bodyPr/>
                    <a:lstStyle/>
                    <a:p>
                      <a:pPr algn="ctr" fontAlgn="t"/>
                      <a:r>
                        <a:rPr lang="en-IN" b="1" dirty="0">
                          <a:solidFill>
                            <a:srgbClr val="000000"/>
                          </a:solidFill>
                          <a:effectLst/>
                          <a:latin typeface="times new roman" panose="02020603050405020304" pitchFamily="18" charset="0"/>
                        </a:rPr>
                        <a:t>Method</a:t>
                      </a:r>
                    </a:p>
                  </a:txBody>
                  <a:tcPr marL="114300" marR="114300" marT="114300" marB="114300">
                    <a:lnL w="9525" cap="flat" cmpd="sng" algn="ctr">
                      <a:solidFill>
                        <a:srgbClr val="30BC81"/>
                      </a:solidFill>
                      <a:prstDash val="solid"/>
                      <a:round/>
                      <a:headEnd type="none" w="med" len="med"/>
                      <a:tailEnd type="none" w="med" len="med"/>
                    </a:lnL>
                    <a:lnR w="9525" cap="flat" cmpd="sng" algn="ctr">
                      <a:solidFill>
                        <a:srgbClr val="30BC81"/>
                      </a:solidFill>
                      <a:prstDash val="solid"/>
                      <a:round/>
                      <a:headEnd type="none" w="med" len="med"/>
                      <a:tailEnd type="none" w="med" len="med"/>
                    </a:lnR>
                    <a:lnT w="9525" cap="flat" cmpd="sng" algn="ctr">
                      <a:solidFill>
                        <a:srgbClr val="30BC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30BC81"/>
                      </a:solidFill>
                      <a:prstDash val="solid"/>
                      <a:round/>
                      <a:headEnd type="none" w="med" len="med"/>
                      <a:tailEnd type="none" w="med" len="med"/>
                    </a:lnL>
                    <a:lnR w="9525" cap="flat" cmpd="sng" algn="ctr">
                      <a:solidFill>
                        <a:srgbClr val="30BC81"/>
                      </a:solidFill>
                      <a:prstDash val="solid"/>
                      <a:round/>
                      <a:headEnd type="none" w="med" len="med"/>
                      <a:tailEnd type="none" w="med" len="med"/>
                    </a:lnR>
                    <a:lnT w="9525" cap="flat" cmpd="sng" algn="ctr">
                      <a:solidFill>
                        <a:srgbClr val="30BC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dirty="0">
                          <a:solidFill>
                            <a:srgbClr val="000000"/>
                          </a:solidFill>
                          <a:effectLst/>
                          <a:latin typeface="verdana" panose="020B0604030504040204" pitchFamily="34" charset="0"/>
                        </a:rPr>
                        <a:t>Object </a:t>
                      </a:r>
                      <a:r>
                        <a:rPr lang="en-IN" b="0" i="0" dirty="0" err="1">
                          <a:solidFill>
                            <a:srgbClr val="000000"/>
                          </a:solidFill>
                          <a:effectLst/>
                          <a:latin typeface="verdana" panose="020B0604030504040204" pitchFamily="34" charset="0"/>
                        </a:rPr>
                        <a:t>getKey</a:t>
                      </a:r>
                      <a:r>
                        <a:rPr lang="en-IN" b="0" i="0"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It is used to obtain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Object getValue()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dirty="0">
                          <a:solidFill>
                            <a:srgbClr val="000000"/>
                          </a:solidFill>
                          <a:effectLst/>
                          <a:latin typeface="verdana" panose="020B0604030504040204" pitchFamily="34" charset="0"/>
                        </a:rPr>
                        <a:t>It is used to obtain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493687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sign">
  <a:themeElements>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Design">
  <a:themeElements>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8558</TotalTime>
  <Words>9654</Words>
  <Application>Microsoft Office PowerPoint</Application>
  <PresentationFormat>Widescreen</PresentationFormat>
  <Paragraphs>1403</Paragraphs>
  <Slides>142</Slides>
  <Notes>31</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142</vt:i4>
      </vt:variant>
    </vt:vector>
  </HeadingPairs>
  <TitlesOfParts>
    <vt:vector size="161" baseType="lpstr">
      <vt:lpstr>宋体</vt:lpstr>
      <vt:lpstr>宋体</vt:lpstr>
      <vt:lpstr>Arial</vt:lpstr>
      <vt:lpstr>Calibri</vt:lpstr>
      <vt:lpstr>Consolas</vt:lpstr>
      <vt:lpstr>Courier New</vt:lpstr>
      <vt:lpstr>黑体</vt:lpstr>
      <vt:lpstr>Tahoma</vt:lpstr>
      <vt:lpstr>times new roman</vt:lpstr>
      <vt:lpstr>times new roman</vt:lpstr>
      <vt:lpstr>Verdana</vt:lpstr>
      <vt:lpstr>Verdana</vt:lpstr>
      <vt:lpstr>Wingdings</vt:lpstr>
      <vt:lpstr>Default Design</vt:lpstr>
      <vt:lpstr>1_Default Design</vt:lpstr>
      <vt:lpstr>2_Default Design</vt:lpstr>
      <vt:lpstr>Design</vt:lpstr>
      <vt:lpstr>1_Design</vt:lpstr>
      <vt:lpstr>Bitmap Image</vt:lpstr>
      <vt:lpstr>PowerPoint Presentation</vt:lpstr>
      <vt:lpstr>Generics</vt:lpstr>
      <vt:lpstr>Generics</vt:lpstr>
      <vt:lpstr>Parameterized Classes and Generics</vt:lpstr>
      <vt:lpstr>Generics (Cont’d)</vt:lpstr>
      <vt:lpstr>A Class Definition with a Type Parameter</vt:lpstr>
      <vt:lpstr>A Class Definition with a Type Parameter (Cont’d)</vt:lpstr>
      <vt:lpstr>Generic Class Definition: An Example</vt:lpstr>
      <vt:lpstr>Generic Class Definition: An Example (Cont’d)</vt:lpstr>
      <vt:lpstr>Generic Class Usage: An Example</vt:lpstr>
      <vt:lpstr>Generic Class Usage: An Example (Cont’d)</vt:lpstr>
      <vt:lpstr>A Generic Constructor Name Has No Type Parameter!!!</vt:lpstr>
      <vt:lpstr>A Primitive Type Cannot be Plugged in for a Type Parameter!!!</vt:lpstr>
      <vt:lpstr>Limitations on Type Parameter Usage</vt:lpstr>
      <vt:lpstr>Limitations on Generic Class Instantiation</vt:lpstr>
      <vt:lpstr>Using Generic Classes and Automatic Boxing</vt:lpstr>
      <vt:lpstr>Using Generic Classes and Automatic Boxing (Cont’d)</vt:lpstr>
      <vt:lpstr>Multiple Type Parameters</vt:lpstr>
      <vt:lpstr>Multiple Type Parameters (Cont’d)</vt:lpstr>
      <vt:lpstr>Multiple Type Parameters (Cont’d)</vt:lpstr>
      <vt:lpstr>A Generic Classes and Exceptions</vt:lpstr>
      <vt:lpstr>Using a Generic Class with Two Type Parameters</vt:lpstr>
      <vt:lpstr>Bounds for Type Parameters</vt:lpstr>
      <vt:lpstr>Bounds for Type Parameters (Cont’d)</vt:lpstr>
      <vt:lpstr>Bounds for Type Parameters (Cont’d)</vt:lpstr>
      <vt:lpstr>Generic Interfaces</vt:lpstr>
      <vt:lpstr>Generic Methods</vt:lpstr>
      <vt:lpstr>Generic Methods (Cont’d)</vt:lpstr>
      <vt:lpstr>Inheritance with Generic Classes</vt:lpstr>
      <vt:lpstr>A Derived Generic Class: An Example</vt:lpstr>
      <vt:lpstr>A Derived Generic Class: An Example (Cont’d)</vt:lpstr>
      <vt:lpstr>Collection Classes 2-1</vt:lpstr>
      <vt:lpstr>Collection Classes 2-2</vt:lpstr>
      <vt:lpstr>Java collections framework (JCF)</vt:lpstr>
      <vt:lpstr>Advantages of Collection Framework</vt:lpstr>
      <vt:lpstr>The Collection Classes</vt:lpstr>
      <vt:lpstr>Hierarchy of Collection Framework</vt:lpstr>
      <vt:lpstr>Methods of Collection interface</vt:lpstr>
      <vt:lpstr>Iterator interface</vt:lpstr>
      <vt:lpstr>Iterator Methods</vt:lpstr>
      <vt:lpstr>Iterator Demo</vt:lpstr>
      <vt:lpstr>Ways to iterate the elements of collection</vt:lpstr>
      <vt:lpstr>ArrayList 2-1</vt:lpstr>
      <vt:lpstr>ArrayList 2-2</vt:lpstr>
      <vt:lpstr>Vector class 3-1</vt:lpstr>
      <vt:lpstr>Vector class 3-2</vt:lpstr>
      <vt:lpstr>Difference between ArrayList and Vector</vt:lpstr>
      <vt:lpstr>Vector class 3-3</vt:lpstr>
      <vt:lpstr>Stack Class</vt:lpstr>
      <vt:lpstr>Stack Methods</vt:lpstr>
      <vt:lpstr>Linked List</vt:lpstr>
      <vt:lpstr>Linked List</vt:lpstr>
      <vt:lpstr>Linked List Hiearachy</vt:lpstr>
      <vt:lpstr>Linked Lists</vt:lpstr>
      <vt:lpstr>Why Linked List</vt:lpstr>
      <vt:lpstr>Pros &amp; Cons</vt:lpstr>
      <vt:lpstr>Doubly Linked List</vt:lpstr>
      <vt:lpstr>Advantages over singly linked list</vt:lpstr>
      <vt:lpstr>Insertion</vt:lpstr>
      <vt:lpstr>LinkedList class declaration</vt:lpstr>
      <vt:lpstr>Methods of LinkedList</vt:lpstr>
      <vt:lpstr>Linked List - Demo</vt:lpstr>
      <vt:lpstr>List Interface</vt:lpstr>
      <vt:lpstr>List Interface</vt:lpstr>
      <vt:lpstr>List – ordered Collection</vt:lpstr>
      <vt:lpstr>List Interface declaration</vt:lpstr>
      <vt:lpstr>List Example</vt:lpstr>
      <vt:lpstr>Java ListIterator Interface</vt:lpstr>
      <vt:lpstr>ListIterator</vt:lpstr>
      <vt:lpstr>ListIterator Interface declaration</vt:lpstr>
      <vt:lpstr>Example of ListIterator Interface</vt:lpstr>
      <vt:lpstr>ArrayList vs LinkedList</vt:lpstr>
      <vt:lpstr>The Set Interface</vt:lpstr>
      <vt:lpstr>List vs Set</vt:lpstr>
      <vt:lpstr>Hash Set Class</vt:lpstr>
      <vt:lpstr>Hashset Hieararchy </vt:lpstr>
      <vt:lpstr>HashSet class declaration</vt:lpstr>
      <vt:lpstr>Methods of Java HashSet class</vt:lpstr>
      <vt:lpstr>HashSet Example</vt:lpstr>
      <vt:lpstr>Treeset</vt:lpstr>
      <vt:lpstr>Treeset Hierarchy</vt:lpstr>
      <vt:lpstr>TreeSet class declaration</vt:lpstr>
      <vt:lpstr>Methods of Java TreeSet class</vt:lpstr>
      <vt:lpstr>Treeset Example</vt:lpstr>
      <vt:lpstr>HashSet vs TreeSet</vt:lpstr>
      <vt:lpstr>Queue Interface</vt:lpstr>
      <vt:lpstr>Queue Interface declaration</vt:lpstr>
      <vt:lpstr>Methods of Java Queue Interface</vt:lpstr>
      <vt:lpstr>Queue Interface</vt:lpstr>
      <vt:lpstr>PriorityQueue class</vt:lpstr>
      <vt:lpstr>Queue Demo</vt:lpstr>
      <vt:lpstr>Map Interface</vt:lpstr>
      <vt:lpstr>Map Interface</vt:lpstr>
      <vt:lpstr>Why and When Use Maps</vt:lpstr>
      <vt:lpstr>Map Interfaces and Classes 4-1</vt:lpstr>
      <vt:lpstr>Map -Demo</vt:lpstr>
      <vt:lpstr>Map Interfaces and Classes 4-2</vt:lpstr>
      <vt:lpstr>Commonly used Methods defined by Map</vt:lpstr>
      <vt:lpstr>Map.Entry Interface</vt:lpstr>
      <vt:lpstr>Hash Map</vt:lpstr>
      <vt:lpstr>Hierarchy of HashMap class</vt:lpstr>
      <vt:lpstr>HashMap 2-2</vt:lpstr>
      <vt:lpstr>Demo Hash Map</vt:lpstr>
      <vt:lpstr>Difference between HashMap and HashSet </vt:lpstr>
      <vt:lpstr>Legacy classes and Interfaces</vt:lpstr>
      <vt:lpstr>Enumeration</vt:lpstr>
      <vt:lpstr>Hashtable class 2-1</vt:lpstr>
      <vt:lpstr>Hashtable class 2-2</vt:lpstr>
      <vt:lpstr>Difference between HashMap and Hashtable</vt:lpstr>
      <vt:lpstr>LinkedHashMap Class</vt:lpstr>
      <vt:lpstr>LinkedHashMap vs Hash &amp; TreeMap</vt:lpstr>
      <vt:lpstr>Hierachy of LinkedHashMap Class</vt:lpstr>
      <vt:lpstr>Constructors</vt:lpstr>
      <vt:lpstr>Methods</vt:lpstr>
      <vt:lpstr>LinkedHashMap Demo</vt:lpstr>
      <vt:lpstr>TreeMap Class</vt:lpstr>
      <vt:lpstr>TreeMap class declaration</vt:lpstr>
      <vt:lpstr>Methods of Java TreeMap class</vt:lpstr>
      <vt:lpstr>TreeMap Demo</vt:lpstr>
      <vt:lpstr>HashMap Vs TreeMap</vt:lpstr>
      <vt:lpstr>Method of Collections class</vt:lpstr>
      <vt:lpstr>Method of Collections class</vt:lpstr>
      <vt:lpstr>Comparable Interface</vt:lpstr>
      <vt:lpstr>What is the Comparable Interface Used For?</vt:lpstr>
      <vt:lpstr>How compareTo() Works</vt:lpstr>
      <vt:lpstr>Java Comparable Example</vt:lpstr>
      <vt:lpstr>Java Comparable Example</vt:lpstr>
      <vt:lpstr>Comparator Interface</vt:lpstr>
      <vt:lpstr>How to Use Comparator</vt:lpstr>
      <vt:lpstr>Properties Class</vt:lpstr>
      <vt:lpstr>Example of Properties class to get all the system properties</vt:lpstr>
      <vt:lpstr>Methods of Properties class</vt:lpstr>
      <vt:lpstr>Java.util.Date</vt:lpstr>
      <vt:lpstr>Date class constructors</vt:lpstr>
      <vt:lpstr>java.util.Date Methods</vt:lpstr>
      <vt:lpstr>Java Calendar Class</vt:lpstr>
      <vt:lpstr>Calendar Class</vt:lpstr>
      <vt:lpstr>Methods of Java Calendar </vt:lpstr>
      <vt:lpstr>Java.util.Locale Class</vt:lpstr>
      <vt:lpstr>Constructors</vt:lpstr>
      <vt:lpstr>Locale- Methods</vt:lpstr>
      <vt:lpstr>ResourceBundle class in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admin</dc:creator>
  <cp:lastModifiedBy>Rajashekar gs</cp:lastModifiedBy>
  <cp:revision>136</cp:revision>
  <dcterms:created xsi:type="dcterms:W3CDTF">2015-07-16T00:38:33Z</dcterms:created>
  <dcterms:modified xsi:type="dcterms:W3CDTF">2019-02-20T03:41:00Z</dcterms:modified>
</cp:coreProperties>
</file>