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61" r:id="rId2"/>
    <p:sldId id="262" r:id="rId3"/>
    <p:sldId id="263" r:id="rId4"/>
    <p:sldId id="257" r:id="rId5"/>
    <p:sldId id="264" r:id="rId6"/>
    <p:sldId id="265" r:id="rId7"/>
    <p:sldId id="300" r:id="rId8"/>
    <p:sldId id="301" r:id="rId9"/>
    <p:sldId id="307" r:id="rId10"/>
    <p:sldId id="308" r:id="rId11"/>
    <p:sldId id="309" r:id="rId12"/>
    <p:sldId id="310" r:id="rId13"/>
    <p:sldId id="311" r:id="rId14"/>
    <p:sldId id="312" r:id="rId15"/>
    <p:sldId id="302" r:id="rId16"/>
    <p:sldId id="314" r:id="rId17"/>
    <p:sldId id="318" r:id="rId18"/>
    <p:sldId id="319" r:id="rId19"/>
    <p:sldId id="313" r:id="rId20"/>
    <p:sldId id="270" r:id="rId21"/>
    <p:sldId id="269" r:id="rId22"/>
    <p:sldId id="315" r:id="rId23"/>
    <p:sldId id="316" r:id="rId24"/>
    <p:sldId id="317" r:id="rId25"/>
    <p:sldId id="284" r:id="rId26"/>
    <p:sldId id="320" r:id="rId27"/>
    <p:sldId id="321" r:id="rId28"/>
    <p:sldId id="322" r:id="rId29"/>
    <p:sldId id="323" r:id="rId30"/>
    <p:sldId id="324" r:id="rId31"/>
    <p:sldId id="285" r:id="rId32"/>
    <p:sldId id="305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286" r:id="rId44"/>
    <p:sldId id="287" r:id="rId45"/>
    <p:sldId id="306" r:id="rId46"/>
    <p:sldId id="336" r:id="rId47"/>
    <p:sldId id="335" r:id="rId48"/>
    <p:sldId id="337" r:id="rId49"/>
    <p:sldId id="298" r:id="rId50"/>
    <p:sldId id="338" r:id="rId51"/>
    <p:sldId id="339" r:id="rId52"/>
    <p:sldId id="273" r:id="rId53"/>
    <p:sldId id="274" r:id="rId54"/>
    <p:sldId id="275" r:id="rId55"/>
    <p:sldId id="276" r:id="rId56"/>
    <p:sldId id="340" r:id="rId57"/>
    <p:sldId id="341" r:id="rId58"/>
    <p:sldId id="342" r:id="rId59"/>
    <p:sldId id="277" r:id="rId60"/>
    <p:sldId id="279" r:id="rId61"/>
    <p:sldId id="297" r:id="rId62"/>
    <p:sldId id="281" r:id="rId63"/>
    <p:sldId id="343" r:id="rId64"/>
    <p:sldId id="345" r:id="rId65"/>
    <p:sldId id="346" r:id="rId66"/>
    <p:sldId id="295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FFAB"/>
    <a:srgbClr val="FFFF99"/>
    <a:srgbClr val="DDDDDD"/>
    <a:srgbClr val="659B68"/>
    <a:srgbClr val="FF0000"/>
    <a:srgbClr val="3399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1" autoAdjust="0"/>
    <p:restoredTop sz="94660"/>
  </p:normalViewPr>
  <p:slideViewPr>
    <p:cSldViewPr>
      <p:cViewPr varScale="1">
        <p:scale>
          <a:sx n="67" d="100"/>
          <a:sy n="67" d="100"/>
        </p:scale>
        <p:origin x="13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BAFC86-6106-4CDE-97AB-6893A2F7F2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192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AC2E7-F75B-4805-9E49-E8F39206CA8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3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ic01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5" name="Rectangle 5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0969" name="Text Box 9"/>
          <p:cNvSpPr txBox="1">
            <a:spLocks noChangeArrowheads="1"/>
          </p:cNvSpPr>
          <p:nvPr userDrawn="1"/>
        </p:nvSpPr>
        <p:spPr bwMode="auto">
          <a:xfrm>
            <a:off x="3640138" y="6629400"/>
            <a:ext cx="1279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900">
                <a:solidFill>
                  <a:schemeClr val="bg2"/>
                </a:solidFill>
                <a:latin typeface="Tahoma" panose="020B0604030504040204" pitchFamily="34" charset="0"/>
              </a:rPr>
              <a:t>Aptech Software Ltd.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9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2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28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8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1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7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1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9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7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2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63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pic01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zh-CN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5940425" y="6516688"/>
            <a:ext cx="326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A Simple Approach - Core Java</a:t>
            </a:r>
            <a:r>
              <a:rPr lang="en-US" altLang="en-US"/>
              <a:t> </a:t>
            </a:r>
            <a:r>
              <a:rPr lang="en-US" altLang="en-US" sz="1000">
                <a:latin typeface="Tahoma" panose="020B0604030504040204" pitchFamily="34" charset="0"/>
              </a:rPr>
              <a:t>/ Session 14/ </a:t>
            </a:r>
            <a:fld id="{95E67476-14EF-46F5-AAD0-873D3245B800}" type="slidenum">
              <a:rPr lang="en-US" altLang="en-US" sz="1000">
                <a:latin typeface="Tahoma" panose="020B0604030504040204" pitchFamily="34" charset="0"/>
              </a:rPr>
              <a:pPr eaLnBrk="0" hangingPunct="0">
                <a:spcBef>
                  <a:spcPct val="50000"/>
                </a:spcBef>
              </a:pPr>
              <a:t>‹#›</a:t>
            </a:fld>
            <a:r>
              <a:rPr lang="en-US" altLang="en-US" sz="1000">
                <a:latin typeface="Tahoma" panose="020B0604030504040204" pitchFamily="34" charset="0"/>
              </a:rPr>
              <a:t> of 33</a:t>
            </a:r>
          </a:p>
        </p:txBody>
      </p: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3640138" y="6629400"/>
            <a:ext cx="1279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900">
                <a:solidFill>
                  <a:schemeClr val="bg2"/>
                </a:solidFill>
                <a:latin typeface="Tahoma" panose="020B0604030504040204" pitchFamily="34" charset="0"/>
              </a:rPr>
              <a:t>Aptech Software Ltd.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rgbClr val="3333CC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haracter-stream-vs-byte-stream-java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javatutorialhq.com/java/io/bufferedreader-class-example/ready-method-example/" TargetMode="External"/><Relationship Id="rId3" Type="http://schemas.openxmlformats.org/officeDocument/2006/relationships/hyperlink" Target="http://javatutorialhq.com/java/io/bufferedreader-class-example/mark-method-example/" TargetMode="External"/><Relationship Id="rId7" Type="http://schemas.openxmlformats.org/officeDocument/2006/relationships/hyperlink" Target="http://javatutorialhq.com/java/io/bufferedreader-class-example/readline-method-example/" TargetMode="External"/><Relationship Id="rId2" Type="http://schemas.openxmlformats.org/officeDocument/2006/relationships/hyperlink" Target="http://javatutorialhq.com/java/io/bufferedreader-class-example/close-method-examp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tutorialhq.com/java/io/bufferedreader-class-example/read-char-cbuf-int-off-int-len-method-example/" TargetMode="External"/><Relationship Id="rId5" Type="http://schemas.openxmlformats.org/officeDocument/2006/relationships/hyperlink" Target="http://javatutorialhq.com/java/io/bufferedreader-class-example/read-method-example/" TargetMode="External"/><Relationship Id="rId10" Type="http://schemas.openxmlformats.org/officeDocument/2006/relationships/hyperlink" Target="http://javatutorialhq.com/java/io/bufferedreader-class-example/skip-method-example/" TargetMode="External"/><Relationship Id="rId4" Type="http://schemas.openxmlformats.org/officeDocument/2006/relationships/hyperlink" Target="http://javatutorialhq.com/java/io/bufferedreader-class-example/marksupported-method-example/" TargetMode="External"/><Relationship Id="rId9" Type="http://schemas.openxmlformats.org/officeDocument/2006/relationships/hyperlink" Target="http://javatutorialhq.com/java/io/bufferedreader-class-example/reset-method-exampl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string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rray-in-java" TargetMode="External"/><Relationship Id="rId2" Type="http://schemas.openxmlformats.org/officeDocument/2006/relationships/hyperlink" Target="https://www.javatpoint.com/java-string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" TargetMode="External"/><Relationship Id="rId2" Type="http://schemas.openxmlformats.org/officeDocument/2006/relationships/hyperlink" Target="https://www.javatpoint.com/array-in-java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604250" cy="1470025"/>
          </a:xfrm>
        </p:spPr>
        <p:txBody>
          <a:bodyPr/>
          <a:lstStyle/>
          <a:p>
            <a:r>
              <a:rPr lang="en-US" altLang="zh-CN" b="1">
                <a:solidFill>
                  <a:schemeClr val="accent2"/>
                </a:solidFill>
              </a:rPr>
              <a:t>Session 14</a:t>
            </a:r>
            <a:r>
              <a:rPr lang="zh-CN" altLang="en-US" b="1">
                <a:solidFill>
                  <a:schemeClr val="accent2"/>
                </a:solidFill>
              </a:rPr>
              <a:t>　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886200"/>
            <a:ext cx="8604250" cy="1752600"/>
          </a:xfrm>
        </p:spPr>
        <p:txBody>
          <a:bodyPr/>
          <a:lstStyle/>
          <a:p>
            <a:r>
              <a:rPr lang="en-US" altLang="zh-CN">
                <a:solidFill>
                  <a:schemeClr val="accent2"/>
                </a:solidFill>
              </a:rPr>
              <a:t>java.io Package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in the Outside World?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229600" cy="2160141"/>
          </a:xfrm>
        </p:spPr>
        <p:txBody>
          <a:bodyPr/>
          <a:lstStyle/>
          <a:p>
            <a:r>
              <a:rPr lang="en-IN" dirty="0"/>
              <a:t>Human users</a:t>
            </a:r>
          </a:p>
          <a:p>
            <a:r>
              <a:rPr lang="en-IN" dirty="0" smtClean="0"/>
              <a:t>Hardware </a:t>
            </a:r>
            <a:r>
              <a:rPr lang="en-IN" dirty="0"/>
              <a:t>devices</a:t>
            </a:r>
          </a:p>
          <a:p>
            <a:r>
              <a:rPr lang="en-IN" dirty="0" smtClean="0"/>
              <a:t>Monitors</a:t>
            </a:r>
            <a:r>
              <a:rPr lang="en-IN" dirty="0"/>
              <a:t>, keyboards, disk drives …</a:t>
            </a:r>
          </a:p>
          <a:p>
            <a:r>
              <a:rPr lang="en-IN" dirty="0" smtClean="0"/>
              <a:t>Other </a:t>
            </a:r>
            <a:r>
              <a:rPr lang="en-IN" dirty="0"/>
              <a:t>computers and programs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94" y="4077072"/>
            <a:ext cx="2486025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16" y="3911081"/>
            <a:ext cx="2393394" cy="174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177084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the Different Types of I/O?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Console I/O</a:t>
            </a:r>
          </a:p>
          <a:p>
            <a:r>
              <a:rPr lang="en-IN" dirty="0" smtClean="0"/>
              <a:t>Keyboard I/O</a:t>
            </a:r>
          </a:p>
          <a:p>
            <a:r>
              <a:rPr lang="en-IN" dirty="0" smtClean="0"/>
              <a:t>File I/O</a:t>
            </a:r>
          </a:p>
          <a:p>
            <a:r>
              <a:rPr lang="en-IN" dirty="0" smtClean="0"/>
              <a:t>Network I/O</a:t>
            </a:r>
          </a:p>
          <a:p>
            <a:r>
              <a:rPr lang="en-IN" dirty="0" smtClean="0"/>
              <a:t> …and possibly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8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Java Support I/O?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Java I/O API</a:t>
            </a:r>
          </a:p>
          <a:p>
            <a:pPr lvl="1"/>
            <a:r>
              <a:rPr lang="en-IN" dirty="0" smtClean="0"/>
              <a:t>– The java.io package</a:t>
            </a:r>
          </a:p>
          <a:p>
            <a:pPr lvl="1"/>
            <a:r>
              <a:rPr lang="en-IN" dirty="0" smtClean="0"/>
              <a:t>– Since JDK 1.0</a:t>
            </a:r>
          </a:p>
          <a:p>
            <a:pPr lvl="1"/>
            <a:r>
              <a:rPr lang="en-IN" dirty="0" smtClean="0"/>
              <a:t>– Extensible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628800"/>
            <a:ext cx="271918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196751"/>
            <a:ext cx="7620000" cy="51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Streams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performs I/O through Streams. </a:t>
            </a:r>
          </a:p>
          <a:p>
            <a:r>
              <a:rPr lang="en-IN" dirty="0" smtClean="0"/>
              <a:t>A Stream is linked to a physical layer by java I/O system to make input and output operation in java. </a:t>
            </a:r>
          </a:p>
          <a:p>
            <a:r>
              <a:rPr lang="en-IN" dirty="0" smtClean="0"/>
              <a:t>In general, a stream means continuous flow of data. </a:t>
            </a:r>
          </a:p>
          <a:p>
            <a:r>
              <a:rPr lang="en-IN" dirty="0" smtClean="0"/>
              <a:t>Streams are clean way to deal with input/output without having every part of your code understand the physical.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7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8229600" cy="792163"/>
          </a:xfrm>
        </p:spPr>
        <p:txBody>
          <a:bodyPr/>
          <a:lstStyle/>
          <a:p>
            <a:r>
              <a:rPr lang="en-US" altLang="en-US" sz="4000"/>
              <a:t>Streams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229600" cy="1081087"/>
          </a:xfrm>
        </p:spPr>
        <p:txBody>
          <a:bodyPr/>
          <a:lstStyle/>
          <a:p>
            <a:r>
              <a:rPr lang="en-US" altLang="zh-CN"/>
              <a:t>A channel for sending information in first-in, first-out manner.</a:t>
            </a:r>
            <a:endParaRPr lang="en-US" alt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39750" y="3440113"/>
            <a:ext cx="1800225" cy="4318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InputStream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975475" y="3440113"/>
            <a:ext cx="1979613" cy="4318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OutputStream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116742" name="AutoShape 6"/>
          <p:cNvSpPr>
            <a:spLocks/>
          </p:cNvSpPr>
          <p:nvPr/>
        </p:nvSpPr>
        <p:spPr bwMode="auto">
          <a:xfrm rot="5400000">
            <a:off x="4252913" y="163513"/>
            <a:ext cx="720725" cy="5400675"/>
          </a:xfrm>
          <a:prstGeom prst="leftBracket">
            <a:avLst>
              <a:gd name="adj" fmla="val 62445"/>
            </a:avLst>
          </a:pr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43" name="AutoShape 7"/>
          <p:cNvSpPr>
            <a:spLocks/>
          </p:cNvSpPr>
          <p:nvPr/>
        </p:nvSpPr>
        <p:spPr bwMode="auto">
          <a:xfrm rot="16200000">
            <a:off x="4252913" y="1603375"/>
            <a:ext cx="720725" cy="5400675"/>
          </a:xfrm>
          <a:prstGeom prst="leftBracket">
            <a:avLst>
              <a:gd name="adj" fmla="val 62445"/>
            </a:avLst>
          </a:pr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6759575" y="3440113"/>
            <a:ext cx="2339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539750" y="3429000"/>
            <a:ext cx="1900238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684213" y="5732463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b="1"/>
              <a:t>Stream of data flowing from a source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611188" y="5683250"/>
            <a:ext cx="8229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b="1"/>
              <a:t>Stream of data flowing to a destination</a:t>
            </a:r>
          </a:p>
        </p:txBody>
      </p:sp>
      <p:grpSp>
        <p:nvGrpSpPr>
          <p:cNvPr id="116748" name="Group 12"/>
          <p:cNvGrpSpPr>
            <a:grpSpLocks/>
          </p:cNvGrpSpPr>
          <p:nvPr/>
        </p:nvGrpSpPr>
        <p:grpSpPr bwMode="auto">
          <a:xfrm>
            <a:off x="5895975" y="3224213"/>
            <a:ext cx="863600" cy="720725"/>
            <a:chOff x="4967" y="1979"/>
            <a:chExt cx="544" cy="454"/>
          </a:xfrm>
        </p:grpSpPr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5089" y="2115"/>
              <a:ext cx="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A</a:t>
              </a:r>
            </a:p>
          </p:txBody>
        </p:sp>
        <p:sp>
          <p:nvSpPr>
            <p:cNvPr id="116750" name="AutoShape 14"/>
            <p:cNvSpPr>
              <a:spLocks noChangeArrowheads="1"/>
            </p:cNvSpPr>
            <p:nvPr/>
          </p:nvSpPr>
          <p:spPr bwMode="auto">
            <a:xfrm>
              <a:off x="4967" y="1979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51" name="Group 15"/>
          <p:cNvGrpSpPr>
            <a:grpSpLocks/>
          </p:cNvGrpSpPr>
          <p:nvPr/>
        </p:nvGrpSpPr>
        <p:grpSpPr bwMode="auto">
          <a:xfrm>
            <a:off x="3141663" y="3225800"/>
            <a:ext cx="863600" cy="720725"/>
            <a:chOff x="1973" y="2387"/>
            <a:chExt cx="544" cy="454"/>
          </a:xfrm>
        </p:grpSpPr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2095" y="2523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E</a:t>
              </a:r>
            </a:p>
          </p:txBody>
        </p:sp>
        <p:sp>
          <p:nvSpPr>
            <p:cNvPr id="116753" name="AutoShape 17"/>
            <p:cNvSpPr>
              <a:spLocks noChangeArrowheads="1"/>
            </p:cNvSpPr>
            <p:nvPr/>
          </p:nvSpPr>
          <p:spPr bwMode="auto">
            <a:xfrm>
              <a:off x="1973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54" name="Group 18"/>
          <p:cNvGrpSpPr>
            <a:grpSpLocks/>
          </p:cNvGrpSpPr>
          <p:nvPr/>
        </p:nvGrpSpPr>
        <p:grpSpPr bwMode="auto">
          <a:xfrm>
            <a:off x="4510088" y="3224213"/>
            <a:ext cx="863600" cy="720725"/>
            <a:chOff x="2880" y="2387"/>
            <a:chExt cx="544" cy="454"/>
          </a:xfrm>
        </p:grpSpPr>
        <p:sp>
          <p:nvSpPr>
            <p:cNvPr id="116755" name="Text Box 19"/>
            <p:cNvSpPr txBox="1">
              <a:spLocks noChangeArrowheads="1"/>
            </p:cNvSpPr>
            <p:nvPr/>
          </p:nvSpPr>
          <p:spPr bwMode="auto">
            <a:xfrm>
              <a:off x="3005" y="2523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C</a:t>
              </a:r>
            </a:p>
          </p:txBody>
        </p:sp>
        <p:sp>
          <p:nvSpPr>
            <p:cNvPr id="116756" name="AutoShape 20"/>
            <p:cNvSpPr>
              <a:spLocks noChangeArrowheads="1"/>
            </p:cNvSpPr>
            <p:nvPr/>
          </p:nvSpPr>
          <p:spPr bwMode="auto">
            <a:xfrm>
              <a:off x="2880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57" name="Group 21"/>
          <p:cNvGrpSpPr>
            <a:grpSpLocks/>
          </p:cNvGrpSpPr>
          <p:nvPr/>
        </p:nvGrpSpPr>
        <p:grpSpPr bwMode="auto">
          <a:xfrm>
            <a:off x="3835400" y="3224213"/>
            <a:ext cx="863600" cy="720725"/>
            <a:chOff x="2427" y="2387"/>
            <a:chExt cx="544" cy="454"/>
          </a:xfrm>
        </p:grpSpPr>
        <p:sp>
          <p:nvSpPr>
            <p:cNvPr id="116758" name="Text Box 22"/>
            <p:cNvSpPr txBox="1">
              <a:spLocks noChangeArrowheads="1"/>
            </p:cNvSpPr>
            <p:nvPr/>
          </p:nvSpPr>
          <p:spPr bwMode="auto">
            <a:xfrm>
              <a:off x="2562" y="2526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D</a:t>
              </a:r>
            </a:p>
          </p:txBody>
        </p:sp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2427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60" name="Group 24"/>
          <p:cNvGrpSpPr>
            <a:grpSpLocks/>
          </p:cNvGrpSpPr>
          <p:nvPr/>
        </p:nvGrpSpPr>
        <p:grpSpPr bwMode="auto">
          <a:xfrm>
            <a:off x="5203825" y="3224213"/>
            <a:ext cx="863600" cy="720725"/>
            <a:chOff x="3515" y="2387"/>
            <a:chExt cx="544" cy="454"/>
          </a:xfrm>
        </p:grpSpPr>
        <p:sp>
          <p:nvSpPr>
            <p:cNvPr id="116761" name="Text Box 25"/>
            <p:cNvSpPr txBox="1">
              <a:spLocks noChangeArrowheads="1"/>
            </p:cNvSpPr>
            <p:nvPr/>
          </p:nvSpPr>
          <p:spPr bwMode="auto">
            <a:xfrm>
              <a:off x="3650" y="2523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B</a:t>
              </a:r>
            </a:p>
          </p:txBody>
        </p:sp>
        <p:sp>
          <p:nvSpPr>
            <p:cNvPr id="116762" name="AutoShape 26"/>
            <p:cNvSpPr>
              <a:spLocks noChangeArrowheads="1"/>
            </p:cNvSpPr>
            <p:nvPr/>
          </p:nvSpPr>
          <p:spPr bwMode="auto">
            <a:xfrm>
              <a:off x="3515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63" name="Group 27"/>
          <p:cNvGrpSpPr>
            <a:grpSpLocks/>
          </p:cNvGrpSpPr>
          <p:nvPr/>
        </p:nvGrpSpPr>
        <p:grpSpPr bwMode="auto">
          <a:xfrm>
            <a:off x="2466975" y="3225800"/>
            <a:ext cx="863600" cy="720725"/>
            <a:chOff x="1519" y="2387"/>
            <a:chExt cx="544" cy="454"/>
          </a:xfrm>
        </p:grpSpPr>
        <p:sp>
          <p:nvSpPr>
            <p:cNvPr id="116764" name="AutoShape 28"/>
            <p:cNvSpPr>
              <a:spLocks noChangeArrowheads="1"/>
            </p:cNvSpPr>
            <p:nvPr/>
          </p:nvSpPr>
          <p:spPr bwMode="auto">
            <a:xfrm>
              <a:off x="1519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65" name="Text Box 29"/>
            <p:cNvSpPr txBox="1">
              <a:spLocks noChangeArrowheads="1"/>
            </p:cNvSpPr>
            <p:nvPr/>
          </p:nvSpPr>
          <p:spPr bwMode="auto">
            <a:xfrm>
              <a:off x="1638" y="2526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1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6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116740" grpId="1" animBg="1"/>
      <p:bldP spid="116741" grpId="0" animBg="1"/>
      <p:bldP spid="116742" grpId="0" animBg="1"/>
      <p:bldP spid="116743" grpId="0" animBg="1"/>
      <p:bldP spid="116744" grpId="0" animBg="1"/>
      <p:bldP spid="116745" grpId="0" animBg="1"/>
      <p:bldP spid="116745" grpId="1" animBg="1"/>
      <p:bldP spid="116746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Kinds of Steams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229600" cy="1800101"/>
          </a:xfrm>
        </p:spPr>
        <p:txBody>
          <a:bodyPr/>
          <a:lstStyle/>
          <a:p>
            <a:r>
              <a:rPr lang="en-IN" b="1" dirty="0" err="1" smtClean="0"/>
              <a:t>InPutStream</a:t>
            </a:r>
            <a:r>
              <a:rPr lang="en-IN" b="1" dirty="0" smtClean="0"/>
              <a:t> </a:t>
            </a:r>
            <a:r>
              <a:rPr lang="en-IN" dirty="0" smtClean="0"/>
              <a:t>− The </a:t>
            </a:r>
            <a:r>
              <a:rPr lang="en-IN" dirty="0" err="1" smtClean="0"/>
              <a:t>InputStream</a:t>
            </a:r>
            <a:r>
              <a:rPr lang="en-IN" dirty="0" smtClean="0"/>
              <a:t> is used to read data from a source.</a:t>
            </a:r>
          </a:p>
          <a:p>
            <a:r>
              <a:rPr lang="en-IN" b="1" dirty="0" err="1" smtClean="0"/>
              <a:t>OutPutStream</a:t>
            </a:r>
            <a:r>
              <a:rPr lang="en-IN" dirty="0" smtClean="0"/>
              <a:t> − The </a:t>
            </a:r>
            <a:r>
              <a:rPr lang="en-IN" dirty="0" err="1" smtClean="0"/>
              <a:t>OutputStream</a:t>
            </a:r>
            <a:r>
              <a:rPr lang="en-IN" dirty="0" smtClean="0"/>
              <a:t> is used for writing data to a destination.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97" y="3933056"/>
            <a:ext cx="748883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java, 3 streams are created for us automatically. All these streams are attached with console.</a:t>
            </a:r>
          </a:p>
          <a:p>
            <a:endParaRPr lang="en-IN" dirty="0" smtClean="0"/>
          </a:p>
          <a:p>
            <a:pPr lvl="1"/>
            <a:r>
              <a:rPr lang="en-IN" b="1" dirty="0" err="1" smtClean="0"/>
              <a:t>System.out</a:t>
            </a:r>
            <a:r>
              <a:rPr lang="en-IN" b="1" dirty="0" smtClean="0"/>
              <a:t>: </a:t>
            </a:r>
            <a:r>
              <a:rPr lang="en-IN" dirty="0" smtClean="0"/>
              <a:t>standard output stream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System.in: </a:t>
            </a:r>
            <a:r>
              <a:rPr lang="en-IN" dirty="0" smtClean="0"/>
              <a:t>standard input stream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err="1" smtClean="0"/>
              <a:t>System.err</a:t>
            </a:r>
            <a:r>
              <a:rPr lang="en-IN" dirty="0" smtClean="0"/>
              <a:t>: standard error 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9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08721"/>
            <a:ext cx="8229600" cy="3672408"/>
          </a:xfrm>
        </p:spPr>
        <p:txBody>
          <a:bodyPr/>
          <a:lstStyle/>
          <a:p>
            <a:r>
              <a:rPr lang="en-IN" sz="2400" dirty="0"/>
              <a:t>A processing stream operates on the data supplied by another stream. </a:t>
            </a:r>
            <a:endParaRPr lang="en-IN" sz="2400" dirty="0" smtClean="0"/>
          </a:p>
          <a:p>
            <a:r>
              <a:rPr lang="en-IN" sz="2400" dirty="0" smtClean="0"/>
              <a:t>It acts </a:t>
            </a:r>
            <a:r>
              <a:rPr lang="en-IN" sz="2400" dirty="0"/>
              <a:t>as a buffer for the data coming from another stream. </a:t>
            </a:r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dirty="0"/>
              <a:t>buffer is a block of main memory used as a work area. </a:t>
            </a:r>
            <a:endParaRPr lang="en-IN" sz="2400" dirty="0" smtClean="0"/>
          </a:p>
          <a:p>
            <a:pPr lvl="1"/>
            <a:r>
              <a:rPr lang="en-IN" sz="2000" dirty="0" smtClean="0"/>
              <a:t>For </a:t>
            </a:r>
            <a:r>
              <a:rPr lang="en-IN" sz="2000" dirty="0"/>
              <a:t>example, disks usually deliver data in blocks of 512 bytes, no matter how few bytes a program has asked for. </a:t>
            </a:r>
            <a:endParaRPr lang="en-IN" sz="2000" dirty="0" smtClean="0"/>
          </a:p>
          <a:p>
            <a:r>
              <a:rPr lang="en-IN" sz="2400" dirty="0" smtClean="0"/>
              <a:t>Blocks </a:t>
            </a:r>
            <a:r>
              <a:rPr lang="en-IN" sz="2400" dirty="0"/>
              <a:t>of data are buffered and delivered from the buffer to the program in the amount the program asked for.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8038" y="4941168"/>
            <a:ext cx="7981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Streams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 smtClean="0"/>
              <a:t>Java defines two types of streams. </a:t>
            </a:r>
          </a:p>
          <a:p>
            <a:r>
              <a:rPr lang="en-IN" sz="3200" b="1" dirty="0" smtClean="0"/>
              <a:t>Byte Stream : </a:t>
            </a:r>
          </a:p>
          <a:p>
            <a:pPr lvl="1"/>
            <a:r>
              <a:rPr lang="en-IN" sz="2800" dirty="0" smtClean="0"/>
              <a:t>It provides a convenient means for handling input and output of byte.</a:t>
            </a:r>
          </a:p>
          <a:p>
            <a:r>
              <a:rPr lang="en-IN" sz="3200" b="1" dirty="0" smtClean="0"/>
              <a:t>Character Stream : </a:t>
            </a:r>
          </a:p>
          <a:p>
            <a:pPr lvl="1"/>
            <a:r>
              <a:rPr lang="en-IN" sz="2800" dirty="0" smtClean="0"/>
              <a:t>It provides a convenient means for handling input and output of characters. </a:t>
            </a:r>
          </a:p>
          <a:p>
            <a:pPr lvl="1"/>
            <a:r>
              <a:rPr lang="en-IN" sz="2800" dirty="0" smtClean="0"/>
              <a:t>Character stream uses Unicode and therefore can be internationalized.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468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52513"/>
            <a:ext cx="867568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An object of </a:t>
            </a:r>
            <a:r>
              <a:rPr lang="en-US" altLang="en-US" sz="2400">
                <a:latin typeface="Courier New" panose="02070309020205020404" pitchFamily="49" charset="0"/>
              </a:rPr>
              <a:t>Date</a:t>
            </a:r>
            <a:r>
              <a:rPr lang="en-US" altLang="en-US" sz="2400"/>
              <a:t> class represents current date and time.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An object of the </a:t>
            </a:r>
            <a:r>
              <a:rPr lang="en-US" altLang="en-US" sz="2400">
                <a:latin typeface="Courier New" panose="02070309020205020404" pitchFamily="49" charset="0"/>
              </a:rPr>
              <a:t>Calendar</a:t>
            </a:r>
            <a:r>
              <a:rPr lang="en-US" altLang="en-US" sz="2400"/>
              <a:t> class can retrieve information in the form of integers such as </a:t>
            </a:r>
            <a:r>
              <a:rPr lang="en-US" altLang="en-US" sz="2400">
                <a:latin typeface="Courier New" panose="02070309020205020404" pitchFamily="49" charset="0"/>
              </a:rPr>
              <a:t>YEAR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MONTH</a:t>
            </a:r>
            <a:r>
              <a:rPr lang="en-US" altLang="en-US" sz="2400"/>
              <a:t> and so on.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Random numbers can be generated by using an object of the </a:t>
            </a:r>
            <a:r>
              <a:rPr lang="en-US" altLang="en-US" sz="2400">
                <a:latin typeface="Courier New" panose="02070309020205020404" pitchFamily="49" charset="0"/>
              </a:rPr>
              <a:t>Random</a:t>
            </a:r>
            <a:r>
              <a:rPr lang="en-US" altLang="en-US" sz="2400"/>
              <a:t> class.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An object of Collection class groups multiple elements into a single unit.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Collection Framework is a unified architecture for representing and manipulating collections.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Legacy classes and interfaces formed the collection framework in the earlier versions of Java.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>
                <a:latin typeface="Courier New" panose="02070309020205020404" pitchFamily="49" charset="0"/>
              </a:rPr>
              <a:t>Map</a:t>
            </a:r>
            <a:r>
              <a:rPr lang="en-US" altLang="en-US" sz="2400"/>
              <a:t> is an object that stores data in the form of relationships between keys and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/>
              <a:t>ByteStream</a:t>
            </a:r>
            <a:endParaRPr lang="en-US" altLang="en-US" sz="3600" b="1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4"/>
            <a:ext cx="8459787" cy="4248373"/>
          </a:xfrm>
        </p:spPr>
        <p:txBody>
          <a:bodyPr/>
          <a:lstStyle/>
          <a:p>
            <a:r>
              <a:rPr lang="en-US" altLang="en-US" sz="3200" dirty="0"/>
              <a:t>Basic unit for this type of stream is a byte</a:t>
            </a:r>
            <a:r>
              <a:rPr lang="en-US" altLang="en-US" sz="3200" dirty="0" smtClean="0"/>
              <a:t>.</a:t>
            </a:r>
          </a:p>
          <a:p>
            <a:r>
              <a:rPr lang="en-IN" sz="3200" dirty="0"/>
              <a:t>Java byte streams are used to perform input and output of 8-bit bytes. </a:t>
            </a:r>
            <a:endParaRPr lang="en-US" altLang="en-US" sz="3200" dirty="0"/>
          </a:p>
          <a:p>
            <a:r>
              <a:rPr lang="en-GB" altLang="en-US" sz="3200" dirty="0">
                <a:cs typeface="Times New Roman" panose="02020603050405020304" pitchFamily="18" charset="0"/>
              </a:rPr>
              <a:t>Extends </a:t>
            </a:r>
            <a:r>
              <a:rPr lang="en-GB" altLang="en-US" sz="3200" dirty="0" err="1">
                <a:cs typeface="Times New Roman" panose="02020603050405020304" pitchFamily="18" charset="0"/>
              </a:rPr>
              <a:t>InputStream</a:t>
            </a:r>
            <a:r>
              <a:rPr lang="en-GB" altLang="en-US" sz="3200" dirty="0">
                <a:cs typeface="Times New Roman" panose="02020603050405020304" pitchFamily="18" charset="0"/>
              </a:rPr>
              <a:t> and </a:t>
            </a:r>
            <a:r>
              <a:rPr lang="en-GB" altLang="en-US" sz="3200" dirty="0" err="1">
                <a:cs typeface="Times New Roman" panose="02020603050405020304" pitchFamily="18" charset="0"/>
              </a:rPr>
              <a:t>OutputStream</a:t>
            </a:r>
            <a:r>
              <a:rPr lang="en-GB" altLang="en-US" sz="3200" dirty="0">
                <a:cs typeface="Times New Roman" panose="02020603050405020304" pitchFamily="18" charset="0"/>
              </a:rPr>
              <a:t> class.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r>
              <a:rPr lang="en-US" altLang="en-US" sz="3200" dirty="0">
                <a:cs typeface="Times New Roman" panose="02020603050405020304" pitchFamily="18" charset="0"/>
              </a:rPr>
              <a:t>There are classes to convert byte streams into character 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Character Streams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unit for this type of stream is Unicode character.</a:t>
            </a:r>
          </a:p>
          <a:p>
            <a:r>
              <a:rPr lang="en-US" altLang="en-US"/>
              <a:t>Preferred way of handling strings and text.</a:t>
            </a:r>
          </a:p>
          <a:p>
            <a:r>
              <a:rPr lang="en-US" altLang="en-US"/>
              <a:t>Extend from Reader and Writer classes in the java.io package.</a:t>
            </a:r>
          </a:p>
          <a:p>
            <a:r>
              <a:rPr lang="en-US" altLang="en-US"/>
              <a:t>It creates a BufferedReader and BufferedWriter by passing normal Reader / Writer subclass into the constructors.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When to use Character Stream over  Byte Stream?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Java, characters are stored using Unicode conventions. </a:t>
            </a:r>
            <a:endParaRPr lang="en-IN" dirty="0" smtClean="0"/>
          </a:p>
          <a:p>
            <a:r>
              <a:rPr lang="en-IN" dirty="0" smtClean="0"/>
              <a:t>Character </a:t>
            </a:r>
            <a:r>
              <a:rPr lang="en-IN" dirty="0"/>
              <a:t>stream is useful when we want to process text files.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text files can be processed character by character.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character size is typically 16 bits.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2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/>
              <a:t>When to use Byte Stream over  Character Stream?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Byte oriented reads byte by byte.  </a:t>
            </a:r>
          </a:p>
          <a:p>
            <a:r>
              <a:rPr lang="en-IN" dirty="0" smtClean="0"/>
              <a:t>A byte stream is suitable for processing raw data like binary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4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I/O Class Hierarchy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149080"/>
            <a:ext cx="8446269" cy="1789758"/>
          </a:xfrm>
        </p:spPr>
        <p:txBody>
          <a:bodyPr/>
          <a:lstStyle/>
          <a:p>
            <a:r>
              <a:rPr lang="en-IN" dirty="0"/>
              <a:t>The diagram shows the top of the hierarchy for the java.io package.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dotted clouds are abstract classes.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act as base classes for specialized streams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52513"/>
            <a:ext cx="7056784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Streams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3960813"/>
          </a:xfrm>
        </p:spPr>
        <p:txBody>
          <a:bodyPr/>
          <a:lstStyle/>
          <a:p>
            <a:r>
              <a:rPr lang="en-US" altLang="en-US"/>
              <a:t>Handle character oriented input / output operation.</a:t>
            </a:r>
          </a:p>
          <a:p>
            <a:r>
              <a:rPr lang="en-US" altLang="en-US"/>
              <a:t>Reader and Writer class are at the top of the class hierarchy.</a:t>
            </a:r>
          </a:p>
          <a:p>
            <a:r>
              <a:rPr lang="en-US" altLang="en-US"/>
              <a:t>They are abstract classes.</a:t>
            </a:r>
          </a:p>
          <a:p>
            <a:r>
              <a:rPr lang="en-US" altLang="en-US"/>
              <a:t>Support reading and writing of Unicode character 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The Character Stream </a:t>
            </a:r>
            <a:r>
              <a:rPr lang="en-IN" sz="4000" b="1" dirty="0" smtClean="0"/>
              <a:t>Classes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229600" cy="4824437"/>
          </a:xfrm>
        </p:spPr>
        <p:txBody>
          <a:bodyPr/>
          <a:lstStyle/>
          <a:p>
            <a:r>
              <a:rPr lang="en-IN" sz="2400" dirty="0"/>
              <a:t>Character streams are defined by using two class hierarchies topped by these two abstract </a:t>
            </a:r>
            <a:r>
              <a:rPr lang="en-IN" sz="2400" dirty="0" err="1" smtClean="0"/>
              <a:t>classesReader</a:t>
            </a:r>
            <a:r>
              <a:rPr lang="en-IN" sz="2400" dirty="0" smtClean="0"/>
              <a:t> </a:t>
            </a:r>
            <a:r>
              <a:rPr lang="en-IN" sz="2400" dirty="0"/>
              <a:t>and Writer. </a:t>
            </a:r>
            <a:endParaRPr lang="en-IN" sz="2400" dirty="0" smtClean="0"/>
          </a:p>
          <a:p>
            <a:r>
              <a:rPr lang="en-IN" sz="2400" dirty="0" smtClean="0"/>
              <a:t>Reader </a:t>
            </a:r>
            <a:r>
              <a:rPr lang="en-IN" sz="2400" dirty="0"/>
              <a:t>is used for input, and Writer is used for output. </a:t>
            </a:r>
            <a:endParaRPr lang="en-IN" sz="2400" dirty="0" smtClean="0"/>
          </a:p>
          <a:p>
            <a:r>
              <a:rPr lang="en-IN" sz="2400" dirty="0" smtClean="0"/>
              <a:t>Concrete </a:t>
            </a:r>
            <a:r>
              <a:rPr lang="en-IN" sz="2400" dirty="0"/>
              <a:t>classes derived from Reader and Writer operate on Unicode character streams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From Reader and Writer are derived several concrete subclasses that handle various I/O situations. </a:t>
            </a:r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general, the character-based classes parallel the byte-based classes.</a:t>
            </a:r>
          </a:p>
        </p:txBody>
      </p:sp>
    </p:spTree>
    <p:extLst>
      <p:ext uri="{BB962C8B-B14F-4D97-AF65-F5344CB8AC3E}">
        <p14:creationId xmlns:p14="http://schemas.microsoft.com/office/powerpoint/2010/main" val="2455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Hierarchy of Character Streams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56792"/>
            <a:ext cx="7056784" cy="4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Reader &amp; Writer Classes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21357"/>
              </p:ext>
            </p:extLst>
          </p:nvPr>
        </p:nvGraphicFramePr>
        <p:xfrm>
          <a:off x="1115616" y="1052513"/>
          <a:ext cx="7582172" cy="495990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76264"/>
                <a:gridCol w="5205908"/>
              </a:tblGrid>
              <a:tr h="150642">
                <a:tc>
                  <a:txBody>
                    <a:bodyPr/>
                    <a:lstStyle/>
                    <a:p>
                      <a:r>
                        <a:rPr lang="en-IN" sz="1600" b="1" dirty="0">
                          <a:effectLst/>
                        </a:rPr>
                        <a:t>Class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effectLst/>
                        </a:rPr>
                        <a:t>Description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 dirty="0" err="1">
                          <a:effectLst/>
                        </a:rPr>
                        <a:t>FileReader</a:t>
                      </a:r>
                      <a:endParaRPr lang="en-IN" sz="1600" dirty="0">
                        <a:effectLst/>
                      </a:endParaRP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Character-oriented counterpart to FileInputStream.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FileWriter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Character-oriented counterpart to FileOutputStream.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InputStreamReader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Converts InputStream objects to Readers.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OutputStreamWriter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Converts OutputStream objects to Writers.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BufferedReader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Reader that uses a buffer for efficiency.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CharArrayReader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Reads an array of characters as a Reader object.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StringReader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Reads a String as a Reader object.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PipedReader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Used for communicating between threads.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BufferedWriter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Writer that uses a buffer for efficiency.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CharArrayWriter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Outputs to a char[].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StringWriter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Writes to a StringBuffer as a Writer object.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PipedWriter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Other half of thread communications.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PrintWriter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Character equivalent to </a:t>
                      </a:r>
                      <a:r>
                        <a:rPr lang="en-IN" sz="1600" dirty="0" err="1">
                          <a:effectLst/>
                        </a:rPr>
                        <a:t>PrintStream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5256" marR="25256" marT="25256" marB="2525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6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Reader Methods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32048"/>
              </p:ext>
            </p:extLst>
          </p:nvPr>
        </p:nvGraphicFramePr>
        <p:xfrm>
          <a:off x="752622" y="1380947"/>
          <a:ext cx="8092782" cy="4589820"/>
        </p:xfrm>
        <a:graphic>
          <a:graphicData uri="http://schemas.openxmlformats.org/drawingml/2006/table">
            <a:tbl>
              <a:tblPr/>
              <a:tblGrid>
                <a:gridCol w="4046391"/>
                <a:gridCol w="4046391"/>
              </a:tblGrid>
              <a:tr h="34469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Method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6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abstract void close()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Closes the stream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4452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void mark(</a:t>
                      </a:r>
                      <a:r>
                        <a:rPr lang="en-IN" sz="1800" dirty="0" err="1">
                          <a:effectLst/>
                        </a:rPr>
                        <a:t>int</a:t>
                      </a:r>
                      <a:r>
                        <a:rPr lang="en-IN" sz="1800" dirty="0">
                          <a:effectLst/>
                        </a:rPr>
                        <a:t> </a:t>
                      </a:r>
                      <a:r>
                        <a:rPr lang="en-IN" sz="1800" dirty="0" err="1">
                          <a:effectLst/>
                        </a:rPr>
                        <a:t>readAheadLimit</a:t>
                      </a:r>
                      <a:r>
                        <a:rPr lang="en-IN" sz="1800" dirty="0">
                          <a:effectLst/>
                        </a:rPr>
                        <a:t>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Marks the present position in the stream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445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boolean markSupported()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Tells whether this stream supports the mark() operation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6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int read()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Reads a single character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6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int read(char[] cbuf)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Reads characters into an array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445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abstract int read(char[] cbuf, int off, int len)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Reads characters into a portion of an array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445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boolean ready()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Tells whether this stream is ready to be read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6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void reset()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Resets the stream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6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long skip(long n)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Skips characters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Discuss I/O</a:t>
            </a:r>
          </a:p>
          <a:p>
            <a:r>
              <a:rPr lang="en-US" altLang="en-US" i="1" dirty="0"/>
              <a:t>Explain the concept of streams</a:t>
            </a:r>
          </a:p>
          <a:p>
            <a:r>
              <a:rPr lang="en-US" altLang="en-US" i="1" dirty="0"/>
              <a:t>Explain the standard input/output streams	</a:t>
            </a:r>
          </a:p>
          <a:p>
            <a:r>
              <a:rPr lang="en-US" altLang="en-US" i="1" dirty="0"/>
              <a:t>Explain the classes </a:t>
            </a:r>
            <a:r>
              <a:rPr lang="en-US" altLang="en-US" i="1" dirty="0" err="1"/>
              <a:t>InputStream</a:t>
            </a:r>
            <a:r>
              <a:rPr lang="en-US" altLang="en-US" i="1" dirty="0"/>
              <a:t> and </a:t>
            </a:r>
            <a:r>
              <a:rPr lang="en-US" altLang="en-US" i="1" dirty="0" err="1"/>
              <a:t>OutputStream</a:t>
            </a:r>
            <a:endParaRPr lang="en-US" altLang="en-US" i="1" dirty="0"/>
          </a:p>
          <a:p>
            <a:r>
              <a:rPr lang="en-US" altLang="en-US" i="1" dirty="0"/>
              <a:t>Describe the Byte array I/O</a:t>
            </a:r>
          </a:p>
          <a:p>
            <a:r>
              <a:rPr lang="en-US" altLang="en-US" i="1" dirty="0"/>
              <a:t>Discuss Filtered and Buffered I/O operations</a:t>
            </a:r>
          </a:p>
          <a:p>
            <a:r>
              <a:rPr lang="en-US" altLang="en-US" i="1" dirty="0"/>
              <a:t>Discuss the class </a:t>
            </a:r>
            <a:r>
              <a:rPr lang="en-US" altLang="en-US" i="1" dirty="0" err="1"/>
              <a:t>RandomAccessFile</a:t>
            </a:r>
            <a:endParaRPr lang="en-US" altLang="en-US" i="1" dirty="0"/>
          </a:p>
          <a:p>
            <a:r>
              <a:rPr lang="en-US" altLang="en-US" i="1" dirty="0"/>
              <a:t>Describe Reader and Writer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Writer Methods</a:t>
            </a:r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02058"/>
              </p:ext>
            </p:extLst>
          </p:nvPr>
        </p:nvGraphicFramePr>
        <p:xfrm>
          <a:off x="684213" y="2136616"/>
          <a:ext cx="8229600" cy="30784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Method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abstract void close()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Closes the stream, flushing it first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abstract void flush()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Flushes the stream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 write(char[] cbuf)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Writes an array of characters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abstract void write(char[] cbuf, int off, int len)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Writes a portion of an array of characters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 write(int c)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Writes a single character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 write(String str)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Writes a string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 write(String str, int off, int len)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Writes a portion of a string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Reader Class</a:t>
            </a:r>
          </a:p>
        </p:txBody>
      </p:sp>
      <p:grpSp>
        <p:nvGrpSpPr>
          <p:cNvPr id="74765" name="Group 13"/>
          <p:cNvGrpSpPr>
            <a:grpSpLocks/>
          </p:cNvGrpSpPr>
          <p:nvPr/>
        </p:nvGrpSpPr>
        <p:grpSpPr bwMode="auto">
          <a:xfrm>
            <a:off x="1835150" y="1700213"/>
            <a:ext cx="5976938" cy="1152525"/>
            <a:chOff x="1338" y="1298"/>
            <a:chExt cx="3765" cy="726"/>
          </a:xfrm>
        </p:grpSpPr>
        <p:sp>
          <p:nvSpPr>
            <p:cNvPr id="74757" name="AutoShape 5"/>
            <p:cNvSpPr>
              <a:spLocks noChangeArrowheads="1"/>
            </p:cNvSpPr>
            <p:nvPr/>
          </p:nvSpPr>
          <p:spPr bwMode="auto">
            <a:xfrm>
              <a:off x="1338" y="1298"/>
              <a:ext cx="3765" cy="726"/>
            </a:xfrm>
            <a:prstGeom prst="cube">
              <a:avLst>
                <a:gd name="adj" fmla="val 25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1565" y="1616"/>
              <a:ext cx="3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solidFill>
                    <a:schemeClr val="bg1"/>
                  </a:solidFill>
                </a:rPr>
                <a:t>Reader Class</a:t>
              </a:r>
            </a:p>
          </p:txBody>
        </p:sp>
      </p:grp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682625" y="3933825"/>
            <a:ext cx="2376488" cy="1439863"/>
            <a:chOff x="22" y="2478"/>
            <a:chExt cx="2086" cy="907"/>
          </a:xfrm>
        </p:grpSpPr>
        <p:sp>
          <p:nvSpPr>
            <p:cNvPr id="74762" name="AutoShape 10"/>
            <p:cNvSpPr>
              <a:spLocks noChangeArrowheads="1"/>
            </p:cNvSpPr>
            <p:nvPr/>
          </p:nvSpPr>
          <p:spPr bwMode="auto">
            <a:xfrm>
              <a:off x="22" y="2478"/>
              <a:ext cx="2042" cy="907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22" y="2659"/>
              <a:ext cx="208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Abstract class for reading character streams</a:t>
              </a:r>
            </a:p>
          </p:txBody>
        </p:sp>
      </p:grp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132138" y="3933825"/>
            <a:ext cx="2519362" cy="1439863"/>
            <a:chOff x="2063" y="2478"/>
            <a:chExt cx="1951" cy="907"/>
          </a:xfrm>
        </p:grpSpPr>
        <p:sp>
          <p:nvSpPr>
            <p:cNvPr id="74763" name="AutoShape 11"/>
            <p:cNvSpPr>
              <a:spLocks noChangeArrowheads="1"/>
            </p:cNvSpPr>
            <p:nvPr/>
          </p:nvSpPr>
          <p:spPr bwMode="auto">
            <a:xfrm>
              <a:off x="2063" y="2478"/>
              <a:ext cx="1906" cy="907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2064" y="2526"/>
              <a:ext cx="195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Subclasses override the methods defined in this class to increase efficiency</a:t>
              </a:r>
            </a:p>
          </p:txBody>
        </p:sp>
      </p:grpSp>
      <p:grpSp>
        <p:nvGrpSpPr>
          <p:cNvPr id="74776" name="Group 24"/>
          <p:cNvGrpSpPr>
            <a:grpSpLocks/>
          </p:cNvGrpSpPr>
          <p:nvPr/>
        </p:nvGrpSpPr>
        <p:grpSpPr bwMode="auto">
          <a:xfrm>
            <a:off x="6011863" y="3933825"/>
            <a:ext cx="2843212" cy="1439863"/>
            <a:chOff x="3969" y="2478"/>
            <a:chExt cx="1791" cy="907"/>
          </a:xfrm>
        </p:grpSpPr>
        <p:sp>
          <p:nvSpPr>
            <p:cNvPr id="74764" name="AutoShape 12"/>
            <p:cNvSpPr>
              <a:spLocks noChangeArrowheads="1"/>
            </p:cNvSpPr>
            <p:nvPr/>
          </p:nvSpPr>
          <p:spPr bwMode="auto">
            <a:xfrm>
              <a:off x="3969" y="2478"/>
              <a:ext cx="1791" cy="907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4014" y="2506"/>
              <a:ext cx="174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Subclasses implement </a:t>
              </a:r>
              <a:r>
                <a:rPr lang="en-US" altLang="en-US" sz="2000">
                  <a:latin typeface="Courier New" panose="02070309020205020404" pitchFamily="49" charset="0"/>
                </a:rPr>
                <a:t>read(char[], int, int)</a:t>
              </a:r>
              <a:r>
                <a:rPr lang="en-US" altLang="en-US" sz="2000"/>
                <a:t> and </a:t>
              </a:r>
              <a:r>
                <a:rPr lang="en-US" altLang="en-US" sz="2000">
                  <a:latin typeface="Courier New" panose="02070309020205020404" pitchFamily="49" charset="0"/>
                </a:rPr>
                <a:t>close()</a:t>
              </a:r>
              <a:r>
                <a:rPr lang="en-US" altLang="en-US" sz="2000"/>
                <a:t> methods</a:t>
              </a:r>
            </a:p>
          </p:txBody>
        </p:sp>
      </p:grp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4572000" y="28527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1331913" y="3284538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1331913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4572000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7596188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9" grpId="0" animBg="1"/>
      <p:bldP spid="74770" grpId="0" animBg="1"/>
      <p:bldP spid="74771" grpId="0" animBg="1"/>
      <p:bldP spid="74772" grpId="0" animBg="1"/>
      <p:bldP spid="747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Writer Class</a:t>
            </a:r>
          </a:p>
        </p:txBody>
      </p:sp>
      <p:grpSp>
        <p:nvGrpSpPr>
          <p:cNvPr id="124931" name="Group 3"/>
          <p:cNvGrpSpPr>
            <a:grpSpLocks/>
          </p:cNvGrpSpPr>
          <p:nvPr/>
        </p:nvGrpSpPr>
        <p:grpSpPr bwMode="auto">
          <a:xfrm>
            <a:off x="1835150" y="1700213"/>
            <a:ext cx="5976938" cy="1152525"/>
            <a:chOff x="1338" y="1298"/>
            <a:chExt cx="3765" cy="726"/>
          </a:xfrm>
        </p:grpSpPr>
        <p:sp>
          <p:nvSpPr>
            <p:cNvPr id="124932" name="AutoShape 4"/>
            <p:cNvSpPr>
              <a:spLocks noChangeArrowheads="1"/>
            </p:cNvSpPr>
            <p:nvPr/>
          </p:nvSpPr>
          <p:spPr bwMode="auto">
            <a:xfrm>
              <a:off x="1338" y="1298"/>
              <a:ext cx="3765" cy="726"/>
            </a:xfrm>
            <a:prstGeom prst="cube">
              <a:avLst>
                <a:gd name="adj" fmla="val 25000"/>
              </a:avLst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933" name="Text Box 5"/>
            <p:cNvSpPr txBox="1">
              <a:spLocks noChangeArrowheads="1"/>
            </p:cNvSpPr>
            <p:nvPr/>
          </p:nvSpPr>
          <p:spPr bwMode="auto">
            <a:xfrm>
              <a:off x="1565" y="1616"/>
              <a:ext cx="3130" cy="327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solidFill>
                    <a:schemeClr val="bg1"/>
                  </a:solidFill>
                </a:rPr>
                <a:t>Writer Class</a:t>
              </a:r>
            </a:p>
          </p:txBody>
        </p:sp>
      </p:grpSp>
      <p:grpSp>
        <p:nvGrpSpPr>
          <p:cNvPr id="124949" name="Group 21"/>
          <p:cNvGrpSpPr>
            <a:grpSpLocks/>
          </p:cNvGrpSpPr>
          <p:nvPr/>
        </p:nvGrpSpPr>
        <p:grpSpPr bwMode="auto">
          <a:xfrm>
            <a:off x="611188" y="3933825"/>
            <a:ext cx="2520950" cy="1582738"/>
            <a:chOff x="22" y="2478"/>
            <a:chExt cx="2086" cy="997"/>
          </a:xfrm>
        </p:grpSpPr>
        <p:sp>
          <p:nvSpPr>
            <p:cNvPr id="124935" name="AutoShape 7"/>
            <p:cNvSpPr>
              <a:spLocks noChangeArrowheads="1"/>
            </p:cNvSpPr>
            <p:nvPr/>
          </p:nvSpPr>
          <p:spPr bwMode="auto">
            <a:xfrm>
              <a:off x="22" y="2478"/>
              <a:ext cx="2042" cy="99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936" name="Text Box 8"/>
            <p:cNvSpPr txBox="1">
              <a:spLocks noChangeArrowheads="1"/>
            </p:cNvSpPr>
            <p:nvPr/>
          </p:nvSpPr>
          <p:spPr bwMode="auto">
            <a:xfrm>
              <a:off x="22" y="2659"/>
              <a:ext cx="208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Abstract class for writing character streams</a:t>
              </a:r>
            </a:p>
          </p:txBody>
        </p:sp>
      </p:grpSp>
      <p:grpSp>
        <p:nvGrpSpPr>
          <p:cNvPr id="124950" name="Group 22"/>
          <p:cNvGrpSpPr>
            <a:grpSpLocks/>
          </p:cNvGrpSpPr>
          <p:nvPr/>
        </p:nvGrpSpPr>
        <p:grpSpPr bwMode="auto">
          <a:xfrm>
            <a:off x="3275013" y="3933825"/>
            <a:ext cx="2665412" cy="1582738"/>
            <a:chOff x="2063" y="2478"/>
            <a:chExt cx="1951" cy="997"/>
          </a:xfrm>
        </p:grpSpPr>
        <p:sp>
          <p:nvSpPr>
            <p:cNvPr id="124938" name="AutoShape 10"/>
            <p:cNvSpPr>
              <a:spLocks noChangeArrowheads="1"/>
            </p:cNvSpPr>
            <p:nvPr/>
          </p:nvSpPr>
          <p:spPr bwMode="auto">
            <a:xfrm>
              <a:off x="2063" y="2478"/>
              <a:ext cx="1906" cy="99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2064" y="2526"/>
              <a:ext cx="195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Subclasses override the methods defined in this class to increase efficiency</a:t>
              </a:r>
            </a:p>
          </p:txBody>
        </p:sp>
      </p:grpSp>
      <p:grpSp>
        <p:nvGrpSpPr>
          <p:cNvPr id="124948" name="Group 20"/>
          <p:cNvGrpSpPr>
            <a:grpSpLocks/>
          </p:cNvGrpSpPr>
          <p:nvPr/>
        </p:nvGrpSpPr>
        <p:grpSpPr bwMode="auto">
          <a:xfrm>
            <a:off x="6156325" y="3933825"/>
            <a:ext cx="2843213" cy="1660525"/>
            <a:chOff x="3969" y="2478"/>
            <a:chExt cx="1791" cy="1046"/>
          </a:xfrm>
        </p:grpSpPr>
        <p:sp>
          <p:nvSpPr>
            <p:cNvPr id="124941" name="AutoShape 13"/>
            <p:cNvSpPr>
              <a:spLocks noChangeArrowheads="1"/>
            </p:cNvSpPr>
            <p:nvPr/>
          </p:nvSpPr>
          <p:spPr bwMode="auto">
            <a:xfrm>
              <a:off x="3969" y="2478"/>
              <a:ext cx="1791" cy="99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942" name="Text Box 14"/>
            <p:cNvSpPr txBox="1">
              <a:spLocks noChangeArrowheads="1"/>
            </p:cNvSpPr>
            <p:nvPr/>
          </p:nvSpPr>
          <p:spPr bwMode="auto">
            <a:xfrm>
              <a:off x="4014" y="2506"/>
              <a:ext cx="174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Subclasses implement </a:t>
              </a:r>
              <a:r>
                <a:rPr lang="en-US" altLang="en-US" sz="2000">
                  <a:latin typeface="Courier New" panose="02070309020205020404" pitchFamily="49" charset="0"/>
                </a:rPr>
                <a:t>write(char[],int,int), flush()</a:t>
              </a:r>
              <a:r>
                <a:rPr lang="en-US" altLang="en-US" sz="2000"/>
                <a:t> and </a:t>
              </a:r>
              <a:r>
                <a:rPr lang="en-US" altLang="en-US" sz="2000">
                  <a:latin typeface="Courier New" panose="02070309020205020404" pitchFamily="49" charset="0"/>
                </a:rPr>
                <a:t>close()</a:t>
              </a:r>
              <a:r>
                <a:rPr lang="en-US" altLang="en-US" sz="2000"/>
                <a:t> methods</a:t>
              </a:r>
            </a:p>
          </p:txBody>
        </p:sp>
      </p:grpSp>
      <p:sp>
        <p:nvSpPr>
          <p:cNvPr id="124943" name="Line 15"/>
          <p:cNvSpPr>
            <a:spLocks noChangeShapeType="1"/>
          </p:cNvSpPr>
          <p:nvPr/>
        </p:nvSpPr>
        <p:spPr bwMode="auto">
          <a:xfrm>
            <a:off x="4572000" y="28527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>
            <a:off x="1331913" y="3284538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1331913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4572000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7596188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10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3" grpId="0" animBg="1"/>
      <p:bldP spid="124944" grpId="0" animBg="1"/>
      <p:bldP spid="124945" grpId="0" animBg="1"/>
      <p:bldP spid="124946" grpId="0" animBg="1"/>
      <p:bldP spid="1249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File Writer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08721"/>
            <a:ext cx="8229600" cy="4896544"/>
          </a:xfrm>
        </p:spPr>
        <p:txBody>
          <a:bodyPr/>
          <a:lstStyle/>
          <a:p>
            <a:r>
              <a:rPr lang="en-IN" sz="2400" dirty="0"/>
              <a:t>Java </a:t>
            </a:r>
            <a:r>
              <a:rPr lang="en-IN" sz="2400" dirty="0" err="1"/>
              <a:t>FileWriter</a:t>
            </a:r>
            <a:r>
              <a:rPr lang="en-IN" sz="2400" dirty="0"/>
              <a:t> and </a:t>
            </a:r>
            <a:r>
              <a:rPr lang="en-IN" sz="2400" dirty="0" err="1"/>
              <a:t>FileReader</a:t>
            </a:r>
            <a:r>
              <a:rPr lang="en-IN" sz="2400" dirty="0"/>
              <a:t> classes are used to write and read data from text files (they are </a:t>
            </a:r>
            <a:r>
              <a:rPr lang="en-IN" sz="2400" dirty="0">
                <a:hlinkClick r:id="rId2"/>
              </a:rPr>
              <a:t>Character Stream</a:t>
            </a:r>
            <a:r>
              <a:rPr lang="en-IN" sz="2400" dirty="0"/>
              <a:t> classes). 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class inherits from the </a:t>
            </a:r>
            <a:r>
              <a:rPr lang="en-IN" sz="2400" dirty="0" err="1"/>
              <a:t>OutputStream</a:t>
            </a:r>
            <a:r>
              <a:rPr lang="en-IN" sz="2400" dirty="0"/>
              <a:t> class.</a:t>
            </a:r>
          </a:p>
          <a:p>
            <a:r>
              <a:rPr lang="en-IN" sz="2400" dirty="0"/>
              <a:t>The constructors of this class assume that the default character encoding and the default byte-buffer size are acceptable. </a:t>
            </a:r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dirty="0"/>
              <a:t>specify these values yourself, construct an </a:t>
            </a:r>
            <a:r>
              <a:rPr lang="en-IN" sz="2400" dirty="0" err="1"/>
              <a:t>OutputStreamWriter</a:t>
            </a:r>
            <a:r>
              <a:rPr lang="en-IN" sz="2400" dirty="0"/>
              <a:t> on a </a:t>
            </a:r>
            <a:r>
              <a:rPr lang="en-IN" sz="2400" dirty="0" err="1"/>
              <a:t>FileOutputStream</a:t>
            </a:r>
            <a:r>
              <a:rPr lang="en-IN" sz="2400" dirty="0"/>
              <a:t>.</a:t>
            </a:r>
          </a:p>
          <a:p>
            <a:r>
              <a:rPr lang="en-IN" sz="2400" dirty="0" err="1"/>
              <a:t>FileWriter</a:t>
            </a:r>
            <a:r>
              <a:rPr lang="en-IN" sz="2400" dirty="0"/>
              <a:t> is meant for writing streams of characters. For writing streams of raw bytes, consider using a </a:t>
            </a:r>
            <a:r>
              <a:rPr lang="en-IN" sz="2400" dirty="0" err="1"/>
              <a:t>FileOutputStream</a:t>
            </a:r>
            <a:r>
              <a:rPr lang="en-IN" sz="2400" dirty="0"/>
              <a:t>.</a:t>
            </a:r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1547664" y="5980960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</a:rPr>
              <a:t>FilterWriter</a:t>
            </a:r>
            <a:r>
              <a:rPr lang="en-IN" b="1" dirty="0">
                <a:solidFill>
                  <a:srgbClr val="FF0000"/>
                </a:solidFill>
              </a:rPr>
              <a:t>(Writer out)	It creates </a:t>
            </a:r>
            <a:r>
              <a:rPr lang="en-IN" b="1" dirty="0" err="1">
                <a:solidFill>
                  <a:srgbClr val="FF0000"/>
                </a:solidFill>
              </a:rPr>
              <a:t>InputStream</a:t>
            </a:r>
            <a:r>
              <a:rPr lang="en-IN" b="1" dirty="0">
                <a:solidFill>
                  <a:srgbClr val="FF0000"/>
                </a:solidFill>
              </a:rPr>
              <a:t> class Object</a:t>
            </a:r>
          </a:p>
        </p:txBody>
      </p:sp>
    </p:spTree>
    <p:extLst>
      <p:ext uri="{BB962C8B-B14F-4D97-AF65-F5344CB8AC3E}">
        <p14:creationId xmlns:p14="http://schemas.microsoft.com/office/powerpoint/2010/main" val="22855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08720"/>
            <a:ext cx="8229600" cy="5256584"/>
          </a:xfrm>
        </p:spPr>
        <p:txBody>
          <a:bodyPr/>
          <a:lstStyle/>
          <a:p>
            <a:r>
              <a:rPr lang="en-IN" dirty="0" err="1"/>
              <a:t>FileReader</a:t>
            </a:r>
            <a:r>
              <a:rPr lang="en-IN" dirty="0"/>
              <a:t> is useful to read data in the form of characters from a ‘text’ file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This class inherit from the </a:t>
            </a:r>
            <a:r>
              <a:rPr lang="en-IN" dirty="0" err="1"/>
              <a:t>InputStreamReader</a:t>
            </a:r>
            <a:r>
              <a:rPr lang="en-IN" dirty="0"/>
              <a:t> Class.</a:t>
            </a:r>
          </a:p>
          <a:p>
            <a:r>
              <a:rPr lang="en-IN" dirty="0"/>
              <a:t>The constructors of this class assume that the default character encoding and the default byte-buffer size are appropriate.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specify these values yourself, construct an </a:t>
            </a:r>
            <a:r>
              <a:rPr lang="en-IN" dirty="0" err="1"/>
              <a:t>InputStreamReader</a:t>
            </a:r>
            <a:r>
              <a:rPr lang="en-IN" dirty="0"/>
              <a:t> on a </a:t>
            </a:r>
            <a:r>
              <a:rPr lang="en-IN" dirty="0" err="1"/>
              <a:t>FileInputStream</a:t>
            </a:r>
            <a:r>
              <a:rPr lang="en-IN" dirty="0"/>
              <a:t>.</a:t>
            </a:r>
          </a:p>
          <a:p>
            <a:r>
              <a:rPr lang="en-IN" dirty="0" err="1"/>
              <a:t>FileReader</a:t>
            </a:r>
            <a:r>
              <a:rPr lang="en-IN" dirty="0"/>
              <a:t> is meant for reading streams of characters. </a:t>
            </a:r>
          </a:p>
        </p:txBody>
      </p:sp>
    </p:spTree>
    <p:extLst>
      <p:ext uri="{BB962C8B-B14F-4D97-AF65-F5344CB8AC3E}">
        <p14:creationId xmlns:p14="http://schemas.microsoft.com/office/powerpoint/2010/main" val="41522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Buffered 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Bufferreader</a:t>
            </a:r>
            <a:r>
              <a:rPr lang="en-IN" dirty="0"/>
              <a:t> </a:t>
            </a:r>
            <a:r>
              <a:rPr lang="en-IN" dirty="0" smtClean="0"/>
              <a:t>class </a:t>
            </a:r>
            <a:r>
              <a:rPr lang="en-IN" dirty="0"/>
              <a:t>writes text to character-output stream, buffering characters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Thus</a:t>
            </a:r>
            <a:r>
              <a:rPr lang="en-IN" dirty="0"/>
              <a:t>, providing efficient writing of single array, character and strings.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buffer size needs to be specified, if not it takes Default value.</a:t>
            </a:r>
          </a:p>
          <a:p>
            <a:r>
              <a:rPr lang="en-IN" dirty="0"/>
              <a:t>An output is immediately set to the underlying character or byte stream by the Writer.</a:t>
            </a:r>
          </a:p>
        </p:txBody>
      </p:sp>
    </p:spTree>
    <p:extLst>
      <p:ext uri="{BB962C8B-B14F-4D97-AF65-F5344CB8AC3E}">
        <p14:creationId xmlns:p14="http://schemas.microsoft.com/office/powerpoint/2010/main" val="1714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Constructors- Buffered 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BufferedWriter</a:t>
            </a:r>
            <a:r>
              <a:rPr lang="en-IN" b="1" dirty="0"/>
              <a:t>(Writer </a:t>
            </a:r>
            <a:r>
              <a:rPr lang="en-IN" b="1" dirty="0" smtClean="0"/>
              <a:t>out)</a:t>
            </a:r>
          </a:p>
          <a:p>
            <a:pPr lvl="1"/>
            <a:r>
              <a:rPr lang="en-IN" dirty="0" smtClean="0"/>
              <a:t>Creates </a:t>
            </a:r>
            <a:r>
              <a:rPr lang="en-IN" dirty="0"/>
              <a:t>a buffered character-output stream that uses a default-sized output buffer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  <a:p>
            <a:r>
              <a:rPr lang="en-IN" b="1" dirty="0" err="1"/>
              <a:t>BufferedWriter</a:t>
            </a:r>
            <a:r>
              <a:rPr lang="en-IN" b="1" dirty="0"/>
              <a:t>(Writer out, </a:t>
            </a:r>
            <a:r>
              <a:rPr lang="en-IN" b="1" dirty="0" err="1"/>
              <a:t>int</a:t>
            </a:r>
            <a:r>
              <a:rPr lang="en-IN" b="1" dirty="0"/>
              <a:t> size</a:t>
            </a:r>
            <a:r>
              <a:rPr lang="en-IN" b="1" dirty="0" smtClean="0"/>
              <a:t>)</a:t>
            </a:r>
          </a:p>
          <a:p>
            <a:pPr lvl="1"/>
            <a:r>
              <a:rPr lang="en-IN" b="1" dirty="0" smtClean="0"/>
              <a:t> </a:t>
            </a:r>
            <a:r>
              <a:rPr lang="en-IN" dirty="0"/>
              <a:t>Creates a new buffered character-output stream that uses an output buffer of the given size.</a:t>
            </a:r>
          </a:p>
        </p:txBody>
      </p:sp>
    </p:spTree>
    <p:extLst>
      <p:ext uri="{BB962C8B-B14F-4D97-AF65-F5344CB8AC3E}">
        <p14:creationId xmlns:p14="http://schemas.microsoft.com/office/powerpoint/2010/main" val="23484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BufferedWriter</a:t>
            </a:r>
            <a:r>
              <a:rPr lang="en-IN" b="1" dirty="0"/>
              <a:t> class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777686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Buffered Reader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052513"/>
            <a:ext cx="8229600" cy="5544839"/>
          </a:xfrm>
        </p:spPr>
        <p:txBody>
          <a:bodyPr/>
          <a:lstStyle/>
          <a:p>
            <a:r>
              <a:rPr lang="en-IN" sz="2400" dirty="0"/>
              <a:t>Reads text from a character-input stream, buffering characters so as to provide for the efficient reading of characters, arrays, and lines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The buffer size may be specified, or the default size may be used. The default is large enough for most purposes.</a:t>
            </a:r>
          </a:p>
          <a:p>
            <a:r>
              <a:rPr lang="en-IN" sz="2400" dirty="0"/>
              <a:t>In general, each read request made of a Reader causes a corresponding read request to be made of the underlying character or byte stream.</a:t>
            </a:r>
          </a:p>
          <a:p>
            <a:r>
              <a:rPr lang="en-IN" sz="2400" dirty="0"/>
              <a:t>It is therefore advisable to wrap a </a:t>
            </a:r>
            <a:r>
              <a:rPr lang="en-IN" sz="2400" dirty="0" err="1"/>
              <a:t>BufferedReader</a:t>
            </a:r>
            <a:r>
              <a:rPr lang="en-IN" sz="2400" dirty="0"/>
              <a:t> around any Reader whose read() operations may be costly, such as </a:t>
            </a:r>
            <a:r>
              <a:rPr lang="en-IN" sz="2400" dirty="0" err="1"/>
              <a:t>FileReaders</a:t>
            </a:r>
            <a:r>
              <a:rPr lang="en-IN" sz="2400" dirty="0"/>
              <a:t> and </a:t>
            </a:r>
            <a:r>
              <a:rPr lang="en-IN" sz="2400" dirty="0" err="1"/>
              <a:t>InputStreamReaders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3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Constructors- Buffered Reader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BufferedReader</a:t>
            </a:r>
            <a:r>
              <a:rPr lang="en-IN" b="1" dirty="0"/>
              <a:t>(Reader in) </a:t>
            </a:r>
            <a:endParaRPr lang="en-IN" b="1" dirty="0" smtClean="0"/>
          </a:p>
          <a:p>
            <a:pPr lvl="1"/>
            <a:r>
              <a:rPr lang="en-IN" dirty="0" smtClean="0"/>
              <a:t> </a:t>
            </a:r>
            <a:r>
              <a:rPr lang="en-IN" dirty="0"/>
              <a:t>Creates a buffering character-input stream that uses a default-sized input buffer.</a:t>
            </a:r>
          </a:p>
          <a:p>
            <a:r>
              <a:rPr lang="en-IN" b="1" dirty="0" err="1"/>
              <a:t>BufferedReader</a:t>
            </a:r>
            <a:r>
              <a:rPr lang="en-IN" b="1" dirty="0"/>
              <a:t>(Reader in,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sz</a:t>
            </a:r>
            <a:r>
              <a:rPr lang="en-IN" b="1" dirty="0"/>
              <a:t>) </a:t>
            </a:r>
          </a:p>
          <a:p>
            <a:pPr lvl="1"/>
            <a:r>
              <a:rPr lang="en-IN" dirty="0" smtClean="0"/>
              <a:t>Creates </a:t>
            </a:r>
            <a:r>
              <a:rPr lang="en-IN" dirty="0"/>
              <a:t>a buffering character-input stream that uses an input buffer of the specified size.</a:t>
            </a:r>
          </a:p>
        </p:txBody>
      </p:sp>
    </p:spTree>
    <p:extLst>
      <p:ext uri="{BB962C8B-B14F-4D97-AF65-F5344CB8AC3E}">
        <p14:creationId xmlns:p14="http://schemas.microsoft.com/office/powerpoint/2010/main" val="9717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 3-1</a:t>
            </a:r>
          </a:p>
        </p:txBody>
      </p:sp>
      <p:grpSp>
        <p:nvGrpSpPr>
          <p:cNvPr id="34837" name="Group 21"/>
          <p:cNvGrpSpPr>
            <a:grpSpLocks/>
          </p:cNvGrpSpPr>
          <p:nvPr/>
        </p:nvGrpSpPr>
        <p:grpSpPr bwMode="auto">
          <a:xfrm>
            <a:off x="2268538" y="1268413"/>
            <a:ext cx="4391025" cy="1079500"/>
            <a:chOff x="1429" y="890"/>
            <a:chExt cx="2766" cy="680"/>
          </a:xfrm>
        </p:grpSpPr>
        <p:sp>
          <p:nvSpPr>
            <p:cNvPr id="34827" name="AutoShape 11"/>
            <p:cNvSpPr>
              <a:spLocks noChangeArrowheads="1"/>
            </p:cNvSpPr>
            <p:nvPr/>
          </p:nvSpPr>
          <p:spPr bwMode="auto">
            <a:xfrm>
              <a:off x="1429" y="890"/>
              <a:ext cx="2766" cy="680"/>
            </a:xfrm>
            <a:prstGeom prst="cube">
              <a:avLst>
                <a:gd name="adj" fmla="val 25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2154" y="1162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/>
                <a:t>File class</a:t>
              </a:r>
            </a:p>
          </p:txBody>
        </p:sp>
      </p:grp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612775" y="3500438"/>
            <a:ext cx="2519363" cy="1152525"/>
            <a:chOff x="204" y="2387"/>
            <a:chExt cx="1587" cy="726"/>
          </a:xfrm>
        </p:grpSpPr>
        <p:sp>
          <p:nvSpPr>
            <p:cNvPr id="34829" name="AutoShape 13"/>
            <p:cNvSpPr>
              <a:spLocks noChangeArrowheads="1"/>
            </p:cNvSpPr>
            <p:nvPr/>
          </p:nvSpPr>
          <p:spPr bwMode="auto">
            <a:xfrm>
              <a:off x="204" y="2387"/>
              <a:ext cx="1587" cy="72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430" y="2459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Works with file system</a:t>
              </a:r>
            </a:p>
          </p:txBody>
        </p:sp>
      </p:grpSp>
      <p:grpSp>
        <p:nvGrpSpPr>
          <p:cNvPr id="34840" name="Group 24"/>
          <p:cNvGrpSpPr>
            <a:grpSpLocks/>
          </p:cNvGrpSpPr>
          <p:nvPr/>
        </p:nvGrpSpPr>
        <p:grpSpPr bwMode="auto">
          <a:xfrm>
            <a:off x="868363" y="5157788"/>
            <a:ext cx="3817937" cy="1196975"/>
            <a:chOff x="113" y="3385"/>
            <a:chExt cx="2858" cy="754"/>
          </a:xfrm>
        </p:grpSpPr>
        <p:sp>
          <p:nvSpPr>
            <p:cNvPr id="34835" name="AutoShape 19"/>
            <p:cNvSpPr>
              <a:spLocks noChangeArrowheads="1"/>
            </p:cNvSpPr>
            <p:nvPr/>
          </p:nvSpPr>
          <p:spPr bwMode="auto">
            <a:xfrm>
              <a:off x="113" y="3413"/>
              <a:ext cx="2855" cy="72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203" y="3385"/>
              <a:ext cx="276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/>
                <a:t>Does not specify how to retrieve or store information in the File</a:t>
              </a:r>
            </a:p>
          </p:txBody>
        </p:sp>
      </p:grpSp>
      <p:grpSp>
        <p:nvGrpSpPr>
          <p:cNvPr id="34839" name="Group 23"/>
          <p:cNvGrpSpPr>
            <a:grpSpLocks/>
          </p:cNvGrpSpPr>
          <p:nvPr/>
        </p:nvGrpSpPr>
        <p:grpSpPr bwMode="auto">
          <a:xfrm>
            <a:off x="6013450" y="3357563"/>
            <a:ext cx="3167063" cy="1152525"/>
            <a:chOff x="3742" y="2342"/>
            <a:chExt cx="1995" cy="726"/>
          </a:xfrm>
        </p:grpSpPr>
        <p:sp>
          <p:nvSpPr>
            <p:cNvPr id="34834" name="AutoShape 18"/>
            <p:cNvSpPr>
              <a:spLocks noChangeArrowheads="1"/>
            </p:cNvSpPr>
            <p:nvPr/>
          </p:nvSpPr>
          <p:spPr bwMode="auto">
            <a:xfrm>
              <a:off x="3832" y="2342"/>
              <a:ext cx="1815" cy="72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3742" y="2413"/>
              <a:ext cx="199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/>
                <a:t>Specifies the properties of the File</a:t>
              </a:r>
            </a:p>
          </p:txBody>
        </p:sp>
      </p:grp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4787900" y="5229225"/>
            <a:ext cx="3694113" cy="1562100"/>
            <a:chOff x="3107" y="3408"/>
            <a:chExt cx="2690" cy="726"/>
          </a:xfrm>
        </p:grpSpPr>
        <p:sp>
          <p:nvSpPr>
            <p:cNvPr id="34836" name="AutoShape 20"/>
            <p:cNvSpPr>
              <a:spLocks noChangeArrowheads="1"/>
            </p:cNvSpPr>
            <p:nvPr/>
          </p:nvSpPr>
          <p:spPr bwMode="auto">
            <a:xfrm>
              <a:off x="3107" y="3408"/>
              <a:ext cx="2690" cy="72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3152" y="3408"/>
              <a:ext cx="2608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/>
                <a:t>Common File and directory operations are performed using the access methods</a:t>
              </a:r>
            </a:p>
          </p:txBody>
        </p:sp>
      </p:grpSp>
      <p:cxnSp>
        <p:nvCxnSpPr>
          <p:cNvPr id="34842" name="AutoShape 26"/>
          <p:cNvCxnSpPr>
            <a:cxnSpLocks noChangeShapeType="1"/>
            <a:stCxn id="34827" idx="3"/>
            <a:endCxn id="34829" idx="0"/>
          </p:cNvCxnSpPr>
          <p:nvPr/>
        </p:nvCxnSpPr>
        <p:spPr bwMode="auto">
          <a:xfrm flipH="1">
            <a:off x="1873250" y="2347913"/>
            <a:ext cx="2455863" cy="1152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3" name="AutoShape 27"/>
          <p:cNvCxnSpPr>
            <a:cxnSpLocks noChangeShapeType="1"/>
            <a:stCxn id="34827" idx="3"/>
            <a:endCxn id="34831" idx="0"/>
          </p:cNvCxnSpPr>
          <p:nvPr/>
        </p:nvCxnSpPr>
        <p:spPr bwMode="auto">
          <a:xfrm flipH="1">
            <a:off x="2838450" y="2347913"/>
            <a:ext cx="1490663" cy="280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27" idx="3"/>
            <a:endCxn id="34833" idx="0"/>
          </p:cNvCxnSpPr>
          <p:nvPr/>
        </p:nvCxnSpPr>
        <p:spPr bwMode="auto">
          <a:xfrm>
            <a:off x="4329113" y="2347913"/>
            <a:ext cx="2311400" cy="288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  <a:stCxn id="34827" idx="3"/>
            <a:endCxn id="34834" idx="0"/>
          </p:cNvCxnSpPr>
          <p:nvPr/>
        </p:nvCxnSpPr>
        <p:spPr bwMode="auto">
          <a:xfrm>
            <a:off x="4329113" y="2347913"/>
            <a:ext cx="3268662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BufferReader</a:t>
            </a:r>
            <a:r>
              <a:rPr lang="en-IN" dirty="0" smtClean="0"/>
              <a:t>  Methods()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81964"/>
              </p:ext>
            </p:extLst>
          </p:nvPr>
        </p:nvGraphicFramePr>
        <p:xfrm>
          <a:off x="755576" y="1049115"/>
          <a:ext cx="8064896" cy="5009482"/>
        </p:xfrm>
        <a:graphic>
          <a:graphicData uri="http://schemas.openxmlformats.org/drawingml/2006/table">
            <a:tbl>
              <a:tblPr/>
              <a:tblGrid>
                <a:gridCol w="1955127"/>
                <a:gridCol w="6109769"/>
              </a:tblGrid>
              <a:tr h="151967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solidFill>
                            <a:srgbClr val="4F76A3"/>
                          </a:solidFill>
                          <a:effectLst/>
                          <a:latin typeface="Trebuchet MS" panose="020B0603020202020204" pitchFamily="34" charset="0"/>
                        </a:rPr>
                        <a:t>Modifier and Type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solidFill>
                            <a:srgbClr val="4F76A3"/>
                          </a:solidFill>
                          <a:effectLst/>
                          <a:latin typeface="Trebuchet MS" panose="020B0603020202020204" pitchFamily="34" charset="0"/>
                        </a:rPr>
                        <a:t>Method and Description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DF5"/>
                    </a:solidFill>
                  </a:tcPr>
                </a:tc>
              </a:tr>
              <a:tr h="508758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void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2" tooltip="Java BufferedReader close() method example"/>
                        </a:rPr>
                        <a:t>close()</a:t>
                      </a:r>
                      <a:r>
                        <a:rPr lang="en-IN" sz="1800" u="sng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– Closes the stream and releases any system resources associated with it.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627688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Stream&lt;String&gt;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lines() – Returns a Stream, the elements of which are lines read from this </a:t>
                      </a:r>
                      <a:r>
                        <a:rPr lang="en-IN" sz="1800" dirty="0" err="1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BufferedReader</a:t>
                      </a:r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</a:tr>
              <a:tr h="508758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void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3" tooltip="Java BufferedReader mark(int readAheadLimit) method example"/>
                        </a:rPr>
                        <a:t>mark(int readAheadLimit)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Marks the present position in the stream.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627688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boolean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4" tooltip="Java BufferedReader markSupported() method example"/>
                        </a:rPr>
                        <a:t>markSupported()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Tells whether this stream supports the mark() operation, which it does.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</a:tr>
              <a:tr h="27089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int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5" tooltip="Java BufferedReader read() method example"/>
                        </a:rPr>
                        <a:t>read()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Reads a single character.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508758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int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6" tooltip="Java BufferedReader read(char[] cbuf,int off,int len) method example"/>
                        </a:rPr>
                        <a:t>read(char[] cbuf, int off, int len)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Reads characters into a portion of an array.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</a:tr>
              <a:tr h="27089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String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7" tooltip="Java BufferedReader readLine() method example"/>
                        </a:rPr>
                        <a:t>readLine()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Reads a line of text.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boolean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8" tooltip="Java BufferedReader ready() method example"/>
                        </a:rPr>
                        <a:t>ready()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Tells whether this stream is ready to be read.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void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9" tooltip="Java BufferedReader reset() method example"/>
                        </a:rPr>
                        <a:t>reset()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Resets the stream to the most recent mark.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27089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long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10" tooltip="Java BufferedReader skip() method example"/>
                        </a:rPr>
                        <a:t>skip(long n)</a:t>
                      </a:r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Skips characters.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4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PushBack</a:t>
            </a:r>
            <a:r>
              <a:rPr lang="en-IN" b="1" dirty="0" smtClean="0"/>
              <a:t> Reader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052513"/>
            <a:ext cx="8229600" cy="5256807"/>
          </a:xfrm>
        </p:spPr>
        <p:txBody>
          <a:bodyPr/>
          <a:lstStyle/>
          <a:p>
            <a:r>
              <a:rPr lang="en-IN" sz="2400" dirty="0" smtClean="0"/>
              <a:t>It is </a:t>
            </a:r>
            <a:r>
              <a:rPr lang="en-IN" sz="2400" dirty="0"/>
              <a:t>a character-stream reader </a:t>
            </a:r>
            <a:r>
              <a:rPr lang="en-IN" sz="2400" dirty="0" smtClean="0"/>
              <a:t>class.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allows characters to be pushed back into the Stream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This is a Wrapper Class.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It is </a:t>
            </a:r>
            <a:r>
              <a:rPr lang="en-IN" sz="2400" dirty="0"/>
              <a:t>intended to be used when you parse data from a Reader. </a:t>
            </a:r>
            <a:endParaRPr lang="en-IN" sz="2400" dirty="0" smtClean="0"/>
          </a:p>
          <a:p>
            <a:r>
              <a:rPr lang="en-IN" sz="2400" dirty="0" smtClean="0"/>
              <a:t>Sometimes </a:t>
            </a:r>
            <a:r>
              <a:rPr lang="en-IN" sz="2400" dirty="0"/>
              <a:t>you need to read ahead a few characters to see what is coming, before you can determine how to interpret the current </a:t>
            </a:r>
            <a:r>
              <a:rPr lang="en-IN" sz="2400" dirty="0" smtClean="0"/>
              <a:t>character.</a:t>
            </a:r>
          </a:p>
          <a:p>
            <a:r>
              <a:rPr lang="en-IN" sz="2400" dirty="0" smtClean="0"/>
              <a:t>It actually allows </a:t>
            </a:r>
            <a:r>
              <a:rPr lang="en-IN" sz="2400" dirty="0"/>
              <a:t>you to push back the read characters into the Reader. </a:t>
            </a:r>
            <a:endParaRPr lang="en-IN" sz="2400" dirty="0" smtClean="0"/>
          </a:p>
          <a:p>
            <a:r>
              <a:rPr lang="en-IN" sz="2400" dirty="0" smtClean="0"/>
              <a:t>These </a:t>
            </a:r>
            <a:r>
              <a:rPr lang="en-IN" sz="2400" dirty="0"/>
              <a:t>characters will then be read again the next time you call read().</a:t>
            </a:r>
          </a:p>
        </p:txBody>
      </p:sp>
    </p:spTree>
    <p:extLst>
      <p:ext uri="{BB962C8B-B14F-4D97-AF65-F5344CB8AC3E}">
        <p14:creationId xmlns:p14="http://schemas.microsoft.com/office/powerpoint/2010/main" val="41758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PushBackReader</a:t>
            </a:r>
            <a:r>
              <a:rPr lang="en-IN" b="1" dirty="0" smtClean="0"/>
              <a:t> Methods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58418"/>
              </p:ext>
            </p:extLst>
          </p:nvPr>
        </p:nvGraphicFramePr>
        <p:xfrm>
          <a:off x="827581" y="1406924"/>
          <a:ext cx="7704859" cy="5018656"/>
        </p:xfrm>
        <a:graphic>
          <a:graphicData uri="http://schemas.openxmlformats.org/drawingml/2006/table">
            <a:tbl>
              <a:tblPr/>
              <a:tblGrid>
                <a:gridCol w="2592291"/>
                <a:gridCol w="5112568"/>
              </a:tblGrid>
              <a:tr h="33413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75939" marR="75939" marT="75939" marB="75939">
                    <a:lnL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5939" marR="75939" marT="75939" marB="75939">
                    <a:lnL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6575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read()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a single character.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75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  <a:r>
                        <a:rPr lang="en-IN" sz="1600" baseline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  <a:r>
                        <a:rPr lang="en-IN" sz="16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mark</a:t>
                      </a:r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16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readAheadLimit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mark the present position in a stream.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6575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ready()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tell whether the stream is ready to be read.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markSupported()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tell whether the stream supports mark() operation.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8350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 skip(long n)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skip the character.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unread (int c)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pushes back the character by copying it to the pushback buffer.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480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unread (char[] cbuf)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pushes back an array of character by copying it to the pushback buffer.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50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reset()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reset the stream.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8350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close()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close the stream.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PrintWriter Class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Formatted representations of objects are printed to text output stream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</a:p>
          <a:p>
            <a:r>
              <a:rPr lang="en-US" altLang="en-US"/>
              <a:t>All the print methods of the PrintStream class are implemented by this class.</a:t>
            </a:r>
          </a:p>
          <a:p>
            <a:r>
              <a:rPr lang="en-US" altLang="en-US"/>
              <a:t>It supports printing of primitive data types, character array, strings and objects.</a:t>
            </a:r>
          </a:p>
          <a:p>
            <a:r>
              <a:rPr lang="en-US" altLang="en-US">
                <a:latin typeface="Courier New" panose="02070309020205020404" pitchFamily="49" charset="0"/>
              </a:rPr>
              <a:t>print() </a:t>
            </a:r>
            <a:r>
              <a:rPr lang="en-US" altLang="en-US"/>
              <a:t>and</a:t>
            </a:r>
            <a:r>
              <a:rPr lang="en-US" altLang="en-US">
                <a:latin typeface="Courier New" panose="02070309020205020404" pitchFamily="49" charset="0"/>
              </a:rPr>
              <a:t> println() </a:t>
            </a:r>
            <a:r>
              <a:rPr lang="en-US" altLang="en-US"/>
              <a:t>methods are used to provide formatted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CharArrayReader</a:t>
            </a:r>
          </a:p>
        </p:txBody>
      </p:sp>
      <p:sp>
        <p:nvSpPr>
          <p:cNvPr id="76838" name="Rectangle 38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7632700" cy="792163"/>
          </a:xfrm>
        </p:spPr>
        <p:txBody>
          <a:bodyPr/>
          <a:lstStyle/>
          <a:p>
            <a:r>
              <a:rPr lang="en-US" altLang="en-US"/>
              <a:t>This class needs character array as an input source.</a:t>
            </a:r>
          </a:p>
        </p:txBody>
      </p:sp>
      <p:graphicFrame>
        <p:nvGraphicFramePr>
          <p:cNvPr id="76859" name="Group 59"/>
          <p:cNvGraphicFramePr>
            <a:graphicFrameLocks noGrp="1"/>
          </p:cNvGraphicFramePr>
          <p:nvPr>
            <p:ph sz="half" idx="2"/>
          </p:nvPr>
        </p:nvGraphicFramePr>
        <p:xfrm>
          <a:off x="755650" y="2924175"/>
          <a:ext cx="7437438" cy="3034030"/>
        </p:xfrm>
        <a:graphic>
          <a:graphicData uri="http://schemas.openxmlformats.org/drawingml/2006/table">
            <a:tbl>
              <a:tblPr/>
              <a:tblGrid>
                <a:gridCol w="2879725"/>
                <a:gridCol w="4557713"/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1022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CharArrayReader(char [] arr)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CharArrayReader from the specified array of chars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4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CharArrayReader(char [] arr, int start, int num)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CharArrayReader from the specified array of chars starting from index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start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and is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num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characters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CharArrayWriter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68413"/>
            <a:ext cx="7920037" cy="1800225"/>
          </a:xfrm>
        </p:spPr>
        <p:txBody>
          <a:bodyPr/>
          <a:lstStyle/>
          <a:p>
            <a:r>
              <a:rPr lang="en-US" altLang="en-US"/>
              <a:t>This class implements a character buffer that can be used as a Writer.</a:t>
            </a:r>
          </a:p>
          <a:p>
            <a:r>
              <a:rPr lang="en-US" altLang="en-US"/>
              <a:t>Data can be retrieved using </a:t>
            </a:r>
            <a:r>
              <a:rPr lang="en-US" altLang="en-US">
                <a:latin typeface="Courier New" panose="02070309020205020404" pitchFamily="49" charset="0"/>
              </a:rPr>
              <a:t>toCharArray()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toString()</a:t>
            </a:r>
            <a:r>
              <a:rPr lang="en-US" altLang="en-US"/>
              <a:t> methods.</a:t>
            </a:r>
          </a:p>
        </p:txBody>
      </p:sp>
      <p:graphicFrame>
        <p:nvGraphicFramePr>
          <p:cNvPr id="126996" name="Group 20"/>
          <p:cNvGraphicFramePr>
            <a:graphicFrameLocks noGrp="1"/>
          </p:cNvGraphicFramePr>
          <p:nvPr>
            <p:ph sz="half" idx="2"/>
          </p:nvPr>
        </p:nvGraphicFramePr>
        <p:xfrm>
          <a:off x="755650" y="3284538"/>
          <a:ext cx="7437438" cy="2668270"/>
        </p:xfrm>
        <a:graphic>
          <a:graphicData uri="http://schemas.openxmlformats.org/drawingml/2006/table">
            <a:tbl>
              <a:tblPr/>
              <a:tblGrid>
                <a:gridCol w="2879725"/>
                <a:gridCol w="4557713"/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1022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CharArrayWriter()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CharArrayWriter with a default buffer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4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CharArrayWriter(int num)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CharArrayWriter with a buffer having its size specified by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/>
              <a:t>ByteStream</a:t>
            </a:r>
            <a:endParaRPr lang="en-US" altLang="en-US" sz="3600" b="1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4"/>
            <a:ext cx="8459787" cy="4248373"/>
          </a:xfrm>
        </p:spPr>
        <p:txBody>
          <a:bodyPr/>
          <a:lstStyle/>
          <a:p>
            <a:r>
              <a:rPr lang="en-US" altLang="en-US" sz="3200" dirty="0"/>
              <a:t>Basic unit for this type of stream is a byte</a:t>
            </a:r>
            <a:r>
              <a:rPr lang="en-US" altLang="en-US" sz="3200" dirty="0" smtClean="0"/>
              <a:t>.</a:t>
            </a:r>
          </a:p>
          <a:p>
            <a:r>
              <a:rPr lang="en-IN" sz="3200" dirty="0"/>
              <a:t>Java byte streams are used to perform input and output of 8-bit bytes. </a:t>
            </a:r>
            <a:endParaRPr lang="en-US" altLang="en-US" sz="3200" dirty="0"/>
          </a:p>
          <a:p>
            <a:r>
              <a:rPr lang="en-GB" altLang="en-US" sz="3200" dirty="0">
                <a:cs typeface="Times New Roman" panose="02020603050405020304" pitchFamily="18" charset="0"/>
              </a:rPr>
              <a:t>Extends </a:t>
            </a:r>
            <a:r>
              <a:rPr lang="en-GB" altLang="en-US" sz="3200" dirty="0" err="1">
                <a:cs typeface="Times New Roman" panose="02020603050405020304" pitchFamily="18" charset="0"/>
              </a:rPr>
              <a:t>InputStream</a:t>
            </a:r>
            <a:r>
              <a:rPr lang="en-GB" altLang="en-US" sz="3200" dirty="0">
                <a:cs typeface="Times New Roman" panose="02020603050405020304" pitchFamily="18" charset="0"/>
              </a:rPr>
              <a:t> and </a:t>
            </a:r>
            <a:r>
              <a:rPr lang="en-GB" altLang="en-US" sz="3200" dirty="0" err="1">
                <a:cs typeface="Times New Roman" panose="02020603050405020304" pitchFamily="18" charset="0"/>
              </a:rPr>
              <a:t>OutputStream</a:t>
            </a:r>
            <a:r>
              <a:rPr lang="en-GB" altLang="en-US" sz="3200" dirty="0">
                <a:cs typeface="Times New Roman" panose="02020603050405020304" pitchFamily="18" charset="0"/>
              </a:rPr>
              <a:t> class.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r>
              <a:rPr lang="en-US" altLang="en-US" sz="3200" dirty="0">
                <a:cs typeface="Times New Roman" panose="02020603050405020304" pitchFamily="18" charset="0"/>
              </a:rPr>
              <a:t>There are classes to convert byte streams into character streams.</a:t>
            </a:r>
          </a:p>
        </p:txBody>
      </p:sp>
    </p:spTree>
    <p:extLst>
      <p:ext uri="{BB962C8B-B14F-4D97-AF65-F5344CB8AC3E}">
        <p14:creationId xmlns:p14="http://schemas.microsoft.com/office/powerpoint/2010/main" val="65810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ByteStream</a:t>
            </a:r>
            <a:r>
              <a:rPr lang="en-IN" dirty="0" smtClean="0"/>
              <a:t> Hierarchy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24000"/>
            <a:ext cx="7344816" cy="46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InputStream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46269" cy="5184575"/>
          </a:xfrm>
        </p:spPr>
        <p:txBody>
          <a:bodyPr/>
          <a:lstStyle/>
          <a:p>
            <a:r>
              <a:rPr lang="en-IN" dirty="0" err="1"/>
              <a:t>InputStream</a:t>
            </a:r>
            <a:r>
              <a:rPr lang="en-IN" dirty="0"/>
              <a:t> is an abstract class from which all byte-oriented input streams are derived. </a:t>
            </a:r>
            <a:endParaRPr lang="en-IN" dirty="0" smtClean="0"/>
          </a:p>
          <a:p>
            <a:r>
              <a:rPr lang="en-IN" dirty="0" smtClean="0"/>
              <a:t>Its </a:t>
            </a:r>
            <a:r>
              <a:rPr lang="en-IN" dirty="0"/>
              <a:t>descendant classes are used for general-purpose input (non-character input).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streams deliver data to a program in groups of 8-bit bytes.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bytes can be grouped into the size necessary for the type of data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/>
              <a:t>if a disk file contains 32-bit </a:t>
            </a:r>
            <a:r>
              <a:rPr lang="en-IN" dirty="0" err="1"/>
              <a:t>int</a:t>
            </a:r>
            <a:r>
              <a:rPr lang="en-IN" dirty="0"/>
              <a:t> data, data can be delivered to the program in 4-byte groups in the same format as Java primitive type int.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9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InputStream</a:t>
            </a:r>
          </a:p>
        </p:txBody>
      </p:sp>
      <p:sp>
        <p:nvSpPr>
          <p:cNvPr id="105521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755576" y="1080243"/>
            <a:ext cx="8229600" cy="4525963"/>
          </a:xfrm>
          <a:noFill/>
          <a:ln/>
        </p:spPr>
        <p:txBody>
          <a:bodyPr/>
          <a:lstStyle/>
          <a:p>
            <a:r>
              <a:rPr lang="en-US" altLang="en-US" dirty="0" smtClean="0"/>
              <a:t>Defines </a:t>
            </a:r>
            <a:r>
              <a:rPr lang="en-US" altLang="en-US" dirty="0"/>
              <a:t>methods for reading bytes or array of bytes, marking locations in the stream, skipping bytes of input, finding out number of bytes available for reading and many more.</a:t>
            </a:r>
          </a:p>
          <a:p>
            <a:r>
              <a:rPr lang="en-US" altLang="en-US" dirty="0"/>
              <a:t>Opened automatically when created</a:t>
            </a:r>
            <a:r>
              <a:rPr lang="en-US" altLang="en-US" dirty="0" smtClean="0"/>
              <a:t>.</a:t>
            </a:r>
          </a:p>
          <a:p>
            <a:r>
              <a:rPr lang="en-IN" dirty="0"/>
              <a:t>We will be mostly concerned with </a:t>
            </a:r>
            <a:r>
              <a:rPr lang="en-IN" b="1" dirty="0" err="1"/>
              <a:t>DataInputStream</a:t>
            </a:r>
            <a:r>
              <a:rPr lang="en-IN" b="1" dirty="0"/>
              <a:t> and </a:t>
            </a:r>
            <a:r>
              <a:rPr lang="en-IN" b="1" dirty="0" err="1"/>
              <a:t>FileInputStream</a:t>
            </a:r>
            <a:r>
              <a:rPr lang="en-IN" b="1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4509120"/>
            <a:ext cx="813435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05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05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105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 3-2</a:t>
            </a:r>
            <a:endParaRPr lang="en-US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2357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49273" name="Group 121"/>
          <p:cNvGrpSpPr>
            <a:grpSpLocks/>
          </p:cNvGrpSpPr>
          <p:nvPr/>
        </p:nvGrpSpPr>
        <p:grpSpPr bwMode="auto">
          <a:xfrm>
            <a:off x="3276600" y="1196975"/>
            <a:ext cx="3024188" cy="1008063"/>
            <a:chOff x="2064" y="754"/>
            <a:chExt cx="1905" cy="635"/>
          </a:xfrm>
        </p:grpSpPr>
        <p:sp>
          <p:nvSpPr>
            <p:cNvPr id="49265" name="Oval 113"/>
            <p:cNvSpPr>
              <a:spLocks noChangeArrowheads="1"/>
            </p:cNvSpPr>
            <p:nvPr/>
          </p:nvSpPr>
          <p:spPr bwMode="auto">
            <a:xfrm>
              <a:off x="2064" y="754"/>
              <a:ext cx="1905" cy="63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266" name="Text Box 114"/>
            <p:cNvSpPr txBox="1">
              <a:spLocks noChangeArrowheads="1"/>
            </p:cNvSpPr>
            <p:nvPr/>
          </p:nvSpPr>
          <p:spPr bwMode="auto">
            <a:xfrm>
              <a:off x="2562" y="890"/>
              <a:ext cx="9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chemeClr val="bg1"/>
                  </a:solidFill>
                </a:rPr>
                <a:t>File class</a:t>
              </a:r>
            </a:p>
          </p:txBody>
        </p:sp>
      </p:grpSp>
      <p:grpSp>
        <p:nvGrpSpPr>
          <p:cNvPr id="49275" name="Group 123"/>
          <p:cNvGrpSpPr>
            <a:grpSpLocks/>
          </p:cNvGrpSpPr>
          <p:nvPr/>
        </p:nvGrpSpPr>
        <p:grpSpPr bwMode="auto">
          <a:xfrm>
            <a:off x="4932363" y="3068638"/>
            <a:ext cx="3887787" cy="1512887"/>
            <a:chOff x="3107" y="1933"/>
            <a:chExt cx="2449" cy="953"/>
          </a:xfrm>
        </p:grpSpPr>
        <p:sp>
          <p:nvSpPr>
            <p:cNvPr id="49267" name="AutoShape 115"/>
            <p:cNvSpPr>
              <a:spLocks noChangeArrowheads="1"/>
            </p:cNvSpPr>
            <p:nvPr/>
          </p:nvSpPr>
          <p:spPr bwMode="auto">
            <a:xfrm>
              <a:off x="3107" y="1933"/>
              <a:ext cx="2449" cy="95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269" name="Text Box 117"/>
            <p:cNvSpPr txBox="1">
              <a:spLocks noChangeArrowheads="1"/>
            </p:cNvSpPr>
            <p:nvPr/>
          </p:nvSpPr>
          <p:spPr bwMode="auto">
            <a:xfrm>
              <a:off x="3152" y="2087"/>
              <a:ext cx="2371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Directory access methods also help in creating, deleting, renaming and listing of directories.</a:t>
              </a:r>
            </a:p>
          </p:txBody>
        </p:sp>
      </p:grpSp>
      <p:grpSp>
        <p:nvGrpSpPr>
          <p:cNvPr id="49274" name="Group 122"/>
          <p:cNvGrpSpPr>
            <a:grpSpLocks/>
          </p:cNvGrpSpPr>
          <p:nvPr/>
        </p:nvGrpSpPr>
        <p:grpSpPr bwMode="auto">
          <a:xfrm>
            <a:off x="755650" y="3068638"/>
            <a:ext cx="4032250" cy="1512887"/>
            <a:chOff x="476" y="1933"/>
            <a:chExt cx="2540" cy="953"/>
          </a:xfrm>
        </p:grpSpPr>
        <p:sp>
          <p:nvSpPr>
            <p:cNvPr id="49270" name="AutoShape 118"/>
            <p:cNvSpPr>
              <a:spLocks noChangeArrowheads="1"/>
            </p:cNvSpPr>
            <p:nvPr/>
          </p:nvSpPr>
          <p:spPr bwMode="auto">
            <a:xfrm>
              <a:off x="476" y="1933"/>
              <a:ext cx="2540" cy="95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268" name="Text Box 116"/>
            <p:cNvSpPr txBox="1">
              <a:spLocks noChangeArrowheads="1"/>
            </p:cNvSpPr>
            <p:nvPr/>
          </p:nvSpPr>
          <p:spPr bwMode="auto">
            <a:xfrm>
              <a:off x="567" y="2024"/>
              <a:ext cx="2371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File access methods help in creating, deleting and renaming files as well as checking the read/write access permission.</a:t>
              </a:r>
            </a:p>
          </p:txBody>
        </p:sp>
      </p:grpSp>
      <p:cxnSp>
        <p:nvCxnSpPr>
          <p:cNvPr id="49271" name="AutoShape 119"/>
          <p:cNvCxnSpPr>
            <a:cxnSpLocks noChangeShapeType="1"/>
            <a:endCxn id="49270" idx="0"/>
          </p:cNvCxnSpPr>
          <p:nvPr/>
        </p:nvCxnSpPr>
        <p:spPr bwMode="auto">
          <a:xfrm flipH="1">
            <a:off x="2771775" y="2205038"/>
            <a:ext cx="2016125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72" name="AutoShape 120"/>
          <p:cNvCxnSpPr>
            <a:cxnSpLocks noChangeShapeType="1"/>
            <a:stCxn id="49265" idx="4"/>
            <a:endCxn id="49267" idx="0"/>
          </p:cNvCxnSpPr>
          <p:nvPr/>
        </p:nvCxnSpPr>
        <p:spPr bwMode="auto">
          <a:xfrm>
            <a:off x="4789488" y="2205038"/>
            <a:ext cx="2087562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Input stream Hierarchy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12776"/>
            <a:ext cx="66294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Input Stream Methods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4" y="1268760"/>
            <a:ext cx="7992242" cy="52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FileInputStream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539750" y="5934075"/>
            <a:ext cx="438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Demonstration</a:t>
            </a:r>
            <a:r>
              <a:rPr lang="en-US" altLang="en-US" sz="2800"/>
              <a:t>: Example 2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468313" y="1125538"/>
            <a:ext cx="867568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Reads input from a file in the form of a stream.</a:t>
            </a:r>
          </a:p>
          <a:p>
            <a:r>
              <a:rPr lang="en-US" altLang="en-US"/>
              <a:t>All methods of InputStream class are overridden except </a:t>
            </a:r>
            <a:r>
              <a:rPr lang="en-US" altLang="en-US">
                <a:latin typeface="Courier New" panose="02070309020205020404" pitchFamily="49" charset="0"/>
              </a:rPr>
              <a:t>mark()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reset().</a:t>
            </a:r>
          </a:p>
          <a:p>
            <a:endParaRPr lang="en-US" altLang="en-US"/>
          </a:p>
        </p:txBody>
      </p:sp>
      <p:graphicFrame>
        <p:nvGraphicFramePr>
          <p:cNvPr id="59452" name="Group 60"/>
          <p:cNvGraphicFramePr>
            <a:graphicFrameLocks noGrp="1"/>
          </p:cNvGraphicFramePr>
          <p:nvPr>
            <p:ph idx="1"/>
          </p:nvPr>
        </p:nvGraphicFramePr>
        <p:xfrm>
          <a:off x="611188" y="2741613"/>
          <a:ext cx="8137525" cy="2513330"/>
        </p:xfrm>
        <a:graphic>
          <a:graphicData uri="http://schemas.openxmlformats.org/drawingml/2006/table">
            <a:tbl>
              <a:tblPr/>
              <a:tblGrid>
                <a:gridCol w="2863850"/>
                <a:gridCol w="5273675"/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771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FileInputStream(String filename)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input stream that reads bytes from a file in the form of a stream.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filename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is the full pathname of the file</a:t>
                      </a:r>
                      <a:endPara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FileInputStream(File 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input stream that can be used to read bytes from a file where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name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is a File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900113" y="1598613"/>
            <a:ext cx="6497637" cy="2895600"/>
          </a:xfrm>
          <a:prstGeom prst="rect">
            <a:avLst/>
          </a:prstGeom>
          <a:solidFill>
            <a:srgbClr val="FFFFAB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altLang="zh-CN" sz="1400">
                <a:latin typeface="Courier New" panose="02070309020205020404" pitchFamily="49" charset="0"/>
              </a:rPr>
              <a:t>    void show(final String file) throws IOException {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int size;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InputStream fileobject = new FileInputStream(file);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System.out.println("Bytes available to read: "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+ (size = fileobject.available()));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char[] text = new char[200];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for (int count = 0; count &lt; size; count++) {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    text[count] = ((char) fileobject.read());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    System.out.print(text[count]);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}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System.out.println("");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fileobject.close();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59445" name="AutoShape 53"/>
          <p:cNvSpPr>
            <a:spLocks noChangeArrowheads="1"/>
          </p:cNvSpPr>
          <p:nvPr/>
        </p:nvSpPr>
        <p:spPr bwMode="auto">
          <a:xfrm>
            <a:off x="1582738" y="2060575"/>
            <a:ext cx="5726112" cy="217488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46" name="AutoShape 54"/>
          <p:cNvSpPr>
            <a:spLocks noChangeArrowheads="1"/>
          </p:cNvSpPr>
          <p:nvPr/>
        </p:nvSpPr>
        <p:spPr bwMode="auto">
          <a:xfrm>
            <a:off x="1547813" y="2924175"/>
            <a:ext cx="5400675" cy="649288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47" name="AutoShape 55"/>
          <p:cNvSpPr>
            <a:spLocks/>
          </p:cNvSpPr>
          <p:nvPr/>
        </p:nvSpPr>
        <p:spPr bwMode="auto">
          <a:xfrm>
            <a:off x="6443663" y="3644900"/>
            <a:ext cx="2700337" cy="1008063"/>
          </a:xfrm>
          <a:prstGeom prst="borderCallout2">
            <a:avLst>
              <a:gd name="adj1" fmla="val 11338"/>
              <a:gd name="adj2" fmla="val -2824"/>
              <a:gd name="adj3" fmla="val 11338"/>
              <a:gd name="adj4" fmla="val -5171"/>
              <a:gd name="adj5" fmla="val -71338"/>
              <a:gd name="adj6" fmla="val -136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Finds out the size of the file by using the </a:t>
            </a:r>
            <a:r>
              <a:rPr lang="en-US" altLang="en-US">
                <a:latin typeface="Courier New" panose="02070309020205020404" pitchFamily="49" charset="0"/>
              </a:rPr>
              <a:t>available()</a:t>
            </a:r>
            <a:r>
              <a:rPr lang="en-US" altLang="en-US"/>
              <a:t> method</a:t>
            </a:r>
          </a:p>
        </p:txBody>
      </p:sp>
      <p:sp>
        <p:nvSpPr>
          <p:cNvPr id="59448" name="AutoShape 56"/>
          <p:cNvSpPr>
            <a:spLocks/>
          </p:cNvSpPr>
          <p:nvPr/>
        </p:nvSpPr>
        <p:spPr bwMode="auto">
          <a:xfrm>
            <a:off x="5724525" y="4652963"/>
            <a:ext cx="2989263" cy="1511300"/>
          </a:xfrm>
          <a:prstGeom prst="borderCallout2">
            <a:avLst>
              <a:gd name="adj1" fmla="val 7565"/>
              <a:gd name="adj2" fmla="val -2551"/>
              <a:gd name="adj3" fmla="val 7565"/>
              <a:gd name="adj4" fmla="val -5574"/>
              <a:gd name="adj5" fmla="val -72690"/>
              <a:gd name="adj6" fmla="val -16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Reads each character one at a time using the </a:t>
            </a:r>
            <a:r>
              <a:rPr lang="en-US" altLang="en-US">
                <a:latin typeface="Courier New" panose="02070309020205020404" pitchFamily="49" charset="0"/>
              </a:rPr>
              <a:t>read()</a:t>
            </a:r>
            <a:r>
              <a:rPr lang="en-US" altLang="en-US"/>
              <a:t> method and stores it in a character array and displays it</a:t>
            </a:r>
          </a:p>
        </p:txBody>
      </p:sp>
      <p:sp>
        <p:nvSpPr>
          <p:cNvPr id="59449" name="AutoShape 57"/>
          <p:cNvSpPr>
            <a:spLocks noChangeArrowheads="1"/>
          </p:cNvSpPr>
          <p:nvPr/>
        </p:nvSpPr>
        <p:spPr bwMode="auto">
          <a:xfrm>
            <a:off x="1547813" y="2276475"/>
            <a:ext cx="5184775" cy="6477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50" name="AutoShape 58"/>
          <p:cNvSpPr>
            <a:spLocks/>
          </p:cNvSpPr>
          <p:nvPr/>
        </p:nvSpPr>
        <p:spPr bwMode="auto">
          <a:xfrm>
            <a:off x="6588125" y="2565400"/>
            <a:ext cx="2376488" cy="865188"/>
          </a:xfrm>
          <a:prstGeom prst="borderCallout2">
            <a:avLst>
              <a:gd name="adj1" fmla="val 13213"/>
              <a:gd name="adj2" fmla="val -3208"/>
              <a:gd name="adj3" fmla="val 13213"/>
              <a:gd name="adj4" fmla="val -5745"/>
              <a:gd name="adj5" fmla="val -37616"/>
              <a:gd name="adj6" fmla="val -15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Creates a </a:t>
            </a:r>
            <a:r>
              <a:rPr lang="en-US" altLang="en-US">
                <a:latin typeface="Courier New" panose="02070309020205020404" pitchFamily="49" charset="0"/>
              </a:rPr>
              <a:t>FileInputStream</a:t>
            </a:r>
            <a:r>
              <a:rPr lang="en-US" altLang="en-US"/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5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10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4" grpId="0" autoUpdateAnimBg="0"/>
      <p:bldP spid="59417" grpId="0" uiExpand="1" build="p" autoUpdateAnimBg="0" advAuto="0"/>
      <p:bldP spid="59417" grpId="1" uiExpand="1" build="allAtOnce"/>
      <p:bldP spid="59444" grpId="0" animBg="1" autoUpdateAnimBg="0"/>
      <p:bldP spid="59445" grpId="0" animBg="1"/>
      <p:bldP spid="59446" grpId="0" animBg="1"/>
      <p:bldP spid="59447" grpId="0" animBg="1" autoUpdateAnimBg="0"/>
      <p:bldP spid="59448" grpId="0" animBg="1" autoUpdateAnimBg="0"/>
      <p:bldP spid="59449" grpId="0" animBg="1"/>
      <p:bldP spid="59450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ByteArrayInputStream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8208962" cy="1511300"/>
          </a:xfrm>
        </p:spPr>
        <p:txBody>
          <a:bodyPr/>
          <a:lstStyle/>
          <a:p>
            <a:r>
              <a:rPr lang="en-US" altLang="en-US" sz="2400"/>
              <a:t>Creates an InputStream using an array of bytes.</a:t>
            </a:r>
          </a:p>
          <a:p>
            <a:r>
              <a:rPr lang="en-US" altLang="en-US" sz="2400"/>
              <a:t>Internal pointer keeps track of the next byte to be read.</a:t>
            </a:r>
          </a:p>
          <a:p>
            <a:r>
              <a:rPr lang="en-US" altLang="en-US" sz="2400"/>
              <a:t>Overrides methods of the base class.</a:t>
            </a:r>
          </a:p>
        </p:txBody>
      </p:sp>
      <p:graphicFrame>
        <p:nvGraphicFramePr>
          <p:cNvPr id="61466" name="Group 26"/>
          <p:cNvGraphicFramePr>
            <a:graphicFrameLocks noGrp="1"/>
          </p:cNvGraphicFramePr>
          <p:nvPr>
            <p:ph sz="half" idx="2"/>
          </p:nvPr>
        </p:nvGraphicFramePr>
        <p:xfrm>
          <a:off x="684213" y="3284538"/>
          <a:ext cx="7920037" cy="2361565"/>
        </p:xfrm>
        <a:graphic>
          <a:graphicData uri="http://schemas.openxmlformats.org/drawingml/2006/table">
            <a:tbl>
              <a:tblPr/>
              <a:tblGrid>
                <a:gridCol w="2754312"/>
                <a:gridCol w="5165725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ByteArrayInputStream(byte[]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byte array input stream with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as the input source</a:t>
                      </a:r>
                      <a:endPara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3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ByteArrayInputStream(byte[] b, int start, int num)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byte array input stream,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,  that begins with the character at the index specified by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start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and is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num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bytes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539750" y="5934075"/>
            <a:ext cx="438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Demonstration</a:t>
            </a:r>
            <a:r>
              <a:rPr lang="en-US" altLang="en-US" sz="2800"/>
              <a:t>: Example 3</a:t>
            </a:r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781050" y="1768475"/>
            <a:ext cx="8112125" cy="3321050"/>
          </a:xfrm>
          <a:prstGeom prst="rect">
            <a:avLst/>
          </a:prstGeom>
          <a:solidFill>
            <a:srgbClr val="FFFFAB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400">
                <a:latin typeface="Courier New" panose="02070309020205020404" pitchFamily="49" charset="0"/>
              </a:rPr>
              <a:t>void prints()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String text = "Jack and Jill went up the hill";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byte[] data = text.getBytes();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ByteArrayInputStream bais = new ByteArrayInputStream(data, 0, 4);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int word;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while ((word = bais.read()) != -1)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System.out.print((char) word);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System.out.println();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bais.reset();     //using reset ( ) method and again reading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word = 0;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while ((word = bais.read()) != -1)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System.out.print((char) word);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61469" name="AutoShape 29"/>
          <p:cNvSpPr>
            <a:spLocks noChangeArrowheads="1"/>
          </p:cNvSpPr>
          <p:nvPr/>
        </p:nvSpPr>
        <p:spPr bwMode="auto">
          <a:xfrm>
            <a:off x="1692275" y="2205038"/>
            <a:ext cx="3311525" cy="287337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0" name="AutoShape 30"/>
          <p:cNvSpPr>
            <a:spLocks noChangeArrowheads="1"/>
          </p:cNvSpPr>
          <p:nvPr/>
        </p:nvSpPr>
        <p:spPr bwMode="auto">
          <a:xfrm>
            <a:off x="1692275" y="2492375"/>
            <a:ext cx="6983413" cy="2159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1" name="AutoShape 31"/>
          <p:cNvSpPr>
            <a:spLocks noChangeArrowheads="1"/>
          </p:cNvSpPr>
          <p:nvPr/>
        </p:nvSpPr>
        <p:spPr bwMode="auto">
          <a:xfrm>
            <a:off x="1692275" y="2852738"/>
            <a:ext cx="3959225" cy="6985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2" name="AutoShape 32"/>
          <p:cNvSpPr>
            <a:spLocks noChangeArrowheads="1"/>
          </p:cNvSpPr>
          <p:nvPr/>
        </p:nvSpPr>
        <p:spPr bwMode="auto">
          <a:xfrm>
            <a:off x="1673225" y="4149725"/>
            <a:ext cx="3690938" cy="719138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3" name="AutoShape 33"/>
          <p:cNvSpPr>
            <a:spLocks noChangeArrowheads="1"/>
          </p:cNvSpPr>
          <p:nvPr/>
        </p:nvSpPr>
        <p:spPr bwMode="auto">
          <a:xfrm>
            <a:off x="1716088" y="3735388"/>
            <a:ext cx="1368425" cy="217487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4" name="AutoShape 34"/>
          <p:cNvSpPr>
            <a:spLocks/>
          </p:cNvSpPr>
          <p:nvPr/>
        </p:nvSpPr>
        <p:spPr bwMode="auto">
          <a:xfrm>
            <a:off x="5364163" y="2708275"/>
            <a:ext cx="2735262" cy="936625"/>
          </a:xfrm>
          <a:prstGeom prst="borderCallout2">
            <a:avLst>
              <a:gd name="adj1" fmla="val 12204"/>
              <a:gd name="adj2" fmla="val -2787"/>
              <a:gd name="adj3" fmla="val 12204"/>
              <a:gd name="adj4" fmla="val -16250"/>
              <a:gd name="adj5" fmla="val -35593"/>
              <a:gd name="adj6" fmla="val -65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Converts the string into a bytearray by using the </a:t>
            </a:r>
            <a:r>
              <a:rPr lang="en-US" altLang="en-US">
                <a:latin typeface="Courier New" panose="02070309020205020404" pitchFamily="49" charset="0"/>
              </a:rPr>
              <a:t>getBytes()</a:t>
            </a:r>
            <a:r>
              <a:rPr lang="en-US" altLang="en-US"/>
              <a:t> method</a:t>
            </a:r>
          </a:p>
        </p:txBody>
      </p:sp>
      <p:sp>
        <p:nvSpPr>
          <p:cNvPr id="61476" name="AutoShape 36"/>
          <p:cNvSpPr>
            <a:spLocks/>
          </p:cNvSpPr>
          <p:nvPr/>
        </p:nvSpPr>
        <p:spPr bwMode="auto">
          <a:xfrm>
            <a:off x="5364163" y="3284538"/>
            <a:ext cx="3024187" cy="1584325"/>
          </a:xfrm>
          <a:prstGeom prst="borderCallout2">
            <a:avLst>
              <a:gd name="adj1" fmla="val 7213"/>
              <a:gd name="adj2" fmla="val -2519"/>
              <a:gd name="adj3" fmla="val 7213"/>
              <a:gd name="adj4" fmla="val -4620"/>
              <a:gd name="adj5" fmla="val -35171"/>
              <a:gd name="adj6" fmla="val -123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Creates a ByteArrayInputStream starting from 0 position of the byte array and is 4 bytes long</a:t>
            </a:r>
          </a:p>
        </p:txBody>
      </p:sp>
      <p:sp>
        <p:nvSpPr>
          <p:cNvPr id="61477" name="AutoShape 37"/>
          <p:cNvSpPr>
            <a:spLocks/>
          </p:cNvSpPr>
          <p:nvPr/>
        </p:nvSpPr>
        <p:spPr bwMode="auto">
          <a:xfrm>
            <a:off x="5364163" y="3933825"/>
            <a:ext cx="3024187" cy="935038"/>
          </a:xfrm>
          <a:prstGeom prst="borderCallout2">
            <a:avLst>
              <a:gd name="adj1" fmla="val 12222"/>
              <a:gd name="adj2" fmla="val -2519"/>
              <a:gd name="adj3" fmla="val 12222"/>
              <a:gd name="adj4" fmla="val -6773"/>
              <a:gd name="adj5" fmla="val -41088"/>
              <a:gd name="adj6" fmla="val -221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Reads each byte and prints it after casting it into character type</a:t>
            </a:r>
          </a:p>
        </p:txBody>
      </p:sp>
      <p:sp>
        <p:nvSpPr>
          <p:cNvPr id="61478" name="AutoShape 38"/>
          <p:cNvSpPr>
            <a:spLocks/>
          </p:cNvSpPr>
          <p:nvPr/>
        </p:nvSpPr>
        <p:spPr bwMode="auto">
          <a:xfrm>
            <a:off x="5580063" y="4868863"/>
            <a:ext cx="3313112" cy="1295400"/>
          </a:xfrm>
          <a:prstGeom prst="borderCallout2">
            <a:avLst>
              <a:gd name="adj1" fmla="val 8824"/>
              <a:gd name="adj2" fmla="val -2301"/>
              <a:gd name="adj3" fmla="val 8824"/>
              <a:gd name="adj4" fmla="val -21560"/>
              <a:gd name="adj5" fmla="val -72551"/>
              <a:gd name="adj6" fmla="val -91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Uses </a:t>
            </a:r>
            <a:r>
              <a:rPr lang="en-US" altLang="en-US">
                <a:latin typeface="Courier New" panose="02070309020205020404" pitchFamily="49" charset="0"/>
              </a:rPr>
              <a:t>reset()</a:t>
            </a:r>
            <a:r>
              <a:rPr lang="en-US" altLang="en-US"/>
              <a:t> method to move the pointer to the beginning of the file and reads it again from the begining</a:t>
            </a:r>
          </a:p>
        </p:txBody>
      </p:sp>
      <p:cxnSp>
        <p:nvCxnSpPr>
          <p:cNvPr id="61479" name="AutoShape 39"/>
          <p:cNvCxnSpPr>
            <a:cxnSpLocks noChangeShapeType="1"/>
            <a:stCxn id="61478" idx="2"/>
          </p:cNvCxnSpPr>
          <p:nvPr/>
        </p:nvCxnSpPr>
        <p:spPr bwMode="auto">
          <a:xfrm flipH="1" flipV="1">
            <a:off x="4716463" y="4724400"/>
            <a:ext cx="863600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2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7" dur="10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10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9" dur="10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10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1000"/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/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1" dur="10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10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10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  <p:bldP spid="61443" grpId="1" uiExpand="1" build="p"/>
      <p:bldP spid="61467" grpId="0"/>
      <p:bldP spid="61468" grpId="0" animBg="1"/>
      <p:bldP spid="61469" grpId="0" animBg="1"/>
      <p:bldP spid="61469" grpId="1" animBg="1"/>
      <p:bldP spid="61469" grpId="2" animBg="1"/>
      <p:bldP spid="61470" grpId="0" animBg="1"/>
      <p:bldP spid="61470" grpId="1" animBg="1"/>
      <p:bldP spid="61470" grpId="2" animBg="1"/>
      <p:bldP spid="61471" grpId="0" animBg="1"/>
      <p:bldP spid="61471" grpId="1" animBg="1"/>
      <p:bldP spid="61471" grpId="2" animBg="1"/>
      <p:bldP spid="61472" grpId="0" animBg="1"/>
      <p:bldP spid="61472" grpId="1" animBg="1"/>
      <p:bldP spid="61473" grpId="0" animBg="1"/>
      <p:bldP spid="61473" grpId="1" animBg="1"/>
      <p:bldP spid="61474" grpId="0" animBg="1"/>
      <p:bldP spid="61474" grpId="1" animBg="1"/>
      <p:bldP spid="61476" grpId="0" animBg="1"/>
      <p:bldP spid="61476" grpId="1" animBg="1"/>
      <p:bldP spid="61477" grpId="0" animBg="1"/>
      <p:bldP spid="61477" grpId="1" animBg="1"/>
      <p:bldP spid="6147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OutputStream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96975"/>
            <a:ext cx="8135937" cy="2736850"/>
          </a:xfrm>
          <a:noFill/>
          <a:ln/>
        </p:spPr>
        <p:txBody>
          <a:bodyPr/>
          <a:lstStyle/>
          <a:p>
            <a:r>
              <a:rPr lang="en-US" altLang="en-US"/>
              <a:t>It is an abstract class.</a:t>
            </a:r>
          </a:p>
          <a:p>
            <a:r>
              <a:rPr lang="en-US" altLang="en-US"/>
              <a:t>Defines methods for writing bytes or array of bytes to the stream.</a:t>
            </a:r>
          </a:p>
          <a:p>
            <a:r>
              <a:rPr lang="en-US" altLang="en-US"/>
              <a:t>An OutputStream is automatically opened when it is created.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852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uiExpand="1" build="p" autoUpdateAnimBg="0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FileOutputStream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25538"/>
            <a:ext cx="7704137" cy="647700"/>
          </a:xfrm>
        </p:spPr>
        <p:txBody>
          <a:bodyPr/>
          <a:lstStyle/>
          <a:p>
            <a:r>
              <a:rPr lang="en-US" altLang="en-US" sz="2400"/>
              <a:t>It is used to write output to a file stream.</a:t>
            </a:r>
          </a:p>
        </p:txBody>
      </p:sp>
      <p:graphicFrame>
        <p:nvGraphicFramePr>
          <p:cNvPr id="63546" name="Group 58"/>
          <p:cNvGraphicFramePr>
            <a:graphicFrameLocks noGrp="1"/>
          </p:cNvGraphicFramePr>
          <p:nvPr>
            <p:ph sz="half" idx="2"/>
          </p:nvPr>
        </p:nvGraphicFramePr>
        <p:xfrm>
          <a:off x="539750" y="1557338"/>
          <a:ext cx="8604250" cy="5090795"/>
        </p:xfrm>
        <a:graphic>
          <a:graphicData uri="http://schemas.openxmlformats.org/drawingml/2006/table">
            <a:tbl>
              <a:tblPr/>
              <a:tblGrid>
                <a:gridCol w="3025775"/>
                <a:gridCol w="5578475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FileOutputStream(String filename)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output stream that writes bytes to a file specified by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47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FileOutputStream(File 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output stream that can be used to write bytes to a file specified by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name,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which is a File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9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FileOutputStream(String filename, boolean flag)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output stream that writes bytes to a file specified by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filename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and if the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flag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is having a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true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value then the file is opened in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append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47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FileOutputStream(File name, boolean flag)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output stream that can be used to write bytes to a file specified by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name,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which is a File object. If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flag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is true, file is opened in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append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mode.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537" name="Rectangle 49"/>
          <p:cNvSpPr>
            <a:spLocks noChangeArrowheads="1"/>
          </p:cNvSpPr>
          <p:nvPr/>
        </p:nvSpPr>
        <p:spPr bwMode="auto">
          <a:xfrm>
            <a:off x="477838" y="5949950"/>
            <a:ext cx="438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Demonstration</a:t>
            </a:r>
            <a:r>
              <a:rPr lang="en-US" altLang="en-US" sz="2800"/>
              <a:t>: Example 4</a:t>
            </a: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611188" y="2087563"/>
            <a:ext cx="7773987" cy="2682875"/>
          </a:xfrm>
          <a:prstGeom prst="rect">
            <a:avLst/>
          </a:prstGeom>
          <a:solidFill>
            <a:srgbClr val="FFFFAB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>
                <a:latin typeface="Courier New" panose="02070309020205020404" pitchFamily="49" charset="0"/>
              </a:rPr>
              <a:t>void update()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byte[] words = new byte[80];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try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System.out.println("Enter a line to be saved into a file");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int bytes = System.in.read(words);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FileOutputStream fos = new FileOutputStream("Text");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fos.write(words, 0, bytes);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System.out.println("Updated!");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} catch (IOException obj)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     System.out.println("Error creating file!");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63540" name="AutoShape 52"/>
          <p:cNvSpPr>
            <a:spLocks noChangeArrowheads="1"/>
          </p:cNvSpPr>
          <p:nvPr/>
        </p:nvSpPr>
        <p:spPr bwMode="auto">
          <a:xfrm>
            <a:off x="1979613" y="2987675"/>
            <a:ext cx="3673475" cy="2159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41" name="AutoShape 53"/>
          <p:cNvSpPr>
            <a:spLocks noChangeArrowheads="1"/>
          </p:cNvSpPr>
          <p:nvPr/>
        </p:nvSpPr>
        <p:spPr bwMode="auto">
          <a:xfrm>
            <a:off x="1979613" y="3213100"/>
            <a:ext cx="5616575" cy="431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42" name="AutoShape 54"/>
          <p:cNvSpPr>
            <a:spLocks noChangeArrowheads="1"/>
          </p:cNvSpPr>
          <p:nvPr/>
        </p:nvSpPr>
        <p:spPr bwMode="auto">
          <a:xfrm>
            <a:off x="971550" y="2349500"/>
            <a:ext cx="7272338" cy="2159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43" name="AutoShape 55"/>
          <p:cNvSpPr>
            <a:spLocks/>
          </p:cNvSpPr>
          <p:nvPr/>
        </p:nvSpPr>
        <p:spPr bwMode="auto">
          <a:xfrm>
            <a:off x="6084888" y="5229225"/>
            <a:ext cx="2590800" cy="936625"/>
          </a:xfrm>
          <a:prstGeom prst="borderCallout2">
            <a:avLst>
              <a:gd name="adj1" fmla="val 12204"/>
              <a:gd name="adj2" fmla="val -2940"/>
              <a:gd name="adj3" fmla="val 12204"/>
              <a:gd name="adj4" fmla="val -9190"/>
              <a:gd name="adj5" fmla="val -74574"/>
              <a:gd name="adj6" fmla="val -31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Throws an </a:t>
            </a:r>
            <a:r>
              <a:rPr lang="en-US" altLang="en-US">
                <a:latin typeface="Courier New" panose="02070309020205020404" pitchFamily="49" charset="0"/>
              </a:rPr>
              <a:t>IOException</a:t>
            </a:r>
            <a:r>
              <a:rPr lang="en-US" altLang="en-US"/>
              <a:t> if a read only file is opened</a:t>
            </a:r>
          </a:p>
        </p:txBody>
      </p:sp>
      <p:sp>
        <p:nvSpPr>
          <p:cNvPr id="63544" name="AutoShape 56"/>
          <p:cNvSpPr>
            <a:spLocks/>
          </p:cNvSpPr>
          <p:nvPr/>
        </p:nvSpPr>
        <p:spPr bwMode="auto">
          <a:xfrm>
            <a:off x="6227763" y="4005263"/>
            <a:ext cx="2590800" cy="936625"/>
          </a:xfrm>
          <a:prstGeom prst="borderCallout2">
            <a:avLst>
              <a:gd name="adj1" fmla="val 12204"/>
              <a:gd name="adj2" fmla="val -2940"/>
              <a:gd name="adj3" fmla="val 12204"/>
              <a:gd name="adj4" fmla="val -12069"/>
              <a:gd name="adj5" fmla="val -102713"/>
              <a:gd name="adj6" fmla="val -447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Returns the number of bytes read</a:t>
            </a:r>
          </a:p>
        </p:txBody>
      </p:sp>
      <p:sp>
        <p:nvSpPr>
          <p:cNvPr id="63545" name="AutoShape 57"/>
          <p:cNvSpPr>
            <a:spLocks/>
          </p:cNvSpPr>
          <p:nvPr/>
        </p:nvSpPr>
        <p:spPr bwMode="auto">
          <a:xfrm>
            <a:off x="6011863" y="4868863"/>
            <a:ext cx="2590800" cy="936625"/>
          </a:xfrm>
          <a:prstGeom prst="borderCallout2">
            <a:avLst>
              <a:gd name="adj1" fmla="val 12204"/>
              <a:gd name="adj2" fmla="val -2940"/>
              <a:gd name="adj3" fmla="val 12204"/>
              <a:gd name="adj4" fmla="val -10356"/>
              <a:gd name="adj5" fmla="val -124745"/>
              <a:gd name="adj6" fmla="val -37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Uses the </a:t>
            </a:r>
            <a:r>
              <a:rPr lang="en-US" altLang="en-US">
                <a:latin typeface="Courier New" panose="02070309020205020404" pitchFamily="49" charset="0"/>
              </a:rPr>
              <a:t>write()</a:t>
            </a:r>
            <a:r>
              <a:rPr lang="en-US" altLang="en-US"/>
              <a:t> method to write the data into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43" dur="1000"/>
                                        <p:tgtEl>
                                          <p:spTgt spid="63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6" dur="10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 advAuto="0"/>
      <p:bldP spid="63491" grpId="1" build="p"/>
      <p:bldP spid="63537" grpId="0" autoUpdateAnimBg="0"/>
      <p:bldP spid="63539" grpId="0" animBg="1" autoUpdateAnimBg="0"/>
      <p:bldP spid="63540" grpId="0" animBg="1"/>
      <p:bldP spid="63541" grpId="0" animBg="1"/>
      <p:bldP spid="63542" grpId="0" animBg="1"/>
      <p:bldP spid="63542" grpId="1" animBg="1"/>
      <p:bldP spid="63543" grpId="0" animBg="1" autoUpdateAnimBg="0"/>
      <p:bldP spid="63543" grpId="1" animBg="1"/>
      <p:bldP spid="63544" grpId="0" animBg="1" autoUpdateAnimBg="0"/>
      <p:bldP spid="63545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DataOutputStream</a:t>
            </a:r>
            <a:r>
              <a:rPr lang="en-IN" b="1" dirty="0" smtClean="0"/>
              <a:t> &amp; Input Stream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data output stream </a:t>
            </a:r>
            <a:r>
              <a:rPr lang="en-IN" dirty="0"/>
              <a:t>lets an application write primitive Java data types to an output stream in a portable way. </a:t>
            </a:r>
            <a:endParaRPr lang="en-IN" dirty="0" smtClean="0"/>
          </a:p>
          <a:p>
            <a:r>
              <a:rPr lang="en-IN" dirty="0"/>
              <a:t>A </a:t>
            </a:r>
            <a:r>
              <a:rPr lang="en-IN" b="1" dirty="0"/>
              <a:t>data input stream</a:t>
            </a:r>
            <a:r>
              <a:rPr lang="en-IN" dirty="0"/>
              <a:t> enable an application read primitive Java data types from an underlying input stream in a machine-independent way(instead of raw bytes).</a:t>
            </a:r>
          </a:p>
        </p:txBody>
      </p:sp>
    </p:spTree>
    <p:extLst>
      <p:ext uri="{BB962C8B-B14F-4D97-AF65-F5344CB8AC3E}">
        <p14:creationId xmlns:p14="http://schemas.microsoft.com/office/powerpoint/2010/main" val="17065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DataOutputStream</a:t>
            </a:r>
            <a:r>
              <a:rPr lang="en-IN" b="1" dirty="0" smtClean="0"/>
              <a:t> Methods()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336"/>
              </p:ext>
            </p:extLst>
          </p:nvPr>
        </p:nvGraphicFramePr>
        <p:xfrm>
          <a:off x="899589" y="1404985"/>
          <a:ext cx="7776866" cy="5081102"/>
        </p:xfrm>
        <a:graphic>
          <a:graphicData uri="http://schemas.openxmlformats.org/drawingml/2006/table">
            <a:tbl>
              <a:tblPr/>
              <a:tblGrid>
                <a:gridCol w="2304259"/>
                <a:gridCol w="5472607"/>
              </a:tblGrid>
              <a:tr h="19472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4256" marR="44256" marT="44256" marB="44256">
                    <a:lnL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4256" marR="44256" marT="44256" marB="44256">
                    <a:lnL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776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size()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the number of bytes written to the data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6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write(</a:t>
                      </a:r>
                      <a:r>
                        <a:rPr lang="en-IN" sz="1200" b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b)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the specified byte to the underlying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write(byte[] b, int off, int len)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len bytes of data to the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writeBoolean(boolean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Boolean to the output stream as a 1-byte value.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writeChar(int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char to the output stream as a 2-byte value.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6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writeChars(String s)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 </a:t>
                      </a:r>
                      <a:r>
                        <a:rPr lang="en-IN" sz="1200" b="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string</a:t>
                      </a:r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to the output stream as a sequence of characters.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writeByte(int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byte to the output stream as a 1-byte value.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6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writeBytes(String s)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string to the output stream as a sequence of bytes.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writeInt(int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an int to the output stream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writeShort(int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short to the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writeShort(int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short to the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writeLong(long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long to the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776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writeUTF(String str)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string to the output stream using UTF-8 encoding in portable manner.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flush()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flushes the data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356308" y="1081773"/>
            <a:ext cx="221883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DataInputStream</a:t>
            </a:r>
            <a:r>
              <a:rPr lang="en-IN" b="1" dirty="0" smtClean="0"/>
              <a:t> Methods()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70289"/>
              </p:ext>
            </p:extLst>
          </p:nvPr>
        </p:nvGraphicFramePr>
        <p:xfrm>
          <a:off x="755575" y="1412877"/>
          <a:ext cx="7992888" cy="4593874"/>
        </p:xfrm>
        <a:graphic>
          <a:graphicData uri="http://schemas.openxmlformats.org/drawingml/2006/table">
            <a:tbl>
              <a:tblPr/>
              <a:tblGrid>
                <a:gridCol w="2448273"/>
                <a:gridCol w="5544615"/>
              </a:tblGrid>
              <a:tr h="251866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57242" marR="57242" marT="57242" marB="57242">
                    <a:lnL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242" marR="57242" marT="57242" marB="57242">
                    <a:lnL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read(byte[] b)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the number of bytes from the input stream.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read(byte[] b, int off, int len)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 </a:t>
                      </a:r>
                      <a:r>
                        <a:rPr lang="en-IN" sz="105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len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bytes of data from the input stream.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readInt()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input bytes and return an </a:t>
                      </a:r>
                      <a:r>
                        <a:rPr lang="en-IN" sz="105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value.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byte readByte()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and return the one input byte.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 readChar()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two input bytes and returns a char value.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 readDouble()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eight input bytes and returns a double value.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8846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readBoolean()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one input byte and return true if byte is non zero, false if byte is zero.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skipBytes(int x)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skip over x bytes of data from the input stream.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8846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readUTF()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a </a:t>
                      </a:r>
                      <a:r>
                        <a:rPr lang="en-IN" sz="105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string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that has been encoded using the UTF-8 format.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46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readFully(byte[] b)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bytes from the input stream and store them into the buffer </a:t>
                      </a:r>
                      <a:r>
                        <a:rPr lang="en-IN" sz="105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array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readFully(byte[] b, int off, int len)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 </a:t>
                      </a:r>
                      <a:r>
                        <a:rPr lang="en-IN" sz="105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len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bytes from the input stream.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58" name="Group 46"/>
          <p:cNvGrpSpPr>
            <a:grpSpLocks/>
          </p:cNvGrpSpPr>
          <p:nvPr/>
        </p:nvGrpSpPr>
        <p:grpSpPr bwMode="auto">
          <a:xfrm>
            <a:off x="2124075" y="1125538"/>
            <a:ext cx="4608513" cy="3455987"/>
            <a:chOff x="1474" y="709"/>
            <a:chExt cx="2631" cy="2177"/>
          </a:xfrm>
        </p:grpSpPr>
        <p:sp>
          <p:nvSpPr>
            <p:cNvPr id="64539" name="Oval 27"/>
            <p:cNvSpPr>
              <a:spLocks noChangeArrowheads="1"/>
            </p:cNvSpPr>
            <p:nvPr/>
          </p:nvSpPr>
          <p:spPr bwMode="auto">
            <a:xfrm>
              <a:off x="1474" y="709"/>
              <a:ext cx="2631" cy="2177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rgbClr val="CC00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47" name="Text Box 35"/>
            <p:cNvSpPr txBox="1">
              <a:spLocks noChangeArrowheads="1"/>
            </p:cNvSpPr>
            <p:nvPr/>
          </p:nvSpPr>
          <p:spPr bwMode="auto">
            <a:xfrm>
              <a:off x="1827" y="1413"/>
              <a:ext cx="196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bg1"/>
                  </a:solidFill>
                </a:rPr>
                <a:t>Creates an output stream in which data is written to a byte array</a:t>
              </a:r>
            </a:p>
          </p:txBody>
        </p:sp>
      </p:grp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ByteArrayOutputStream</a:t>
            </a:r>
          </a:p>
        </p:txBody>
      </p:sp>
      <p:grpSp>
        <p:nvGrpSpPr>
          <p:cNvPr id="64557" name="Group 45"/>
          <p:cNvGrpSpPr>
            <a:grpSpLocks/>
          </p:cNvGrpSpPr>
          <p:nvPr/>
        </p:nvGrpSpPr>
        <p:grpSpPr bwMode="auto">
          <a:xfrm>
            <a:off x="2944813" y="1125538"/>
            <a:ext cx="3024187" cy="808037"/>
            <a:chOff x="1837" y="709"/>
            <a:chExt cx="1951" cy="555"/>
          </a:xfrm>
        </p:grpSpPr>
        <p:sp>
          <p:nvSpPr>
            <p:cNvPr id="64541" name="Oval 29"/>
            <p:cNvSpPr>
              <a:spLocks noChangeArrowheads="1"/>
            </p:cNvSpPr>
            <p:nvPr/>
          </p:nvSpPr>
          <p:spPr bwMode="auto">
            <a:xfrm>
              <a:off x="1913" y="709"/>
              <a:ext cx="1812" cy="555"/>
            </a:xfrm>
            <a:prstGeom prst="ellipse">
              <a:avLst/>
            </a:prstGeom>
            <a:gradFill rotWithShape="1">
              <a:gsLst>
                <a:gs pos="0">
                  <a:srgbClr val="CC00CC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64542" name="Text Box 30"/>
            <p:cNvSpPr txBox="1">
              <a:spLocks noChangeArrowheads="1"/>
            </p:cNvSpPr>
            <p:nvPr/>
          </p:nvSpPr>
          <p:spPr bwMode="auto">
            <a:xfrm>
              <a:off x="1837" y="857"/>
              <a:ext cx="19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chemeClr val="bg1"/>
                  </a:solidFill>
                </a:rPr>
                <a:t>ByteArrayOutputStream</a:t>
              </a:r>
            </a:p>
          </p:txBody>
        </p:sp>
      </p:grpSp>
      <p:grpSp>
        <p:nvGrpSpPr>
          <p:cNvPr id="64560" name="Group 48"/>
          <p:cNvGrpSpPr>
            <a:grpSpLocks/>
          </p:cNvGrpSpPr>
          <p:nvPr/>
        </p:nvGrpSpPr>
        <p:grpSpPr bwMode="auto">
          <a:xfrm>
            <a:off x="539750" y="4797425"/>
            <a:ext cx="3744913" cy="1368425"/>
            <a:chOff x="340" y="3022"/>
            <a:chExt cx="2359" cy="1134"/>
          </a:xfrm>
        </p:grpSpPr>
        <p:sp>
          <p:nvSpPr>
            <p:cNvPr id="64549" name="AutoShape 37"/>
            <p:cNvSpPr>
              <a:spLocks noChangeArrowheads="1"/>
            </p:cNvSpPr>
            <p:nvPr/>
          </p:nvSpPr>
          <p:spPr bwMode="auto">
            <a:xfrm>
              <a:off x="340" y="3022"/>
              <a:ext cx="2313" cy="1134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50" name="Text Box 38"/>
            <p:cNvSpPr txBox="1">
              <a:spLocks noChangeArrowheads="1"/>
            </p:cNvSpPr>
            <p:nvPr/>
          </p:nvSpPr>
          <p:spPr bwMode="auto">
            <a:xfrm>
              <a:off x="340" y="3179"/>
              <a:ext cx="2359" cy="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ByteArrayOutputStream()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chemeClr val="bg1"/>
                  </a:solidFill>
                </a:rPr>
                <a:t> Creates a new byte array output stream</a:t>
              </a:r>
            </a:p>
          </p:txBody>
        </p:sp>
      </p:grpSp>
      <p:grpSp>
        <p:nvGrpSpPr>
          <p:cNvPr id="64559" name="Group 47"/>
          <p:cNvGrpSpPr>
            <a:grpSpLocks/>
          </p:cNvGrpSpPr>
          <p:nvPr/>
        </p:nvGrpSpPr>
        <p:grpSpPr bwMode="auto">
          <a:xfrm>
            <a:off x="4356100" y="4724400"/>
            <a:ext cx="4752975" cy="1225550"/>
            <a:chOff x="2925" y="2976"/>
            <a:chExt cx="2631" cy="1180"/>
          </a:xfrm>
        </p:grpSpPr>
        <p:sp>
          <p:nvSpPr>
            <p:cNvPr id="64552" name="AutoShape 40"/>
            <p:cNvSpPr>
              <a:spLocks noChangeArrowheads="1"/>
            </p:cNvSpPr>
            <p:nvPr/>
          </p:nvSpPr>
          <p:spPr bwMode="auto">
            <a:xfrm>
              <a:off x="2925" y="2976"/>
              <a:ext cx="2631" cy="118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51" name="Text Box 39"/>
            <p:cNvSpPr txBox="1">
              <a:spLocks noChangeArrowheads="1"/>
            </p:cNvSpPr>
            <p:nvPr/>
          </p:nvSpPr>
          <p:spPr bwMode="auto">
            <a:xfrm>
              <a:off x="2925" y="3016"/>
              <a:ext cx="2631" cy="1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ByteArrayOutputStream(int size)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chemeClr val="bg1"/>
                  </a:solidFill>
                </a:rPr>
                <a:t>Creates a new byte array output stream, with a buffer capacity specified in bytes</a:t>
              </a:r>
            </a:p>
          </p:txBody>
        </p:sp>
      </p:grpSp>
      <p:cxnSp>
        <p:nvCxnSpPr>
          <p:cNvPr id="64553" name="AutoShape 41"/>
          <p:cNvCxnSpPr>
            <a:cxnSpLocks noChangeShapeType="1"/>
            <a:stCxn id="64539" idx="3"/>
            <a:endCxn id="64549" idx="0"/>
          </p:cNvCxnSpPr>
          <p:nvPr/>
        </p:nvCxnSpPr>
        <p:spPr bwMode="auto">
          <a:xfrm flipH="1">
            <a:off x="2376488" y="4075113"/>
            <a:ext cx="422275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54" name="AutoShape 42"/>
          <p:cNvCxnSpPr>
            <a:cxnSpLocks noChangeShapeType="1"/>
            <a:stCxn id="64539" idx="5"/>
            <a:endCxn id="64552" idx="0"/>
          </p:cNvCxnSpPr>
          <p:nvPr/>
        </p:nvCxnSpPr>
        <p:spPr bwMode="auto">
          <a:xfrm>
            <a:off x="6057900" y="4075113"/>
            <a:ext cx="674688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10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File I/O 3-3</a:t>
            </a:r>
            <a:endParaRPr lang="en-US" altLang="en-US" sz="400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68313" y="6005513"/>
            <a:ext cx="540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Demonstration: </a:t>
            </a:r>
            <a:r>
              <a:rPr lang="en-US" altLang="en-US" sz="2800"/>
              <a:t>Example 1</a:t>
            </a:r>
          </a:p>
        </p:txBody>
      </p:sp>
      <p:graphicFrame>
        <p:nvGraphicFramePr>
          <p:cNvPr id="50215" name="Group 39"/>
          <p:cNvGraphicFramePr>
            <a:graphicFrameLocks noGrp="1"/>
          </p:cNvGraphicFramePr>
          <p:nvPr>
            <p:ph sz="half" idx="2"/>
          </p:nvPr>
        </p:nvGraphicFramePr>
        <p:xfrm>
          <a:off x="611188" y="1125538"/>
          <a:ext cx="8316912" cy="4112578"/>
        </p:xfrm>
        <a:graphic>
          <a:graphicData uri="http://schemas.openxmlformats.org/drawingml/2006/table">
            <a:tbl>
              <a:tblPr/>
              <a:tblGrid>
                <a:gridCol w="2987675"/>
                <a:gridCol w="5329237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File(String dirpath)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File object with pathname of the file specified in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dirpath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File(String dirpath, String filename)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File object with pathname of the file specified in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dirpath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and filename specified in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filename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5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File(File fileObj, String filename)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File object with another File object specified in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fileObj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and filename specified in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filename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File(URL urlObj)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Creates a File object by converting the given file:URL into an abstract pathname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793750" y="2470150"/>
            <a:ext cx="8096250" cy="1916113"/>
          </a:xfrm>
          <a:prstGeom prst="rect">
            <a:avLst/>
          </a:prstGeom>
          <a:solidFill>
            <a:srgbClr val="FFFFAB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300">
                <a:latin typeface="Courier New" panose="02070309020205020404" pitchFamily="49" charset="0"/>
              </a:rPr>
              <a:t>void details() {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File filename = new File("/Text");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System.out.println("Name of the File: " + filename.getName());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System.out.println("Path of the File: " + filename.getPath());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System.out.println("File Last Modified: " + filename.lastModified());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System.out.println("Parent Directory: " + filename.getParent());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System.out.println("Size of the File: " + filename.length() + " Bytes");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218" name="AutoShape 42"/>
          <p:cNvSpPr>
            <a:spLocks noChangeArrowheads="1"/>
          </p:cNvSpPr>
          <p:nvPr/>
        </p:nvSpPr>
        <p:spPr bwMode="auto">
          <a:xfrm>
            <a:off x="1619250" y="2924175"/>
            <a:ext cx="7129463" cy="1152525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19" name="AutoShape 43"/>
          <p:cNvSpPr>
            <a:spLocks/>
          </p:cNvSpPr>
          <p:nvPr/>
        </p:nvSpPr>
        <p:spPr bwMode="auto">
          <a:xfrm>
            <a:off x="3708400" y="5229225"/>
            <a:ext cx="4751388" cy="720725"/>
          </a:xfrm>
          <a:prstGeom prst="borderCallout2">
            <a:avLst>
              <a:gd name="adj1" fmla="val 15861"/>
              <a:gd name="adj2" fmla="val -1602"/>
              <a:gd name="adj3" fmla="val 15861"/>
              <a:gd name="adj4" fmla="val -14199"/>
              <a:gd name="adj5" fmla="val -142292"/>
              <a:gd name="adj6" fmla="val -2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The path, name, when the file was last modified and its length in bytes is displayed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50216" grpId="0" animBg="1"/>
      <p:bldP spid="50218" grpId="0" animBg="1"/>
      <p:bldP spid="50218" grpId="1" animBg="1"/>
      <p:bldP spid="502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Buffered I/O classes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8064500" cy="4464050"/>
          </a:xfrm>
        </p:spPr>
        <p:txBody>
          <a:bodyPr/>
          <a:lstStyle/>
          <a:p>
            <a:r>
              <a:rPr lang="en-US" altLang="en-US" dirty="0"/>
              <a:t>Buffer means a temporary storage area.</a:t>
            </a:r>
          </a:p>
          <a:p>
            <a:r>
              <a:rPr lang="en-US" altLang="en-US" dirty="0"/>
              <a:t>The time taken to retrieve data is less when data is temporarily stored in a buffer.</a:t>
            </a:r>
          </a:p>
          <a:p>
            <a:r>
              <a:rPr lang="en-US" altLang="en-US" dirty="0"/>
              <a:t>These classes do not create a new stream but provide buffering functionality for existing stream.</a:t>
            </a:r>
          </a:p>
          <a:p>
            <a:r>
              <a:rPr lang="en-US" altLang="en-US" dirty="0"/>
              <a:t>Filters operate on buffers, which are located between the program and the destination of the buffered stream.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67600" name="Freeform 16"/>
          <p:cNvSpPr>
            <a:spLocks/>
          </p:cNvSpPr>
          <p:nvPr/>
        </p:nvSpPr>
        <p:spPr bwMode="auto">
          <a:xfrm>
            <a:off x="8351838" y="460533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647" name="Freeform 63"/>
          <p:cNvSpPr>
            <a:spLocks/>
          </p:cNvSpPr>
          <p:nvPr/>
        </p:nvSpPr>
        <p:spPr bwMode="auto">
          <a:xfrm>
            <a:off x="5792788" y="4181475"/>
            <a:ext cx="6350" cy="1588"/>
          </a:xfrm>
          <a:custGeom>
            <a:avLst/>
            <a:gdLst>
              <a:gd name="T0" fmla="*/ 4 w 4"/>
              <a:gd name="T1" fmla="*/ 4 w 4"/>
              <a:gd name="T2" fmla="*/ 4 w 4"/>
              <a:gd name="T3" fmla="*/ 4 w 4"/>
              <a:gd name="T4" fmla="*/ 0 w 4"/>
              <a:gd name="T5" fmla="*/ 0 w 4"/>
              <a:gd name="T6" fmla="*/ 4 w 4"/>
              <a:gd name="T7" fmla="*/ 4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CDE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BufferedInputStream</a:t>
            </a:r>
          </a:p>
        </p:txBody>
      </p:sp>
      <p:graphicFrame>
        <p:nvGraphicFramePr>
          <p:cNvPr id="102431" name="Group 31"/>
          <p:cNvGraphicFramePr>
            <a:graphicFrameLocks noGrp="1"/>
          </p:cNvGraphicFramePr>
          <p:nvPr>
            <p:ph sz="half" idx="2"/>
          </p:nvPr>
        </p:nvGraphicFramePr>
        <p:xfrm>
          <a:off x="649288" y="1557338"/>
          <a:ext cx="8459787" cy="2914333"/>
        </p:xfrm>
        <a:graphic>
          <a:graphicData uri="http://schemas.openxmlformats.org/drawingml/2006/table">
            <a:tbl>
              <a:tblPr/>
              <a:tblGrid>
                <a:gridCol w="3240087"/>
                <a:gridCol w="5219700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BufferedInputStream(InputStream in)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buffered input stream for the specified input stream instance using a default buffer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BufferedInputStream(InputStream in, int 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buffered input stream of given size for the specified input stream instance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865188" y="5805488"/>
            <a:ext cx="532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Demonstration</a:t>
            </a:r>
            <a:r>
              <a:rPr lang="en-US" altLang="en-US" sz="2800"/>
              <a:t>: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/>
              <a:t>Example 6</a:t>
            </a: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865188" y="1728788"/>
            <a:ext cx="7454900" cy="1831975"/>
          </a:xfrm>
          <a:prstGeom prst="rect">
            <a:avLst/>
          </a:prstGeom>
          <a:solidFill>
            <a:srgbClr val="FFFFAB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altLang="zh-CN" sz="1400">
                <a:latin typeface="Courier New" panose="02070309020205020404" pitchFamily="49" charset="0"/>
              </a:rPr>
              <a:t>void print() throws IOException {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String text = "Jack &amp; Jill, went up the hill";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System.out.println("Original String: " + text);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System.out.println("After replacing '&amp;' with 'and': ");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byte[] buffer = text.getBytes();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ByteArrayInputStream arrayin = new ByteArrayInputStream(buffer);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BufferedInputStream bufferin = new BufferedInputStream(arrayin);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int character;</a:t>
            </a:r>
          </a:p>
        </p:txBody>
      </p:sp>
      <p:sp>
        <p:nvSpPr>
          <p:cNvPr id="102434" name="AutoShape 34"/>
          <p:cNvSpPr>
            <a:spLocks/>
          </p:cNvSpPr>
          <p:nvPr/>
        </p:nvSpPr>
        <p:spPr bwMode="auto">
          <a:xfrm>
            <a:off x="4897438" y="4365625"/>
            <a:ext cx="4176712" cy="647700"/>
          </a:xfrm>
          <a:prstGeom prst="borderCallout2">
            <a:avLst>
              <a:gd name="adj1" fmla="val 17648"/>
              <a:gd name="adj2" fmla="val -1824"/>
              <a:gd name="adj3" fmla="val 17648"/>
              <a:gd name="adj4" fmla="val -11856"/>
              <a:gd name="adj5" fmla="val -161273"/>
              <a:gd name="adj6" fmla="val -219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Creates a </a:t>
            </a:r>
            <a:r>
              <a:rPr lang="en-US" altLang="en-US">
                <a:latin typeface="Courier New" panose="02070309020205020404" pitchFamily="49" charset="0"/>
              </a:rPr>
              <a:t>BufferedInputStream</a:t>
            </a:r>
            <a:r>
              <a:rPr lang="en-US" altLang="en-US"/>
              <a:t> object </a:t>
            </a:r>
          </a:p>
        </p:txBody>
      </p:sp>
      <p:sp>
        <p:nvSpPr>
          <p:cNvPr id="102440" name="AutoShape 40"/>
          <p:cNvSpPr>
            <a:spLocks noChangeArrowheads="1"/>
          </p:cNvSpPr>
          <p:nvPr/>
        </p:nvSpPr>
        <p:spPr bwMode="auto">
          <a:xfrm>
            <a:off x="1331913" y="3068638"/>
            <a:ext cx="6911975" cy="2159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10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" dur="10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2" grpId="0"/>
      <p:bldP spid="102433" grpId="0" animBg="1"/>
      <p:bldP spid="102434" grpId="0" animBg="1"/>
      <p:bldP spid="102434" grpId="1" animBg="1"/>
      <p:bldP spid="102440" grpId="0" animBg="1"/>
      <p:bldP spid="102440" grpId="1" animBg="1"/>
      <p:bldP spid="102440" grpId="2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BufferedOutputStream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39750" y="3716338"/>
            <a:ext cx="8604250" cy="227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600"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endParaRPr lang="en-US" altLang="en-US" sz="2600"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endParaRPr lang="en-US" altLang="en-US" sz="2600"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endParaRPr lang="en-US" altLang="en-US" sz="2600">
              <a:ea typeface="黑体" pitchFamily="2" charset="-122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684213" y="1484313"/>
            <a:ext cx="845978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800"/>
              <a:t>Provides output buffering.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flush()</a:t>
            </a:r>
            <a:r>
              <a:rPr lang="en-US" altLang="en-US" sz="2800"/>
              <a:t> method ensures that the data is written to an actual physical output device.</a:t>
            </a:r>
          </a:p>
        </p:txBody>
      </p:sp>
      <p:graphicFrame>
        <p:nvGraphicFramePr>
          <p:cNvPr id="69670" name="Group 38"/>
          <p:cNvGraphicFramePr>
            <a:graphicFrameLocks noGrp="1"/>
          </p:cNvGraphicFramePr>
          <p:nvPr>
            <p:ph idx="1"/>
          </p:nvPr>
        </p:nvGraphicFramePr>
        <p:xfrm>
          <a:off x="590550" y="2924175"/>
          <a:ext cx="8229600" cy="2834640"/>
        </p:xfrm>
        <a:graphic>
          <a:graphicData uri="http://schemas.openxmlformats.org/drawingml/2006/table">
            <a:tbl>
              <a:tblPr/>
              <a:tblGrid>
                <a:gridCol w="3151188"/>
                <a:gridCol w="5078412"/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1022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BufferedOutputStream(OutputStream 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buffered output stream for the specified output stream instance using a default buffer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4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BufferedInputStream(OutputStream os, int 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buffered output stream of given size for the specified output stream instance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9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9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6" grpId="0" build="p" autoUpdateAnimBg="0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PrintStream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052513"/>
            <a:ext cx="8229600" cy="5256807"/>
          </a:xfrm>
        </p:spPr>
        <p:txBody>
          <a:bodyPr/>
          <a:lstStyle/>
          <a:p>
            <a:r>
              <a:rPr lang="en-IN" sz="2400" dirty="0" smtClean="0"/>
              <a:t>It is a class that adds </a:t>
            </a:r>
            <a:r>
              <a:rPr lang="en-IN" sz="2400" dirty="0"/>
              <a:t>functionality </a:t>
            </a:r>
            <a:r>
              <a:rPr lang="en-IN" sz="2400" dirty="0" smtClean="0"/>
              <a:t>with ability to print </a:t>
            </a:r>
            <a:r>
              <a:rPr lang="en-IN" sz="2400" dirty="0"/>
              <a:t>representations of various data values conveniently. </a:t>
            </a:r>
            <a:endParaRPr lang="en-IN" sz="2400" dirty="0" smtClean="0"/>
          </a:p>
          <a:p>
            <a:r>
              <a:rPr lang="en-IN" sz="2400" dirty="0" smtClean="0"/>
              <a:t>Unlike </a:t>
            </a:r>
            <a:r>
              <a:rPr lang="en-IN" sz="2400" dirty="0"/>
              <a:t>other output streams, a </a:t>
            </a:r>
            <a:r>
              <a:rPr lang="en-IN" sz="2400" dirty="0" err="1"/>
              <a:t>PrintStream</a:t>
            </a:r>
            <a:r>
              <a:rPr lang="en-IN" sz="2400" dirty="0"/>
              <a:t> never throws an </a:t>
            </a:r>
            <a:r>
              <a:rPr lang="en-IN" sz="2400" dirty="0" err="1" smtClean="0"/>
              <a:t>IOException</a:t>
            </a:r>
            <a:endParaRPr lang="en-IN" sz="2400" dirty="0" smtClean="0"/>
          </a:p>
          <a:p>
            <a:r>
              <a:rPr lang="en-IN" sz="2400" dirty="0"/>
              <a:t>The </a:t>
            </a:r>
            <a:r>
              <a:rPr lang="en-IN" sz="2400" dirty="0" err="1"/>
              <a:t>PrintStream</a:t>
            </a:r>
            <a:r>
              <a:rPr lang="en-IN" sz="2400" dirty="0"/>
              <a:t> </a:t>
            </a:r>
            <a:r>
              <a:rPr lang="en-IN" sz="2400" dirty="0">
                <a:hlinkClick r:id="rId2"/>
              </a:rPr>
              <a:t>class</a:t>
            </a:r>
            <a:r>
              <a:rPr lang="en-IN" sz="2400" dirty="0"/>
              <a:t> automatically flushes the data so there is no need to call flush() method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All </a:t>
            </a:r>
            <a:r>
              <a:rPr lang="en-IN" sz="2400" dirty="0"/>
              <a:t>characters printed by a </a:t>
            </a:r>
            <a:r>
              <a:rPr lang="en-IN" sz="2400" dirty="0" err="1"/>
              <a:t>PrintStream</a:t>
            </a:r>
            <a:r>
              <a:rPr lang="en-IN" sz="2400" dirty="0"/>
              <a:t> are converted into bytes using the platform’s default character encoding.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err="1"/>
              <a:t>PrintWriter</a:t>
            </a:r>
            <a:r>
              <a:rPr lang="en-IN" sz="2400" dirty="0"/>
              <a:t> class should be used in situations that require writing characters rather than bytes.</a:t>
            </a:r>
          </a:p>
        </p:txBody>
      </p:sp>
    </p:spTree>
    <p:extLst>
      <p:ext uri="{BB962C8B-B14F-4D97-AF65-F5344CB8AC3E}">
        <p14:creationId xmlns:p14="http://schemas.microsoft.com/office/powerpoint/2010/main" val="38966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PrintStream</a:t>
            </a:r>
            <a:r>
              <a:rPr lang="en-IN" b="1" dirty="0" smtClean="0"/>
              <a:t>- Constructors()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 err="1"/>
              <a:t>PrintStream</a:t>
            </a:r>
            <a:r>
              <a:rPr lang="en-IN" sz="1800" b="1" dirty="0"/>
              <a:t>(File file): </a:t>
            </a:r>
            <a:r>
              <a:rPr lang="en-IN" sz="1800" dirty="0"/>
              <a:t>Creates a new print stream, without automatic line flushing, with the specified file.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(File </a:t>
            </a:r>
            <a:r>
              <a:rPr lang="en-IN" sz="1800" b="1" dirty="0" err="1"/>
              <a:t>file</a:t>
            </a:r>
            <a:r>
              <a:rPr lang="en-IN" sz="1800" b="1" dirty="0"/>
              <a:t>, String </a:t>
            </a:r>
            <a:r>
              <a:rPr lang="en-IN" sz="1800" b="1" dirty="0" err="1"/>
              <a:t>csn</a:t>
            </a:r>
            <a:r>
              <a:rPr lang="en-IN" sz="1800" b="1" dirty="0"/>
              <a:t>) : </a:t>
            </a:r>
            <a:r>
              <a:rPr lang="en-IN" sz="1800" dirty="0"/>
              <a:t>Creates a new print stream, without automatic line flushing, with the specified file and charset.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</a:t>
            </a:r>
            <a:r>
              <a:rPr lang="en-IN" sz="1800" b="1" dirty="0" err="1"/>
              <a:t>OutputStream</a:t>
            </a:r>
            <a:r>
              <a:rPr lang="en-IN" sz="1800" b="1" dirty="0"/>
              <a:t> out) : </a:t>
            </a:r>
            <a:r>
              <a:rPr lang="en-IN" sz="1800" dirty="0"/>
              <a:t>Creates a new print stream.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</a:t>
            </a:r>
            <a:r>
              <a:rPr lang="en-IN" sz="1800" b="1" dirty="0" err="1"/>
              <a:t>OutputStream</a:t>
            </a:r>
            <a:r>
              <a:rPr lang="en-IN" sz="1800" b="1" dirty="0"/>
              <a:t> out, </a:t>
            </a:r>
            <a:r>
              <a:rPr lang="en-IN" sz="1800" b="1" dirty="0" err="1"/>
              <a:t>boolean</a:t>
            </a:r>
            <a:r>
              <a:rPr lang="en-IN" sz="1800" b="1" dirty="0"/>
              <a:t> </a:t>
            </a:r>
            <a:r>
              <a:rPr lang="en-IN" sz="1800" b="1" dirty="0" err="1"/>
              <a:t>autoFlush</a:t>
            </a:r>
            <a:r>
              <a:rPr lang="en-IN" sz="1800" b="1" dirty="0"/>
              <a:t>) : </a:t>
            </a:r>
            <a:r>
              <a:rPr lang="en-IN" sz="1800" dirty="0"/>
              <a:t>Creates a new print stream.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</a:t>
            </a:r>
            <a:r>
              <a:rPr lang="en-IN" sz="1800" b="1" dirty="0" err="1"/>
              <a:t>OutputStream</a:t>
            </a:r>
            <a:r>
              <a:rPr lang="en-IN" sz="1800" b="1" dirty="0"/>
              <a:t> out, </a:t>
            </a:r>
            <a:r>
              <a:rPr lang="en-IN" sz="1800" b="1" dirty="0" err="1"/>
              <a:t>boolean</a:t>
            </a:r>
            <a:r>
              <a:rPr lang="en-IN" sz="1800" b="1" dirty="0"/>
              <a:t> </a:t>
            </a:r>
            <a:r>
              <a:rPr lang="en-IN" sz="1800" b="1" dirty="0" err="1"/>
              <a:t>autoFlush</a:t>
            </a:r>
            <a:r>
              <a:rPr lang="en-IN" sz="1800" b="1" dirty="0"/>
              <a:t>, String encoding) </a:t>
            </a:r>
            <a:r>
              <a:rPr lang="en-IN" sz="1800" dirty="0"/>
              <a:t>: Creates a new print stream.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(String </a:t>
            </a:r>
            <a:r>
              <a:rPr lang="en-IN" sz="1800" b="1" dirty="0" err="1"/>
              <a:t>fileName</a:t>
            </a:r>
            <a:r>
              <a:rPr lang="en-IN" sz="1800" b="1" dirty="0"/>
              <a:t>) : </a:t>
            </a:r>
            <a:r>
              <a:rPr lang="en-IN" sz="1800" dirty="0"/>
              <a:t>Creates a new print stream, without automatic line flushing, with the specified file name.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(String </a:t>
            </a:r>
            <a:r>
              <a:rPr lang="en-IN" sz="1800" b="1" dirty="0" err="1"/>
              <a:t>fileName</a:t>
            </a:r>
            <a:r>
              <a:rPr lang="en-IN" sz="1800" b="1" dirty="0"/>
              <a:t>, String </a:t>
            </a:r>
            <a:r>
              <a:rPr lang="en-IN" sz="1800" b="1" dirty="0" err="1"/>
              <a:t>csn</a:t>
            </a:r>
            <a:r>
              <a:rPr lang="en-IN" sz="1800" b="1" dirty="0"/>
              <a:t>) :</a:t>
            </a:r>
            <a:r>
              <a:rPr lang="en-IN" sz="1800" dirty="0"/>
              <a:t>Creates a new print stream, without automatic line flushing, with the specified file name and charset.</a:t>
            </a:r>
          </a:p>
        </p:txBody>
      </p:sp>
    </p:spTree>
    <p:extLst>
      <p:ext uri="{BB962C8B-B14F-4D97-AF65-F5344CB8AC3E}">
        <p14:creationId xmlns:p14="http://schemas.microsoft.com/office/powerpoint/2010/main" val="21656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PrintStream</a:t>
            </a:r>
            <a:r>
              <a:rPr lang="en-IN" dirty="0" smtClean="0"/>
              <a:t> Methods()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7884"/>
              </p:ext>
            </p:extLst>
          </p:nvPr>
        </p:nvGraphicFramePr>
        <p:xfrm>
          <a:off x="920925" y="1065114"/>
          <a:ext cx="7992889" cy="5397866"/>
        </p:xfrm>
        <a:graphic>
          <a:graphicData uri="http://schemas.openxmlformats.org/drawingml/2006/table">
            <a:tbl>
              <a:tblPr/>
              <a:tblGrid>
                <a:gridCol w="3075011"/>
                <a:gridCol w="4917878"/>
              </a:tblGrid>
              <a:tr h="14402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2734" marR="32734" marT="32734" marB="32734">
                    <a:lnL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2734" marR="32734" marT="32734" marB="32734">
                    <a:lnL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</a:t>
                      </a:r>
                      <a:r>
                        <a:rPr lang="en-IN" sz="10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b)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</a:t>
                      </a:r>
                      <a:r>
                        <a:rPr lang="en-IN" sz="10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print(char c)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char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print(char[] c)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character </a:t>
                      </a:r>
                      <a:r>
                        <a:rPr lang="en-IN" sz="1000" b="1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array</a:t>
                      </a: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values.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print(int i)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int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print(long l)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long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print(float f)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float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print(double d)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double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print(String 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 </a:t>
                      </a:r>
                      <a:r>
                        <a:rPr lang="en-IN" sz="1000" b="1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string</a:t>
                      </a: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print(Object obj)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object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println(boolean b)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</a:t>
                      </a:r>
                      <a:r>
                        <a:rPr lang="en-IN" sz="10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println(char c)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char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93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println(char[] c)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character array values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println(int i)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int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println(long l)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long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println(float f)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float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println(double d)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double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println(String 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string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println(Object obj)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object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terminates the line only.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printf(Object format, Object... args)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writes the formatted string to the current stream.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printf(Locale l, Object format, Object... args)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writes the formatted string to the current stream.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93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format(Object format, Object... args)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writes the formatted string to the current stream using specified format.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93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format(Locale l, Object format, Object... args)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writes the formatted string to the current stream using specified format.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565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604250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>
                <a:latin typeface="Courier New" panose="02070309020205020404" pitchFamily="49" charset="0"/>
              </a:rPr>
              <a:t>File</a:t>
            </a:r>
            <a:r>
              <a:rPr lang="en-US" altLang="en-US" sz="2400"/>
              <a:t> class is used to access the File system.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InputStream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OutputStream</a:t>
            </a:r>
            <a:r>
              <a:rPr lang="en-US" altLang="en-US" sz="2400"/>
              <a:t> are abstract classes that define how data is received or written to streams.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ByteArrayInputStream</a:t>
            </a:r>
            <a:r>
              <a:rPr lang="en-US" altLang="en-US" sz="2400"/>
              <a:t> creates an input stream from the memory buffer while </a:t>
            </a:r>
            <a:r>
              <a:rPr lang="en-US" altLang="en-US" sz="2400">
                <a:latin typeface="Courier New" panose="02070309020205020404" pitchFamily="49" charset="0"/>
              </a:rPr>
              <a:t>ByteArrayOutputStream</a:t>
            </a:r>
            <a:r>
              <a:rPr lang="en-US" altLang="en-US" sz="2400"/>
              <a:t> creates an output stream on a byte array.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>
                <a:latin typeface="Courier New" panose="02070309020205020404" pitchFamily="49" charset="0"/>
              </a:rPr>
              <a:t>buffer</a:t>
            </a:r>
            <a:r>
              <a:rPr lang="en-US" altLang="en-US" sz="2400"/>
              <a:t> is a temporary storage area for data. Java uses buffered input / output to temporarily cache data read from or written to a stream.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RandomAccessFile</a:t>
            </a:r>
            <a:r>
              <a:rPr lang="en-US" altLang="en-US" sz="2400"/>
              <a:t> class provides the capability to perform I/O to specific locations within a file.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Character streams provide a way to handle character oriented input/output operations.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Reader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Writer</a:t>
            </a:r>
            <a:r>
              <a:rPr lang="en-US" altLang="en-US" sz="2400"/>
              <a:t> classes are abstract classes that support reading and writing of Unicode character 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InputStream Hierarchy</a:t>
            </a:r>
          </a:p>
        </p:txBody>
      </p:sp>
      <p:sp>
        <p:nvSpPr>
          <p:cNvPr id="114704" name="AutoShape 16"/>
          <p:cNvSpPr>
            <a:spLocks noChangeArrowheads="1"/>
          </p:cNvSpPr>
          <p:nvPr/>
        </p:nvSpPr>
        <p:spPr bwMode="auto">
          <a:xfrm>
            <a:off x="1979613" y="1341438"/>
            <a:ext cx="4535487" cy="720725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InputStream</a:t>
            </a: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4211638" y="20605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1187450" y="2420938"/>
            <a:ext cx="7705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4725" name="Group 37"/>
          <p:cNvGrpSpPr>
            <a:grpSpLocks/>
          </p:cNvGrpSpPr>
          <p:nvPr/>
        </p:nvGrpSpPr>
        <p:grpSpPr bwMode="auto">
          <a:xfrm>
            <a:off x="576263" y="2852738"/>
            <a:ext cx="1908175" cy="865187"/>
            <a:chOff x="68" y="1842"/>
            <a:chExt cx="1202" cy="545"/>
          </a:xfrm>
        </p:grpSpPr>
        <p:sp>
          <p:nvSpPr>
            <p:cNvPr id="114718" name="AutoShape 30"/>
            <p:cNvSpPr>
              <a:spLocks noChangeArrowheads="1"/>
            </p:cNvSpPr>
            <p:nvPr/>
          </p:nvSpPr>
          <p:spPr bwMode="auto">
            <a:xfrm>
              <a:off x="68" y="1842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08" name="Text Box 20"/>
            <p:cNvSpPr txBox="1">
              <a:spLocks noChangeArrowheads="1"/>
            </p:cNvSpPr>
            <p:nvPr/>
          </p:nvSpPr>
          <p:spPr bwMode="auto">
            <a:xfrm>
              <a:off x="204" y="1842"/>
              <a:ext cx="8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FileInput Stream</a:t>
              </a:r>
            </a:p>
          </p:txBody>
        </p:sp>
      </p:grpSp>
      <p:grpSp>
        <p:nvGrpSpPr>
          <p:cNvPr id="114727" name="Group 39"/>
          <p:cNvGrpSpPr>
            <a:grpSpLocks/>
          </p:cNvGrpSpPr>
          <p:nvPr/>
        </p:nvGrpSpPr>
        <p:grpSpPr bwMode="auto">
          <a:xfrm>
            <a:off x="3276600" y="2852738"/>
            <a:ext cx="1908175" cy="865187"/>
            <a:chOff x="2064" y="1797"/>
            <a:chExt cx="1202" cy="545"/>
          </a:xfrm>
        </p:grpSpPr>
        <p:sp>
          <p:nvSpPr>
            <p:cNvPr id="114715" name="AutoShape 27"/>
            <p:cNvSpPr>
              <a:spLocks noChangeArrowheads="1"/>
            </p:cNvSpPr>
            <p:nvPr/>
          </p:nvSpPr>
          <p:spPr bwMode="auto">
            <a:xfrm>
              <a:off x="2064" y="1797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2110" y="1824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dirty="0" err="1">
                  <a:solidFill>
                    <a:schemeClr val="bg1"/>
                  </a:solidFill>
                </a:rPr>
                <a:t>FilterInput</a:t>
              </a:r>
              <a:r>
                <a:rPr lang="en-US" altLang="en-US" sz="2400" dirty="0">
                  <a:solidFill>
                    <a:schemeClr val="bg1"/>
                  </a:solidFill>
                </a:rPr>
                <a:t> Stream</a:t>
              </a:r>
            </a:p>
          </p:txBody>
        </p:sp>
      </p:grpSp>
      <p:grpSp>
        <p:nvGrpSpPr>
          <p:cNvPr id="114730" name="Group 42"/>
          <p:cNvGrpSpPr>
            <a:grpSpLocks/>
          </p:cNvGrpSpPr>
          <p:nvPr/>
        </p:nvGrpSpPr>
        <p:grpSpPr bwMode="auto">
          <a:xfrm>
            <a:off x="7164388" y="3860800"/>
            <a:ext cx="1908175" cy="895350"/>
            <a:chOff x="4558" y="2432"/>
            <a:chExt cx="1202" cy="564"/>
          </a:xfrm>
        </p:grpSpPr>
        <p:sp>
          <p:nvSpPr>
            <p:cNvPr id="114707" name="AutoShape 19"/>
            <p:cNvSpPr>
              <a:spLocks noChangeArrowheads="1"/>
            </p:cNvSpPr>
            <p:nvPr/>
          </p:nvSpPr>
          <p:spPr bwMode="auto">
            <a:xfrm>
              <a:off x="4558" y="2432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13" name="Text Box 25"/>
            <p:cNvSpPr txBox="1">
              <a:spLocks noChangeArrowheads="1"/>
            </p:cNvSpPr>
            <p:nvPr/>
          </p:nvSpPr>
          <p:spPr bwMode="auto">
            <a:xfrm>
              <a:off x="4649" y="2478"/>
              <a:ext cx="111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StringInput Stream</a:t>
              </a:r>
            </a:p>
          </p:txBody>
        </p:sp>
      </p:grpSp>
      <p:grpSp>
        <p:nvGrpSpPr>
          <p:cNvPr id="114726" name="Group 38"/>
          <p:cNvGrpSpPr>
            <a:grpSpLocks/>
          </p:cNvGrpSpPr>
          <p:nvPr/>
        </p:nvGrpSpPr>
        <p:grpSpPr bwMode="auto">
          <a:xfrm>
            <a:off x="1619250" y="3859213"/>
            <a:ext cx="1908175" cy="865187"/>
            <a:chOff x="1020" y="2431"/>
            <a:chExt cx="1202" cy="545"/>
          </a:xfrm>
        </p:grpSpPr>
        <p:sp>
          <p:nvSpPr>
            <p:cNvPr id="114714" name="AutoShape 26"/>
            <p:cNvSpPr>
              <a:spLocks noChangeArrowheads="1"/>
            </p:cNvSpPr>
            <p:nvPr/>
          </p:nvSpPr>
          <p:spPr bwMode="auto">
            <a:xfrm>
              <a:off x="1020" y="2431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10" name="Text Box 22"/>
            <p:cNvSpPr txBox="1">
              <a:spLocks noChangeArrowheads="1"/>
            </p:cNvSpPr>
            <p:nvPr/>
          </p:nvSpPr>
          <p:spPr bwMode="auto">
            <a:xfrm>
              <a:off x="1066" y="2445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PipedInput Stream</a:t>
              </a:r>
            </a:p>
          </p:txBody>
        </p:sp>
      </p:grpSp>
      <p:grpSp>
        <p:nvGrpSpPr>
          <p:cNvPr id="114728" name="Group 40"/>
          <p:cNvGrpSpPr>
            <a:grpSpLocks/>
          </p:cNvGrpSpPr>
          <p:nvPr/>
        </p:nvGrpSpPr>
        <p:grpSpPr bwMode="auto">
          <a:xfrm>
            <a:off x="4483100" y="3830638"/>
            <a:ext cx="2305050" cy="893762"/>
            <a:chOff x="2824" y="2413"/>
            <a:chExt cx="1452" cy="563"/>
          </a:xfrm>
        </p:grpSpPr>
        <p:sp>
          <p:nvSpPr>
            <p:cNvPr id="114716" name="AutoShape 28"/>
            <p:cNvSpPr>
              <a:spLocks noChangeArrowheads="1"/>
            </p:cNvSpPr>
            <p:nvPr/>
          </p:nvSpPr>
          <p:spPr bwMode="auto">
            <a:xfrm>
              <a:off x="2835" y="2413"/>
              <a:ext cx="1406" cy="563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12" name="Text Box 24"/>
            <p:cNvSpPr txBox="1">
              <a:spLocks noChangeArrowheads="1"/>
            </p:cNvSpPr>
            <p:nvPr/>
          </p:nvSpPr>
          <p:spPr bwMode="auto">
            <a:xfrm>
              <a:off x="2824" y="2450"/>
              <a:ext cx="145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SequenceInput Stream</a:t>
              </a:r>
            </a:p>
          </p:txBody>
        </p:sp>
      </p:grpSp>
      <p:grpSp>
        <p:nvGrpSpPr>
          <p:cNvPr id="114729" name="Group 41"/>
          <p:cNvGrpSpPr>
            <a:grpSpLocks/>
          </p:cNvGrpSpPr>
          <p:nvPr/>
        </p:nvGrpSpPr>
        <p:grpSpPr bwMode="auto">
          <a:xfrm>
            <a:off x="6156325" y="2852738"/>
            <a:ext cx="2376488" cy="871537"/>
            <a:chOff x="3878" y="1797"/>
            <a:chExt cx="1497" cy="549"/>
          </a:xfrm>
        </p:grpSpPr>
        <p:sp>
          <p:nvSpPr>
            <p:cNvPr id="114717" name="AutoShape 29"/>
            <p:cNvSpPr>
              <a:spLocks noChangeArrowheads="1"/>
            </p:cNvSpPr>
            <p:nvPr/>
          </p:nvSpPr>
          <p:spPr bwMode="auto">
            <a:xfrm>
              <a:off x="3878" y="1797"/>
              <a:ext cx="1406" cy="5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09" name="Text Box 21"/>
            <p:cNvSpPr txBox="1">
              <a:spLocks noChangeArrowheads="1"/>
            </p:cNvSpPr>
            <p:nvPr/>
          </p:nvSpPr>
          <p:spPr bwMode="auto">
            <a:xfrm>
              <a:off x="3878" y="1828"/>
              <a:ext cx="149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ByteArrayInput Stream</a:t>
              </a:r>
            </a:p>
          </p:txBody>
        </p:sp>
      </p:grpSp>
      <p:sp>
        <p:nvSpPr>
          <p:cNvPr id="114719" name="Line 31"/>
          <p:cNvSpPr>
            <a:spLocks noChangeShapeType="1"/>
          </p:cNvSpPr>
          <p:nvPr/>
        </p:nvSpPr>
        <p:spPr bwMode="auto">
          <a:xfrm>
            <a:off x="1187450" y="24209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42116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>
            <a:off x="7115175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>
            <a:off x="2546350" y="2420938"/>
            <a:ext cx="95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23" name="Line 35"/>
          <p:cNvSpPr>
            <a:spLocks noChangeShapeType="1"/>
          </p:cNvSpPr>
          <p:nvPr/>
        </p:nvSpPr>
        <p:spPr bwMode="auto">
          <a:xfrm>
            <a:off x="5580063" y="2420938"/>
            <a:ext cx="95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>
            <a:off x="8893175" y="2420938"/>
            <a:ext cx="95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4731" name="Group 43"/>
          <p:cNvGrpSpPr>
            <a:grpSpLocks/>
          </p:cNvGrpSpPr>
          <p:nvPr/>
        </p:nvGrpSpPr>
        <p:grpSpPr bwMode="auto">
          <a:xfrm>
            <a:off x="971550" y="5876925"/>
            <a:ext cx="1836738" cy="865188"/>
            <a:chOff x="2064" y="1797"/>
            <a:chExt cx="1202" cy="545"/>
          </a:xfrm>
        </p:grpSpPr>
        <p:sp>
          <p:nvSpPr>
            <p:cNvPr id="114732" name="AutoShape 44"/>
            <p:cNvSpPr>
              <a:spLocks noChangeArrowheads="1"/>
            </p:cNvSpPr>
            <p:nvPr/>
          </p:nvSpPr>
          <p:spPr bwMode="auto">
            <a:xfrm>
              <a:off x="2064" y="1797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33" name="Text Box 45"/>
            <p:cNvSpPr txBox="1">
              <a:spLocks noChangeArrowheads="1"/>
            </p:cNvSpPr>
            <p:nvPr/>
          </p:nvSpPr>
          <p:spPr bwMode="auto">
            <a:xfrm>
              <a:off x="2110" y="1824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DataInput Stream</a:t>
              </a:r>
            </a:p>
          </p:txBody>
        </p:sp>
      </p:grpSp>
      <p:grpSp>
        <p:nvGrpSpPr>
          <p:cNvPr id="114734" name="Group 46"/>
          <p:cNvGrpSpPr>
            <a:grpSpLocks/>
          </p:cNvGrpSpPr>
          <p:nvPr/>
        </p:nvGrpSpPr>
        <p:grpSpPr bwMode="auto">
          <a:xfrm>
            <a:off x="2879725" y="5876925"/>
            <a:ext cx="1908175" cy="865188"/>
            <a:chOff x="2064" y="1797"/>
            <a:chExt cx="1202" cy="545"/>
          </a:xfrm>
        </p:grpSpPr>
        <p:sp>
          <p:nvSpPr>
            <p:cNvPr id="114735" name="AutoShape 47"/>
            <p:cNvSpPr>
              <a:spLocks noChangeArrowheads="1"/>
            </p:cNvSpPr>
            <p:nvPr/>
          </p:nvSpPr>
          <p:spPr bwMode="auto">
            <a:xfrm>
              <a:off x="2064" y="1797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36" name="Text Box 48"/>
            <p:cNvSpPr txBox="1">
              <a:spLocks noChangeArrowheads="1"/>
            </p:cNvSpPr>
            <p:nvPr/>
          </p:nvSpPr>
          <p:spPr bwMode="auto">
            <a:xfrm>
              <a:off x="2110" y="1824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BufferInput Stream</a:t>
              </a:r>
            </a:p>
          </p:txBody>
        </p:sp>
      </p:grpSp>
      <p:grpSp>
        <p:nvGrpSpPr>
          <p:cNvPr id="114750" name="Group 62"/>
          <p:cNvGrpSpPr>
            <a:grpSpLocks/>
          </p:cNvGrpSpPr>
          <p:nvPr/>
        </p:nvGrpSpPr>
        <p:grpSpPr bwMode="auto">
          <a:xfrm>
            <a:off x="4787900" y="5876925"/>
            <a:ext cx="2089150" cy="865188"/>
            <a:chOff x="3016" y="3702"/>
            <a:chExt cx="1316" cy="545"/>
          </a:xfrm>
        </p:grpSpPr>
        <p:sp>
          <p:nvSpPr>
            <p:cNvPr id="114738" name="AutoShape 50"/>
            <p:cNvSpPr>
              <a:spLocks noChangeArrowheads="1"/>
            </p:cNvSpPr>
            <p:nvPr/>
          </p:nvSpPr>
          <p:spPr bwMode="auto">
            <a:xfrm>
              <a:off x="3061" y="3702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39" name="Text Box 51"/>
            <p:cNvSpPr txBox="1">
              <a:spLocks noChangeArrowheads="1"/>
            </p:cNvSpPr>
            <p:nvPr/>
          </p:nvSpPr>
          <p:spPr bwMode="auto">
            <a:xfrm>
              <a:off x="3016" y="3729"/>
              <a:ext cx="131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LinedNumberInput Stream</a:t>
              </a:r>
            </a:p>
          </p:txBody>
        </p:sp>
      </p:grpSp>
      <p:grpSp>
        <p:nvGrpSpPr>
          <p:cNvPr id="114749" name="Group 61"/>
          <p:cNvGrpSpPr>
            <a:grpSpLocks/>
          </p:cNvGrpSpPr>
          <p:nvPr/>
        </p:nvGrpSpPr>
        <p:grpSpPr bwMode="auto">
          <a:xfrm>
            <a:off x="6804025" y="5876925"/>
            <a:ext cx="2225675" cy="865188"/>
            <a:chOff x="4286" y="3702"/>
            <a:chExt cx="1402" cy="545"/>
          </a:xfrm>
        </p:grpSpPr>
        <p:sp>
          <p:nvSpPr>
            <p:cNvPr id="114741" name="AutoShape 53"/>
            <p:cNvSpPr>
              <a:spLocks noChangeArrowheads="1"/>
            </p:cNvSpPr>
            <p:nvPr/>
          </p:nvSpPr>
          <p:spPr bwMode="auto">
            <a:xfrm>
              <a:off x="4309" y="3702"/>
              <a:ext cx="1293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42" name="Text Box 54"/>
            <p:cNvSpPr txBox="1">
              <a:spLocks noChangeArrowheads="1"/>
            </p:cNvSpPr>
            <p:nvPr/>
          </p:nvSpPr>
          <p:spPr bwMode="auto">
            <a:xfrm>
              <a:off x="4286" y="3729"/>
              <a:ext cx="140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Pushback</a:t>
              </a:r>
            </a:p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Input Stream</a:t>
              </a:r>
            </a:p>
          </p:txBody>
        </p:sp>
      </p:grpSp>
      <p:sp>
        <p:nvSpPr>
          <p:cNvPr id="114743" name="Line 55"/>
          <p:cNvSpPr>
            <a:spLocks noChangeShapeType="1"/>
          </p:cNvSpPr>
          <p:nvPr/>
        </p:nvSpPr>
        <p:spPr bwMode="auto">
          <a:xfrm>
            <a:off x="4211638" y="3717925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44" name="Line 56"/>
          <p:cNvSpPr>
            <a:spLocks noChangeShapeType="1"/>
          </p:cNvSpPr>
          <p:nvPr/>
        </p:nvSpPr>
        <p:spPr bwMode="auto">
          <a:xfrm>
            <a:off x="1403350" y="4868863"/>
            <a:ext cx="633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45" name="Line 57"/>
          <p:cNvSpPr>
            <a:spLocks noChangeShapeType="1"/>
          </p:cNvSpPr>
          <p:nvPr/>
        </p:nvSpPr>
        <p:spPr bwMode="auto">
          <a:xfrm>
            <a:off x="1403350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46" name="Line 58"/>
          <p:cNvSpPr>
            <a:spLocks noChangeShapeType="1"/>
          </p:cNvSpPr>
          <p:nvPr/>
        </p:nvSpPr>
        <p:spPr bwMode="auto">
          <a:xfrm>
            <a:off x="3708400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47" name="Line 59"/>
          <p:cNvSpPr>
            <a:spLocks noChangeShapeType="1"/>
          </p:cNvSpPr>
          <p:nvPr/>
        </p:nvSpPr>
        <p:spPr bwMode="auto">
          <a:xfrm>
            <a:off x="5768975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48" name="Line 60"/>
          <p:cNvSpPr>
            <a:spLocks noChangeShapeType="1"/>
          </p:cNvSpPr>
          <p:nvPr/>
        </p:nvSpPr>
        <p:spPr bwMode="auto">
          <a:xfrm>
            <a:off x="7740650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1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1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1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1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4" grpId="0" animBg="1"/>
      <p:bldP spid="114705" grpId="0" animBg="1"/>
      <p:bldP spid="114706" grpId="0" animBg="1"/>
      <p:bldP spid="114719" grpId="0" animBg="1"/>
      <p:bldP spid="114720" grpId="0" animBg="1"/>
      <p:bldP spid="114721" grpId="0" animBg="1"/>
      <p:bldP spid="114722" grpId="0" animBg="1"/>
      <p:bldP spid="114723" grpId="0" animBg="1"/>
      <p:bldP spid="114724" grpId="0" animBg="1"/>
      <p:bldP spid="114743" grpId="0" animBg="1"/>
      <p:bldP spid="114744" grpId="0" animBg="1"/>
      <p:bldP spid="114745" grpId="0" animBg="1"/>
      <p:bldP spid="114746" grpId="0" animBg="1"/>
      <p:bldP spid="114747" grpId="0" animBg="1"/>
      <p:bldP spid="1147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OutputStream Hierarchy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979613" y="1341438"/>
            <a:ext cx="4535487" cy="720725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OutputStream</a:t>
            </a: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4211638" y="20605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331913" y="2420938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5762" name="Group 50"/>
          <p:cNvGrpSpPr>
            <a:grpSpLocks/>
          </p:cNvGrpSpPr>
          <p:nvPr/>
        </p:nvGrpSpPr>
        <p:grpSpPr bwMode="auto">
          <a:xfrm>
            <a:off x="576263" y="2924175"/>
            <a:ext cx="1763712" cy="720725"/>
            <a:chOff x="0" y="1842"/>
            <a:chExt cx="1283" cy="545"/>
          </a:xfrm>
        </p:grpSpPr>
        <p:sp>
          <p:nvSpPr>
            <p:cNvPr id="115719" name="AutoShape 7"/>
            <p:cNvSpPr>
              <a:spLocks noChangeArrowheads="1"/>
            </p:cNvSpPr>
            <p:nvPr/>
          </p:nvSpPr>
          <p:spPr bwMode="auto">
            <a:xfrm>
              <a:off x="0" y="1842"/>
              <a:ext cx="1283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87" y="1842"/>
              <a:ext cx="1069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FileOutput Stream</a:t>
              </a:r>
            </a:p>
          </p:txBody>
        </p:sp>
      </p:grpSp>
      <p:grpSp>
        <p:nvGrpSpPr>
          <p:cNvPr id="115763" name="Group 51"/>
          <p:cNvGrpSpPr>
            <a:grpSpLocks/>
          </p:cNvGrpSpPr>
          <p:nvPr/>
        </p:nvGrpSpPr>
        <p:grpSpPr bwMode="auto">
          <a:xfrm>
            <a:off x="4284663" y="2924175"/>
            <a:ext cx="2159000" cy="720725"/>
            <a:chOff x="2608" y="1842"/>
            <a:chExt cx="1406" cy="544"/>
          </a:xfrm>
        </p:grpSpPr>
        <p:sp>
          <p:nvSpPr>
            <p:cNvPr id="115722" name="AutoShape 10"/>
            <p:cNvSpPr>
              <a:spLocks noChangeArrowheads="1"/>
            </p:cNvSpPr>
            <p:nvPr/>
          </p:nvSpPr>
          <p:spPr bwMode="auto">
            <a:xfrm>
              <a:off x="2608" y="1842"/>
              <a:ext cx="1406" cy="5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2699" y="1842"/>
              <a:ext cx="1224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 err="1">
                  <a:solidFill>
                    <a:schemeClr val="bg1"/>
                  </a:solidFill>
                </a:rPr>
                <a:t>FilterOutput</a:t>
              </a:r>
              <a:r>
                <a:rPr lang="en-US" altLang="en-US" sz="2000" dirty="0">
                  <a:solidFill>
                    <a:schemeClr val="bg1"/>
                  </a:solidFill>
                </a:rPr>
                <a:t> Stream</a:t>
              </a:r>
            </a:p>
          </p:txBody>
        </p:sp>
      </p:grpSp>
      <p:grpSp>
        <p:nvGrpSpPr>
          <p:cNvPr id="115761" name="Group 49"/>
          <p:cNvGrpSpPr>
            <a:grpSpLocks/>
          </p:cNvGrpSpPr>
          <p:nvPr/>
        </p:nvGrpSpPr>
        <p:grpSpPr bwMode="auto">
          <a:xfrm>
            <a:off x="2411413" y="2924175"/>
            <a:ext cx="1728787" cy="792163"/>
            <a:chOff x="1338" y="1842"/>
            <a:chExt cx="1270" cy="545"/>
          </a:xfrm>
        </p:grpSpPr>
        <p:sp>
          <p:nvSpPr>
            <p:cNvPr id="115728" name="AutoShape 16"/>
            <p:cNvSpPr>
              <a:spLocks noChangeArrowheads="1"/>
            </p:cNvSpPr>
            <p:nvPr/>
          </p:nvSpPr>
          <p:spPr bwMode="auto">
            <a:xfrm>
              <a:off x="1338" y="1842"/>
              <a:ext cx="1247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1338" y="1842"/>
              <a:ext cx="1270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PipedOutput Stream</a:t>
              </a:r>
            </a:p>
          </p:txBody>
        </p:sp>
      </p:grpSp>
      <p:grpSp>
        <p:nvGrpSpPr>
          <p:cNvPr id="115760" name="Group 48"/>
          <p:cNvGrpSpPr>
            <a:grpSpLocks/>
          </p:cNvGrpSpPr>
          <p:nvPr/>
        </p:nvGrpSpPr>
        <p:grpSpPr bwMode="auto">
          <a:xfrm>
            <a:off x="6516688" y="2924175"/>
            <a:ext cx="2555875" cy="720725"/>
            <a:chOff x="4150" y="1797"/>
            <a:chExt cx="1610" cy="544"/>
          </a:xfrm>
        </p:grpSpPr>
        <p:sp>
          <p:nvSpPr>
            <p:cNvPr id="115734" name="AutoShape 22"/>
            <p:cNvSpPr>
              <a:spLocks noChangeArrowheads="1"/>
            </p:cNvSpPr>
            <p:nvPr/>
          </p:nvSpPr>
          <p:spPr bwMode="auto">
            <a:xfrm>
              <a:off x="4150" y="1797"/>
              <a:ext cx="1610" cy="5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35" name="Text Box 23"/>
            <p:cNvSpPr txBox="1">
              <a:spLocks noChangeArrowheads="1"/>
            </p:cNvSpPr>
            <p:nvPr/>
          </p:nvSpPr>
          <p:spPr bwMode="auto">
            <a:xfrm>
              <a:off x="4195" y="1797"/>
              <a:ext cx="1565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ByteArrayOutput Stream</a:t>
              </a:r>
            </a:p>
          </p:txBody>
        </p:sp>
      </p:grpSp>
      <p:sp>
        <p:nvSpPr>
          <p:cNvPr id="115736" name="Line 24"/>
          <p:cNvSpPr>
            <a:spLocks noChangeShapeType="1"/>
          </p:cNvSpPr>
          <p:nvPr/>
        </p:nvSpPr>
        <p:spPr bwMode="auto">
          <a:xfrm>
            <a:off x="13319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>
            <a:off x="5219700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5961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39" name="Line 27"/>
          <p:cNvSpPr>
            <a:spLocks noChangeShapeType="1"/>
          </p:cNvSpPr>
          <p:nvPr/>
        </p:nvSpPr>
        <p:spPr bwMode="auto">
          <a:xfrm>
            <a:off x="3059113" y="2420938"/>
            <a:ext cx="95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5765" name="Group 53"/>
          <p:cNvGrpSpPr>
            <a:grpSpLocks/>
          </p:cNvGrpSpPr>
          <p:nvPr/>
        </p:nvGrpSpPr>
        <p:grpSpPr bwMode="auto">
          <a:xfrm>
            <a:off x="971550" y="5805488"/>
            <a:ext cx="2016125" cy="701675"/>
            <a:chOff x="567" y="3729"/>
            <a:chExt cx="1270" cy="640"/>
          </a:xfrm>
        </p:grpSpPr>
        <p:sp>
          <p:nvSpPr>
            <p:cNvPr id="115743" name="AutoShape 31"/>
            <p:cNvSpPr>
              <a:spLocks noChangeArrowheads="1"/>
            </p:cNvSpPr>
            <p:nvPr/>
          </p:nvSpPr>
          <p:spPr bwMode="auto">
            <a:xfrm>
              <a:off x="567" y="3775"/>
              <a:ext cx="1270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44" name="Text Box 32"/>
            <p:cNvSpPr txBox="1">
              <a:spLocks noChangeArrowheads="1"/>
            </p:cNvSpPr>
            <p:nvPr/>
          </p:nvSpPr>
          <p:spPr bwMode="auto">
            <a:xfrm>
              <a:off x="613" y="3729"/>
              <a:ext cx="117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DataOutput Stream</a:t>
              </a:r>
            </a:p>
          </p:txBody>
        </p:sp>
      </p:grpSp>
      <p:grpSp>
        <p:nvGrpSpPr>
          <p:cNvPr id="115764" name="Group 52"/>
          <p:cNvGrpSpPr>
            <a:grpSpLocks/>
          </p:cNvGrpSpPr>
          <p:nvPr/>
        </p:nvGrpSpPr>
        <p:grpSpPr bwMode="auto">
          <a:xfrm>
            <a:off x="3455988" y="5876925"/>
            <a:ext cx="2628900" cy="865188"/>
            <a:chOff x="1814" y="3702"/>
            <a:chExt cx="1656" cy="545"/>
          </a:xfrm>
        </p:grpSpPr>
        <p:sp>
          <p:nvSpPr>
            <p:cNvPr id="115746" name="AutoShape 34"/>
            <p:cNvSpPr>
              <a:spLocks noChangeArrowheads="1"/>
            </p:cNvSpPr>
            <p:nvPr/>
          </p:nvSpPr>
          <p:spPr bwMode="auto">
            <a:xfrm>
              <a:off x="1814" y="3702"/>
              <a:ext cx="1656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47" name="Text Box 35"/>
            <p:cNvSpPr txBox="1">
              <a:spLocks noChangeArrowheads="1"/>
            </p:cNvSpPr>
            <p:nvPr/>
          </p:nvSpPr>
          <p:spPr bwMode="auto">
            <a:xfrm>
              <a:off x="1905" y="3729"/>
              <a:ext cx="147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BufferedOutput Stream</a:t>
              </a:r>
            </a:p>
          </p:txBody>
        </p:sp>
      </p:grpSp>
      <p:grpSp>
        <p:nvGrpSpPr>
          <p:cNvPr id="115751" name="Group 39"/>
          <p:cNvGrpSpPr>
            <a:grpSpLocks/>
          </p:cNvGrpSpPr>
          <p:nvPr/>
        </p:nvGrpSpPr>
        <p:grpSpPr bwMode="auto">
          <a:xfrm>
            <a:off x="6227763" y="5876925"/>
            <a:ext cx="1944687" cy="431800"/>
            <a:chOff x="4286" y="3702"/>
            <a:chExt cx="1402" cy="545"/>
          </a:xfrm>
        </p:grpSpPr>
        <p:sp>
          <p:nvSpPr>
            <p:cNvPr id="115752" name="AutoShape 40"/>
            <p:cNvSpPr>
              <a:spLocks noChangeArrowheads="1"/>
            </p:cNvSpPr>
            <p:nvPr/>
          </p:nvSpPr>
          <p:spPr bwMode="auto">
            <a:xfrm>
              <a:off x="4309" y="3702"/>
              <a:ext cx="1293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53" name="Text Box 41"/>
            <p:cNvSpPr txBox="1">
              <a:spLocks noChangeArrowheads="1"/>
            </p:cNvSpPr>
            <p:nvPr/>
          </p:nvSpPr>
          <p:spPr bwMode="auto">
            <a:xfrm>
              <a:off x="4286" y="3728"/>
              <a:ext cx="1402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Print Stream</a:t>
              </a:r>
            </a:p>
          </p:txBody>
        </p:sp>
      </p:grpSp>
      <p:sp>
        <p:nvSpPr>
          <p:cNvPr id="115754" name="Line 42"/>
          <p:cNvSpPr>
            <a:spLocks noChangeShapeType="1"/>
          </p:cNvSpPr>
          <p:nvPr/>
        </p:nvSpPr>
        <p:spPr bwMode="auto">
          <a:xfrm>
            <a:off x="5148263" y="36449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5" name="Line 43"/>
          <p:cNvSpPr>
            <a:spLocks noChangeShapeType="1"/>
          </p:cNvSpPr>
          <p:nvPr/>
        </p:nvSpPr>
        <p:spPr bwMode="auto">
          <a:xfrm flipV="1">
            <a:off x="1908175" y="4868863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6" name="Line 44"/>
          <p:cNvSpPr>
            <a:spLocks noChangeShapeType="1"/>
          </p:cNvSpPr>
          <p:nvPr/>
        </p:nvSpPr>
        <p:spPr bwMode="auto">
          <a:xfrm>
            <a:off x="1908175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7" name="Line 45"/>
          <p:cNvSpPr>
            <a:spLocks noChangeShapeType="1"/>
          </p:cNvSpPr>
          <p:nvPr/>
        </p:nvSpPr>
        <p:spPr bwMode="auto">
          <a:xfrm>
            <a:off x="4787900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9" name="Line 47"/>
          <p:cNvSpPr>
            <a:spLocks noChangeShapeType="1"/>
          </p:cNvSpPr>
          <p:nvPr/>
        </p:nvSpPr>
        <p:spPr bwMode="auto">
          <a:xfrm>
            <a:off x="7740650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1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/>
      <p:bldP spid="115716" grpId="0" animBg="1"/>
      <p:bldP spid="115717" grpId="0" animBg="1"/>
      <p:bldP spid="115736" grpId="0" animBg="1"/>
      <p:bldP spid="115737" grpId="0" animBg="1"/>
      <p:bldP spid="115738" grpId="0" animBg="1"/>
      <p:bldP spid="115739" grpId="0" animBg="1"/>
      <p:bldP spid="115754" grpId="0" animBg="1"/>
      <p:bldP spid="115755" grpId="0" animBg="1"/>
      <p:bldP spid="115756" grpId="0" animBg="1"/>
      <p:bldP spid="115757" grpId="0" animBg="1"/>
      <p:bldP spid="1157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Communication between the Computer and Outside World.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12" y="3140968"/>
            <a:ext cx="3082401" cy="25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">
  <a:themeElements>
    <a:clrScheme name="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5584</TotalTime>
  <Words>4464</Words>
  <Application>Microsoft Office PowerPoint</Application>
  <PresentationFormat>On-screen Show (4:3)</PresentationFormat>
  <Paragraphs>630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宋体</vt:lpstr>
      <vt:lpstr>Arial</vt:lpstr>
      <vt:lpstr>Courier New</vt:lpstr>
      <vt:lpstr>黑体</vt:lpstr>
      <vt:lpstr>Tahoma</vt:lpstr>
      <vt:lpstr>times new roman</vt:lpstr>
      <vt:lpstr>times new roman</vt:lpstr>
      <vt:lpstr>Trebuchet MS</vt:lpstr>
      <vt:lpstr>verdana</vt:lpstr>
      <vt:lpstr>Wingdings</vt:lpstr>
      <vt:lpstr>Design</vt:lpstr>
      <vt:lpstr>Session 14　</vt:lpstr>
      <vt:lpstr>Review</vt:lpstr>
      <vt:lpstr>Objectives</vt:lpstr>
      <vt:lpstr>File I/O 3-1</vt:lpstr>
      <vt:lpstr>File I/O 3-2</vt:lpstr>
      <vt:lpstr>File I/O 3-3</vt:lpstr>
      <vt:lpstr>InputStream Hierarchy</vt:lpstr>
      <vt:lpstr>OutputStream Hierarchy</vt:lpstr>
      <vt:lpstr>What is I/O</vt:lpstr>
      <vt:lpstr>What’s in the Outside World?</vt:lpstr>
      <vt:lpstr>What are the Different Types of I/O?</vt:lpstr>
      <vt:lpstr>How Does Java Support I/O?</vt:lpstr>
      <vt:lpstr>Stream</vt:lpstr>
      <vt:lpstr>Streams</vt:lpstr>
      <vt:lpstr>Streams</vt:lpstr>
      <vt:lpstr>Two Kinds of Steams</vt:lpstr>
      <vt:lpstr>Streams…</vt:lpstr>
      <vt:lpstr>Processing Streams</vt:lpstr>
      <vt:lpstr>Types of Streams</vt:lpstr>
      <vt:lpstr>ByteStream</vt:lpstr>
      <vt:lpstr>Character Streams</vt:lpstr>
      <vt:lpstr>When to use Character Stream over  Byte Stream?</vt:lpstr>
      <vt:lpstr>When to use Byte Stream over  Character Stream? </vt:lpstr>
      <vt:lpstr>I/O Class Hierarchy</vt:lpstr>
      <vt:lpstr>Character Streams</vt:lpstr>
      <vt:lpstr>The Character Stream Classes</vt:lpstr>
      <vt:lpstr>Hierarchy of Character Streams</vt:lpstr>
      <vt:lpstr>Reader &amp; Writer Classes</vt:lpstr>
      <vt:lpstr>Reader Methods</vt:lpstr>
      <vt:lpstr>Writer Methods</vt:lpstr>
      <vt:lpstr>Reader Class</vt:lpstr>
      <vt:lpstr>Writer Class</vt:lpstr>
      <vt:lpstr>File Writer</vt:lpstr>
      <vt:lpstr>FileReader</vt:lpstr>
      <vt:lpstr>Buffered Writer</vt:lpstr>
      <vt:lpstr>Constructors- Buffered Writer</vt:lpstr>
      <vt:lpstr>BufferedWriter class methods</vt:lpstr>
      <vt:lpstr>Buffered Reader</vt:lpstr>
      <vt:lpstr>Constructors- Buffered Reader</vt:lpstr>
      <vt:lpstr>BufferReader  Methods()</vt:lpstr>
      <vt:lpstr>PushBack Reader</vt:lpstr>
      <vt:lpstr>PushBackReader Methods</vt:lpstr>
      <vt:lpstr>PrintWriter Class</vt:lpstr>
      <vt:lpstr>CharArrayReader</vt:lpstr>
      <vt:lpstr>CharArrayWriter</vt:lpstr>
      <vt:lpstr>ByteStream</vt:lpstr>
      <vt:lpstr>ByteStream Hierarchy</vt:lpstr>
      <vt:lpstr>InputStream</vt:lpstr>
      <vt:lpstr>InputStream</vt:lpstr>
      <vt:lpstr>Input stream Hierarchy</vt:lpstr>
      <vt:lpstr>Input Stream Methods</vt:lpstr>
      <vt:lpstr>FileInputStream</vt:lpstr>
      <vt:lpstr>ByteArrayInputStream</vt:lpstr>
      <vt:lpstr>OutputStream</vt:lpstr>
      <vt:lpstr>FileOutputStream</vt:lpstr>
      <vt:lpstr>DataOutputStream &amp; Input Stream </vt:lpstr>
      <vt:lpstr>DataOutputStream Methods()</vt:lpstr>
      <vt:lpstr>DataInputStream Methods()</vt:lpstr>
      <vt:lpstr>ByteArrayOutputStream</vt:lpstr>
      <vt:lpstr>Buffered I/O classes</vt:lpstr>
      <vt:lpstr>BufferedInputStream</vt:lpstr>
      <vt:lpstr>BufferedOutputStream</vt:lpstr>
      <vt:lpstr>PrintStream</vt:lpstr>
      <vt:lpstr>PrintStream- Constructors()</vt:lpstr>
      <vt:lpstr>PrintStream Methods()</vt:lpstr>
      <vt:lpstr>Summary</vt:lpstr>
    </vt:vector>
  </TitlesOfParts>
  <Company>BeiJing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Rajashekar gs</cp:lastModifiedBy>
  <cp:revision>674</cp:revision>
  <dcterms:created xsi:type="dcterms:W3CDTF">2005-06-22T06:00:03Z</dcterms:created>
  <dcterms:modified xsi:type="dcterms:W3CDTF">2018-07-14T01:02:16Z</dcterms:modified>
</cp:coreProperties>
</file>