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1"/>
  </p:notesMasterIdLst>
  <p:sldIdLst>
    <p:sldId id="256" r:id="rId2"/>
    <p:sldId id="257" r:id="rId3"/>
    <p:sldId id="258" r:id="rId4"/>
    <p:sldId id="267" r:id="rId5"/>
    <p:sldId id="271" r:id="rId6"/>
    <p:sldId id="268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261" r:id="rId24"/>
    <p:sldId id="262" r:id="rId25"/>
    <p:sldId id="263" r:id="rId26"/>
    <p:sldId id="264" r:id="rId27"/>
    <p:sldId id="265" r:id="rId28"/>
    <p:sldId id="269" r:id="rId29"/>
    <p:sldId id="273" r:id="rId30"/>
    <p:sldId id="270" r:id="rId31"/>
    <p:sldId id="274" r:id="rId32"/>
    <p:sldId id="276" r:id="rId33"/>
    <p:sldId id="278" r:id="rId34"/>
    <p:sldId id="279" r:id="rId35"/>
    <p:sldId id="282" r:id="rId36"/>
    <p:sldId id="280" r:id="rId37"/>
    <p:sldId id="281" r:id="rId38"/>
    <p:sldId id="283" r:id="rId39"/>
    <p:sldId id="284" r:id="rId40"/>
    <p:sldId id="285" r:id="rId41"/>
    <p:sldId id="286" r:id="rId42"/>
    <p:sldId id="324" r:id="rId43"/>
    <p:sldId id="323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3" r:id="rId59"/>
    <p:sldId id="334" r:id="rId60"/>
    <p:sldId id="335" r:id="rId61"/>
    <p:sldId id="332" r:id="rId62"/>
    <p:sldId id="336" r:id="rId63"/>
    <p:sldId id="338" r:id="rId64"/>
    <p:sldId id="339" r:id="rId65"/>
    <p:sldId id="294" r:id="rId66"/>
    <p:sldId id="295" r:id="rId67"/>
    <p:sldId id="296" r:id="rId68"/>
    <p:sldId id="297" r:id="rId69"/>
    <p:sldId id="298" r:id="rId70"/>
    <p:sldId id="301" r:id="rId71"/>
    <p:sldId id="302" r:id="rId72"/>
    <p:sldId id="303" r:id="rId73"/>
    <p:sldId id="304" r:id="rId74"/>
    <p:sldId id="305" r:id="rId75"/>
    <p:sldId id="340" r:id="rId76"/>
    <p:sldId id="306" r:id="rId77"/>
    <p:sldId id="341" r:id="rId78"/>
    <p:sldId id="300" r:id="rId79"/>
    <p:sldId id="29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2E5A0-F101-410D-9C42-0BA20C37854F}" type="doc">
      <dgm:prSet loTypeId="urn:microsoft.com/office/officeart/2005/8/layout/vList2" loCatId="list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A80F0DD-A622-4815-984D-04BDA040D91B}">
      <dgm:prSet/>
      <dgm:spPr/>
      <dgm:t>
        <a:bodyPr/>
        <a:lstStyle/>
        <a:p>
          <a:pPr rtl="0"/>
          <a:r>
            <a:rPr lang="en-US" smtClean="0"/>
            <a:t>Inheritance facilitates overriding of methods from Single Class.</a:t>
          </a:r>
          <a:endParaRPr lang="en-US"/>
        </a:p>
      </dgm:t>
    </dgm:pt>
    <dgm:pt modelId="{3502B965-D671-459C-A860-E26947D95F8A}" type="parTrans" cxnId="{A41CBA4A-C090-40AD-9736-DB398DD6D315}">
      <dgm:prSet/>
      <dgm:spPr/>
      <dgm:t>
        <a:bodyPr/>
        <a:lstStyle/>
        <a:p>
          <a:endParaRPr lang="en-US"/>
        </a:p>
      </dgm:t>
    </dgm:pt>
    <dgm:pt modelId="{78FB89F7-1EBE-4ABD-877E-409978D7F387}" type="sibTrans" cxnId="{A41CBA4A-C090-40AD-9736-DB398DD6D315}">
      <dgm:prSet/>
      <dgm:spPr/>
      <dgm:t>
        <a:bodyPr/>
        <a:lstStyle/>
        <a:p>
          <a:endParaRPr lang="en-US"/>
        </a:p>
      </dgm:t>
    </dgm:pt>
    <dgm:pt modelId="{B4F81376-3CB5-4699-983B-955E0C1BD1DB}">
      <dgm:prSet/>
      <dgm:spPr/>
      <dgm:t>
        <a:bodyPr/>
        <a:lstStyle/>
        <a:p>
          <a:pPr rtl="0"/>
          <a:r>
            <a:rPr lang="en-US" smtClean="0"/>
            <a:t>Interface allows overriding of methods from multiple classes.</a:t>
          </a:r>
          <a:endParaRPr lang="en-US"/>
        </a:p>
      </dgm:t>
    </dgm:pt>
    <dgm:pt modelId="{8BC85816-17DE-4792-A0C8-A1B43502B7CE}" type="parTrans" cxnId="{8FFF290F-B01A-4651-BF93-CD0A06E9ED78}">
      <dgm:prSet/>
      <dgm:spPr/>
      <dgm:t>
        <a:bodyPr/>
        <a:lstStyle/>
        <a:p>
          <a:endParaRPr lang="en-US"/>
        </a:p>
      </dgm:t>
    </dgm:pt>
    <dgm:pt modelId="{11BB255A-8F5F-40E5-9FBC-25E38A38A3A0}" type="sibTrans" cxnId="{8FFF290F-B01A-4651-BF93-CD0A06E9ED78}">
      <dgm:prSet/>
      <dgm:spPr/>
      <dgm:t>
        <a:bodyPr/>
        <a:lstStyle/>
        <a:p>
          <a:endParaRPr lang="en-US"/>
        </a:p>
      </dgm:t>
    </dgm:pt>
    <dgm:pt modelId="{ADAF4C25-FABE-4A9D-99A4-DE23D7EA8F14}">
      <dgm:prSet/>
      <dgm:spPr/>
      <dgm:t>
        <a:bodyPr/>
        <a:lstStyle/>
        <a:p>
          <a:pPr rtl="0"/>
          <a:r>
            <a:rPr lang="en-US" smtClean="0"/>
            <a:t>In Inheritance class may extend only one class.</a:t>
          </a:r>
          <a:endParaRPr lang="en-US"/>
        </a:p>
      </dgm:t>
    </dgm:pt>
    <dgm:pt modelId="{568536FD-252A-471E-8DF8-417AEA3537CC}" type="parTrans" cxnId="{54B24B69-C4FE-4AC6-9B0F-091BA628BDA1}">
      <dgm:prSet/>
      <dgm:spPr/>
      <dgm:t>
        <a:bodyPr/>
        <a:lstStyle/>
        <a:p>
          <a:endParaRPr lang="en-US"/>
        </a:p>
      </dgm:t>
    </dgm:pt>
    <dgm:pt modelId="{7911CC15-6EB2-44A3-A338-AA971DDCBA70}" type="sibTrans" cxnId="{54B24B69-C4FE-4AC6-9B0F-091BA628BDA1}">
      <dgm:prSet/>
      <dgm:spPr/>
      <dgm:t>
        <a:bodyPr/>
        <a:lstStyle/>
        <a:p>
          <a:endParaRPr lang="en-US"/>
        </a:p>
      </dgm:t>
    </dgm:pt>
    <dgm:pt modelId="{C63A046C-F844-473B-9EEC-AD4E0EE499B4}">
      <dgm:prSet/>
      <dgm:spPr/>
      <dgm:t>
        <a:bodyPr/>
        <a:lstStyle/>
        <a:p>
          <a:pPr rtl="0"/>
          <a:r>
            <a:rPr lang="en-US" smtClean="0"/>
            <a:t>For reusing functionality from multiple sources, Java provides </a:t>
          </a:r>
          <a:r>
            <a:rPr lang="en-US" b="1" smtClean="0"/>
            <a:t>Multiple Inheritance </a:t>
          </a:r>
          <a:r>
            <a:rPr lang="en-US" smtClean="0"/>
            <a:t>through Interfaces.</a:t>
          </a:r>
          <a:endParaRPr lang="en-US"/>
        </a:p>
      </dgm:t>
    </dgm:pt>
    <dgm:pt modelId="{E34D9E83-CD18-4AE8-949F-84F2BDCE530C}" type="parTrans" cxnId="{43178EB1-E8C6-464B-9657-135C36A63628}">
      <dgm:prSet/>
      <dgm:spPr/>
      <dgm:t>
        <a:bodyPr/>
        <a:lstStyle/>
        <a:p>
          <a:endParaRPr lang="en-US"/>
        </a:p>
      </dgm:t>
    </dgm:pt>
    <dgm:pt modelId="{8BC23B11-94FA-4272-B088-BCAD753BB6CC}" type="sibTrans" cxnId="{43178EB1-E8C6-464B-9657-135C36A63628}">
      <dgm:prSet/>
      <dgm:spPr/>
      <dgm:t>
        <a:bodyPr/>
        <a:lstStyle/>
        <a:p>
          <a:endParaRPr lang="en-US"/>
        </a:p>
      </dgm:t>
    </dgm:pt>
    <dgm:pt modelId="{0F12823A-6926-480C-B337-DC5DC51BF0B0}">
      <dgm:prSet/>
      <dgm:spPr/>
      <dgm:t>
        <a:bodyPr/>
        <a:lstStyle/>
        <a:p>
          <a:pPr rtl="0"/>
          <a:r>
            <a:rPr lang="en-US" smtClean="0"/>
            <a:t>Interfaces reduces the code to greater extent.</a:t>
          </a:r>
          <a:endParaRPr lang="en-US"/>
        </a:p>
      </dgm:t>
    </dgm:pt>
    <dgm:pt modelId="{0764C10B-5D5E-4077-A8CC-EB7C6AD9A01D}" type="parTrans" cxnId="{8105E23A-FA68-46C3-8CA1-C7DF549215D6}">
      <dgm:prSet/>
      <dgm:spPr/>
      <dgm:t>
        <a:bodyPr/>
        <a:lstStyle/>
        <a:p>
          <a:endParaRPr lang="en-US"/>
        </a:p>
      </dgm:t>
    </dgm:pt>
    <dgm:pt modelId="{BD180CAE-5D79-46E9-BECB-E19F84CD9330}" type="sibTrans" cxnId="{8105E23A-FA68-46C3-8CA1-C7DF549215D6}">
      <dgm:prSet/>
      <dgm:spPr/>
      <dgm:t>
        <a:bodyPr/>
        <a:lstStyle/>
        <a:p>
          <a:endParaRPr lang="en-US"/>
        </a:p>
      </dgm:t>
    </dgm:pt>
    <dgm:pt modelId="{A14F7232-63D1-4471-BB0D-B3E39E20FC56}" type="pres">
      <dgm:prSet presAssocID="{6292E5A0-F101-410D-9C42-0BA20C3785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8815E0-DCB3-4017-A4AB-48DB5C900D90}" type="pres">
      <dgm:prSet presAssocID="{3A80F0DD-A622-4815-984D-04BDA040D91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48390-6002-4C7D-B4C9-353F10F599CC}" type="pres">
      <dgm:prSet presAssocID="{78FB89F7-1EBE-4ABD-877E-409978D7F387}" presName="spacer" presStyleCnt="0"/>
      <dgm:spPr/>
      <dgm:t>
        <a:bodyPr/>
        <a:lstStyle/>
        <a:p>
          <a:endParaRPr lang="en-IN"/>
        </a:p>
      </dgm:t>
    </dgm:pt>
    <dgm:pt modelId="{B23C22B5-823A-400E-B378-9F9792BFC2CB}" type="pres">
      <dgm:prSet presAssocID="{B4F81376-3CB5-4699-983B-955E0C1BD1D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BCD8C-A0A1-427D-97CE-B1A5EFB1B610}" type="pres">
      <dgm:prSet presAssocID="{11BB255A-8F5F-40E5-9FBC-25E38A38A3A0}" presName="spacer" presStyleCnt="0"/>
      <dgm:spPr/>
      <dgm:t>
        <a:bodyPr/>
        <a:lstStyle/>
        <a:p>
          <a:endParaRPr lang="en-IN"/>
        </a:p>
      </dgm:t>
    </dgm:pt>
    <dgm:pt modelId="{5C2A23CC-CA52-46C0-A25B-050F067D2060}" type="pres">
      <dgm:prSet presAssocID="{ADAF4C25-FABE-4A9D-99A4-DE23D7EA8F1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BC243-5630-4DE9-ABC0-0B90BBFFD0EC}" type="pres">
      <dgm:prSet presAssocID="{7911CC15-6EB2-44A3-A338-AA971DDCBA70}" presName="spacer" presStyleCnt="0"/>
      <dgm:spPr/>
      <dgm:t>
        <a:bodyPr/>
        <a:lstStyle/>
        <a:p>
          <a:endParaRPr lang="en-IN"/>
        </a:p>
      </dgm:t>
    </dgm:pt>
    <dgm:pt modelId="{345872CF-6045-4CC4-A417-19FD78EA0F31}" type="pres">
      <dgm:prSet presAssocID="{C63A046C-F844-473B-9EEC-AD4E0EE499B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B5ECC-DFDC-4DB0-B19F-F94CE55DD826}" type="pres">
      <dgm:prSet presAssocID="{8BC23B11-94FA-4272-B088-BCAD753BB6CC}" presName="spacer" presStyleCnt="0"/>
      <dgm:spPr/>
      <dgm:t>
        <a:bodyPr/>
        <a:lstStyle/>
        <a:p>
          <a:endParaRPr lang="en-IN"/>
        </a:p>
      </dgm:t>
    </dgm:pt>
    <dgm:pt modelId="{26139D6A-C469-491B-8F27-4B077DD35FE3}" type="pres">
      <dgm:prSet presAssocID="{0F12823A-6926-480C-B337-DC5DC51BF0B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B24B69-C4FE-4AC6-9B0F-091BA628BDA1}" srcId="{6292E5A0-F101-410D-9C42-0BA20C37854F}" destId="{ADAF4C25-FABE-4A9D-99A4-DE23D7EA8F14}" srcOrd="2" destOrd="0" parTransId="{568536FD-252A-471E-8DF8-417AEA3537CC}" sibTransId="{7911CC15-6EB2-44A3-A338-AA971DDCBA70}"/>
    <dgm:cxn modelId="{BFDD2C86-845C-4A4F-A493-5B337687A837}" type="presOf" srcId="{C63A046C-F844-473B-9EEC-AD4E0EE499B4}" destId="{345872CF-6045-4CC4-A417-19FD78EA0F31}" srcOrd="0" destOrd="0" presId="urn:microsoft.com/office/officeart/2005/8/layout/vList2"/>
    <dgm:cxn modelId="{83E5A94D-4A95-4761-B77F-739B2880AFCA}" type="presOf" srcId="{3A80F0DD-A622-4815-984D-04BDA040D91B}" destId="{8D8815E0-DCB3-4017-A4AB-48DB5C900D90}" srcOrd="0" destOrd="0" presId="urn:microsoft.com/office/officeart/2005/8/layout/vList2"/>
    <dgm:cxn modelId="{8105E23A-FA68-46C3-8CA1-C7DF549215D6}" srcId="{6292E5A0-F101-410D-9C42-0BA20C37854F}" destId="{0F12823A-6926-480C-B337-DC5DC51BF0B0}" srcOrd="4" destOrd="0" parTransId="{0764C10B-5D5E-4077-A8CC-EB7C6AD9A01D}" sibTransId="{BD180CAE-5D79-46E9-BECB-E19F84CD9330}"/>
    <dgm:cxn modelId="{B11F3D05-DD44-4AEE-8E1B-4220D23521C3}" type="presOf" srcId="{ADAF4C25-FABE-4A9D-99A4-DE23D7EA8F14}" destId="{5C2A23CC-CA52-46C0-A25B-050F067D2060}" srcOrd="0" destOrd="0" presId="urn:microsoft.com/office/officeart/2005/8/layout/vList2"/>
    <dgm:cxn modelId="{C8005542-6108-48DE-9B8C-B6C279B9B55D}" type="presOf" srcId="{0F12823A-6926-480C-B337-DC5DC51BF0B0}" destId="{26139D6A-C469-491B-8F27-4B077DD35FE3}" srcOrd="0" destOrd="0" presId="urn:microsoft.com/office/officeart/2005/8/layout/vList2"/>
    <dgm:cxn modelId="{94E39428-B78A-4E93-A260-0C7F793979D0}" type="presOf" srcId="{6292E5A0-F101-410D-9C42-0BA20C37854F}" destId="{A14F7232-63D1-4471-BB0D-B3E39E20FC56}" srcOrd="0" destOrd="0" presId="urn:microsoft.com/office/officeart/2005/8/layout/vList2"/>
    <dgm:cxn modelId="{43178EB1-E8C6-464B-9657-135C36A63628}" srcId="{6292E5A0-F101-410D-9C42-0BA20C37854F}" destId="{C63A046C-F844-473B-9EEC-AD4E0EE499B4}" srcOrd="3" destOrd="0" parTransId="{E34D9E83-CD18-4AE8-949F-84F2BDCE530C}" sibTransId="{8BC23B11-94FA-4272-B088-BCAD753BB6CC}"/>
    <dgm:cxn modelId="{A41CBA4A-C090-40AD-9736-DB398DD6D315}" srcId="{6292E5A0-F101-410D-9C42-0BA20C37854F}" destId="{3A80F0DD-A622-4815-984D-04BDA040D91B}" srcOrd="0" destOrd="0" parTransId="{3502B965-D671-459C-A860-E26947D95F8A}" sibTransId="{78FB89F7-1EBE-4ABD-877E-409978D7F387}"/>
    <dgm:cxn modelId="{CCBCC65C-17B6-46BB-B2F3-6FB1F51637D0}" type="presOf" srcId="{B4F81376-3CB5-4699-983B-955E0C1BD1DB}" destId="{B23C22B5-823A-400E-B378-9F9792BFC2CB}" srcOrd="0" destOrd="0" presId="urn:microsoft.com/office/officeart/2005/8/layout/vList2"/>
    <dgm:cxn modelId="{8FFF290F-B01A-4651-BF93-CD0A06E9ED78}" srcId="{6292E5A0-F101-410D-9C42-0BA20C37854F}" destId="{B4F81376-3CB5-4699-983B-955E0C1BD1DB}" srcOrd="1" destOrd="0" parTransId="{8BC85816-17DE-4792-A0C8-A1B43502B7CE}" sibTransId="{11BB255A-8F5F-40E5-9FBC-25E38A38A3A0}"/>
    <dgm:cxn modelId="{7CF6DB85-30C7-425A-801C-EA8B7E209B77}" type="presParOf" srcId="{A14F7232-63D1-4471-BB0D-B3E39E20FC56}" destId="{8D8815E0-DCB3-4017-A4AB-48DB5C900D90}" srcOrd="0" destOrd="0" presId="urn:microsoft.com/office/officeart/2005/8/layout/vList2"/>
    <dgm:cxn modelId="{4DBE081D-2274-441F-8C1A-B656B215E129}" type="presParOf" srcId="{A14F7232-63D1-4471-BB0D-B3E39E20FC56}" destId="{DFC48390-6002-4C7D-B4C9-353F10F599CC}" srcOrd="1" destOrd="0" presId="urn:microsoft.com/office/officeart/2005/8/layout/vList2"/>
    <dgm:cxn modelId="{06512362-6B28-4631-B9C3-FC51B5F8F67B}" type="presParOf" srcId="{A14F7232-63D1-4471-BB0D-B3E39E20FC56}" destId="{B23C22B5-823A-400E-B378-9F9792BFC2CB}" srcOrd="2" destOrd="0" presId="urn:microsoft.com/office/officeart/2005/8/layout/vList2"/>
    <dgm:cxn modelId="{4D82EB44-AC1E-46CF-A657-4FDEFBCAC2E2}" type="presParOf" srcId="{A14F7232-63D1-4471-BB0D-B3E39E20FC56}" destId="{C9BBCD8C-A0A1-427D-97CE-B1A5EFB1B610}" srcOrd="3" destOrd="0" presId="urn:microsoft.com/office/officeart/2005/8/layout/vList2"/>
    <dgm:cxn modelId="{FF5B666D-F386-4B15-9BF3-93999698A610}" type="presParOf" srcId="{A14F7232-63D1-4471-BB0D-B3E39E20FC56}" destId="{5C2A23CC-CA52-46C0-A25B-050F067D2060}" srcOrd="4" destOrd="0" presId="urn:microsoft.com/office/officeart/2005/8/layout/vList2"/>
    <dgm:cxn modelId="{359EF5F5-E33B-4F8B-BFD2-205F14C3746F}" type="presParOf" srcId="{A14F7232-63D1-4471-BB0D-B3E39E20FC56}" destId="{1D7BC243-5630-4DE9-ABC0-0B90BBFFD0EC}" srcOrd="5" destOrd="0" presId="urn:microsoft.com/office/officeart/2005/8/layout/vList2"/>
    <dgm:cxn modelId="{FD62D8AA-052A-4587-AF3C-2A5410E44D57}" type="presParOf" srcId="{A14F7232-63D1-4471-BB0D-B3E39E20FC56}" destId="{345872CF-6045-4CC4-A417-19FD78EA0F31}" srcOrd="6" destOrd="0" presId="urn:microsoft.com/office/officeart/2005/8/layout/vList2"/>
    <dgm:cxn modelId="{C6264543-CC68-4E9E-B81F-4CACE5D0F741}" type="presParOf" srcId="{A14F7232-63D1-4471-BB0D-B3E39E20FC56}" destId="{093B5ECC-DFDC-4DB0-B19F-F94CE55DD826}" srcOrd="7" destOrd="0" presId="urn:microsoft.com/office/officeart/2005/8/layout/vList2"/>
    <dgm:cxn modelId="{F98959E4-4E39-4993-B052-0D260CDF49C1}" type="presParOf" srcId="{A14F7232-63D1-4471-BB0D-B3E39E20FC56}" destId="{26139D6A-C469-491B-8F27-4B077DD35FE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8E203-E30E-4046-99D3-4BE8FAAB538F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46B608C-DC46-4389-A605-12782514F41B}">
      <dgm:prSet/>
      <dgm:spPr/>
      <dgm:t>
        <a:bodyPr/>
        <a:lstStyle/>
        <a:p>
          <a:pPr rtl="0"/>
          <a:r>
            <a:rPr lang="en-IN" dirty="0" smtClean="0"/>
            <a:t>It provides services to user threads for background supporting tasks. It has no role in life than to serve user threads.</a:t>
          </a:r>
          <a:endParaRPr lang="en-IN" dirty="0"/>
        </a:p>
      </dgm:t>
    </dgm:pt>
    <dgm:pt modelId="{BFC6A5FA-826F-47D3-ABE2-0EF785225FB2}" type="parTrans" cxnId="{D4F29E64-2AB9-4EDC-B17C-D7A27DF8DA66}">
      <dgm:prSet/>
      <dgm:spPr/>
      <dgm:t>
        <a:bodyPr/>
        <a:lstStyle/>
        <a:p>
          <a:endParaRPr lang="en-IN"/>
        </a:p>
      </dgm:t>
    </dgm:pt>
    <dgm:pt modelId="{BC99C202-7A2D-4EF2-932F-27CD73264CAF}" type="sibTrans" cxnId="{D4F29E64-2AB9-4EDC-B17C-D7A27DF8DA66}">
      <dgm:prSet/>
      <dgm:spPr/>
      <dgm:t>
        <a:bodyPr/>
        <a:lstStyle/>
        <a:p>
          <a:endParaRPr lang="en-IN"/>
        </a:p>
      </dgm:t>
    </dgm:pt>
    <dgm:pt modelId="{AFAFC535-86FE-4C38-B520-76B9330DFEA1}">
      <dgm:prSet/>
      <dgm:spPr/>
      <dgm:t>
        <a:bodyPr/>
        <a:lstStyle/>
        <a:p>
          <a:pPr rtl="0"/>
          <a:r>
            <a:rPr lang="en-IN" dirty="0" smtClean="0"/>
            <a:t>Its life depends on user threads.</a:t>
          </a:r>
          <a:endParaRPr lang="en-IN" dirty="0"/>
        </a:p>
      </dgm:t>
    </dgm:pt>
    <dgm:pt modelId="{D6DF5C99-B16E-48BB-A2D8-66373FEF38CB}" type="parTrans" cxnId="{F6675DD5-9DCC-4D89-A98C-5F3EA65A7A1B}">
      <dgm:prSet/>
      <dgm:spPr/>
      <dgm:t>
        <a:bodyPr/>
        <a:lstStyle/>
        <a:p>
          <a:endParaRPr lang="en-IN"/>
        </a:p>
      </dgm:t>
    </dgm:pt>
    <dgm:pt modelId="{BF9E16E3-49DF-48D7-B92C-8F568061C49B}" type="sibTrans" cxnId="{F6675DD5-9DCC-4D89-A98C-5F3EA65A7A1B}">
      <dgm:prSet/>
      <dgm:spPr/>
      <dgm:t>
        <a:bodyPr/>
        <a:lstStyle/>
        <a:p>
          <a:endParaRPr lang="en-IN"/>
        </a:p>
      </dgm:t>
    </dgm:pt>
    <dgm:pt modelId="{F19A3709-ED5F-4431-BABF-D6D66F7E4881}">
      <dgm:prSet/>
      <dgm:spPr/>
      <dgm:t>
        <a:bodyPr/>
        <a:lstStyle/>
        <a:p>
          <a:pPr rtl="0"/>
          <a:r>
            <a:rPr lang="en-IN" dirty="0" smtClean="0"/>
            <a:t>JVM terminates itself when all user threads finish their execution</a:t>
          </a:r>
          <a:endParaRPr lang="en-IN" dirty="0"/>
        </a:p>
      </dgm:t>
    </dgm:pt>
    <dgm:pt modelId="{8E25C86D-615E-4F0E-BD40-A2F85951893E}" type="parTrans" cxnId="{D8168660-146F-4525-84A5-954A3BC61805}">
      <dgm:prSet/>
      <dgm:spPr/>
      <dgm:t>
        <a:bodyPr/>
        <a:lstStyle/>
        <a:p>
          <a:endParaRPr lang="en-IN"/>
        </a:p>
      </dgm:t>
    </dgm:pt>
    <dgm:pt modelId="{4631FC26-D196-44DC-AB78-3C280F497525}" type="sibTrans" cxnId="{D8168660-146F-4525-84A5-954A3BC61805}">
      <dgm:prSet/>
      <dgm:spPr/>
      <dgm:t>
        <a:bodyPr/>
        <a:lstStyle/>
        <a:p>
          <a:endParaRPr lang="en-IN"/>
        </a:p>
      </dgm:t>
    </dgm:pt>
    <dgm:pt modelId="{A0CC7B1B-1633-4616-97AD-53A3034AEDD1}">
      <dgm:prSet/>
      <dgm:spPr/>
      <dgm:t>
        <a:bodyPr/>
        <a:lstStyle/>
        <a:p>
          <a:pPr rtl="0"/>
          <a:r>
            <a:rPr lang="en-IN" smtClean="0"/>
            <a:t>It is an utmost low priority thread</a:t>
          </a:r>
          <a:endParaRPr lang="en-IN"/>
        </a:p>
      </dgm:t>
    </dgm:pt>
    <dgm:pt modelId="{7D5376CD-7DDF-4815-903A-DE203DE49BB7}" type="parTrans" cxnId="{91C8A2A6-072D-4B9F-A78D-302CC071C404}">
      <dgm:prSet/>
      <dgm:spPr/>
      <dgm:t>
        <a:bodyPr/>
        <a:lstStyle/>
        <a:p>
          <a:endParaRPr lang="en-IN"/>
        </a:p>
      </dgm:t>
    </dgm:pt>
    <dgm:pt modelId="{A13AB028-A59C-4801-94FD-70EF96F67BC5}" type="sibTrans" cxnId="{91C8A2A6-072D-4B9F-A78D-302CC071C404}">
      <dgm:prSet/>
      <dgm:spPr/>
      <dgm:t>
        <a:bodyPr/>
        <a:lstStyle/>
        <a:p>
          <a:endParaRPr lang="en-IN"/>
        </a:p>
      </dgm:t>
    </dgm:pt>
    <dgm:pt modelId="{D1B1D2D4-9059-4C84-896F-6A7FC3EC96A2}" type="pres">
      <dgm:prSet presAssocID="{8168E203-E30E-4046-99D3-4BE8FAAB53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FE44AE5-938F-4344-9029-BF21B2DEC5D6}" type="pres">
      <dgm:prSet presAssocID="{D46B608C-DC46-4389-A605-12782514F41B}" presName="linNode" presStyleCnt="0"/>
      <dgm:spPr/>
    </dgm:pt>
    <dgm:pt modelId="{C3D0B9FA-337C-48FA-8C8E-FC40136A4E2C}" type="pres">
      <dgm:prSet presAssocID="{D46B608C-DC46-4389-A605-12782514F41B}" presName="parentText" presStyleLbl="node1" presStyleIdx="0" presStyleCnt="4" custScaleX="22244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1C0C69-B0E3-4E38-A9CE-5691E4B2F03E}" type="pres">
      <dgm:prSet presAssocID="{BC99C202-7A2D-4EF2-932F-27CD73264CAF}" presName="sp" presStyleCnt="0"/>
      <dgm:spPr/>
    </dgm:pt>
    <dgm:pt modelId="{F03EBAED-EE1C-40D4-8636-C42846379C31}" type="pres">
      <dgm:prSet presAssocID="{AFAFC535-86FE-4C38-B520-76B9330DFEA1}" presName="linNode" presStyleCnt="0"/>
      <dgm:spPr/>
    </dgm:pt>
    <dgm:pt modelId="{D6C33AE9-D174-4125-98BA-A7F7FBC20DE9}" type="pres">
      <dgm:prSet presAssocID="{AFAFC535-86FE-4C38-B520-76B9330DFEA1}" presName="parentText" presStyleLbl="node1" presStyleIdx="1" presStyleCnt="4" custScaleX="22234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9409E5-1B36-450E-AD7C-01BE6ADAAFDA}" type="pres">
      <dgm:prSet presAssocID="{BF9E16E3-49DF-48D7-B92C-8F568061C49B}" presName="sp" presStyleCnt="0"/>
      <dgm:spPr/>
    </dgm:pt>
    <dgm:pt modelId="{49E7775E-3DDC-4DD5-BCB2-32E2496685F0}" type="pres">
      <dgm:prSet presAssocID="{F19A3709-ED5F-4431-BABF-D6D66F7E4881}" presName="linNode" presStyleCnt="0"/>
      <dgm:spPr/>
    </dgm:pt>
    <dgm:pt modelId="{174DCA71-BD11-46A9-BE7F-0635C13638B1}" type="pres">
      <dgm:prSet presAssocID="{F19A3709-ED5F-4431-BABF-D6D66F7E4881}" presName="parentText" presStyleLbl="node1" presStyleIdx="2" presStyleCnt="4" custScaleX="22326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44E39A-095A-4433-B602-D2CD194FF38E}" type="pres">
      <dgm:prSet presAssocID="{4631FC26-D196-44DC-AB78-3C280F497525}" presName="sp" presStyleCnt="0"/>
      <dgm:spPr/>
    </dgm:pt>
    <dgm:pt modelId="{2FBBAF93-201D-47CC-8621-EC03B4A3BBAA}" type="pres">
      <dgm:prSet presAssocID="{A0CC7B1B-1633-4616-97AD-53A3034AEDD1}" presName="linNode" presStyleCnt="0"/>
      <dgm:spPr/>
    </dgm:pt>
    <dgm:pt modelId="{3161E22E-A905-4438-ACD6-CCD704E0ED49}" type="pres">
      <dgm:prSet presAssocID="{A0CC7B1B-1633-4616-97AD-53A3034AEDD1}" presName="parentText" presStyleLbl="node1" presStyleIdx="3" presStyleCnt="4" custScaleX="22204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F29E64-2AB9-4EDC-B17C-D7A27DF8DA66}" srcId="{8168E203-E30E-4046-99D3-4BE8FAAB538F}" destId="{D46B608C-DC46-4389-A605-12782514F41B}" srcOrd="0" destOrd="0" parTransId="{BFC6A5FA-826F-47D3-ABE2-0EF785225FB2}" sibTransId="{BC99C202-7A2D-4EF2-932F-27CD73264CAF}"/>
    <dgm:cxn modelId="{E5B4BB06-ABDA-4F95-B5C5-F7A5D3AE3F3C}" type="presOf" srcId="{AFAFC535-86FE-4C38-B520-76B9330DFEA1}" destId="{D6C33AE9-D174-4125-98BA-A7F7FBC20DE9}" srcOrd="0" destOrd="0" presId="urn:microsoft.com/office/officeart/2005/8/layout/vList5"/>
    <dgm:cxn modelId="{D8168660-146F-4525-84A5-954A3BC61805}" srcId="{8168E203-E30E-4046-99D3-4BE8FAAB538F}" destId="{F19A3709-ED5F-4431-BABF-D6D66F7E4881}" srcOrd="2" destOrd="0" parTransId="{8E25C86D-615E-4F0E-BD40-A2F85951893E}" sibTransId="{4631FC26-D196-44DC-AB78-3C280F497525}"/>
    <dgm:cxn modelId="{91C8A2A6-072D-4B9F-A78D-302CC071C404}" srcId="{8168E203-E30E-4046-99D3-4BE8FAAB538F}" destId="{A0CC7B1B-1633-4616-97AD-53A3034AEDD1}" srcOrd="3" destOrd="0" parTransId="{7D5376CD-7DDF-4815-903A-DE203DE49BB7}" sibTransId="{A13AB028-A59C-4801-94FD-70EF96F67BC5}"/>
    <dgm:cxn modelId="{A3540114-998E-418B-988F-632F9E0B54C5}" type="presOf" srcId="{8168E203-E30E-4046-99D3-4BE8FAAB538F}" destId="{D1B1D2D4-9059-4C84-896F-6A7FC3EC96A2}" srcOrd="0" destOrd="0" presId="urn:microsoft.com/office/officeart/2005/8/layout/vList5"/>
    <dgm:cxn modelId="{212C880C-E214-4A64-A915-FABC18DB4944}" type="presOf" srcId="{D46B608C-DC46-4389-A605-12782514F41B}" destId="{C3D0B9FA-337C-48FA-8C8E-FC40136A4E2C}" srcOrd="0" destOrd="0" presId="urn:microsoft.com/office/officeart/2005/8/layout/vList5"/>
    <dgm:cxn modelId="{151A1FED-31CA-4B12-A88D-16862AF0C4C3}" type="presOf" srcId="{A0CC7B1B-1633-4616-97AD-53A3034AEDD1}" destId="{3161E22E-A905-4438-ACD6-CCD704E0ED49}" srcOrd="0" destOrd="0" presId="urn:microsoft.com/office/officeart/2005/8/layout/vList5"/>
    <dgm:cxn modelId="{F6675DD5-9DCC-4D89-A98C-5F3EA65A7A1B}" srcId="{8168E203-E30E-4046-99D3-4BE8FAAB538F}" destId="{AFAFC535-86FE-4C38-B520-76B9330DFEA1}" srcOrd="1" destOrd="0" parTransId="{D6DF5C99-B16E-48BB-A2D8-66373FEF38CB}" sibTransId="{BF9E16E3-49DF-48D7-B92C-8F568061C49B}"/>
    <dgm:cxn modelId="{6604C86A-A0CC-40C4-B8FF-9BE3EC8281B6}" type="presOf" srcId="{F19A3709-ED5F-4431-BABF-D6D66F7E4881}" destId="{174DCA71-BD11-46A9-BE7F-0635C13638B1}" srcOrd="0" destOrd="0" presId="urn:microsoft.com/office/officeart/2005/8/layout/vList5"/>
    <dgm:cxn modelId="{A6590E51-C360-4972-8877-C0189F3CCA31}" type="presParOf" srcId="{D1B1D2D4-9059-4C84-896F-6A7FC3EC96A2}" destId="{1FE44AE5-938F-4344-9029-BF21B2DEC5D6}" srcOrd="0" destOrd="0" presId="urn:microsoft.com/office/officeart/2005/8/layout/vList5"/>
    <dgm:cxn modelId="{4BD9BE79-6ECF-4213-BDBC-1D5563C6AB17}" type="presParOf" srcId="{1FE44AE5-938F-4344-9029-BF21B2DEC5D6}" destId="{C3D0B9FA-337C-48FA-8C8E-FC40136A4E2C}" srcOrd="0" destOrd="0" presId="urn:microsoft.com/office/officeart/2005/8/layout/vList5"/>
    <dgm:cxn modelId="{7BC47402-D982-4C52-A12E-9AFF147CB212}" type="presParOf" srcId="{D1B1D2D4-9059-4C84-896F-6A7FC3EC96A2}" destId="{DC1C0C69-B0E3-4E38-A9CE-5691E4B2F03E}" srcOrd="1" destOrd="0" presId="urn:microsoft.com/office/officeart/2005/8/layout/vList5"/>
    <dgm:cxn modelId="{7B109B0C-A2AB-4713-92D9-835E21933664}" type="presParOf" srcId="{D1B1D2D4-9059-4C84-896F-6A7FC3EC96A2}" destId="{F03EBAED-EE1C-40D4-8636-C42846379C31}" srcOrd="2" destOrd="0" presId="urn:microsoft.com/office/officeart/2005/8/layout/vList5"/>
    <dgm:cxn modelId="{2A8AFDEF-5DE7-4C13-963F-93151135E776}" type="presParOf" srcId="{F03EBAED-EE1C-40D4-8636-C42846379C31}" destId="{D6C33AE9-D174-4125-98BA-A7F7FBC20DE9}" srcOrd="0" destOrd="0" presId="urn:microsoft.com/office/officeart/2005/8/layout/vList5"/>
    <dgm:cxn modelId="{59CD5CC1-18AE-4075-8B22-96A7EB8D1363}" type="presParOf" srcId="{D1B1D2D4-9059-4C84-896F-6A7FC3EC96A2}" destId="{CA9409E5-1B36-450E-AD7C-01BE6ADAAFDA}" srcOrd="3" destOrd="0" presId="urn:microsoft.com/office/officeart/2005/8/layout/vList5"/>
    <dgm:cxn modelId="{109F301D-02BF-4B90-8E55-2CD068C8FDF2}" type="presParOf" srcId="{D1B1D2D4-9059-4C84-896F-6A7FC3EC96A2}" destId="{49E7775E-3DDC-4DD5-BCB2-32E2496685F0}" srcOrd="4" destOrd="0" presId="urn:microsoft.com/office/officeart/2005/8/layout/vList5"/>
    <dgm:cxn modelId="{08F88FCA-641A-4511-8AAB-4411018229E9}" type="presParOf" srcId="{49E7775E-3DDC-4DD5-BCB2-32E2496685F0}" destId="{174DCA71-BD11-46A9-BE7F-0635C13638B1}" srcOrd="0" destOrd="0" presId="urn:microsoft.com/office/officeart/2005/8/layout/vList5"/>
    <dgm:cxn modelId="{9C1AF75F-5A74-4EB1-B2A5-C7FEF9326054}" type="presParOf" srcId="{D1B1D2D4-9059-4C84-896F-6A7FC3EC96A2}" destId="{D344E39A-095A-4433-B602-D2CD194FF38E}" srcOrd="5" destOrd="0" presId="urn:microsoft.com/office/officeart/2005/8/layout/vList5"/>
    <dgm:cxn modelId="{AF5409A6-6A09-4F14-ACBF-C2F7A3D8EA7C}" type="presParOf" srcId="{D1B1D2D4-9059-4C84-896F-6A7FC3EC96A2}" destId="{2FBBAF93-201D-47CC-8621-EC03B4A3BBAA}" srcOrd="6" destOrd="0" presId="urn:microsoft.com/office/officeart/2005/8/layout/vList5"/>
    <dgm:cxn modelId="{C9E450CC-633E-4AEC-AC43-F5B630E8DE4C}" type="presParOf" srcId="{2FBBAF93-201D-47CC-8621-EC03B4A3BBAA}" destId="{3161E22E-A905-4438-ACD6-CCD704E0ED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7B651F-C961-4636-9596-821663EA998F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63171EB8-2275-4EF3-8BA9-246B80561DFC}">
      <dgm:prSet/>
      <dgm:spPr/>
      <dgm:t>
        <a:bodyPr/>
        <a:lstStyle/>
        <a:p>
          <a:pPr rtl="0"/>
          <a:r>
            <a:rPr lang="en-IN" b="1" smtClean="0"/>
            <a:t>Better performance.</a:t>
          </a:r>
          <a:endParaRPr lang="en-IN"/>
        </a:p>
      </dgm:t>
    </dgm:pt>
    <dgm:pt modelId="{3BE8F601-7DF4-4131-8CAB-FD0176D443D6}" type="parTrans" cxnId="{F38EC2CC-C187-4B66-9A86-AB8D6E0FC425}">
      <dgm:prSet/>
      <dgm:spPr/>
      <dgm:t>
        <a:bodyPr/>
        <a:lstStyle/>
        <a:p>
          <a:endParaRPr lang="en-IN"/>
        </a:p>
      </dgm:t>
    </dgm:pt>
    <dgm:pt modelId="{595D77A4-5DB9-45DC-B80E-855C63A04C2C}" type="sibTrans" cxnId="{F38EC2CC-C187-4B66-9A86-AB8D6E0FC425}">
      <dgm:prSet/>
      <dgm:spPr/>
      <dgm:t>
        <a:bodyPr/>
        <a:lstStyle/>
        <a:p>
          <a:endParaRPr lang="en-IN"/>
        </a:p>
      </dgm:t>
    </dgm:pt>
    <dgm:pt modelId="{2179D31F-B833-4048-9145-519BA8C4B8E7}">
      <dgm:prSet/>
      <dgm:spPr/>
      <dgm:t>
        <a:bodyPr/>
        <a:lstStyle/>
        <a:p>
          <a:pPr rtl="0"/>
          <a:r>
            <a:rPr lang="en-IN" smtClean="0"/>
            <a:t>It saves time because there is no need to create new thread.</a:t>
          </a:r>
          <a:endParaRPr lang="en-IN"/>
        </a:p>
      </dgm:t>
    </dgm:pt>
    <dgm:pt modelId="{1E1B7BCD-258A-4FC7-95CA-5AC6738D2306}" type="parTrans" cxnId="{532057D7-B09D-489A-B9D4-F227BA3CA02A}">
      <dgm:prSet/>
      <dgm:spPr/>
      <dgm:t>
        <a:bodyPr/>
        <a:lstStyle/>
        <a:p>
          <a:endParaRPr lang="en-IN"/>
        </a:p>
      </dgm:t>
    </dgm:pt>
    <dgm:pt modelId="{5CEF9AB9-2399-4BC3-8129-8BB61B6615F4}" type="sibTrans" cxnId="{532057D7-B09D-489A-B9D4-F227BA3CA02A}">
      <dgm:prSet/>
      <dgm:spPr/>
      <dgm:t>
        <a:bodyPr/>
        <a:lstStyle/>
        <a:p>
          <a:endParaRPr lang="en-IN"/>
        </a:p>
      </dgm:t>
    </dgm:pt>
    <dgm:pt modelId="{0F88AC19-CD51-45C5-BB34-810C213D85A4}">
      <dgm:prSet/>
      <dgm:spPr/>
      <dgm:t>
        <a:bodyPr/>
        <a:lstStyle/>
        <a:p>
          <a:pPr rtl="0"/>
          <a:r>
            <a:rPr lang="en-IN" smtClean="0"/>
            <a:t>It is used in Servlet and JSP where container creates a thread pool to process the request.</a:t>
          </a:r>
          <a:endParaRPr lang="en-IN"/>
        </a:p>
      </dgm:t>
    </dgm:pt>
    <dgm:pt modelId="{86E71F57-BA37-4D7F-AA54-D0961FD58524}" type="parTrans" cxnId="{5CF566CC-141B-4103-B785-FB3C776FAA04}">
      <dgm:prSet/>
      <dgm:spPr/>
      <dgm:t>
        <a:bodyPr/>
        <a:lstStyle/>
        <a:p>
          <a:endParaRPr lang="en-IN"/>
        </a:p>
      </dgm:t>
    </dgm:pt>
    <dgm:pt modelId="{87BA25CB-5A4B-4B77-A31E-5B8CFF7DC635}" type="sibTrans" cxnId="{5CF566CC-141B-4103-B785-FB3C776FAA04}">
      <dgm:prSet/>
      <dgm:spPr/>
      <dgm:t>
        <a:bodyPr/>
        <a:lstStyle/>
        <a:p>
          <a:endParaRPr lang="en-IN"/>
        </a:p>
      </dgm:t>
    </dgm:pt>
    <dgm:pt modelId="{81A587DA-7102-4B8A-A624-A1CFF5168F3D}" type="pres">
      <dgm:prSet presAssocID="{467B651F-C961-4636-9596-821663EA99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D21A81E-8881-4666-AD83-5F717915B068}" type="pres">
      <dgm:prSet presAssocID="{63171EB8-2275-4EF3-8BA9-246B80561D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DC3702-4253-4B83-A6B2-82123FD756C2}" type="pres">
      <dgm:prSet presAssocID="{595D77A4-5DB9-45DC-B80E-855C63A04C2C}" presName="spacer" presStyleCnt="0"/>
      <dgm:spPr/>
    </dgm:pt>
    <dgm:pt modelId="{67837302-56FE-404E-AA3D-E16914BD7D23}" type="pres">
      <dgm:prSet presAssocID="{2179D31F-B833-4048-9145-519BA8C4B8E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C457C8-BC26-421C-997E-DD25E84E7BA2}" type="pres">
      <dgm:prSet presAssocID="{5CEF9AB9-2399-4BC3-8129-8BB61B6615F4}" presName="spacer" presStyleCnt="0"/>
      <dgm:spPr/>
    </dgm:pt>
    <dgm:pt modelId="{A95371FE-2B56-49F8-91EE-E78B3DCFECC4}" type="pres">
      <dgm:prSet presAssocID="{0F88AC19-CD51-45C5-BB34-810C213D85A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38EC2CC-C187-4B66-9A86-AB8D6E0FC425}" srcId="{467B651F-C961-4636-9596-821663EA998F}" destId="{63171EB8-2275-4EF3-8BA9-246B80561DFC}" srcOrd="0" destOrd="0" parTransId="{3BE8F601-7DF4-4131-8CAB-FD0176D443D6}" sibTransId="{595D77A4-5DB9-45DC-B80E-855C63A04C2C}"/>
    <dgm:cxn modelId="{532057D7-B09D-489A-B9D4-F227BA3CA02A}" srcId="{467B651F-C961-4636-9596-821663EA998F}" destId="{2179D31F-B833-4048-9145-519BA8C4B8E7}" srcOrd="1" destOrd="0" parTransId="{1E1B7BCD-258A-4FC7-95CA-5AC6738D2306}" sibTransId="{5CEF9AB9-2399-4BC3-8129-8BB61B6615F4}"/>
    <dgm:cxn modelId="{C9DBD5EA-33A9-44AC-9D16-D4FFC432066E}" type="presOf" srcId="{2179D31F-B833-4048-9145-519BA8C4B8E7}" destId="{67837302-56FE-404E-AA3D-E16914BD7D23}" srcOrd="0" destOrd="0" presId="urn:microsoft.com/office/officeart/2005/8/layout/vList2"/>
    <dgm:cxn modelId="{5CF566CC-141B-4103-B785-FB3C776FAA04}" srcId="{467B651F-C961-4636-9596-821663EA998F}" destId="{0F88AC19-CD51-45C5-BB34-810C213D85A4}" srcOrd="2" destOrd="0" parTransId="{86E71F57-BA37-4D7F-AA54-D0961FD58524}" sibTransId="{87BA25CB-5A4B-4B77-A31E-5B8CFF7DC635}"/>
    <dgm:cxn modelId="{09990EF9-1E94-4C69-BE93-C0763F768891}" type="presOf" srcId="{63171EB8-2275-4EF3-8BA9-246B80561DFC}" destId="{5D21A81E-8881-4666-AD83-5F717915B068}" srcOrd="0" destOrd="0" presId="urn:microsoft.com/office/officeart/2005/8/layout/vList2"/>
    <dgm:cxn modelId="{C261BC14-D992-48F5-B78B-86F3A2D6FA45}" type="presOf" srcId="{467B651F-C961-4636-9596-821663EA998F}" destId="{81A587DA-7102-4B8A-A624-A1CFF5168F3D}" srcOrd="0" destOrd="0" presId="urn:microsoft.com/office/officeart/2005/8/layout/vList2"/>
    <dgm:cxn modelId="{13FE6E4B-8F57-4C6C-8680-41DFFEE6B177}" type="presOf" srcId="{0F88AC19-CD51-45C5-BB34-810C213D85A4}" destId="{A95371FE-2B56-49F8-91EE-E78B3DCFECC4}" srcOrd="0" destOrd="0" presId="urn:microsoft.com/office/officeart/2005/8/layout/vList2"/>
    <dgm:cxn modelId="{4F24FAE6-9C0B-456C-A919-667DA90A7DD2}" type="presParOf" srcId="{81A587DA-7102-4B8A-A624-A1CFF5168F3D}" destId="{5D21A81E-8881-4666-AD83-5F717915B068}" srcOrd="0" destOrd="0" presId="urn:microsoft.com/office/officeart/2005/8/layout/vList2"/>
    <dgm:cxn modelId="{10654581-A229-43CE-B3DC-5188B22922F3}" type="presParOf" srcId="{81A587DA-7102-4B8A-A624-A1CFF5168F3D}" destId="{20DC3702-4253-4B83-A6B2-82123FD756C2}" srcOrd="1" destOrd="0" presId="urn:microsoft.com/office/officeart/2005/8/layout/vList2"/>
    <dgm:cxn modelId="{8D66BD95-2FB1-49B5-BF22-20655DE7E055}" type="presParOf" srcId="{81A587DA-7102-4B8A-A624-A1CFF5168F3D}" destId="{67837302-56FE-404E-AA3D-E16914BD7D23}" srcOrd="2" destOrd="0" presId="urn:microsoft.com/office/officeart/2005/8/layout/vList2"/>
    <dgm:cxn modelId="{5386AA68-B658-4F0D-ACFE-08288663AB76}" type="presParOf" srcId="{81A587DA-7102-4B8A-A624-A1CFF5168F3D}" destId="{8BC457C8-BC26-421C-997E-DD25E84E7BA2}" srcOrd="3" destOrd="0" presId="urn:microsoft.com/office/officeart/2005/8/layout/vList2"/>
    <dgm:cxn modelId="{88DED2DF-ADFD-4D7C-9E54-C58578A9240E}" type="presParOf" srcId="{81A587DA-7102-4B8A-A624-A1CFF5168F3D}" destId="{A95371FE-2B56-49F8-91EE-E78B3DCFEC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21FE9-C51E-410F-B050-C0453FE2FFBF}" type="doc">
      <dgm:prSet loTypeId="urn:microsoft.com/office/officeart/2005/8/layout/vList2" loCatId="list" qsTypeId="urn:microsoft.com/office/officeart/2005/8/quickstyle/3d4" qsCatId="3D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B1F2CE69-52FB-40B6-925D-B3805C1A03F3}">
      <dgm:prSet/>
      <dgm:spPr/>
      <dgm:t>
        <a:bodyPr/>
        <a:lstStyle/>
        <a:p>
          <a:pPr rtl="0"/>
          <a:r>
            <a:rPr lang="en-IN" smtClean="0"/>
            <a:t>1. Create a task(Runnable Object) to execute</a:t>
          </a:r>
          <a:endParaRPr lang="en-IN"/>
        </a:p>
      </dgm:t>
    </dgm:pt>
    <dgm:pt modelId="{10A914CC-4FBB-467B-BD8B-6FC851E97A6E}" type="parTrans" cxnId="{485A859F-B1F5-4551-88C8-63B9098F68E1}">
      <dgm:prSet/>
      <dgm:spPr/>
      <dgm:t>
        <a:bodyPr/>
        <a:lstStyle/>
        <a:p>
          <a:endParaRPr lang="en-IN"/>
        </a:p>
      </dgm:t>
    </dgm:pt>
    <dgm:pt modelId="{31CC1CE8-529B-4661-A80E-84D68948AC56}" type="sibTrans" cxnId="{485A859F-B1F5-4551-88C8-63B9098F68E1}">
      <dgm:prSet/>
      <dgm:spPr/>
      <dgm:t>
        <a:bodyPr/>
        <a:lstStyle/>
        <a:p>
          <a:endParaRPr lang="en-IN"/>
        </a:p>
      </dgm:t>
    </dgm:pt>
    <dgm:pt modelId="{4ED9F36E-CB39-4871-B8A3-B6B07D99D00F}">
      <dgm:prSet/>
      <dgm:spPr/>
      <dgm:t>
        <a:bodyPr/>
        <a:lstStyle/>
        <a:p>
          <a:pPr rtl="0"/>
          <a:r>
            <a:rPr lang="en-IN" smtClean="0"/>
            <a:t>2. Create Executor Pool using Executors</a:t>
          </a:r>
          <a:endParaRPr lang="en-IN"/>
        </a:p>
      </dgm:t>
    </dgm:pt>
    <dgm:pt modelId="{D3CF7E94-55AC-4F2D-8F9A-400A9BD4D1BA}" type="parTrans" cxnId="{13F4AB0B-FA52-4518-95BE-12CA461A83F5}">
      <dgm:prSet/>
      <dgm:spPr/>
      <dgm:t>
        <a:bodyPr/>
        <a:lstStyle/>
        <a:p>
          <a:endParaRPr lang="en-IN"/>
        </a:p>
      </dgm:t>
    </dgm:pt>
    <dgm:pt modelId="{C59F37A8-492B-4D75-811B-8A2EA32702B0}" type="sibTrans" cxnId="{13F4AB0B-FA52-4518-95BE-12CA461A83F5}">
      <dgm:prSet/>
      <dgm:spPr/>
      <dgm:t>
        <a:bodyPr/>
        <a:lstStyle/>
        <a:p>
          <a:endParaRPr lang="en-IN"/>
        </a:p>
      </dgm:t>
    </dgm:pt>
    <dgm:pt modelId="{D0BC515D-38FB-4809-8243-E1C4BE955C75}">
      <dgm:prSet/>
      <dgm:spPr/>
      <dgm:t>
        <a:bodyPr/>
        <a:lstStyle/>
        <a:p>
          <a:pPr rtl="0"/>
          <a:r>
            <a:rPr lang="en-IN" smtClean="0"/>
            <a:t>3. Pass tasks to Executor Pool</a:t>
          </a:r>
          <a:endParaRPr lang="en-IN"/>
        </a:p>
      </dgm:t>
    </dgm:pt>
    <dgm:pt modelId="{06B7BD3A-D8F8-41BD-B65C-1E5694382189}" type="parTrans" cxnId="{AF270000-1B0A-4080-9A5B-4321FD7456F0}">
      <dgm:prSet/>
      <dgm:spPr/>
      <dgm:t>
        <a:bodyPr/>
        <a:lstStyle/>
        <a:p>
          <a:endParaRPr lang="en-IN"/>
        </a:p>
      </dgm:t>
    </dgm:pt>
    <dgm:pt modelId="{2FE4FA44-FABE-48F0-87FD-506EF4EC6B40}" type="sibTrans" cxnId="{AF270000-1B0A-4080-9A5B-4321FD7456F0}">
      <dgm:prSet/>
      <dgm:spPr/>
      <dgm:t>
        <a:bodyPr/>
        <a:lstStyle/>
        <a:p>
          <a:endParaRPr lang="en-IN"/>
        </a:p>
      </dgm:t>
    </dgm:pt>
    <dgm:pt modelId="{199DCFFE-5A1D-4FB9-8082-A938E0920FB3}">
      <dgm:prSet/>
      <dgm:spPr/>
      <dgm:t>
        <a:bodyPr/>
        <a:lstStyle/>
        <a:p>
          <a:pPr rtl="0"/>
          <a:r>
            <a:rPr lang="en-IN" smtClean="0"/>
            <a:t>4. Shutdown the Executor Pool</a:t>
          </a:r>
          <a:endParaRPr lang="en-IN"/>
        </a:p>
      </dgm:t>
    </dgm:pt>
    <dgm:pt modelId="{BBCAD7B1-F4A3-4CE2-BE75-4CB4292654FA}" type="parTrans" cxnId="{E8BBD5E5-BF38-4D51-9A2D-9FE9B21BB317}">
      <dgm:prSet/>
      <dgm:spPr/>
      <dgm:t>
        <a:bodyPr/>
        <a:lstStyle/>
        <a:p>
          <a:endParaRPr lang="en-IN"/>
        </a:p>
      </dgm:t>
    </dgm:pt>
    <dgm:pt modelId="{80446493-DD36-4B7B-B75F-6896A4D05D54}" type="sibTrans" cxnId="{E8BBD5E5-BF38-4D51-9A2D-9FE9B21BB317}">
      <dgm:prSet/>
      <dgm:spPr/>
      <dgm:t>
        <a:bodyPr/>
        <a:lstStyle/>
        <a:p>
          <a:endParaRPr lang="en-IN"/>
        </a:p>
      </dgm:t>
    </dgm:pt>
    <dgm:pt modelId="{0D2B6229-DDDE-4314-93BB-C1621A662EAA}" type="pres">
      <dgm:prSet presAssocID="{DBE21FE9-C51E-410F-B050-C0453FE2FF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482C992-73A3-48B5-95CF-E5E33E150657}" type="pres">
      <dgm:prSet presAssocID="{B1F2CE69-52FB-40B6-925D-B3805C1A03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05C12B-323B-48DF-B9CB-41B79ECD8C06}" type="pres">
      <dgm:prSet presAssocID="{31CC1CE8-529B-4661-A80E-84D68948AC56}" presName="spacer" presStyleCnt="0"/>
      <dgm:spPr/>
    </dgm:pt>
    <dgm:pt modelId="{0DE8EFC7-820D-40BF-8D63-F13E0938AAF8}" type="pres">
      <dgm:prSet presAssocID="{4ED9F36E-CB39-4871-B8A3-B6B07D99D00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D471F5-9234-4E65-92EF-A664FF80CE8D}" type="pres">
      <dgm:prSet presAssocID="{C59F37A8-492B-4D75-811B-8A2EA32702B0}" presName="spacer" presStyleCnt="0"/>
      <dgm:spPr/>
    </dgm:pt>
    <dgm:pt modelId="{4FD49AFA-0021-4927-B771-0C3D6FA21545}" type="pres">
      <dgm:prSet presAssocID="{D0BC515D-38FB-4809-8243-E1C4BE955C7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2C2ED4-4B39-45E2-80D4-D661C22461CD}" type="pres">
      <dgm:prSet presAssocID="{2FE4FA44-FABE-48F0-87FD-506EF4EC6B40}" presName="spacer" presStyleCnt="0"/>
      <dgm:spPr/>
    </dgm:pt>
    <dgm:pt modelId="{C281A9A6-6014-461D-941B-F86611DEE93A}" type="pres">
      <dgm:prSet presAssocID="{199DCFFE-5A1D-4FB9-8082-A938E0920F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9919E35-4F58-473F-8ACB-B7B9621F635F}" type="presOf" srcId="{DBE21FE9-C51E-410F-B050-C0453FE2FFBF}" destId="{0D2B6229-DDDE-4314-93BB-C1621A662EAA}" srcOrd="0" destOrd="0" presId="urn:microsoft.com/office/officeart/2005/8/layout/vList2"/>
    <dgm:cxn modelId="{AF270000-1B0A-4080-9A5B-4321FD7456F0}" srcId="{DBE21FE9-C51E-410F-B050-C0453FE2FFBF}" destId="{D0BC515D-38FB-4809-8243-E1C4BE955C75}" srcOrd="2" destOrd="0" parTransId="{06B7BD3A-D8F8-41BD-B65C-1E5694382189}" sibTransId="{2FE4FA44-FABE-48F0-87FD-506EF4EC6B40}"/>
    <dgm:cxn modelId="{14959A86-E95D-426E-B45C-7E4F00598A60}" type="presOf" srcId="{4ED9F36E-CB39-4871-B8A3-B6B07D99D00F}" destId="{0DE8EFC7-820D-40BF-8D63-F13E0938AAF8}" srcOrd="0" destOrd="0" presId="urn:microsoft.com/office/officeart/2005/8/layout/vList2"/>
    <dgm:cxn modelId="{13F4AB0B-FA52-4518-95BE-12CA461A83F5}" srcId="{DBE21FE9-C51E-410F-B050-C0453FE2FFBF}" destId="{4ED9F36E-CB39-4871-B8A3-B6B07D99D00F}" srcOrd="1" destOrd="0" parTransId="{D3CF7E94-55AC-4F2D-8F9A-400A9BD4D1BA}" sibTransId="{C59F37A8-492B-4D75-811B-8A2EA32702B0}"/>
    <dgm:cxn modelId="{E8BBD5E5-BF38-4D51-9A2D-9FE9B21BB317}" srcId="{DBE21FE9-C51E-410F-B050-C0453FE2FFBF}" destId="{199DCFFE-5A1D-4FB9-8082-A938E0920FB3}" srcOrd="3" destOrd="0" parTransId="{BBCAD7B1-F4A3-4CE2-BE75-4CB4292654FA}" sibTransId="{80446493-DD36-4B7B-B75F-6896A4D05D54}"/>
    <dgm:cxn modelId="{A6847BF1-3E2A-44B5-8ED2-6D93C1D93D74}" type="presOf" srcId="{D0BC515D-38FB-4809-8243-E1C4BE955C75}" destId="{4FD49AFA-0021-4927-B771-0C3D6FA21545}" srcOrd="0" destOrd="0" presId="urn:microsoft.com/office/officeart/2005/8/layout/vList2"/>
    <dgm:cxn modelId="{5D2F1E25-44BE-44FC-95A3-5CAAE359BCC0}" type="presOf" srcId="{B1F2CE69-52FB-40B6-925D-B3805C1A03F3}" destId="{0482C992-73A3-48B5-95CF-E5E33E150657}" srcOrd="0" destOrd="0" presId="urn:microsoft.com/office/officeart/2005/8/layout/vList2"/>
    <dgm:cxn modelId="{485A859F-B1F5-4551-88C8-63B9098F68E1}" srcId="{DBE21FE9-C51E-410F-B050-C0453FE2FFBF}" destId="{B1F2CE69-52FB-40B6-925D-B3805C1A03F3}" srcOrd="0" destOrd="0" parTransId="{10A914CC-4FBB-467B-BD8B-6FC851E97A6E}" sibTransId="{31CC1CE8-529B-4661-A80E-84D68948AC56}"/>
    <dgm:cxn modelId="{ABC89E15-B928-4E4F-88A5-A9C30BE6DF02}" type="presOf" srcId="{199DCFFE-5A1D-4FB9-8082-A938E0920FB3}" destId="{C281A9A6-6014-461D-941B-F86611DEE93A}" srcOrd="0" destOrd="0" presId="urn:microsoft.com/office/officeart/2005/8/layout/vList2"/>
    <dgm:cxn modelId="{5ED85863-E9B6-441F-8AEA-3EAB471D93E3}" type="presParOf" srcId="{0D2B6229-DDDE-4314-93BB-C1621A662EAA}" destId="{0482C992-73A3-48B5-95CF-E5E33E150657}" srcOrd="0" destOrd="0" presId="urn:microsoft.com/office/officeart/2005/8/layout/vList2"/>
    <dgm:cxn modelId="{36B36D60-8CE1-4138-A001-EC7EE64835C5}" type="presParOf" srcId="{0D2B6229-DDDE-4314-93BB-C1621A662EAA}" destId="{9705C12B-323B-48DF-B9CB-41B79ECD8C06}" srcOrd="1" destOrd="0" presId="urn:microsoft.com/office/officeart/2005/8/layout/vList2"/>
    <dgm:cxn modelId="{B1C28BA4-845B-42AE-AF9D-A3B32B6B34B0}" type="presParOf" srcId="{0D2B6229-DDDE-4314-93BB-C1621A662EAA}" destId="{0DE8EFC7-820D-40BF-8D63-F13E0938AAF8}" srcOrd="2" destOrd="0" presId="urn:microsoft.com/office/officeart/2005/8/layout/vList2"/>
    <dgm:cxn modelId="{869A9F44-CCEA-47AB-9770-769219B131ED}" type="presParOf" srcId="{0D2B6229-DDDE-4314-93BB-C1621A662EAA}" destId="{79D471F5-9234-4E65-92EF-A664FF80CE8D}" srcOrd="3" destOrd="0" presId="urn:microsoft.com/office/officeart/2005/8/layout/vList2"/>
    <dgm:cxn modelId="{5ED3E1B1-18BB-46C4-B8CB-D793ACE47C50}" type="presParOf" srcId="{0D2B6229-DDDE-4314-93BB-C1621A662EAA}" destId="{4FD49AFA-0021-4927-B771-0C3D6FA21545}" srcOrd="4" destOrd="0" presId="urn:microsoft.com/office/officeart/2005/8/layout/vList2"/>
    <dgm:cxn modelId="{9B125C1D-E403-4095-BE8D-18DA4ED90928}" type="presParOf" srcId="{0D2B6229-DDDE-4314-93BB-C1621A662EAA}" destId="{E92C2ED4-4B39-45E2-80D4-D661C22461CD}" srcOrd="5" destOrd="0" presId="urn:microsoft.com/office/officeart/2005/8/layout/vList2"/>
    <dgm:cxn modelId="{C6379219-718F-4668-9DD6-24E68CF162DB}" type="presParOf" srcId="{0D2B6229-DDDE-4314-93BB-C1621A662EAA}" destId="{C281A9A6-6014-461D-941B-F86611DEE9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ED3046-4373-489C-B900-F8CBFDEAB935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FB7A20-DEBD-473D-8E67-36AA9D2CA780}">
      <dgm:prSet/>
      <dgm:spPr/>
      <dgm:t>
        <a:bodyPr/>
        <a:lstStyle/>
        <a:p>
          <a:pPr rtl="0"/>
          <a:r>
            <a:rPr lang="en-IN" dirty="0" smtClean="0"/>
            <a:t>The JVM shuts down when:</a:t>
          </a:r>
          <a:endParaRPr lang="en-IN" dirty="0"/>
        </a:p>
      </dgm:t>
    </dgm:pt>
    <dgm:pt modelId="{6779F044-D81C-4229-B4A0-CB256B5A42F2}" type="parTrans" cxnId="{E0882E0A-4325-4F36-B791-78986A1CB610}">
      <dgm:prSet/>
      <dgm:spPr/>
      <dgm:t>
        <a:bodyPr/>
        <a:lstStyle/>
        <a:p>
          <a:endParaRPr lang="en-IN"/>
        </a:p>
      </dgm:t>
    </dgm:pt>
    <dgm:pt modelId="{B44F208E-9CE4-459B-9ACC-DB9DAE77DA74}" type="sibTrans" cxnId="{E0882E0A-4325-4F36-B791-78986A1CB610}">
      <dgm:prSet/>
      <dgm:spPr/>
      <dgm:t>
        <a:bodyPr/>
        <a:lstStyle/>
        <a:p>
          <a:endParaRPr lang="en-IN"/>
        </a:p>
      </dgm:t>
    </dgm:pt>
    <dgm:pt modelId="{D3ECCD3B-A51F-4708-B436-E23136CFADD3}">
      <dgm:prSet/>
      <dgm:spPr/>
      <dgm:t>
        <a:bodyPr/>
        <a:lstStyle/>
        <a:p>
          <a:pPr rtl="0"/>
          <a:r>
            <a:rPr lang="en-IN" dirty="0" smtClean="0"/>
            <a:t>User presses </a:t>
          </a:r>
          <a:r>
            <a:rPr lang="en-IN" dirty="0" err="1" smtClean="0"/>
            <a:t>Ctrl+c</a:t>
          </a:r>
          <a:r>
            <a:rPr lang="en-IN" dirty="0" smtClean="0"/>
            <a:t> on the command prompt</a:t>
          </a:r>
          <a:endParaRPr lang="en-IN" dirty="0"/>
        </a:p>
      </dgm:t>
    </dgm:pt>
    <dgm:pt modelId="{0E43A018-0673-4784-9570-AFBF022CCA39}" type="parTrans" cxnId="{F0A40F76-E6E0-4B39-B376-D77569146C19}">
      <dgm:prSet/>
      <dgm:spPr/>
      <dgm:t>
        <a:bodyPr/>
        <a:lstStyle/>
        <a:p>
          <a:endParaRPr lang="en-IN"/>
        </a:p>
      </dgm:t>
    </dgm:pt>
    <dgm:pt modelId="{C6EACCDE-0D8B-4C07-A03D-EE12389174D8}" type="sibTrans" cxnId="{F0A40F76-E6E0-4B39-B376-D77569146C19}">
      <dgm:prSet/>
      <dgm:spPr/>
      <dgm:t>
        <a:bodyPr/>
        <a:lstStyle/>
        <a:p>
          <a:endParaRPr lang="en-IN"/>
        </a:p>
      </dgm:t>
    </dgm:pt>
    <dgm:pt modelId="{6E3B7B23-28F6-4297-82EE-2B20DEEFBF0A}">
      <dgm:prSet/>
      <dgm:spPr/>
      <dgm:t>
        <a:bodyPr/>
        <a:lstStyle/>
        <a:p>
          <a:pPr rtl="0"/>
          <a:r>
            <a:rPr lang="en-IN" smtClean="0"/>
            <a:t>System.exit(int) method is invoked</a:t>
          </a:r>
          <a:endParaRPr lang="en-IN"/>
        </a:p>
      </dgm:t>
    </dgm:pt>
    <dgm:pt modelId="{2C5B790E-5DD3-4469-9365-4B771753DDE7}" type="parTrans" cxnId="{2214C54E-7E8C-449F-AC9A-762B5DF35161}">
      <dgm:prSet/>
      <dgm:spPr/>
      <dgm:t>
        <a:bodyPr/>
        <a:lstStyle/>
        <a:p>
          <a:endParaRPr lang="en-IN"/>
        </a:p>
      </dgm:t>
    </dgm:pt>
    <dgm:pt modelId="{3ADD5340-F837-4440-97EA-DCE337D92B3F}" type="sibTrans" cxnId="{2214C54E-7E8C-449F-AC9A-762B5DF35161}">
      <dgm:prSet/>
      <dgm:spPr/>
      <dgm:t>
        <a:bodyPr/>
        <a:lstStyle/>
        <a:p>
          <a:endParaRPr lang="en-IN"/>
        </a:p>
      </dgm:t>
    </dgm:pt>
    <dgm:pt modelId="{901099CD-CB15-4AB1-A98F-90C8AACB3762}">
      <dgm:prSet/>
      <dgm:spPr/>
      <dgm:t>
        <a:bodyPr/>
        <a:lstStyle/>
        <a:p>
          <a:pPr rtl="0"/>
          <a:r>
            <a:rPr lang="en-IN" smtClean="0"/>
            <a:t>User logoff</a:t>
          </a:r>
          <a:endParaRPr lang="en-IN"/>
        </a:p>
      </dgm:t>
    </dgm:pt>
    <dgm:pt modelId="{D31C414D-3DD5-4397-BCF8-2DC72FFEAA25}" type="parTrans" cxnId="{337B1EDE-398E-4EEE-B03E-5CB3F18C3569}">
      <dgm:prSet/>
      <dgm:spPr/>
      <dgm:t>
        <a:bodyPr/>
        <a:lstStyle/>
        <a:p>
          <a:endParaRPr lang="en-IN"/>
        </a:p>
      </dgm:t>
    </dgm:pt>
    <dgm:pt modelId="{340DCF5B-36EB-45EC-BB75-5072B11910B9}" type="sibTrans" cxnId="{337B1EDE-398E-4EEE-B03E-5CB3F18C3569}">
      <dgm:prSet/>
      <dgm:spPr/>
      <dgm:t>
        <a:bodyPr/>
        <a:lstStyle/>
        <a:p>
          <a:endParaRPr lang="en-IN"/>
        </a:p>
      </dgm:t>
    </dgm:pt>
    <dgm:pt modelId="{83147377-A7E8-4AB4-9516-C4FDEF7AA941}">
      <dgm:prSet/>
      <dgm:spPr/>
      <dgm:t>
        <a:bodyPr/>
        <a:lstStyle/>
        <a:p>
          <a:pPr rtl="0"/>
          <a:r>
            <a:rPr lang="en-IN" smtClean="0"/>
            <a:t>User shutdown etc.</a:t>
          </a:r>
          <a:endParaRPr lang="en-IN"/>
        </a:p>
      </dgm:t>
    </dgm:pt>
    <dgm:pt modelId="{8B9F63E5-7ED9-4084-9A39-A852A0859C80}" type="parTrans" cxnId="{972CCB12-92A6-4912-953A-345CAB9274C8}">
      <dgm:prSet/>
      <dgm:spPr/>
      <dgm:t>
        <a:bodyPr/>
        <a:lstStyle/>
        <a:p>
          <a:endParaRPr lang="en-IN"/>
        </a:p>
      </dgm:t>
    </dgm:pt>
    <dgm:pt modelId="{7F453A97-7BD7-4844-8F01-D2DC0CA75149}" type="sibTrans" cxnId="{972CCB12-92A6-4912-953A-345CAB9274C8}">
      <dgm:prSet/>
      <dgm:spPr/>
      <dgm:t>
        <a:bodyPr/>
        <a:lstStyle/>
        <a:p>
          <a:endParaRPr lang="en-IN"/>
        </a:p>
      </dgm:t>
    </dgm:pt>
    <dgm:pt modelId="{E7D4C157-6546-4EC1-9136-7E86F513EB4D}" type="pres">
      <dgm:prSet presAssocID="{6AED3046-4373-489C-B900-F8CBFDEAB9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A7B5F16-8E59-46D5-8A39-0031ED898638}" type="pres">
      <dgm:prSet presAssocID="{EEFB7A20-DEBD-473D-8E67-36AA9D2CA780}" presName="linNode" presStyleCnt="0"/>
      <dgm:spPr/>
    </dgm:pt>
    <dgm:pt modelId="{A5B12709-4A10-465B-A475-BBD7EE30E5F8}" type="pres">
      <dgm:prSet presAssocID="{EEFB7A20-DEBD-473D-8E67-36AA9D2CA78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F47D58-9A15-4B09-8ABC-9EF3FDCF78FD}" type="pres">
      <dgm:prSet presAssocID="{EEFB7A20-DEBD-473D-8E67-36AA9D2CA78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F50EBD-9449-4BB6-9C2E-21870A8A11B9}" type="presOf" srcId="{83147377-A7E8-4AB4-9516-C4FDEF7AA941}" destId="{65F47D58-9A15-4B09-8ABC-9EF3FDCF78FD}" srcOrd="0" destOrd="3" presId="urn:microsoft.com/office/officeart/2005/8/layout/vList5"/>
    <dgm:cxn modelId="{B72C3CD2-4F0B-48C8-BAF8-5A82373ADBC8}" type="presOf" srcId="{6E3B7B23-28F6-4297-82EE-2B20DEEFBF0A}" destId="{65F47D58-9A15-4B09-8ABC-9EF3FDCF78FD}" srcOrd="0" destOrd="1" presId="urn:microsoft.com/office/officeart/2005/8/layout/vList5"/>
    <dgm:cxn modelId="{E0882E0A-4325-4F36-B791-78986A1CB610}" srcId="{6AED3046-4373-489C-B900-F8CBFDEAB935}" destId="{EEFB7A20-DEBD-473D-8E67-36AA9D2CA780}" srcOrd="0" destOrd="0" parTransId="{6779F044-D81C-4229-B4A0-CB256B5A42F2}" sibTransId="{B44F208E-9CE4-459B-9ACC-DB9DAE77DA74}"/>
    <dgm:cxn modelId="{F0A40F76-E6E0-4B39-B376-D77569146C19}" srcId="{EEFB7A20-DEBD-473D-8E67-36AA9D2CA780}" destId="{D3ECCD3B-A51F-4708-B436-E23136CFADD3}" srcOrd="0" destOrd="0" parTransId="{0E43A018-0673-4784-9570-AFBF022CCA39}" sibTransId="{C6EACCDE-0D8B-4C07-A03D-EE12389174D8}"/>
    <dgm:cxn modelId="{2214C54E-7E8C-449F-AC9A-762B5DF35161}" srcId="{EEFB7A20-DEBD-473D-8E67-36AA9D2CA780}" destId="{6E3B7B23-28F6-4297-82EE-2B20DEEFBF0A}" srcOrd="1" destOrd="0" parTransId="{2C5B790E-5DD3-4469-9365-4B771753DDE7}" sibTransId="{3ADD5340-F837-4440-97EA-DCE337D92B3F}"/>
    <dgm:cxn modelId="{9BFEB2BA-0DF0-49AF-8170-7A964AF4ACA4}" type="presOf" srcId="{D3ECCD3B-A51F-4708-B436-E23136CFADD3}" destId="{65F47D58-9A15-4B09-8ABC-9EF3FDCF78FD}" srcOrd="0" destOrd="0" presId="urn:microsoft.com/office/officeart/2005/8/layout/vList5"/>
    <dgm:cxn modelId="{337B1EDE-398E-4EEE-B03E-5CB3F18C3569}" srcId="{EEFB7A20-DEBD-473D-8E67-36AA9D2CA780}" destId="{901099CD-CB15-4AB1-A98F-90C8AACB3762}" srcOrd="2" destOrd="0" parTransId="{D31C414D-3DD5-4397-BCF8-2DC72FFEAA25}" sibTransId="{340DCF5B-36EB-45EC-BB75-5072B11910B9}"/>
    <dgm:cxn modelId="{972CCB12-92A6-4912-953A-345CAB9274C8}" srcId="{EEFB7A20-DEBD-473D-8E67-36AA9D2CA780}" destId="{83147377-A7E8-4AB4-9516-C4FDEF7AA941}" srcOrd="3" destOrd="0" parTransId="{8B9F63E5-7ED9-4084-9A39-A852A0859C80}" sibTransId="{7F453A97-7BD7-4844-8F01-D2DC0CA75149}"/>
    <dgm:cxn modelId="{303E8214-6387-455D-89B6-CA46BCE99279}" type="presOf" srcId="{6AED3046-4373-489C-B900-F8CBFDEAB935}" destId="{E7D4C157-6546-4EC1-9136-7E86F513EB4D}" srcOrd="0" destOrd="0" presId="urn:microsoft.com/office/officeart/2005/8/layout/vList5"/>
    <dgm:cxn modelId="{DEB9D10A-D34A-40B8-BD35-A4A352989397}" type="presOf" srcId="{EEFB7A20-DEBD-473D-8E67-36AA9D2CA780}" destId="{A5B12709-4A10-465B-A475-BBD7EE30E5F8}" srcOrd="0" destOrd="0" presId="urn:microsoft.com/office/officeart/2005/8/layout/vList5"/>
    <dgm:cxn modelId="{008AF183-12CA-450E-903A-F7E3CD6125F4}" type="presOf" srcId="{901099CD-CB15-4AB1-A98F-90C8AACB3762}" destId="{65F47D58-9A15-4B09-8ABC-9EF3FDCF78FD}" srcOrd="0" destOrd="2" presId="urn:microsoft.com/office/officeart/2005/8/layout/vList5"/>
    <dgm:cxn modelId="{8C37BFB7-02DA-4B7C-BBFA-C99001350912}" type="presParOf" srcId="{E7D4C157-6546-4EC1-9136-7E86F513EB4D}" destId="{EA7B5F16-8E59-46D5-8A39-0031ED898638}" srcOrd="0" destOrd="0" presId="urn:microsoft.com/office/officeart/2005/8/layout/vList5"/>
    <dgm:cxn modelId="{98C2ABCF-3EAF-4D65-A1F0-3F0C26D2C6EE}" type="presParOf" srcId="{EA7B5F16-8E59-46D5-8A39-0031ED898638}" destId="{A5B12709-4A10-465B-A475-BBD7EE30E5F8}" srcOrd="0" destOrd="0" presId="urn:microsoft.com/office/officeart/2005/8/layout/vList5"/>
    <dgm:cxn modelId="{DF6318F0-9DD4-47FD-A166-23A60799E36F}" type="presParOf" srcId="{EA7B5F16-8E59-46D5-8A39-0031ED898638}" destId="{65F47D58-9A15-4B09-8ABC-9EF3FDCF78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815E0-DCB3-4017-A4AB-48DB5C900D90}">
      <dsp:nvSpPr>
        <dsp:cNvPr id="0" name=""/>
        <dsp:cNvSpPr/>
      </dsp:nvSpPr>
      <dsp:spPr>
        <a:xfrm>
          <a:off x="0" y="18411"/>
          <a:ext cx="9613860" cy="760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Inheritance facilitates overriding of methods from Single Class.</a:t>
          </a:r>
          <a:endParaRPr lang="en-US" sz="2000" kern="1200"/>
        </a:p>
      </dsp:txBody>
      <dsp:txXfrm>
        <a:off x="37125" y="55536"/>
        <a:ext cx="9539610" cy="686250"/>
      </dsp:txXfrm>
    </dsp:sp>
    <dsp:sp modelId="{B23C22B5-823A-400E-B378-9F9792BFC2CB}">
      <dsp:nvSpPr>
        <dsp:cNvPr id="0" name=""/>
        <dsp:cNvSpPr/>
      </dsp:nvSpPr>
      <dsp:spPr>
        <a:xfrm>
          <a:off x="0" y="836511"/>
          <a:ext cx="9613860" cy="760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Interface allows overriding of methods from multiple classes.</a:t>
          </a:r>
          <a:endParaRPr lang="en-US" sz="2000" kern="1200"/>
        </a:p>
      </dsp:txBody>
      <dsp:txXfrm>
        <a:off x="37125" y="873636"/>
        <a:ext cx="9539610" cy="686250"/>
      </dsp:txXfrm>
    </dsp:sp>
    <dsp:sp modelId="{5C2A23CC-CA52-46C0-A25B-050F067D2060}">
      <dsp:nvSpPr>
        <dsp:cNvPr id="0" name=""/>
        <dsp:cNvSpPr/>
      </dsp:nvSpPr>
      <dsp:spPr>
        <a:xfrm>
          <a:off x="0" y="1654611"/>
          <a:ext cx="9613860" cy="760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 Inheritance class may extend only one class.</a:t>
          </a:r>
          <a:endParaRPr lang="en-US" sz="2000" kern="1200"/>
        </a:p>
      </dsp:txBody>
      <dsp:txXfrm>
        <a:off x="37125" y="1691736"/>
        <a:ext cx="9539610" cy="686250"/>
      </dsp:txXfrm>
    </dsp:sp>
    <dsp:sp modelId="{345872CF-6045-4CC4-A417-19FD78EA0F31}">
      <dsp:nvSpPr>
        <dsp:cNvPr id="0" name=""/>
        <dsp:cNvSpPr/>
      </dsp:nvSpPr>
      <dsp:spPr>
        <a:xfrm>
          <a:off x="0" y="2472711"/>
          <a:ext cx="9613860" cy="760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For reusing functionality from multiple sources, Java provides </a:t>
          </a:r>
          <a:r>
            <a:rPr lang="en-US" sz="2000" b="1" kern="1200" smtClean="0"/>
            <a:t>Multiple Inheritance </a:t>
          </a:r>
          <a:r>
            <a:rPr lang="en-US" sz="2000" kern="1200" smtClean="0"/>
            <a:t>through Interfaces.</a:t>
          </a:r>
          <a:endParaRPr lang="en-US" sz="2000" kern="1200"/>
        </a:p>
      </dsp:txBody>
      <dsp:txXfrm>
        <a:off x="37125" y="2509836"/>
        <a:ext cx="9539610" cy="686250"/>
      </dsp:txXfrm>
    </dsp:sp>
    <dsp:sp modelId="{26139D6A-C469-491B-8F27-4B077DD35FE3}">
      <dsp:nvSpPr>
        <dsp:cNvPr id="0" name=""/>
        <dsp:cNvSpPr/>
      </dsp:nvSpPr>
      <dsp:spPr>
        <a:xfrm>
          <a:off x="0" y="3290811"/>
          <a:ext cx="9613860" cy="760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Interfaces reduces the code to greater extent.</a:t>
          </a:r>
          <a:endParaRPr lang="en-US" sz="2000" kern="1200"/>
        </a:p>
      </dsp:txBody>
      <dsp:txXfrm>
        <a:off x="37125" y="3327936"/>
        <a:ext cx="953961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0B9FA-337C-48FA-8C8E-FC40136A4E2C}">
      <dsp:nvSpPr>
        <dsp:cNvPr id="0" name=""/>
        <dsp:cNvSpPr/>
      </dsp:nvSpPr>
      <dsp:spPr>
        <a:xfrm>
          <a:off x="943288" y="1801"/>
          <a:ext cx="7698695" cy="8664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It provides services to user threads for background supporting tasks. It has no role in life than to serve user threads.</a:t>
          </a:r>
          <a:endParaRPr lang="en-IN" sz="2000" kern="1200" dirty="0"/>
        </a:p>
      </dsp:txBody>
      <dsp:txXfrm>
        <a:off x="985584" y="44097"/>
        <a:ext cx="7614103" cy="781844"/>
      </dsp:txXfrm>
    </dsp:sp>
    <dsp:sp modelId="{D6C33AE9-D174-4125-98BA-A7F7FBC20DE9}">
      <dsp:nvSpPr>
        <dsp:cNvPr id="0" name=""/>
        <dsp:cNvSpPr/>
      </dsp:nvSpPr>
      <dsp:spPr>
        <a:xfrm>
          <a:off x="943288" y="911560"/>
          <a:ext cx="7695338" cy="866436"/>
        </a:xfrm>
        <a:prstGeom prst="roundRect">
          <a:avLst/>
        </a:prstGeom>
        <a:solidFill>
          <a:schemeClr val="accent4">
            <a:hueOff val="1707026"/>
            <a:satOff val="15480"/>
            <a:lumOff val="6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Its life depends on user threads.</a:t>
          </a:r>
          <a:endParaRPr lang="en-IN" sz="2000" kern="1200" dirty="0"/>
        </a:p>
      </dsp:txBody>
      <dsp:txXfrm>
        <a:off x="985584" y="953856"/>
        <a:ext cx="7610746" cy="781844"/>
      </dsp:txXfrm>
    </dsp:sp>
    <dsp:sp modelId="{174DCA71-BD11-46A9-BE7F-0635C13638B1}">
      <dsp:nvSpPr>
        <dsp:cNvPr id="0" name=""/>
        <dsp:cNvSpPr/>
      </dsp:nvSpPr>
      <dsp:spPr>
        <a:xfrm>
          <a:off x="943288" y="1821318"/>
          <a:ext cx="7727283" cy="866436"/>
        </a:xfrm>
        <a:prstGeom prst="roundRect">
          <a:avLst/>
        </a:prstGeom>
        <a:solidFill>
          <a:schemeClr val="accent4">
            <a:hueOff val="3414053"/>
            <a:satOff val="30959"/>
            <a:lumOff val="1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JVM terminates itself when all user threads finish their execution</a:t>
          </a:r>
          <a:endParaRPr lang="en-IN" sz="1900" kern="1200" dirty="0"/>
        </a:p>
      </dsp:txBody>
      <dsp:txXfrm>
        <a:off x="985584" y="1863614"/>
        <a:ext cx="7642691" cy="781844"/>
      </dsp:txXfrm>
    </dsp:sp>
    <dsp:sp modelId="{3161E22E-A905-4438-ACD6-CCD704E0ED49}">
      <dsp:nvSpPr>
        <dsp:cNvPr id="0" name=""/>
        <dsp:cNvSpPr/>
      </dsp:nvSpPr>
      <dsp:spPr>
        <a:xfrm>
          <a:off x="943288" y="2731077"/>
          <a:ext cx="7684989" cy="866436"/>
        </a:xfrm>
        <a:prstGeom prst="roundRect">
          <a:avLst/>
        </a:prstGeom>
        <a:solidFill>
          <a:schemeClr val="accent4">
            <a:hueOff val="5121079"/>
            <a:satOff val="46439"/>
            <a:lumOff val="1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smtClean="0"/>
            <a:t>It is an utmost low priority thread</a:t>
          </a:r>
          <a:endParaRPr lang="en-IN" sz="1900" kern="1200"/>
        </a:p>
      </dsp:txBody>
      <dsp:txXfrm>
        <a:off x="985584" y="2773373"/>
        <a:ext cx="7600397" cy="781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1A81E-8881-4666-AD83-5F717915B068}">
      <dsp:nvSpPr>
        <dsp:cNvPr id="0" name=""/>
        <dsp:cNvSpPr/>
      </dsp:nvSpPr>
      <dsp:spPr>
        <a:xfrm>
          <a:off x="0" y="2132"/>
          <a:ext cx="9613860" cy="11407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smtClean="0"/>
            <a:t>Better performance.</a:t>
          </a:r>
          <a:endParaRPr lang="en-IN" sz="3000" kern="1200"/>
        </a:p>
      </dsp:txBody>
      <dsp:txXfrm>
        <a:off x="55687" y="57819"/>
        <a:ext cx="9502486" cy="1029376"/>
      </dsp:txXfrm>
    </dsp:sp>
    <dsp:sp modelId="{67837302-56FE-404E-AA3D-E16914BD7D23}">
      <dsp:nvSpPr>
        <dsp:cNvPr id="0" name=""/>
        <dsp:cNvSpPr/>
      </dsp:nvSpPr>
      <dsp:spPr>
        <a:xfrm>
          <a:off x="0" y="1229282"/>
          <a:ext cx="9613860" cy="1140750"/>
        </a:xfrm>
        <a:prstGeom prst="roundRect">
          <a:avLst/>
        </a:prstGeom>
        <a:gradFill rotWithShape="0">
          <a:gsLst>
            <a:gs pos="0">
              <a:schemeClr val="accent4">
                <a:hueOff val="2560540"/>
                <a:satOff val="23219"/>
                <a:lumOff val="902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560540"/>
                <a:satOff val="23219"/>
                <a:lumOff val="902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560540"/>
                <a:satOff val="23219"/>
                <a:lumOff val="902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smtClean="0"/>
            <a:t>It saves time because there is no need to create new thread.</a:t>
          </a:r>
          <a:endParaRPr lang="en-IN" sz="3000" kern="1200"/>
        </a:p>
      </dsp:txBody>
      <dsp:txXfrm>
        <a:off x="55687" y="1284969"/>
        <a:ext cx="9502486" cy="1029376"/>
      </dsp:txXfrm>
    </dsp:sp>
    <dsp:sp modelId="{A95371FE-2B56-49F8-91EE-E78B3DCFECC4}">
      <dsp:nvSpPr>
        <dsp:cNvPr id="0" name=""/>
        <dsp:cNvSpPr/>
      </dsp:nvSpPr>
      <dsp:spPr>
        <a:xfrm>
          <a:off x="0" y="2456433"/>
          <a:ext cx="9613860" cy="1140750"/>
        </a:xfrm>
        <a:prstGeom prst="roundRect">
          <a:avLst/>
        </a:prstGeom>
        <a:gradFill rotWithShape="0">
          <a:gsLst>
            <a:gs pos="0">
              <a:schemeClr val="accent4">
                <a:hueOff val="5121079"/>
                <a:satOff val="46439"/>
                <a:lumOff val="1803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5121079"/>
                <a:satOff val="46439"/>
                <a:lumOff val="1803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5121079"/>
                <a:satOff val="46439"/>
                <a:lumOff val="1803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kern="1200" smtClean="0"/>
            <a:t>It is used in Servlet and JSP where container creates a thread pool to process the request.</a:t>
          </a:r>
          <a:endParaRPr lang="en-IN" sz="3000" kern="1200"/>
        </a:p>
      </dsp:txBody>
      <dsp:txXfrm>
        <a:off x="55687" y="2512120"/>
        <a:ext cx="9502486" cy="10293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2C992-73A3-48B5-95CF-E5E33E150657}">
      <dsp:nvSpPr>
        <dsp:cNvPr id="0" name=""/>
        <dsp:cNvSpPr/>
      </dsp:nvSpPr>
      <dsp:spPr>
        <a:xfrm>
          <a:off x="0" y="10458"/>
          <a:ext cx="9613860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smtClean="0"/>
            <a:t>1. Create a task(Runnable Object) to execute</a:t>
          </a:r>
          <a:endParaRPr lang="en-IN" sz="3500" kern="1200"/>
        </a:p>
      </dsp:txBody>
      <dsp:txXfrm>
        <a:off x="39980" y="50438"/>
        <a:ext cx="9533900" cy="739039"/>
      </dsp:txXfrm>
    </dsp:sp>
    <dsp:sp modelId="{0DE8EFC7-820D-40BF-8D63-F13E0938AAF8}">
      <dsp:nvSpPr>
        <dsp:cNvPr id="0" name=""/>
        <dsp:cNvSpPr/>
      </dsp:nvSpPr>
      <dsp:spPr>
        <a:xfrm>
          <a:off x="0" y="930258"/>
          <a:ext cx="9613860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smtClean="0"/>
            <a:t>2. Create Executor Pool using Executors</a:t>
          </a:r>
          <a:endParaRPr lang="en-IN" sz="3500" kern="1200"/>
        </a:p>
      </dsp:txBody>
      <dsp:txXfrm>
        <a:off x="39980" y="970238"/>
        <a:ext cx="9533900" cy="739039"/>
      </dsp:txXfrm>
    </dsp:sp>
    <dsp:sp modelId="{4FD49AFA-0021-4927-B771-0C3D6FA21545}">
      <dsp:nvSpPr>
        <dsp:cNvPr id="0" name=""/>
        <dsp:cNvSpPr/>
      </dsp:nvSpPr>
      <dsp:spPr>
        <a:xfrm>
          <a:off x="0" y="1850058"/>
          <a:ext cx="9613860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smtClean="0"/>
            <a:t>3. Pass tasks to Executor Pool</a:t>
          </a:r>
          <a:endParaRPr lang="en-IN" sz="3500" kern="1200"/>
        </a:p>
      </dsp:txBody>
      <dsp:txXfrm>
        <a:off x="39980" y="1890038"/>
        <a:ext cx="9533900" cy="739039"/>
      </dsp:txXfrm>
    </dsp:sp>
    <dsp:sp modelId="{C281A9A6-6014-461D-941B-F86611DEE93A}">
      <dsp:nvSpPr>
        <dsp:cNvPr id="0" name=""/>
        <dsp:cNvSpPr/>
      </dsp:nvSpPr>
      <dsp:spPr>
        <a:xfrm>
          <a:off x="0" y="2769857"/>
          <a:ext cx="9613860" cy="8189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smtClean="0"/>
            <a:t>4. Shutdown the Executor Pool</a:t>
          </a:r>
          <a:endParaRPr lang="en-IN" sz="3500" kern="1200"/>
        </a:p>
      </dsp:txBody>
      <dsp:txXfrm>
        <a:off x="39980" y="2809837"/>
        <a:ext cx="9533900" cy="7390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47D58-9A15-4B09-8ABC-9EF3FDCF78FD}">
      <dsp:nvSpPr>
        <dsp:cNvPr id="0" name=""/>
        <dsp:cNvSpPr/>
      </dsp:nvSpPr>
      <dsp:spPr>
        <a:xfrm rot="5400000">
          <a:off x="6002346" y="-1702494"/>
          <a:ext cx="2879452" cy="7004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100" kern="1200" dirty="0" smtClean="0"/>
            <a:t>User presses </a:t>
          </a:r>
          <a:r>
            <a:rPr lang="en-IN" sz="3100" kern="1200" dirty="0" err="1" smtClean="0"/>
            <a:t>Ctrl+c</a:t>
          </a:r>
          <a:r>
            <a:rPr lang="en-IN" sz="3100" kern="1200" dirty="0" smtClean="0"/>
            <a:t> on the command prompt</a:t>
          </a:r>
          <a:endParaRPr lang="en-IN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100" kern="1200" smtClean="0"/>
            <a:t>System.exit(int) method is invoked</a:t>
          </a:r>
          <a:endParaRPr lang="en-IN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100" kern="1200" smtClean="0"/>
            <a:t>User logoff</a:t>
          </a:r>
          <a:endParaRPr lang="en-IN" sz="3100" kern="120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100" kern="1200" smtClean="0"/>
            <a:t>User shutdown etc.</a:t>
          </a:r>
          <a:endParaRPr lang="en-IN" sz="3100" kern="1200"/>
        </a:p>
      </dsp:txBody>
      <dsp:txXfrm rot="-5400000">
        <a:off x="3939921" y="500494"/>
        <a:ext cx="6863741" cy="2598326"/>
      </dsp:txXfrm>
    </dsp:sp>
    <dsp:sp modelId="{A5B12709-4A10-465B-A475-BBD7EE30E5F8}">
      <dsp:nvSpPr>
        <dsp:cNvPr id="0" name=""/>
        <dsp:cNvSpPr/>
      </dsp:nvSpPr>
      <dsp:spPr>
        <a:xfrm>
          <a:off x="0" y="0"/>
          <a:ext cx="3939921" cy="35993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kern="1200" dirty="0" smtClean="0"/>
            <a:t>The JVM shuts down when:</a:t>
          </a:r>
          <a:endParaRPr lang="en-IN" sz="5700" kern="1200" dirty="0"/>
        </a:p>
      </dsp:txBody>
      <dsp:txXfrm>
        <a:off x="175704" y="175704"/>
        <a:ext cx="3588513" cy="324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E8ED1-9E72-4639-9144-5B018422F63B}" type="datetimeFigureOut">
              <a:rPr lang="en-IN" smtClean="0"/>
              <a:t>28-08-2018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BDF3D-3F0E-4927-A9AB-F917443A1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1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all the detail by typing the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jconsole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command prompt. The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jconsole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provides information about the loaded classes, memory usage, running threads etc.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DF3D-3F0E-4927-A9AB-F917443A14DC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07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8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77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6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7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9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017" y="404813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4" y="141287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284" y="1412875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284" y="3751264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36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017" y="404813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4" y="141287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412876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0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17B4B-10E4-481E-9E36-795E8D37A280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1056-202D-4493-9F80-F247DE6F7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29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zy_initializ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quiz.geeksforgeeks.org/operating-system-process-management-deadlock-introduction/" TargetMode="External"/><Relationship Id="rId2" Type="http://schemas.openxmlformats.org/officeDocument/2006/relationships/hyperlink" Target="http://quiz.geeksforgeeks.org/synchronized-in-java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Singleton </a:t>
            </a:r>
            <a:r>
              <a:rPr lang="en-IN" b="1" dirty="0" smtClean="0"/>
              <a:t>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object-oriented programming, a singleton class is a class that can have only one object (an instance of the class) at a time</a:t>
            </a:r>
            <a:r>
              <a:rPr lang="en-IN" dirty="0" smtClean="0"/>
              <a:t>.</a:t>
            </a:r>
          </a:p>
          <a:p>
            <a:r>
              <a:rPr lang="en-IN" dirty="0"/>
              <a:t>The Singleton's purpose is to control object creation, limiting the number of objects to only one.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there is only one Singleton instance, any instance fields of a Singleton will occur only once per class, just like static fields. </a:t>
            </a:r>
            <a:endParaRPr lang="en-IN" dirty="0" smtClean="0"/>
          </a:p>
          <a:p>
            <a:r>
              <a:rPr lang="en-IN" dirty="0" smtClean="0"/>
              <a:t>Singletons </a:t>
            </a:r>
            <a:r>
              <a:rPr lang="en-IN" dirty="0"/>
              <a:t>often control access to resources, such as database connections or sockets.</a:t>
            </a:r>
          </a:p>
        </p:txBody>
      </p:sp>
    </p:spTree>
    <p:extLst>
      <p:ext uri="{BB962C8B-B14F-4D97-AF65-F5344CB8AC3E}">
        <p14:creationId xmlns:p14="http://schemas.microsoft.com/office/powerpoint/2010/main" val="37240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Singleton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4634"/>
            <a:ext cx="9996644" cy="42761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Singleton pattern is a design pattern which restricts a class to instantiate its multiple objects.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nothing but a way of defining a class. </a:t>
            </a:r>
            <a:endParaRPr lang="en-IN" dirty="0" smtClean="0"/>
          </a:p>
          <a:p>
            <a:r>
              <a:rPr lang="en-IN" dirty="0" smtClean="0"/>
              <a:t>Class </a:t>
            </a:r>
            <a:r>
              <a:rPr lang="en-IN" dirty="0"/>
              <a:t>is defined in such a way that only one instance of class is created in the complete execution of program or project.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used where only a single instance of class is required to control the action throughout the execution.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singleton class shouldn’t have multiple instances in any case and at any cost. </a:t>
            </a:r>
            <a:endParaRPr lang="en-IN" dirty="0" smtClean="0"/>
          </a:p>
          <a:p>
            <a:r>
              <a:rPr lang="en-IN" dirty="0" smtClean="0"/>
              <a:t>Singleton </a:t>
            </a:r>
            <a:r>
              <a:rPr lang="en-IN" dirty="0"/>
              <a:t>classes are used for logging, driver objects, caching and thread pool,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7049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Singleton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7" y="2323426"/>
            <a:ext cx="4908178" cy="3599316"/>
          </a:xfrm>
        </p:spPr>
        <p:txBody>
          <a:bodyPr/>
          <a:lstStyle/>
          <a:p>
            <a:r>
              <a:rPr lang="en-IN" dirty="0" smtClean="0"/>
              <a:t>If </a:t>
            </a:r>
            <a:r>
              <a:rPr lang="en-IN" dirty="0"/>
              <a:t>you have a license for only one connection for your database or your JDBC driver has trouble with </a:t>
            </a:r>
            <a:r>
              <a:rPr lang="en-IN" dirty="0" smtClean="0"/>
              <a:t>multithreading.</a:t>
            </a:r>
          </a:p>
          <a:p>
            <a:r>
              <a:rPr lang="en-IN" dirty="0" smtClean="0"/>
              <a:t>The </a:t>
            </a:r>
            <a:r>
              <a:rPr lang="en-IN" dirty="0"/>
              <a:t>Singleton makes sure that only one connection is made or that only one thread can access the connection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59" y="2205318"/>
            <a:ext cx="6642847" cy="39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Singleton Classes -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41" y="2081381"/>
            <a:ext cx="9556377" cy="2138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In this method, class is initialized whether it is to be used or not. </a:t>
            </a:r>
            <a:endParaRPr lang="en-IN" dirty="0" smtClean="0"/>
          </a:p>
          <a:p>
            <a:r>
              <a:rPr lang="en-IN" dirty="0" smtClean="0"/>
              <a:t>Main </a:t>
            </a:r>
            <a:r>
              <a:rPr lang="en-IN" dirty="0"/>
              <a:t>advantage of this method is its simplicity. </a:t>
            </a:r>
            <a:endParaRPr lang="en-IN" dirty="0" smtClean="0"/>
          </a:p>
          <a:p>
            <a:r>
              <a:rPr lang="en-IN" dirty="0" smtClean="0"/>
              <a:t>You </a:t>
            </a:r>
            <a:r>
              <a:rPr lang="en-IN" dirty="0"/>
              <a:t>initiate the class at the time of class loading.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drawback is that class is always initialized whether it is being used or not.</a:t>
            </a:r>
          </a:p>
        </p:txBody>
      </p:sp>
      <p:sp>
        <p:nvSpPr>
          <p:cNvPr id="4" name="Oval 3"/>
          <p:cNvSpPr/>
          <p:nvPr/>
        </p:nvSpPr>
        <p:spPr>
          <a:xfrm>
            <a:off x="336176" y="2336873"/>
            <a:ext cx="2070847" cy="16808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Early Initialisation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07894" y="4533223"/>
            <a:ext cx="2070847" cy="168088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Lazy Initialisation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566146" y="4436950"/>
            <a:ext cx="9381565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this method, class in initialized only when it is required. 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It </a:t>
            </a:r>
            <a:r>
              <a:rPr lang="en-IN" sz="2400" dirty="0"/>
              <a:t>can save you from instantiating the class when you don’t need it. 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Generally </a:t>
            </a:r>
            <a:r>
              <a:rPr lang="en-IN" sz="2400" dirty="0"/>
              <a:t>lazy initialization is used when we create a singleton class</a:t>
            </a:r>
          </a:p>
        </p:txBody>
      </p:sp>
    </p:spTree>
    <p:extLst>
      <p:ext uri="{BB962C8B-B14F-4D97-AF65-F5344CB8AC3E}">
        <p14:creationId xmlns:p14="http://schemas.microsoft.com/office/powerpoint/2010/main" val="27250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Singleton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Singleton classes can have only one instance and that instance should be globally accessible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Singleton </a:t>
            </a:r>
            <a:r>
              <a:rPr lang="en-IN" dirty="0"/>
              <a:t>classes provided by JVM</a:t>
            </a:r>
          </a:p>
          <a:p>
            <a:r>
              <a:rPr lang="en-IN" dirty="0" err="1"/>
              <a:t>java.lang.Runtime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 smtClean="0"/>
              <a:t>java.awt.Desktop</a:t>
            </a:r>
            <a:endParaRPr lang="en-IN" dirty="0"/>
          </a:p>
          <a:p>
            <a:r>
              <a:rPr lang="en-IN" dirty="0"/>
              <a:t>Singleton Design pattern is a type of creational design pattern.</a:t>
            </a:r>
          </a:p>
          <a:p>
            <a:r>
              <a:rPr lang="en-IN" dirty="0"/>
              <a:t>Outer classes should be prevented to create instance of singleton class.</a:t>
            </a:r>
          </a:p>
        </p:txBody>
      </p:sp>
    </p:spTree>
    <p:extLst>
      <p:ext uri="{BB962C8B-B14F-4D97-AF65-F5344CB8AC3E}">
        <p14:creationId xmlns:p14="http://schemas.microsoft.com/office/powerpoint/2010/main" val="420447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design a singleton class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 smtClean="0"/>
              <a:t>Make </a:t>
            </a:r>
            <a:r>
              <a:rPr lang="en-IN" dirty="0"/>
              <a:t>constructor as private.</a:t>
            </a:r>
          </a:p>
          <a:p>
            <a:pPr fontAlgn="base"/>
            <a:r>
              <a:rPr lang="en-IN" dirty="0"/>
              <a:t>Write a static method that has return type object of this singleton </a:t>
            </a:r>
            <a:r>
              <a:rPr lang="en-IN" dirty="0" smtClean="0"/>
              <a:t>class.</a:t>
            </a:r>
          </a:p>
          <a:p>
            <a:pPr fontAlgn="base"/>
            <a:r>
              <a:rPr lang="en-IN" dirty="0" smtClean="0"/>
              <a:t>The </a:t>
            </a:r>
            <a:r>
              <a:rPr lang="en-IN" dirty="0"/>
              <a:t>concept of </a:t>
            </a:r>
            <a:r>
              <a:rPr lang="en-IN" dirty="0">
                <a:hlinkClick r:id="rId2"/>
              </a:rPr>
              <a:t>Lazy initialization</a:t>
            </a:r>
            <a:r>
              <a:rPr lang="en-IN" dirty="0"/>
              <a:t> </a:t>
            </a:r>
            <a:r>
              <a:rPr lang="en-IN" dirty="0" smtClean="0"/>
              <a:t>is </a:t>
            </a:r>
            <a:r>
              <a:rPr lang="en-IN" dirty="0"/>
              <a:t>used to write this static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Normal class vs Singleton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Difference in normal and singleton class in terms of instantiation is :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normal class we use constructor, whereas for singleton class we use getInstance() method 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general, to avoid confusion we may also use the class name as method name while defining this method </a:t>
            </a:r>
          </a:p>
        </p:txBody>
      </p:sp>
    </p:spTree>
    <p:extLst>
      <p:ext uri="{BB962C8B-B14F-4D97-AF65-F5344CB8AC3E}">
        <p14:creationId xmlns:p14="http://schemas.microsoft.com/office/powerpoint/2010/main" val="26869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Singletons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0356" y="2096940"/>
            <a:ext cx="6957609" cy="314822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Singleton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13131"/>
                </a:solidFill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Singleton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singleton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Singleton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/* A private Constructor prevents any other class from instantiating*/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Singleton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/* Static 'instance' method */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Singleton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getInstance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singleton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/* Other methods protected by singleton-ness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protected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demoMethod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demoMethod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for singleton"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0356" y="5393084"/>
            <a:ext cx="6957609" cy="13323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SingletonDemo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 Singleton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tmp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Singleton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getInstance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tmp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demoMethod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2083" y="2273604"/>
            <a:ext cx="437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It consists </a:t>
            </a:r>
            <a:r>
              <a:rPr lang="en-IN" sz="2000" dirty="0"/>
              <a:t>of a private </a:t>
            </a:r>
            <a:r>
              <a:rPr lang="en-IN" sz="2000" dirty="0" smtClean="0"/>
              <a:t>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 </a:t>
            </a:r>
            <a:r>
              <a:rPr lang="en-IN" sz="2000" dirty="0"/>
              <a:t>field to hold its result, and a static </a:t>
            </a:r>
            <a:r>
              <a:rPr lang="en-IN" sz="2000" dirty="0" err="1"/>
              <a:t>accessor</a:t>
            </a:r>
            <a:r>
              <a:rPr lang="en-IN" sz="2000" dirty="0"/>
              <a:t> method with a name like getInstance</a:t>
            </a:r>
            <a:r>
              <a:rPr lang="en-IN" sz="2000" dirty="0" smtClean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private field can be assigned from within a static initializer block or, more simply, using an initializer. </a:t>
            </a:r>
            <a:endParaRPr lang="en-I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getInstance( ) method (which must be public) then simply returns this instance</a:t>
            </a:r>
          </a:p>
        </p:txBody>
      </p:sp>
    </p:spTree>
    <p:extLst>
      <p:ext uri="{BB962C8B-B14F-4D97-AF65-F5344CB8AC3E}">
        <p14:creationId xmlns:p14="http://schemas.microsoft.com/office/powerpoint/2010/main" val="23761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Classic </a:t>
            </a:r>
            <a:r>
              <a:rPr lang="en-IN" dirty="0"/>
              <a:t>Singleton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9" y="2178424"/>
            <a:ext cx="5593976" cy="430305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IN" dirty="0"/>
              <a:t>The </a:t>
            </a:r>
            <a:r>
              <a:rPr lang="en-IN" dirty="0" err="1"/>
              <a:t>ClassicSingleton</a:t>
            </a:r>
            <a:r>
              <a:rPr lang="en-IN" dirty="0"/>
              <a:t> class maintains a static reference to the lone singleton </a:t>
            </a:r>
            <a:r>
              <a:rPr lang="en-IN" dirty="0" smtClean="0"/>
              <a:t>instance.</a:t>
            </a:r>
          </a:p>
          <a:p>
            <a:r>
              <a:rPr lang="en-IN" dirty="0" smtClean="0"/>
              <a:t>It returns </a:t>
            </a:r>
            <a:r>
              <a:rPr lang="en-IN" dirty="0"/>
              <a:t>that reference from the static getInstance()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employs </a:t>
            </a:r>
            <a:r>
              <a:rPr lang="en-IN" dirty="0"/>
              <a:t>a technique known as lazy instantiation to create the singleton;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a result, the singleton instance is not created until the getInstance() method is called for the first time.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technique ensures that singleton instances are created only when needed.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46694" y="2336873"/>
            <a:ext cx="5396753" cy="317900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ClassicSingleton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ClassicSingleton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instance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ClassicSingleton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// Exists only to defeat instantiation.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ClassicSingleton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getInstance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instance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instance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ClassicSingleton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instance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Instanceof</a:t>
            </a:r>
            <a:r>
              <a:rPr lang="en-IN" b="1" dirty="0" smtClean="0"/>
              <a:t> Operator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070848"/>
            <a:ext cx="10668997" cy="4074458"/>
          </a:xfrm>
        </p:spPr>
        <p:txBody>
          <a:bodyPr>
            <a:normAutofit/>
          </a:bodyPr>
          <a:lstStyle/>
          <a:p>
            <a:r>
              <a:rPr lang="en-IN" sz="2800" dirty="0"/>
              <a:t>The </a:t>
            </a:r>
            <a:r>
              <a:rPr lang="en-IN" sz="2800" b="1" dirty="0"/>
              <a:t>java </a:t>
            </a:r>
            <a:r>
              <a:rPr lang="en-IN" sz="2800" b="1" dirty="0" err="1"/>
              <a:t>instanceof</a:t>
            </a:r>
            <a:r>
              <a:rPr lang="en-IN" sz="2800" b="1" dirty="0"/>
              <a:t> operator</a:t>
            </a:r>
            <a:r>
              <a:rPr lang="en-IN" sz="2800" dirty="0"/>
              <a:t> is used to test whether the object is an instance of the specified type (class or subclass or interface).</a:t>
            </a:r>
          </a:p>
          <a:p>
            <a:r>
              <a:rPr lang="en-IN" sz="2800" dirty="0"/>
              <a:t>The </a:t>
            </a:r>
            <a:r>
              <a:rPr lang="en-IN" sz="2800" dirty="0" err="1"/>
              <a:t>instanceof</a:t>
            </a:r>
            <a:r>
              <a:rPr lang="en-IN" sz="2800" dirty="0"/>
              <a:t> in java is also known as type </a:t>
            </a:r>
            <a:r>
              <a:rPr lang="en-IN" sz="2800" i="1" dirty="0"/>
              <a:t>comparison operator</a:t>
            </a:r>
            <a:r>
              <a:rPr lang="en-IN" sz="2800" dirty="0"/>
              <a:t> because it compares the instance with type. </a:t>
            </a:r>
            <a:endParaRPr lang="en-IN" sz="2800" dirty="0" smtClean="0"/>
          </a:p>
          <a:p>
            <a:r>
              <a:rPr lang="en-IN" sz="2800" dirty="0" smtClean="0"/>
              <a:t>It </a:t>
            </a:r>
            <a:r>
              <a:rPr lang="en-IN" sz="2800" dirty="0"/>
              <a:t>returns either true or false. </a:t>
            </a:r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IN" sz="2800" dirty="0"/>
              <a:t>we apply the </a:t>
            </a:r>
            <a:r>
              <a:rPr lang="en-IN" sz="2800" dirty="0" err="1"/>
              <a:t>instanceof</a:t>
            </a:r>
            <a:r>
              <a:rPr lang="en-IN" sz="2800" dirty="0"/>
              <a:t> operator with any variable that has null value, it returns false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6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Universal </a:t>
            </a:r>
            <a:r>
              <a:rPr lang="en-US" dirty="0" smtClean="0"/>
              <a:t>Super Class-	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02287"/>
            <a:ext cx="9613861" cy="4031088"/>
          </a:xfrm>
        </p:spPr>
        <p:txBody>
          <a:bodyPr/>
          <a:lstStyle/>
          <a:p>
            <a:r>
              <a:rPr lang="en-US" dirty="0"/>
              <a:t>The Object Class is known as universal super class of Java.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so because Every class you create in Java automatically inherits the Object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class is super class of all the classes in Java either directly or Indirectly.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don't need to extend it manually.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properties of Object class are already in your class</a:t>
            </a:r>
            <a:r>
              <a:rPr lang="en-US" dirty="0" smtClean="0"/>
              <a:t>.</a:t>
            </a:r>
          </a:p>
          <a:p>
            <a:r>
              <a:rPr lang="en-US" altLang="en-US" dirty="0" smtClean="0">
                <a:ea typeface="黑体" panose="02010609060101010101" pitchFamily="49" charset="-122"/>
              </a:rPr>
              <a:t>Object Class - Superclass </a:t>
            </a:r>
            <a:r>
              <a:rPr lang="en-US" altLang="en-US" dirty="0">
                <a:ea typeface="黑体" panose="02010609060101010101" pitchFamily="49" charset="-122"/>
              </a:rPr>
              <a:t>of all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Instanceof</a:t>
            </a:r>
            <a:r>
              <a:rPr lang="en-IN" b="1" dirty="0" smtClean="0"/>
              <a:t>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2178425"/>
            <a:ext cx="10139082" cy="1815352"/>
          </a:xfrm>
        </p:spPr>
        <p:txBody>
          <a:bodyPr/>
          <a:lstStyle/>
          <a:p>
            <a:r>
              <a:rPr lang="en-IN" dirty="0" err="1"/>
              <a:t>Instanceof</a:t>
            </a:r>
            <a:r>
              <a:rPr lang="en-IN" dirty="0"/>
              <a:t> operator is used to check the type of an object at runtime.</a:t>
            </a:r>
          </a:p>
          <a:p>
            <a:r>
              <a:rPr lang="en-IN" dirty="0"/>
              <a:t>It </a:t>
            </a:r>
            <a:r>
              <a:rPr lang="en-IN" dirty="0" smtClean="0"/>
              <a:t>means </a:t>
            </a:r>
            <a:r>
              <a:rPr lang="en-IN" dirty="0"/>
              <a:t>by which your program can obtain run-time type information about an object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</a:t>
            </a:r>
            <a:r>
              <a:rPr lang="en-IN" dirty="0"/>
              <a:t>also important in case of casting object at </a:t>
            </a:r>
            <a:r>
              <a:rPr lang="en-IN" dirty="0" smtClean="0"/>
              <a:t>runtime.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7417" y="4114511"/>
            <a:ext cx="8834718" cy="2006909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Test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Test t=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Test();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System.out.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Test); } }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Downcasting</a:t>
            </a:r>
            <a:r>
              <a:rPr lang="en-IN" dirty="0"/>
              <a:t> with java </a:t>
            </a:r>
            <a:r>
              <a:rPr lang="en-IN" dirty="0" err="1"/>
              <a:t>instanceof</a:t>
            </a:r>
            <a:r>
              <a:rPr lang="en-IN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2124636"/>
            <a:ext cx="5472953" cy="4168588"/>
          </a:xfrm>
        </p:spPr>
        <p:txBody>
          <a:bodyPr>
            <a:normAutofit/>
          </a:bodyPr>
          <a:lstStyle/>
          <a:p>
            <a:r>
              <a:rPr lang="en-IN" dirty="0"/>
              <a:t>When Subclass type refers to the object of Parent class, it is known as </a:t>
            </a:r>
            <a:r>
              <a:rPr lang="en-IN" dirty="0" err="1"/>
              <a:t>downcasting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perform it directly, compiler gives Compilation error.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 perform it by typecasting, </a:t>
            </a:r>
            <a:r>
              <a:rPr lang="en-IN" dirty="0" err="1"/>
              <a:t>ClassCastException</a:t>
            </a:r>
            <a:r>
              <a:rPr lang="en-IN" dirty="0"/>
              <a:t> is thrown at runtime.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if we use </a:t>
            </a:r>
            <a:r>
              <a:rPr lang="en-IN" dirty="0" err="1"/>
              <a:t>instanceof</a:t>
            </a:r>
            <a:r>
              <a:rPr lang="en-IN" dirty="0"/>
              <a:t> operator, </a:t>
            </a:r>
            <a:r>
              <a:rPr lang="en-IN" dirty="0" err="1"/>
              <a:t>downcasting</a:t>
            </a:r>
            <a:r>
              <a:rPr lang="en-IN" dirty="0"/>
              <a:t> is possible.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97" y="2617293"/>
            <a:ext cx="5524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err="1"/>
              <a:t>downcasting</a:t>
            </a:r>
            <a:r>
              <a:rPr lang="en-IN" dirty="0"/>
              <a:t> with </a:t>
            </a:r>
            <a:r>
              <a:rPr lang="en-IN" dirty="0" err="1"/>
              <a:t>instanceof</a:t>
            </a:r>
            <a:r>
              <a:rPr lang="en-IN" dirty="0"/>
              <a:t> operator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1345" y="2130057"/>
            <a:ext cx="7589620" cy="434601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Parent{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Parent {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System.out.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Sucessfull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 Casting"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}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(Parent p)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Child b1=(Child)p;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b1.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}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 Parent p=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Child.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(p); }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Interface is a Java Element that contains</a:t>
            </a:r>
          </a:p>
          <a:p>
            <a:r>
              <a:rPr lang="en-US" sz="2800" dirty="0" smtClean="0"/>
              <a:t>Contains Collection of methods with no code segments.</a:t>
            </a:r>
          </a:p>
          <a:p>
            <a:r>
              <a:rPr lang="en-US" sz="2800" dirty="0" smtClean="0"/>
              <a:t>Can have only public </a:t>
            </a:r>
            <a:r>
              <a:rPr lang="en-US" sz="2800" dirty="0" smtClean="0"/>
              <a:t>members.</a:t>
            </a:r>
            <a:endParaRPr lang="en-US" sz="2800" dirty="0" smtClean="0"/>
          </a:p>
          <a:p>
            <a:r>
              <a:rPr lang="en-US" sz="2800" dirty="0" smtClean="0"/>
              <a:t>Can contain constant variables which are public, static and final by default.</a:t>
            </a:r>
          </a:p>
          <a:p>
            <a:r>
              <a:rPr lang="en-US" sz="2800" dirty="0" smtClean="0"/>
              <a:t>Can extend other interface using </a:t>
            </a:r>
            <a:r>
              <a:rPr lang="en-US" sz="2800" b="1" dirty="0" smtClean="0"/>
              <a:t>extends </a:t>
            </a:r>
            <a:r>
              <a:rPr lang="en-US" sz="2800" dirty="0" smtClean="0"/>
              <a:t>keyword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Cannot contain instances of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Interfaces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662989"/>
              </p:ext>
            </p:extLst>
          </p:nvPr>
        </p:nvGraphicFramePr>
        <p:xfrm>
          <a:off x="680321" y="2189408"/>
          <a:ext cx="9613861" cy="4069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8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– Interface Declaration</a:t>
            </a:r>
            <a:endParaRPr lang="en-US" dirty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62600" y="2176989"/>
            <a:ext cx="8937468" cy="4120780"/>
            <a:chOff x="771" y="1192"/>
            <a:chExt cx="4797" cy="2368"/>
          </a:xfrm>
        </p:grpSpPr>
        <p:pic>
          <p:nvPicPr>
            <p:cNvPr id="5" name="Picture 12" descr="untitl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064"/>
              <a:ext cx="2214" cy="86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  <p:sp>
          <p:nvSpPr>
            <p:cNvPr id="6" name="Line 73"/>
            <p:cNvSpPr>
              <a:spLocks noChangeShapeType="1"/>
            </p:cNvSpPr>
            <p:nvPr/>
          </p:nvSpPr>
          <p:spPr bwMode="auto">
            <a:xfrm rot="5400000">
              <a:off x="2489" y="1895"/>
              <a:ext cx="31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171" y="1554"/>
              <a:ext cx="939" cy="29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Declared with the</a:t>
              </a:r>
              <a:br>
                <a:rPr lang="en-US" altLang="en-US" sz="1200" b="1" dirty="0"/>
              </a:br>
              <a:r>
                <a:rPr lang="en-US" altLang="en-US" sz="1200" b="1" dirty="0"/>
                <a:t>interface keyword</a:t>
              </a:r>
            </a:p>
          </p:txBody>
        </p:sp>
        <p:sp>
          <p:nvSpPr>
            <p:cNvPr id="8" name="Line 73"/>
            <p:cNvSpPr>
              <a:spLocks noChangeShapeType="1"/>
            </p:cNvSpPr>
            <p:nvPr/>
          </p:nvSpPr>
          <p:spPr bwMode="auto">
            <a:xfrm rot="5400000">
              <a:off x="3439" y="1702"/>
              <a:ext cx="69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 Box 74"/>
            <p:cNvSpPr txBox="1">
              <a:spLocks noChangeArrowheads="1"/>
            </p:cNvSpPr>
            <p:nvPr/>
          </p:nvSpPr>
          <p:spPr bwMode="auto">
            <a:xfrm>
              <a:off x="3332" y="1192"/>
              <a:ext cx="902" cy="29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Can extend</a:t>
              </a:r>
              <a:br>
                <a:rPr lang="en-US" altLang="en-US" sz="1200" b="1" dirty="0"/>
              </a:br>
              <a:r>
                <a:rPr lang="en-US" altLang="en-US" sz="1200" b="1" dirty="0"/>
                <a:t>another interface</a:t>
              </a:r>
            </a:p>
          </p:txBody>
        </p:sp>
        <p:sp>
          <p:nvSpPr>
            <p:cNvPr id="10" name="AutoShape 32"/>
            <p:cNvSpPr>
              <a:spLocks/>
            </p:cNvSpPr>
            <p:nvPr/>
          </p:nvSpPr>
          <p:spPr bwMode="auto">
            <a:xfrm rot="10800000">
              <a:off x="2064" y="2456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1" name="Text Box 74"/>
            <p:cNvSpPr txBox="1">
              <a:spLocks noChangeArrowheads="1"/>
            </p:cNvSpPr>
            <p:nvPr/>
          </p:nvSpPr>
          <p:spPr bwMode="auto">
            <a:xfrm>
              <a:off x="771" y="2392"/>
              <a:ext cx="1245" cy="29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A collection of methods</a:t>
              </a:r>
              <a:br>
                <a:rPr lang="en-US" altLang="en-US" sz="1200" b="1" dirty="0"/>
              </a:br>
              <a:r>
                <a:rPr lang="en-US" altLang="en-US" sz="1200" b="1" dirty="0"/>
                <a:t>with no code statements</a:t>
              </a:r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 rot="16200000" flipV="1">
              <a:off x="1931" y="3083"/>
              <a:ext cx="74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 Box 62"/>
            <p:cNvSpPr txBox="1">
              <a:spLocks noChangeArrowheads="1"/>
            </p:cNvSpPr>
            <p:nvPr/>
          </p:nvSpPr>
          <p:spPr bwMode="auto">
            <a:xfrm>
              <a:off x="1823" y="3264"/>
              <a:ext cx="961" cy="29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Can have only public members</a:t>
              </a:r>
            </a:p>
          </p:txBody>
        </p: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612" y="2213"/>
              <a:ext cx="1092" cy="117"/>
              <a:chOff x="2736" y="2245"/>
              <a:chExt cx="1092" cy="117"/>
            </a:xfrm>
          </p:grpSpPr>
          <p:sp>
            <p:nvSpPr>
              <p:cNvPr id="16" name="Line 105"/>
              <p:cNvSpPr>
                <a:spLocks noChangeShapeType="1"/>
              </p:cNvSpPr>
              <p:nvPr/>
            </p:nvSpPr>
            <p:spPr bwMode="auto">
              <a:xfrm rot="-5400000" flipH="1" flipV="1">
                <a:off x="3282" y="1705"/>
                <a:ext cx="0" cy="109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6"/>
              <p:cNvSpPr>
                <a:spLocks noChangeShapeType="1"/>
              </p:cNvSpPr>
              <p:nvPr/>
            </p:nvSpPr>
            <p:spPr bwMode="auto">
              <a:xfrm flipH="1" flipV="1">
                <a:off x="2742" y="2245"/>
                <a:ext cx="0" cy="117"/>
              </a:xfrm>
              <a:prstGeom prst="line">
                <a:avLst/>
              </a:prstGeom>
              <a:ln>
                <a:headEnd type="triangle" w="med" len="med"/>
                <a:tailEnd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 Box 70"/>
            <p:cNvSpPr txBox="1">
              <a:spLocks noChangeArrowheads="1"/>
            </p:cNvSpPr>
            <p:nvPr/>
          </p:nvSpPr>
          <p:spPr bwMode="auto">
            <a:xfrm>
              <a:off x="4272" y="2008"/>
              <a:ext cx="1296" cy="411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Can contain constants:  public,</a:t>
              </a:r>
              <a:br>
                <a:rPr lang="en-US" altLang="en-US" sz="1200" b="1"/>
              </a:br>
              <a:r>
                <a:rPr lang="en-US" altLang="en-US" sz="1200" b="1"/>
                <a:t>static, and final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47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v/s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0924"/>
            <a:ext cx="9613861" cy="41083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interface is a collection of abstract methods</a:t>
            </a:r>
            <a:r>
              <a:rPr lang="en-US" dirty="0" smtClean="0"/>
              <a:t>.</a:t>
            </a:r>
          </a:p>
          <a:p>
            <a:r>
              <a:rPr lang="en-US" dirty="0"/>
              <a:t>A class implements an interface, thereby inheriting the abstract methods of the interface</a:t>
            </a:r>
            <a:r>
              <a:rPr lang="en-US" dirty="0" smtClean="0"/>
              <a:t>.</a:t>
            </a:r>
          </a:p>
          <a:p>
            <a:r>
              <a:rPr lang="en-US" dirty="0"/>
              <a:t>An interface is not a class. 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an interface is similar to writing a class, but they are two different concepts.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describes the attributes and behaviors of an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interface contains behaviors that a class implements</a:t>
            </a:r>
            <a:r>
              <a:rPr lang="en-US" dirty="0" smtClean="0"/>
              <a:t>.</a:t>
            </a:r>
          </a:p>
          <a:p>
            <a:r>
              <a:rPr lang="en-US" dirty="0"/>
              <a:t>An interface is not extended by a class; it is implemented by a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15166"/>
            <a:ext cx="9613861" cy="3721023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implements an interface, you can think of the class as signing a contract, agreeing to perform the specific behaviors of the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a class does not perform all the behaviors of the interface, the class must declare itself as abstract.</a:t>
            </a:r>
          </a:p>
          <a:p>
            <a:r>
              <a:rPr lang="en-US" dirty="0"/>
              <a:t>A class uses the </a:t>
            </a:r>
            <a:r>
              <a:rPr lang="en-US" b="1" dirty="0"/>
              <a:t>implements</a:t>
            </a:r>
            <a:r>
              <a:rPr lang="en-US" dirty="0"/>
              <a:t> keyword to implement an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implements keyword appears in the class declaration following the extends portion of the declaration.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Implementation Demo</a:t>
            </a:r>
            <a:endParaRPr 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441507" y="1983346"/>
            <a:ext cx="8091488" cy="4739426"/>
            <a:chOff x="96" y="880"/>
            <a:chExt cx="5097" cy="2720"/>
          </a:xfrm>
        </p:grpSpPr>
        <p:pic>
          <p:nvPicPr>
            <p:cNvPr id="5" name="Picture 3" descr="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506"/>
              <a:ext cx="3258" cy="209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736" y="2245"/>
              <a:ext cx="1092" cy="117"/>
              <a:chOff x="2736" y="2245"/>
              <a:chExt cx="1092" cy="117"/>
            </a:xfrm>
          </p:grpSpPr>
          <p:sp>
            <p:nvSpPr>
              <p:cNvPr id="20" name="Line 105"/>
              <p:cNvSpPr>
                <a:spLocks noChangeShapeType="1"/>
              </p:cNvSpPr>
              <p:nvPr/>
            </p:nvSpPr>
            <p:spPr bwMode="auto">
              <a:xfrm rot="-5400000" flipH="1" flipV="1">
                <a:off x="3282" y="1705"/>
                <a:ext cx="0" cy="109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06"/>
              <p:cNvSpPr>
                <a:spLocks noChangeShapeType="1"/>
              </p:cNvSpPr>
              <p:nvPr/>
            </p:nvSpPr>
            <p:spPr bwMode="auto">
              <a:xfrm flipH="1" flipV="1">
                <a:off x="2742" y="2245"/>
                <a:ext cx="0" cy="117"/>
              </a:xfrm>
              <a:prstGeom prst="line">
                <a:avLst/>
              </a:prstGeom>
              <a:ln>
                <a:headEnd type="triangle" w="med" len="med"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3558" y="2028"/>
              <a:ext cx="1073" cy="4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Can implement more</a:t>
              </a:r>
              <a:br>
                <a:rPr lang="en-US" altLang="en-US" sz="1200" b="1"/>
              </a:br>
              <a:r>
                <a:rPr lang="en-US" altLang="en-US" sz="1200" b="1"/>
                <a:t>than one interface</a:t>
              </a:r>
              <a:br>
                <a:rPr lang="en-US" altLang="en-US" sz="1200" b="1"/>
              </a:br>
              <a:r>
                <a:rPr lang="en-US" altLang="en-US" sz="1200" b="1"/>
                <a:t>with commas</a:t>
              </a:r>
            </a:p>
          </p:txBody>
        </p:sp>
        <p:sp>
          <p:nvSpPr>
            <p:cNvPr id="8" name="Line 67"/>
            <p:cNvSpPr>
              <a:spLocks noChangeShapeType="1"/>
            </p:cNvSpPr>
            <p:nvPr/>
          </p:nvSpPr>
          <p:spPr bwMode="auto">
            <a:xfrm rot="10800000">
              <a:off x="3456" y="2718"/>
              <a:ext cx="100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AutoShape 32"/>
            <p:cNvSpPr>
              <a:spLocks/>
            </p:cNvSpPr>
            <p:nvPr/>
          </p:nvSpPr>
          <p:spPr bwMode="auto">
            <a:xfrm rot="-5400000">
              <a:off x="2694" y="2126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" name="AutoShape 33"/>
            <p:cNvSpPr>
              <a:spLocks/>
            </p:cNvSpPr>
            <p:nvPr/>
          </p:nvSpPr>
          <p:spPr bwMode="auto">
            <a:xfrm rot="5400000" flipH="1" flipV="1">
              <a:off x="2285" y="2133"/>
              <a:ext cx="110" cy="1872"/>
            </a:xfrm>
            <a:prstGeom prst="rightBrace">
              <a:avLst>
                <a:gd name="adj1" fmla="val 141818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1" name="Line 85"/>
            <p:cNvSpPr>
              <a:spLocks noChangeShapeType="1"/>
            </p:cNvSpPr>
            <p:nvPr/>
          </p:nvSpPr>
          <p:spPr bwMode="auto">
            <a:xfrm rot="16200000" flipH="1">
              <a:off x="1751" y="2304"/>
              <a:ext cx="0" cy="119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Line 87"/>
            <p:cNvSpPr>
              <a:spLocks noChangeShapeType="1"/>
            </p:cNvSpPr>
            <p:nvPr/>
          </p:nvSpPr>
          <p:spPr bwMode="auto">
            <a:xfrm rot="10800000" flipH="1">
              <a:off x="2339" y="2912"/>
              <a:ext cx="0" cy="89"/>
            </a:xfrm>
            <a:prstGeom prst="line">
              <a:avLst/>
            </a:prstGeom>
            <a:ln>
              <a:headEnd type="triangle" w="med" len="med"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96" y="2688"/>
              <a:ext cx="1104" cy="4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Retains the same</a:t>
              </a:r>
              <a:br>
                <a:rPr lang="en-US" altLang="en-US" sz="1200" b="1"/>
              </a:br>
              <a:r>
                <a:rPr lang="en-US" altLang="en-US" sz="1200" b="1"/>
                <a:t>signature as defined in the interface</a:t>
              </a:r>
            </a:p>
          </p:txBody>
        </p:sp>
        <p:sp>
          <p:nvSpPr>
            <p:cNvPr id="14" name="Line 73"/>
            <p:cNvSpPr>
              <a:spLocks noChangeShapeType="1"/>
            </p:cNvSpPr>
            <p:nvPr/>
          </p:nvSpPr>
          <p:spPr bwMode="auto">
            <a:xfrm rot="5400000">
              <a:off x="1571" y="1827"/>
              <a:ext cx="117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 Box 74"/>
            <p:cNvSpPr txBox="1">
              <a:spLocks noChangeArrowheads="1"/>
            </p:cNvSpPr>
            <p:nvPr/>
          </p:nvSpPr>
          <p:spPr bwMode="auto">
            <a:xfrm>
              <a:off x="1600" y="880"/>
              <a:ext cx="1114" cy="4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Implemented using the implements keyword</a:t>
              </a:r>
            </a:p>
          </p:txBody>
        </p: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3456" y="2840"/>
              <a:ext cx="1248" cy="336"/>
              <a:chOff x="3456" y="2840"/>
              <a:chExt cx="1248" cy="336"/>
            </a:xfrm>
          </p:grpSpPr>
          <p:sp>
            <p:nvSpPr>
              <p:cNvPr id="18" name="Line 99"/>
              <p:cNvSpPr>
                <a:spLocks noChangeShapeType="1"/>
              </p:cNvSpPr>
              <p:nvPr/>
            </p:nvSpPr>
            <p:spPr bwMode="auto">
              <a:xfrm rot="10800000" flipV="1">
                <a:off x="4699" y="2840"/>
                <a:ext cx="5" cy="33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00"/>
              <p:cNvSpPr>
                <a:spLocks noChangeShapeType="1"/>
              </p:cNvSpPr>
              <p:nvPr/>
            </p:nvSpPr>
            <p:spPr bwMode="auto">
              <a:xfrm rot="5400000" flipV="1">
                <a:off x="4079" y="2545"/>
                <a:ext cx="1" cy="1248"/>
              </a:xfrm>
              <a:prstGeom prst="line">
                <a:avLst/>
              </a:prstGeom>
              <a:ln>
                <a:headEnd type="triangle" w="med" len="med"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 Box 68"/>
            <p:cNvSpPr txBox="1">
              <a:spLocks noChangeArrowheads="1"/>
            </p:cNvSpPr>
            <p:nvPr/>
          </p:nvSpPr>
          <p:spPr bwMode="auto">
            <a:xfrm>
              <a:off x="4338" y="2566"/>
              <a:ext cx="855" cy="2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Must implement</a:t>
              </a:r>
              <a:br>
                <a:rPr lang="en-US" altLang="en-US" sz="1200" b="1"/>
              </a:br>
              <a:r>
                <a:rPr lang="en-US" altLang="en-US" sz="1200" b="1"/>
                <a:t>all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6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Implementation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3127" y="1985315"/>
            <a:ext cx="9928760" cy="483209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interface Fruit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boolean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hasAPeel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//has a peel must be implemented in any class implementing Fruit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//methods in interfaces must be public }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interface Vegetable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boolean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isARoot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//is a root must be implemented in any class implementing Vegetable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//methods in interfaces must be public }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46721"/>
            <a:ext cx="9613861" cy="92148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definition of the Object class in </a:t>
            </a:r>
            <a:r>
              <a:rPr lang="en-US" b="1" dirty="0" err="1"/>
              <a:t>java.lang</a:t>
            </a:r>
            <a:r>
              <a:rPr lang="en-US" b="1" dirty="0"/>
              <a:t> </a:t>
            </a:r>
            <a:r>
              <a:rPr lang="en-US" b="1" dirty="0" smtClean="0"/>
              <a:t>package</a:t>
            </a:r>
          </a:p>
          <a:p>
            <a:r>
              <a:rPr lang="en-US" dirty="0" smtClean="0"/>
              <a:t>Methods </a:t>
            </a:r>
            <a:r>
              <a:rPr lang="en-US" dirty="0"/>
              <a:t>in this class which you can override in your class.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73580"/>
              </p:ext>
            </p:extLst>
          </p:nvPr>
        </p:nvGraphicFramePr>
        <p:xfrm>
          <a:off x="680321" y="3308320"/>
          <a:ext cx="9659156" cy="31750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829578"/>
                <a:gridCol w="48295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hasCode</a:t>
                      </a:r>
                      <a:r>
                        <a:rPr lang="en-US" sz="2000" b="1" dirty="0" smtClean="0"/>
                        <a:t>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this returns the hash code associated with the Object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toString</a:t>
                      </a:r>
                      <a:r>
                        <a:rPr lang="en-US" sz="2000" b="1" dirty="0" smtClean="0"/>
                        <a:t>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any object in the form of string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getClass</a:t>
                      </a:r>
                      <a:r>
                        <a:rPr lang="en-US" sz="2000" b="1" dirty="0" smtClean="0"/>
                        <a:t>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returns the class Name of the Object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equals()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check if two objects are equal or not.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by the garbage collector on an object when garbage collection determines that there are no more references to the object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dirty="0" smtClean="0"/>
              <a:t>Abstract </a:t>
            </a:r>
            <a:r>
              <a:rPr lang="en-US" dirty="0"/>
              <a:t>class and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5458" y="2143087"/>
            <a:ext cx="960764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Abstract class and interface both are used to achieve Abstraction where we can declare the abstract methods.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280123"/>
              </p:ext>
            </p:extLst>
          </p:nvPr>
        </p:nvGraphicFramePr>
        <p:xfrm>
          <a:off x="1056068" y="2934774"/>
          <a:ext cx="8989452" cy="3667908"/>
        </p:xfrm>
        <a:graphic>
          <a:graphicData uri="http://schemas.openxmlformats.org/drawingml/2006/table">
            <a:tbl>
              <a:tblPr/>
              <a:tblGrid>
                <a:gridCol w="4494726"/>
                <a:gridCol w="4494726"/>
              </a:tblGrid>
              <a:tr h="2838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Abstract class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C88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8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8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Interface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C88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8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8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05143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Abstract class can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have abstract and non-abstract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methods.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can have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only abstract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methods.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478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Abstract class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doesn't support multiple inheritance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supports multiple inheritance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05143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Abstract class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have final, non-final, static and non-static variables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 has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only static and final variables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05143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Abstract class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have static methods, main method and constructor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can't have static methods, main method or constructor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05143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 Abstract class 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 provide the implementation of interface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Interface 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can't provide the implementation of abstract class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36574" marR="36574" marT="36574" marB="36574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MultiThreading</a:t>
            </a:r>
            <a:r>
              <a:rPr lang="en-US" dirty="0" smtClean="0"/>
              <a:t>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7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/>
              <a:t>Multitasking Vs Multithreading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913" y="2062766"/>
            <a:ext cx="9852338" cy="4260761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</a:rPr>
              <a:t>Multitasking</a:t>
            </a:r>
            <a:r>
              <a:rPr lang="en-US" altLang="en-US" sz="2800" dirty="0"/>
              <a:t> is the ability to run one or more programs concurrently.</a:t>
            </a:r>
          </a:p>
          <a:p>
            <a:r>
              <a:rPr lang="en-US" altLang="en-US" sz="2800" dirty="0"/>
              <a:t>Operating system controls the way in which these programs run by scheduling them.</a:t>
            </a:r>
          </a:p>
          <a:p>
            <a:r>
              <a:rPr lang="en-US" altLang="en-US" sz="2800" dirty="0"/>
              <a:t>Time elapsed between switching of programs is minuscule.</a:t>
            </a:r>
          </a:p>
          <a:p>
            <a:r>
              <a:rPr lang="en-US" altLang="en-US" sz="2800" b="1" dirty="0">
                <a:solidFill>
                  <a:schemeClr val="hlink"/>
                </a:solidFill>
                <a:latin typeface="Courier New" panose="02070309020205020404" pitchFamily="49" charset="0"/>
              </a:rPr>
              <a:t>Multithreading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the ability</a:t>
            </a:r>
            <a:r>
              <a:rPr lang="en-US" altLang="en-US" sz="2800" b="1" dirty="0"/>
              <a:t> </a:t>
            </a:r>
            <a:r>
              <a:rPr lang="en-US" altLang="en-US" sz="2800" dirty="0"/>
              <a:t>to execute different parts of a program, called </a:t>
            </a:r>
            <a:r>
              <a:rPr lang="en-US" altLang="en-US" sz="2800" dirty="0">
                <a:latin typeface="Courier New" panose="02070309020205020404" pitchFamily="49" charset="0"/>
              </a:rPr>
              <a:t>threads</a:t>
            </a:r>
            <a:r>
              <a:rPr lang="en-US" altLang="en-US" sz="2800" i="1" dirty="0"/>
              <a:t>, </a:t>
            </a:r>
            <a:r>
              <a:rPr lang="en-US" altLang="en-US" sz="2800" dirty="0"/>
              <a:t>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27016395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49" y="2245217"/>
            <a:ext cx="9813702" cy="43434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Thread is the smallest unit of executable code that performs a particular task.</a:t>
            </a:r>
          </a:p>
          <a:p>
            <a:r>
              <a:rPr lang="en-US" altLang="en-US" sz="3200" dirty="0"/>
              <a:t>An application can be divided into multiple tasks and each task can be assigned to a thread.</a:t>
            </a:r>
          </a:p>
          <a:p>
            <a:r>
              <a:rPr lang="en-US" altLang="en-US" sz="3200" dirty="0"/>
              <a:t>Many threads executing simultaneously is termed as Multithreading.</a:t>
            </a:r>
          </a:p>
        </p:txBody>
      </p:sp>
    </p:spTree>
    <p:extLst>
      <p:ext uri="{BB962C8B-B14F-4D97-AF65-F5344CB8AC3E}">
        <p14:creationId xmlns:p14="http://schemas.microsoft.com/office/powerpoint/2010/main" val="15854599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Multithreading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065986"/>
            <a:ext cx="10763126" cy="4648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Multithreading requires less overhead than multitasking.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multitasking, processes run in their own different address space.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Tasks involved in multithreading can share the same address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Inter-process calling involves more overhead than inter-thread communication.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Multithreading allows us to write efficient programs that make maximum use of the CPU.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Multithreading allows animation loops to sleep for a second between each frame without causing the whole system to pause</a:t>
            </a:r>
            <a:r>
              <a:rPr lang="en-GB" altLang="en-US" dirty="0" smtClean="0"/>
              <a:t>.</a:t>
            </a:r>
          </a:p>
          <a:p>
            <a:r>
              <a:rPr lang="en-US" dirty="0"/>
              <a:t>You can perform many operations together so it saves time.</a:t>
            </a:r>
          </a:p>
          <a:p>
            <a:r>
              <a:rPr lang="en-US" dirty="0"/>
              <a:t>Threads are independent so it doesn't affect other threads if exception occur in a single thread.</a:t>
            </a:r>
          </a:p>
        </p:txBody>
      </p:sp>
    </p:spTree>
    <p:extLst>
      <p:ext uri="{BB962C8B-B14F-4D97-AF65-F5344CB8AC3E}">
        <p14:creationId xmlns:p14="http://schemas.microsoft.com/office/powerpoint/2010/main" val="44918213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Execution</a:t>
            </a:r>
            <a:endParaRPr lang="en-US" dirty="0"/>
          </a:p>
        </p:txBody>
      </p:sp>
      <p:pic>
        <p:nvPicPr>
          <p:cNvPr id="9218" name="Picture 2" descr="what is thread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100464"/>
            <a:ext cx="4602006" cy="447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98017" y="2532622"/>
            <a:ext cx="6096000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Thread is executed inside the 	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There is context-switching 	between the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There can be multiple 	processes inside the OS 	and one process can have 	multiple threads.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thread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158" y="5181600"/>
            <a:ext cx="9538930" cy="990600"/>
          </a:xfrm>
        </p:spPr>
        <p:txBody>
          <a:bodyPr/>
          <a:lstStyle/>
          <a:p>
            <a:r>
              <a:rPr lang="en-US" altLang="en-US" dirty="0"/>
              <a:t>Displaying scrolling text patterns or images on the screen.</a:t>
            </a:r>
          </a:p>
        </p:txBody>
      </p:sp>
      <p:pic>
        <p:nvPicPr>
          <p:cNvPr id="29700" name="Picture 4" descr="pe0698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875881"/>
            <a:ext cx="1203325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6865938" y="2794548"/>
            <a:ext cx="2049462" cy="855662"/>
            <a:chOff x="3365" y="1957"/>
            <a:chExt cx="1291" cy="539"/>
          </a:xfrm>
        </p:grpSpPr>
        <p:pic>
          <p:nvPicPr>
            <p:cNvPr id="29701" name="Picture 5" descr="wb00669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" y="2069"/>
              <a:ext cx="331" cy="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2" name="Picture 6" descr="j01447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957"/>
              <a:ext cx="816" cy="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98590" y="2020395"/>
            <a:ext cx="979559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ahoma" panose="020B0604030504040204" pitchFamily="34" charset="0"/>
              </a:rPr>
              <a:t>Playing sound and displaying images simultaneously.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150772" y="4114800"/>
            <a:ext cx="8325141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ahoma" panose="020B0604030504040204" pitchFamily="34" charset="0"/>
              </a:rPr>
              <a:t>Displaying multiple images on the screen.</a:t>
            </a:r>
          </a:p>
        </p:txBody>
      </p:sp>
      <p:sp>
        <p:nvSpPr>
          <p:cNvPr id="29708" name="WordArt 12"/>
          <p:cNvSpPr>
            <a:spLocks noChangeArrowheads="1" noChangeShapeType="1" noTextEdit="1"/>
          </p:cNvSpPr>
          <p:nvPr/>
        </p:nvSpPr>
        <p:spPr bwMode="auto">
          <a:xfrm>
            <a:off x="5029201" y="6019800"/>
            <a:ext cx="1495425" cy="4953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499786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6 -0.01111 " pathEditMode="relative" ptsTypes="AA">
                                      <p:cBhvr>
                                        <p:cTn id="38" dur="2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 autoUpdateAnimBg="0"/>
      <p:bldP spid="29704" grpId="0" autoUpdateAnimBg="0"/>
      <p:bldP spid="29705" grpId="0" autoUpdateAnimBg="0"/>
      <p:bldP spid="29708" grpId="0" animBg="1"/>
      <p:bldP spid="2970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‘main’ thread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007" y="3322638"/>
            <a:ext cx="9205220" cy="3154362"/>
          </a:xfrm>
        </p:spPr>
        <p:txBody>
          <a:bodyPr>
            <a:normAutofit/>
          </a:bodyPr>
          <a:lstStyle/>
          <a:p>
            <a:pPr lvl="1"/>
            <a:r>
              <a:rPr lang="en-US" altLang="en-US" sz="2400" dirty="0"/>
              <a:t>It is this thread from which child threads are created.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Program is terminated when main thread stops execution.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Main thread can be controlled through </a:t>
            </a:r>
            <a:r>
              <a:rPr lang="en-US" altLang="en-US" sz="2400" dirty="0">
                <a:latin typeface="Courier New" panose="02070309020205020404" pitchFamily="49" charset="0"/>
              </a:rPr>
              <a:t>Thread</a:t>
            </a:r>
            <a:r>
              <a:rPr lang="en-US" altLang="en-US" sz="2400" dirty="0"/>
              <a:t> objects.</a:t>
            </a:r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Reference of the main thread can be obtained by calling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currentThread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method of the </a:t>
            </a:r>
            <a:r>
              <a:rPr lang="en-US" altLang="en-US" sz="2400" dirty="0">
                <a:latin typeface="Courier New" panose="02070309020205020404" pitchFamily="49" charset="0"/>
              </a:rPr>
              <a:t>Thread</a:t>
            </a:r>
            <a:r>
              <a:rPr lang="en-US" altLang="en-US" sz="2400" dirty="0"/>
              <a:t> class.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0320" y="1991027"/>
            <a:ext cx="9613861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ahoma" panose="020B0604030504040204" pitchFamily="34" charset="0"/>
                <a:ea typeface="黑体" panose="02010609060101010101" pitchFamily="49" charset="-122"/>
              </a:rPr>
              <a:t>When Java programs execute, there is always one thread running and that is the  main thread.</a:t>
            </a:r>
          </a:p>
        </p:txBody>
      </p:sp>
    </p:spTree>
    <p:extLst>
      <p:ext uri="{BB962C8B-B14F-4D97-AF65-F5344CB8AC3E}">
        <p14:creationId xmlns:p14="http://schemas.microsoft.com/office/powerpoint/2010/main" val="296783842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 bldLvl="2" autoUpdateAnimBg="0"/>
      <p:bldP spid="307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Threads 4-1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592698" y="1923657"/>
            <a:ext cx="7964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ahoma" panose="020B0604030504040204" pitchFamily="34" charset="0"/>
                <a:ea typeface="黑体" panose="02010609060101010101" pitchFamily="49" charset="-122"/>
              </a:rPr>
              <a:t>Thread objects can be created in two ways: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77146" y="2533257"/>
            <a:ext cx="9795592" cy="96607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400" dirty="0">
              <a:latin typeface="Tahoma" panose="020B0604030504040204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</a:rPr>
              <a:t>Declare a class that is a sub-class of the class </a:t>
            </a:r>
            <a:r>
              <a:rPr lang="en-US" altLang="en-US" dirty="0">
                <a:solidFill>
                  <a:schemeClr val="hlink"/>
                </a:solidFill>
                <a:latin typeface="Courier New" panose="02070309020205020404" pitchFamily="49" charset="0"/>
              </a:rPr>
              <a:t>Thread</a:t>
            </a:r>
            <a:r>
              <a:rPr lang="en-US" altLang="en-US" dirty="0">
                <a:latin typeface="Tahoma" panose="020B0604030504040204" pitchFamily="34" charset="0"/>
              </a:rPr>
              <a:t> defined in </a:t>
            </a:r>
            <a:r>
              <a:rPr lang="en-US" altLang="en-US" dirty="0" err="1">
                <a:solidFill>
                  <a:schemeClr val="hlink"/>
                </a:solidFill>
                <a:latin typeface="Courier New" panose="02070309020205020404" pitchFamily="49" charset="0"/>
              </a:rPr>
              <a:t>java.lang</a:t>
            </a:r>
            <a:r>
              <a:rPr lang="en-US" altLang="en-US" dirty="0">
                <a:latin typeface="Tahoma" panose="020B0604030504040204" pitchFamily="34" charset="0"/>
              </a:rPr>
              <a:t> package.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SzPct val="40000"/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mythread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Thread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80321" y="4290153"/>
            <a:ext cx="9795592" cy="86765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None/>
            </a:pPr>
            <a:endParaRPr lang="en-US" altLang="en-US" sz="1000" dirty="0">
              <a:latin typeface="Tahoma" panose="020B0604030504040204" pitchFamily="34" charset="0"/>
            </a:endParaRPr>
          </a:p>
          <a:p>
            <a:pPr lvl="1">
              <a:spcBef>
                <a:spcPct val="20000"/>
              </a:spcBef>
              <a:buClr>
                <a:srgbClr val="339966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altLang="en-US" dirty="0">
                <a:latin typeface="Tahoma" panose="020B0604030504040204" pitchFamily="34" charset="0"/>
              </a:rPr>
              <a:t>Declare a class that implements the </a:t>
            </a:r>
            <a:r>
              <a:rPr lang="en-US" altLang="en-US" dirty="0">
                <a:solidFill>
                  <a:schemeClr val="hlink"/>
                </a:solidFill>
                <a:latin typeface="Courier New" panose="02070309020205020404" pitchFamily="49" charset="0"/>
              </a:rPr>
              <a:t>Runnable</a:t>
            </a:r>
            <a:r>
              <a:rPr lang="en-US" altLang="en-US" dirty="0">
                <a:latin typeface="Tahoma" panose="020B0604030504040204" pitchFamily="34" charset="0"/>
              </a:rPr>
              <a:t> interface.</a:t>
            </a:r>
          </a:p>
          <a:p>
            <a:pPr lvl="3">
              <a:spcBef>
                <a:spcPct val="20000"/>
              </a:spcBef>
              <a:buClr>
                <a:srgbClr val="339966"/>
              </a:buClr>
              <a:buSzPct val="40000"/>
              <a:buFont typeface="Wingdings" panose="05000000000000000000" pitchFamily="2" charset="2"/>
              <a:buChar char="q"/>
            </a:pPr>
            <a:endParaRPr lang="en-US" altLang="en-US" dirty="0" smtClean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3">
              <a:spcBef>
                <a:spcPct val="20000"/>
              </a:spcBef>
              <a:buClr>
                <a:srgbClr val="339966"/>
              </a:buClr>
              <a:buSzPct val="40000"/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chemeClr val="hlink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 dirty="0" smtClean="0">
                <a:latin typeface="Tahoma" panose="020B0604030504040204" pitchFamily="34" charset="0"/>
              </a:rPr>
              <a:t> </a:t>
            </a:r>
            <a:r>
              <a:rPr lang="en-US" altLang="en-US" sz="2000" b="1" dirty="0" err="1">
                <a:latin typeface="Tahoma" panose="020B0604030504040204" pitchFamily="34" charset="0"/>
              </a:rPr>
              <a:t>mythread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2000" b="1" dirty="0">
                <a:latin typeface="Tahoma" panose="020B0604030504040204" pitchFamily="34" charset="0"/>
              </a:rPr>
              <a:t> 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Runnable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146" y="6090292"/>
            <a:ext cx="979559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Thread class extends Object class and implements Runnable interface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518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8" grpId="0" autoUpdateAnimBg="0"/>
      <p:bldP spid="31751" grpId="0" build="p" bldLvl="2" autoUpdateAnimBg="0"/>
      <p:bldP spid="31752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21" y="803648"/>
            <a:ext cx="9613861" cy="1080938"/>
          </a:xfrm>
        </p:spPr>
        <p:txBody>
          <a:bodyPr/>
          <a:lstStyle/>
          <a:p>
            <a:r>
              <a:rPr lang="en-US" altLang="en-US"/>
              <a:t>Creating Threads 4-2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490" y="4760914"/>
            <a:ext cx="9620518" cy="1716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When </a:t>
            </a:r>
            <a:r>
              <a:rPr lang="en-US" altLang="en-US" dirty="0">
                <a:latin typeface="Courier New" panose="02070309020205020404" pitchFamily="49" charset="0"/>
              </a:rPr>
              <a:t>start()</a:t>
            </a:r>
            <a:r>
              <a:rPr lang="en-US" altLang="en-US" dirty="0"/>
              <a:t> method is invoked, the system allocates resources required to run the thread and schedules the thread to run.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It then calls the thread’s </a:t>
            </a:r>
            <a:r>
              <a:rPr lang="en-US" altLang="en-US" dirty="0">
                <a:latin typeface="Courier New" panose="02070309020205020404" pitchFamily="49" charset="0"/>
              </a:rPr>
              <a:t>run()</a:t>
            </a:r>
            <a:r>
              <a:rPr lang="en-US" altLang="en-US" dirty="0"/>
              <a:t> method.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0321" y="2073500"/>
            <a:ext cx="9454279" cy="134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ahoma" panose="020B0604030504040204" pitchFamily="34" charset="0"/>
                <a:ea typeface="黑体" panose="02010609060101010101" pitchFamily="49" charset="-122"/>
              </a:rPr>
              <a:t>After a new thread has been initiated, we use the start() method to start the thread, otherwise it is an empty Thread object with no system resources allocated.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003125" y="3602866"/>
            <a:ext cx="9291057" cy="8016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Mythread</a:t>
            </a:r>
            <a:r>
              <a:rPr lang="en-US" altLang="en-US" sz="2000" b="1" dirty="0">
                <a:latin typeface="Courier New" panose="02070309020205020404" pitchFamily="49" charset="0"/>
              </a:rPr>
              <a:t> t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Mythread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  <a:p>
            <a:pPr lvl="2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t.start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446289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 bldLvl="2" autoUpdateAnimBg="0"/>
      <p:bldP spid="32772" grpId="0" autoUpdateAnimBg="0"/>
      <p:bldP spid="3277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r>
              <a:rPr lang="en-US" dirty="0"/>
              <a:t>The Object class is beneficial if you want to refer any object whose type you don't know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parent </a:t>
            </a:r>
            <a:r>
              <a:rPr lang="en-US" dirty="0"/>
              <a:t>class reference variable can refer the child class object, know as </a:t>
            </a:r>
            <a:r>
              <a:rPr lang="en-US" dirty="0" err="1"/>
              <a:t>upcasting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getObject</a:t>
            </a:r>
            <a:r>
              <a:rPr lang="en-US" b="1" dirty="0"/>
              <a:t>() </a:t>
            </a:r>
            <a:r>
              <a:rPr lang="en-US" dirty="0"/>
              <a:t>method that returns an </a:t>
            </a:r>
            <a:r>
              <a:rPr lang="en-US" dirty="0" smtClean="0"/>
              <a:t>object.</a:t>
            </a:r>
          </a:p>
          <a:p>
            <a:r>
              <a:rPr lang="en-US" dirty="0" smtClean="0"/>
              <a:t>It </a:t>
            </a:r>
            <a:r>
              <a:rPr lang="en-US" dirty="0"/>
              <a:t>can be of any type like </a:t>
            </a:r>
            <a:r>
              <a:rPr lang="en-US" dirty="0" err="1"/>
              <a:t>Employee,Student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use </a:t>
            </a: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/>
              <a:t>class reference to refer that object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/>
              <a:t>Object </a:t>
            </a:r>
            <a:r>
              <a:rPr lang="en-US" b="1" dirty="0" err="1"/>
              <a:t>obj</a:t>
            </a:r>
            <a:r>
              <a:rPr lang="en-US" b="1" dirty="0"/>
              <a:t>=</a:t>
            </a:r>
            <a:r>
              <a:rPr lang="en-US" b="1" dirty="0" err="1"/>
              <a:t>getObject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74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140201" y="3097213"/>
            <a:ext cx="6335713" cy="3079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400" dirty="0">
                <a:latin typeface="Tahoma" panose="020B0604030504040204" pitchFamily="34" charset="0"/>
              </a:rPr>
              <a:t>	</a:t>
            </a:r>
            <a:r>
              <a:rPr lang="en-GB" altLang="en-US" sz="1400" dirty="0">
                <a:latin typeface="Courier New" panose="02070309020205020404" pitchFamily="49" charset="0"/>
              </a:rPr>
              <a:t>public void run()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		while(true)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	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			try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    		</a:t>
            </a:r>
            <a:r>
              <a:rPr lang="en-GB" altLang="en-US" sz="14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400" dirty="0">
                <a:latin typeface="Courier New" panose="02070309020205020404" pitchFamily="49" charset="0"/>
              </a:rPr>
              <a:t>("This is the child thread");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		</a:t>
            </a:r>
            <a:r>
              <a:rPr lang="en-GB" altLang="en-US" sz="1400" dirty="0" err="1">
                <a:latin typeface="Courier New" panose="02070309020205020404" pitchFamily="49" charset="0"/>
              </a:rPr>
              <a:t>Thread.sleep</a:t>
            </a:r>
            <a:r>
              <a:rPr lang="en-GB" altLang="en-US" sz="1400" dirty="0">
                <a:latin typeface="Courier New" panose="02070309020205020404" pitchFamily="49" charset="0"/>
              </a:rPr>
              <a:t>(500);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			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			catch(</a:t>
            </a:r>
            <a:r>
              <a:rPr lang="en-GB" altLang="en-US" sz="1400" dirty="0" err="1">
                <a:latin typeface="Courier New" panose="02070309020205020404" pitchFamily="49" charset="0"/>
              </a:rPr>
              <a:t>InterruptedException</a:t>
            </a:r>
            <a:r>
              <a:rPr lang="en-GB" altLang="en-US" sz="1400" dirty="0">
                <a:latin typeface="Courier New" panose="02070309020205020404" pitchFamily="49" charset="0"/>
              </a:rPr>
              <a:t> e)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	{ 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Threads 4-3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1" y="1828800"/>
            <a:ext cx="7961313" cy="68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   Example 1</a:t>
            </a:r>
            <a:r>
              <a:rPr lang="en-US" altLang="en-US" sz="1800"/>
              <a:t> –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</a:t>
            </a:r>
            <a:r>
              <a:rPr lang="en-US" altLang="en-US" sz="1600"/>
              <a:t>  </a:t>
            </a:r>
            <a:r>
              <a:rPr lang="en-US" altLang="en-US" sz="1800"/>
              <a:t>Creating a thread by extending the </a:t>
            </a:r>
            <a:r>
              <a:rPr lang="en-US" altLang="en-US" sz="1800">
                <a:latin typeface="Courier New" panose="02070309020205020404" pitchFamily="49" charset="0"/>
              </a:rPr>
              <a:t>Thread</a:t>
            </a:r>
            <a:r>
              <a:rPr lang="en-US" altLang="en-US" sz="1800"/>
              <a:t> class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3465513" y="2662238"/>
            <a:ext cx="5543550" cy="3079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400" dirty="0">
                <a:latin typeface="Courier New" panose="02070309020205020404" pitchFamily="49" charset="0"/>
              </a:rPr>
              <a:t>class </a:t>
            </a:r>
            <a:r>
              <a:rPr lang="en-GB" altLang="en-US" sz="1400" dirty="0" err="1">
                <a:latin typeface="Courier New" panose="02070309020205020404" pitchFamily="49" charset="0"/>
              </a:rPr>
              <a:t>MyThread</a:t>
            </a:r>
            <a:r>
              <a:rPr lang="en-GB" altLang="en-US" sz="1400" dirty="0">
                <a:latin typeface="Courier New" panose="02070309020205020404" pitchFamily="49" charset="0"/>
              </a:rPr>
              <a:t> extends Thread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public static void main(String </a:t>
            </a:r>
            <a:r>
              <a:rPr lang="en-GB" altLang="en-US" sz="1400" dirty="0" err="1">
                <a:latin typeface="Courier New" panose="02070309020205020404" pitchFamily="49" charset="0"/>
              </a:rPr>
              <a:t>args</a:t>
            </a:r>
            <a:r>
              <a:rPr lang="en-GB" altLang="en-US" sz="1400" dirty="0">
                <a:latin typeface="Courier New" panose="02070309020205020404" pitchFamily="49" charset="0"/>
              </a:rPr>
              <a:t>[])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</a:t>
            </a:r>
            <a:r>
              <a:rPr lang="en-GB" altLang="en-US" sz="1400" dirty="0" err="1">
                <a:latin typeface="Courier New" panose="02070309020205020404" pitchFamily="49" charset="0"/>
              </a:rPr>
              <a:t>MyThread</a:t>
            </a:r>
            <a:r>
              <a:rPr lang="en-GB" altLang="en-US" sz="1400" dirty="0">
                <a:latin typeface="Courier New" panose="02070309020205020404" pitchFamily="49" charset="0"/>
              </a:rPr>
              <a:t> </a:t>
            </a:r>
            <a:r>
              <a:rPr lang="en-GB" altLang="en-US" sz="1400" dirty="0" err="1">
                <a:latin typeface="Courier New" panose="02070309020205020404" pitchFamily="49" charset="0"/>
              </a:rPr>
              <a:t>Objex</a:t>
            </a:r>
            <a:r>
              <a:rPr lang="en-GB" altLang="en-US" sz="1400" dirty="0">
                <a:latin typeface="Courier New" panose="02070309020205020404" pitchFamily="49" charset="0"/>
              </a:rPr>
              <a:t> = new </a:t>
            </a:r>
            <a:r>
              <a:rPr lang="en-GB" altLang="en-US" sz="1400" dirty="0" err="1">
                <a:latin typeface="Courier New" panose="02070309020205020404" pitchFamily="49" charset="0"/>
              </a:rPr>
              <a:t>MyThread</a:t>
            </a:r>
            <a:r>
              <a:rPr lang="en-GB" altLang="en-US" sz="1400" dirty="0">
                <a:latin typeface="Courier New" panose="02070309020205020404" pitchFamily="49" charset="0"/>
              </a:rPr>
              <a:t>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</a:t>
            </a:r>
            <a:r>
              <a:rPr lang="en-GB" altLang="en-US" sz="1400" dirty="0" err="1">
                <a:latin typeface="Courier New" panose="02070309020205020404" pitchFamily="49" charset="0"/>
              </a:rPr>
              <a:t>Objex.create</a:t>
            </a:r>
            <a:r>
              <a:rPr lang="en-GB" altLang="en-US" sz="1400" dirty="0">
                <a:latin typeface="Courier New" panose="02070309020205020404" pitchFamily="49" charset="0"/>
              </a:rPr>
              <a:t>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</a:t>
            </a:r>
            <a:r>
              <a:rPr lang="en-GB" altLang="en-US" sz="14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400" dirty="0">
                <a:latin typeface="Courier New" panose="02070309020205020404" pitchFamily="49" charset="0"/>
              </a:rPr>
              <a:t>("This is the main thread");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	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public void create()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		Thread </a:t>
            </a:r>
            <a:r>
              <a:rPr lang="en-GB" altLang="en-US" sz="1400" dirty="0" err="1">
                <a:latin typeface="Courier New" panose="02070309020205020404" pitchFamily="49" charset="0"/>
              </a:rPr>
              <a:t>Objth</a:t>
            </a:r>
            <a:r>
              <a:rPr lang="en-GB" altLang="en-US" sz="1400" dirty="0">
                <a:latin typeface="Courier New" panose="02070309020205020404" pitchFamily="49" charset="0"/>
              </a:rPr>
              <a:t> = new Thread(this);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</a:t>
            </a:r>
            <a:r>
              <a:rPr lang="en-GB" altLang="en-US" sz="1400" dirty="0" err="1">
                <a:latin typeface="Courier New" panose="02070309020205020404" pitchFamily="49" charset="0"/>
              </a:rPr>
              <a:t>Objth.start</a:t>
            </a:r>
            <a:r>
              <a:rPr lang="en-GB" altLang="en-US" sz="1400" dirty="0">
                <a:latin typeface="Courier New" panose="02070309020205020404" pitchFamily="49" charset="0"/>
              </a:rPr>
              <a:t>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}</a:t>
            </a:r>
          </a:p>
        </p:txBody>
      </p:sp>
      <p:pic>
        <p:nvPicPr>
          <p:cNvPr id="33806" name="Picture 1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4488" y="3460750"/>
            <a:ext cx="4760912" cy="1830388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4691064" y="3082341"/>
            <a:ext cx="904415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folHlink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0342961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 animBg="1"/>
      <p:bldP spid="33811" grpId="1" animBg="1"/>
      <p:bldP spid="33810" grpId="0" animBg="1"/>
      <p:bldP spid="33810" grpId="1" animBg="1"/>
      <p:bldP spid="3379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Threads 4-4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20888" y="1941514"/>
            <a:ext cx="7732712" cy="8016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   Example2</a:t>
            </a:r>
            <a:r>
              <a:rPr lang="en-US" altLang="en-US" sz="1800"/>
              <a:t> –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    Creating a thread by implementing the </a:t>
            </a:r>
            <a:r>
              <a:rPr lang="en-US" altLang="en-US" sz="1800">
                <a:latin typeface="Courier New" panose="02070309020205020404" pitchFamily="49" charset="0"/>
              </a:rPr>
              <a:t>Runnable</a:t>
            </a:r>
            <a:r>
              <a:rPr lang="en-US" altLang="en-US" sz="1800"/>
              <a:t> interface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40966" name="Rectangle 2054"/>
          <p:cNvSpPr>
            <a:spLocks noChangeArrowheads="1"/>
          </p:cNvSpPr>
          <p:nvPr/>
        </p:nvSpPr>
        <p:spPr bwMode="auto">
          <a:xfrm>
            <a:off x="2814638" y="2716213"/>
            <a:ext cx="5543550" cy="3079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400" dirty="0">
                <a:latin typeface="Courier New" panose="02070309020205020404" pitchFamily="49" charset="0"/>
              </a:rPr>
              <a:t>class MyThread2 implements Runnable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public static void main(String </a:t>
            </a:r>
            <a:r>
              <a:rPr lang="en-GB" altLang="en-US" sz="1400" dirty="0" err="1">
                <a:latin typeface="Courier New" panose="02070309020205020404" pitchFamily="49" charset="0"/>
              </a:rPr>
              <a:t>args</a:t>
            </a:r>
            <a:r>
              <a:rPr lang="en-GB" altLang="en-US" sz="1400" dirty="0">
                <a:latin typeface="Courier New" panose="02070309020205020404" pitchFamily="49" charset="0"/>
              </a:rPr>
              <a:t>[])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MyThread2 </a:t>
            </a:r>
            <a:r>
              <a:rPr lang="en-GB" altLang="en-US" sz="1400" dirty="0" err="1">
                <a:latin typeface="Courier New" panose="02070309020205020404" pitchFamily="49" charset="0"/>
              </a:rPr>
              <a:t>Objx</a:t>
            </a:r>
            <a:r>
              <a:rPr lang="en-GB" altLang="en-US" sz="1400" dirty="0">
                <a:latin typeface="Courier New" panose="02070309020205020404" pitchFamily="49" charset="0"/>
              </a:rPr>
              <a:t> = new MyThread2();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</a:t>
            </a:r>
            <a:r>
              <a:rPr lang="en-GB" altLang="en-US" sz="1400" dirty="0" err="1">
                <a:latin typeface="Courier New" panose="02070309020205020404" pitchFamily="49" charset="0"/>
              </a:rPr>
              <a:t>Objx.create</a:t>
            </a:r>
            <a:r>
              <a:rPr lang="en-GB" altLang="en-US" sz="1400" dirty="0">
                <a:latin typeface="Courier New" panose="02070309020205020404" pitchFamily="49" charset="0"/>
              </a:rPr>
              <a:t>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</a:t>
            </a:r>
            <a:r>
              <a:rPr lang="en-GB" altLang="en-US" sz="14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400" dirty="0">
                <a:latin typeface="Courier New" panose="02070309020205020404" pitchFamily="49" charset="0"/>
              </a:rPr>
              <a:t>("This is the main thread");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public void create()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Thread </a:t>
            </a:r>
            <a:r>
              <a:rPr lang="en-GB" altLang="en-US" sz="1400" dirty="0" err="1">
                <a:latin typeface="Courier New" panose="02070309020205020404" pitchFamily="49" charset="0"/>
              </a:rPr>
              <a:t>Objth</a:t>
            </a:r>
            <a:r>
              <a:rPr lang="en-GB" altLang="en-US" sz="1400" dirty="0">
                <a:latin typeface="Courier New" panose="02070309020205020404" pitchFamily="49" charset="0"/>
              </a:rPr>
              <a:t> = new Thread(this);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		</a:t>
            </a:r>
            <a:r>
              <a:rPr lang="en-GB" altLang="en-US" sz="1400" dirty="0" err="1">
                <a:latin typeface="Courier New" panose="02070309020205020404" pitchFamily="49" charset="0"/>
              </a:rPr>
              <a:t>Objth.start</a:t>
            </a:r>
            <a:r>
              <a:rPr lang="en-GB" altLang="en-US" sz="1400" dirty="0">
                <a:latin typeface="Courier New" panose="02070309020205020404" pitchFamily="49" charset="0"/>
              </a:rPr>
              <a:t>();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	}</a:t>
            </a:r>
          </a:p>
        </p:txBody>
      </p:sp>
      <p:sp>
        <p:nvSpPr>
          <p:cNvPr id="40967" name="Rectangle 2055"/>
          <p:cNvSpPr>
            <a:spLocks noChangeArrowheads="1"/>
          </p:cNvSpPr>
          <p:nvPr/>
        </p:nvSpPr>
        <p:spPr bwMode="auto">
          <a:xfrm>
            <a:off x="3043238" y="3195638"/>
            <a:ext cx="6107112" cy="30797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>
            <a:spAutoFit/>
          </a:bodyPr>
          <a:lstStyle>
            <a:lvl1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400" dirty="0">
                <a:latin typeface="Courier New" panose="02070309020205020404" pitchFamily="49" charset="0"/>
              </a:rPr>
              <a:t>public void run()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	while(true)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try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{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   	</a:t>
            </a:r>
            <a:r>
              <a:rPr lang="en-GB" altLang="en-US" sz="14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1400" dirty="0">
                <a:latin typeface="Courier New" panose="02070309020205020404" pitchFamily="49" charset="0"/>
              </a:rPr>
              <a:t>("This is the child thread");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   		</a:t>
            </a:r>
            <a:r>
              <a:rPr lang="en-GB" altLang="en-US" sz="1400" dirty="0" err="1">
                <a:latin typeface="Courier New" panose="02070309020205020404" pitchFamily="49" charset="0"/>
              </a:rPr>
              <a:t>Thread.sleep</a:t>
            </a:r>
            <a:r>
              <a:rPr lang="en-GB" altLang="en-US" sz="1400" dirty="0">
                <a:latin typeface="Courier New" panose="02070309020205020404" pitchFamily="49" charset="0"/>
              </a:rPr>
              <a:t>(500);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   		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      	catch(</a:t>
            </a:r>
            <a:r>
              <a:rPr lang="en-GB" altLang="en-US" sz="1400" dirty="0" err="1">
                <a:latin typeface="Courier New" panose="02070309020205020404" pitchFamily="49" charset="0"/>
              </a:rPr>
              <a:t>InterruptedException</a:t>
            </a:r>
            <a:r>
              <a:rPr lang="en-GB" altLang="en-US" sz="1400" dirty="0">
                <a:latin typeface="Courier New" panose="02070309020205020404" pitchFamily="49" charset="0"/>
              </a:rPr>
              <a:t> e)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		{ 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  	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 }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r>
              <a:rPr lang="en-GB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505201" y="3048000"/>
            <a:ext cx="904415" cy="36933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folHlink"/>
                </a:solidFill>
              </a:rPr>
              <a:t>Output</a:t>
            </a:r>
          </a:p>
        </p:txBody>
      </p:sp>
      <p:pic>
        <p:nvPicPr>
          <p:cNvPr id="34829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06776" y="3563938"/>
            <a:ext cx="5203825" cy="20002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50350" y="1188195"/>
            <a:ext cx="2957099" cy="2585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*The Runnable interface should be implemented by any class whose instances are intended to be executed by a thread. </a:t>
            </a: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*Runnable interface have only one method named run().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0613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  <p:bldP spid="40966" grpId="0" animBg="1"/>
      <p:bldP spid="40966" grpId="1" animBg="1"/>
      <p:bldP spid="40967" grpId="0" animBg="1"/>
      <p:bldP spid="40967" grpId="1" animBg="1"/>
      <p:bldP spid="348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</a:t>
            </a:r>
            <a:r>
              <a:rPr lang="en-IN" dirty="0"/>
              <a:t>of Thread </a:t>
            </a:r>
            <a:r>
              <a:rPr lang="en-IN" dirty="0" smtClean="0"/>
              <a:t>class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70534"/>
              </p:ext>
            </p:extLst>
          </p:nvPr>
        </p:nvGraphicFramePr>
        <p:xfrm>
          <a:off x="793376" y="2175435"/>
          <a:ext cx="10623177" cy="426423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86221"/>
                <a:gridCol w="8436956"/>
              </a:tblGrid>
              <a:tr h="19012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Method Signature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marL="33952" marR="33952" marT="33952" marB="33952"/>
                </a:tc>
              </a:tr>
              <a:tr h="43458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String </a:t>
                      </a:r>
                      <a:r>
                        <a:rPr lang="en-IN" sz="1800" dirty="0" err="1">
                          <a:effectLst/>
                        </a:rPr>
                        <a:t>getName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Retrieves the name of running thread in the current context in String format</a:t>
                      </a:r>
                    </a:p>
                  </a:txBody>
                  <a:tcPr marL="33952" marR="33952" marT="33952" marB="33952"/>
                </a:tc>
              </a:tr>
              <a:tr h="556805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void start()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This method will start a new thread of execution by calling run() method of Thread/runnable object.</a:t>
                      </a:r>
                    </a:p>
                  </a:txBody>
                  <a:tcPr marL="33952" marR="33952" marT="33952" marB="33952"/>
                </a:tc>
              </a:tr>
              <a:tr h="434580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void run()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This method is the entry point of the thread. Execution of thread starts from this method.</a:t>
                      </a:r>
                    </a:p>
                  </a:txBody>
                  <a:tcPr marL="33952" marR="33952" marT="33952" marB="33952"/>
                </a:tc>
              </a:tr>
              <a:tr h="43458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void sleep(int sleeptime)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This method suspend the thread for mentioned time duration in argument (</a:t>
                      </a:r>
                      <a:r>
                        <a:rPr lang="en-IN" sz="1800" dirty="0" err="1">
                          <a:effectLst/>
                        </a:rPr>
                        <a:t>sleeptime</a:t>
                      </a:r>
                      <a:r>
                        <a:rPr lang="en-IN" sz="1800" dirty="0">
                          <a:effectLst/>
                        </a:rPr>
                        <a:t> in </a:t>
                      </a:r>
                      <a:r>
                        <a:rPr lang="en-IN" sz="1800" dirty="0" err="1">
                          <a:effectLst/>
                        </a:rPr>
                        <a:t>ms</a:t>
                      </a:r>
                      <a:r>
                        <a:rPr lang="en-IN" sz="1800" dirty="0">
                          <a:effectLst/>
                        </a:rPr>
                        <a:t>)</a:t>
                      </a:r>
                    </a:p>
                  </a:txBody>
                  <a:tcPr marL="33952" marR="33952" marT="33952" marB="33952"/>
                </a:tc>
              </a:tr>
              <a:tr h="556805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void yield()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By invoking this method the current thread pause its execution temporarily and allow other threads to execute.</a:t>
                      </a:r>
                    </a:p>
                  </a:txBody>
                  <a:tcPr marL="33952" marR="33952" marT="33952" marB="33952"/>
                </a:tc>
              </a:tr>
              <a:tr h="67903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void join()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This method used to queue up a thread in execution. Once called on thread, current thread will wait till calling thread completes its execution</a:t>
                      </a:r>
                    </a:p>
                  </a:txBody>
                  <a:tcPr marL="33952" marR="33952" marT="33952" marB="33952"/>
                </a:tc>
              </a:tr>
              <a:tr h="31235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boolean isAlive()</a:t>
                      </a:r>
                    </a:p>
                  </a:txBody>
                  <a:tcPr marL="33952" marR="33952" marT="33952" marB="3395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This method will check if thread is alive or dead</a:t>
                      </a:r>
                    </a:p>
                  </a:txBody>
                  <a:tcPr marL="33952" marR="33952" marT="33952" marB="339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7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0"/>
            <a:ext cx="11914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States 3-1</a:t>
            </a:r>
          </a:p>
        </p:txBody>
      </p:sp>
      <p:pic>
        <p:nvPicPr>
          <p:cNvPr id="35845" name="Picture 5" descr="bot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209801"/>
            <a:ext cx="442913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9" name="Picture 9" descr="rd0191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1"/>
            <a:ext cx="121920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743200" y="1905000"/>
            <a:ext cx="75834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en-US" altLang="en-US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Born:</a:t>
            </a:r>
            <a:r>
              <a:rPr lang="en-US" altLang="en-US" sz="2800">
                <a:latin typeface="Arial" panose="020B0604020202020204" pitchFamily="34" charset="0"/>
                <a:ea typeface="黑体" panose="02010609060101010101" pitchFamily="49" charset="-122"/>
              </a:rPr>
              <a:t> A newly created thread is in a born state.</a:t>
            </a: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en-US" altLang="en-US" sz="28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endParaRPr lang="en-US" altLang="en-US" sz="2800" b="1">
              <a:solidFill>
                <a:schemeClr val="hlink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Ready:</a:t>
            </a:r>
            <a:r>
              <a:rPr lang="en-US" altLang="en-US" sz="2800">
                <a:latin typeface="Arial" panose="020B0604020202020204" pitchFamily="34" charset="0"/>
                <a:ea typeface="黑体" panose="02010609060101010101" pitchFamily="49" charset="-122"/>
              </a:rPr>
              <a:t> After a thread is created, it is in its ready state waiting for start() method to be called.</a:t>
            </a:r>
          </a:p>
        </p:txBody>
      </p:sp>
    </p:spTree>
    <p:extLst>
      <p:ext uri="{BB962C8B-B14F-4D97-AF65-F5344CB8AC3E}">
        <p14:creationId xmlns:p14="http://schemas.microsoft.com/office/powerpoint/2010/main" val="232560247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States 3-2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667000"/>
            <a:ext cx="7772400" cy="1335088"/>
          </a:xfrm>
        </p:spPr>
        <p:txBody>
          <a:bodyPr/>
          <a:lstStyle/>
          <a:p>
            <a:r>
              <a:rPr lang="en-US" altLang="en-US" b="1">
                <a:solidFill>
                  <a:schemeClr val="hlink"/>
                </a:solidFill>
              </a:rPr>
              <a:t>Running:</a:t>
            </a:r>
            <a:r>
              <a:rPr lang="en-US" altLang="en-US"/>
              <a:t> Thread enters the running state when it starts executing.</a:t>
            </a:r>
          </a:p>
        </p:txBody>
      </p:sp>
      <p:pic>
        <p:nvPicPr>
          <p:cNvPr id="48133" name="Picture 5" descr="anim2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9850"/>
            <a:ext cx="9429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2609850" y="4648200"/>
            <a:ext cx="788828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b="1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Sleeping:</a:t>
            </a:r>
            <a:r>
              <a:rPr lang="en-US" altLang="en-US" sz="2800">
                <a:latin typeface="Arial" panose="020B0604020202020204" pitchFamily="34" charset="0"/>
                <a:ea typeface="黑体" panose="02010609060101010101" pitchFamily="49" charset="-122"/>
              </a:rPr>
              <a:t> Execution of a thread can be halted temporarily by using sleep() method. The thread becomes ready after sleep time expires.</a:t>
            </a:r>
          </a:p>
        </p:txBody>
      </p:sp>
      <p:pic>
        <p:nvPicPr>
          <p:cNvPr id="48141" name="Picture 13" descr="pe179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81600"/>
            <a:ext cx="13716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123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7" name="Picture 13" descr="g017638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901228"/>
            <a:ext cx="1219200" cy="904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States 3-3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95600" y="1909296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b="1">
                <a:solidFill>
                  <a:schemeClr val="hlink"/>
                </a:solidFill>
                <a:latin typeface="Tahoma" panose="020B0604030504040204" pitchFamily="34" charset="0"/>
              </a:rPr>
              <a:t>Waiting:</a:t>
            </a:r>
            <a:r>
              <a:rPr lang="en-US" altLang="en-US" sz="2800">
                <a:latin typeface="Tahoma" panose="020B0604030504040204" pitchFamily="34" charset="0"/>
              </a:rPr>
              <a:t> Thread is in waiting state if </a:t>
            </a:r>
            <a:r>
              <a:rPr lang="en-US" altLang="en-US" sz="2800">
                <a:latin typeface="Courier New" panose="02070309020205020404" pitchFamily="49" charset="0"/>
              </a:rPr>
              <a:t>wait()</a:t>
            </a:r>
            <a:r>
              <a:rPr lang="en-US" altLang="en-US" sz="2800">
                <a:latin typeface="Tahoma" panose="020B0604030504040204" pitchFamily="34" charset="0"/>
              </a:rPr>
              <a:t> method has been invoked. Used when</a:t>
            </a:r>
            <a:r>
              <a:rPr lang="en-GB" altLang="en-US" sz="2800">
                <a:latin typeface="Tahoma" panose="020B0604030504040204" pitchFamily="34" charset="0"/>
              </a:rPr>
              <a:t> two or more threads run concurrently.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pic>
        <p:nvPicPr>
          <p:cNvPr id="36871" name="Picture 7" descr="airpl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20027"/>
            <a:ext cx="1270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895600" y="3444027"/>
            <a:ext cx="7658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chemeClr val="hlink"/>
                </a:solidFill>
                <a:latin typeface="Tahoma" panose="020B0604030504040204" pitchFamily="34" charset="0"/>
              </a:rPr>
              <a:t>Blocked:</a:t>
            </a:r>
            <a:r>
              <a:rPr lang="en-US" altLang="en-US" sz="2800" dirty="0">
                <a:latin typeface="Tahoma" panose="020B0604030504040204" pitchFamily="34" charset="0"/>
              </a:rPr>
              <a:t> </a:t>
            </a:r>
            <a:r>
              <a:rPr lang="en-GB" altLang="en-US" sz="2800" dirty="0">
                <a:latin typeface="Tahoma" panose="020B0604030504040204" pitchFamily="34" charset="0"/>
              </a:rPr>
              <a:t>The thread enters a blocked state when it waits for an event such as </a:t>
            </a:r>
            <a:r>
              <a:rPr lang="en-GB" altLang="en-US" sz="2800" dirty="0" err="1">
                <a:latin typeface="Tahoma" panose="020B0604030504040204" pitchFamily="34" charset="0"/>
              </a:rPr>
              <a:t>Input/Output</a:t>
            </a:r>
            <a:r>
              <a:rPr lang="en-GB" altLang="en-US" sz="2800" dirty="0">
                <a:latin typeface="Tahoma" panose="020B0604030504040204" pitchFamily="34" charset="0"/>
              </a:rPr>
              <a:t> operations.</a:t>
            </a:r>
            <a:r>
              <a:rPr lang="en-US" altLang="en-US" sz="2800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GB" altLang="en-US" sz="2000" dirty="0">
                <a:latin typeface="Tahoma" panose="020B0604030504040204" pitchFamily="34" charset="0"/>
              </a:rPr>
              <a:t>	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2895600" y="4968027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b="1">
                <a:solidFill>
                  <a:schemeClr val="hlink"/>
                </a:solidFill>
              </a:rPr>
              <a:t>Dead:</a:t>
            </a:r>
            <a:r>
              <a:rPr lang="en-US" altLang="en-US"/>
              <a:t> The thread enters the dead state after the run() method has finished or the thread’s stop() method is called.</a:t>
            </a:r>
          </a:p>
        </p:txBody>
      </p:sp>
      <p:pic>
        <p:nvPicPr>
          <p:cNvPr id="36882" name="Picture 18" descr="spora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30027"/>
            <a:ext cx="11684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620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76" grpId="0" autoUpdateAnimBg="0"/>
      <p:bldP spid="36881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Different stages in the life of a  Thread </a:t>
            </a:r>
          </a:p>
        </p:txBody>
      </p:sp>
      <p:sp>
        <p:nvSpPr>
          <p:cNvPr id="52365" name="Oval 141"/>
          <p:cNvSpPr>
            <a:spLocks noChangeArrowheads="1"/>
          </p:cNvSpPr>
          <p:nvPr/>
        </p:nvSpPr>
        <p:spPr bwMode="auto">
          <a:xfrm>
            <a:off x="3850784" y="1981200"/>
            <a:ext cx="1524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 New Thread</a:t>
            </a:r>
          </a:p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(BORN)</a:t>
            </a:r>
          </a:p>
        </p:txBody>
      </p:sp>
      <p:sp>
        <p:nvSpPr>
          <p:cNvPr id="52367" name="Oval 143"/>
          <p:cNvSpPr>
            <a:spLocks noChangeArrowheads="1"/>
          </p:cNvSpPr>
          <p:nvPr/>
        </p:nvSpPr>
        <p:spPr bwMode="auto">
          <a:xfrm>
            <a:off x="3850784" y="3048000"/>
            <a:ext cx="1524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52368" name="Oval 144"/>
          <p:cNvSpPr>
            <a:spLocks noChangeArrowheads="1"/>
          </p:cNvSpPr>
          <p:nvPr/>
        </p:nvSpPr>
        <p:spPr bwMode="auto">
          <a:xfrm>
            <a:off x="3850784" y="4724400"/>
            <a:ext cx="1524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52369" name="Oval 145"/>
          <p:cNvSpPr>
            <a:spLocks noChangeArrowheads="1"/>
          </p:cNvSpPr>
          <p:nvPr/>
        </p:nvSpPr>
        <p:spPr bwMode="auto">
          <a:xfrm>
            <a:off x="3798196" y="5836276"/>
            <a:ext cx="1524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52370" name="Oval 146"/>
          <p:cNvSpPr>
            <a:spLocks noChangeArrowheads="1"/>
          </p:cNvSpPr>
          <p:nvPr/>
        </p:nvSpPr>
        <p:spPr bwMode="auto">
          <a:xfrm>
            <a:off x="2021984" y="4038600"/>
            <a:ext cx="1524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SLEEPING</a:t>
            </a:r>
          </a:p>
        </p:txBody>
      </p:sp>
      <p:sp>
        <p:nvSpPr>
          <p:cNvPr id="52371" name="Oval 147"/>
          <p:cNvSpPr>
            <a:spLocks noChangeArrowheads="1"/>
          </p:cNvSpPr>
          <p:nvPr/>
        </p:nvSpPr>
        <p:spPr bwMode="auto">
          <a:xfrm>
            <a:off x="1564784" y="5257800"/>
            <a:ext cx="1524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WAITING</a:t>
            </a:r>
          </a:p>
        </p:txBody>
      </p:sp>
      <p:sp>
        <p:nvSpPr>
          <p:cNvPr id="52373" name="Oval 149"/>
          <p:cNvSpPr>
            <a:spLocks noChangeArrowheads="1"/>
          </p:cNvSpPr>
          <p:nvPr/>
        </p:nvSpPr>
        <p:spPr bwMode="auto">
          <a:xfrm>
            <a:off x="6060584" y="5257800"/>
            <a:ext cx="1524000" cy="8382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BLOCKED</a:t>
            </a:r>
          </a:p>
        </p:txBody>
      </p:sp>
      <p:sp>
        <p:nvSpPr>
          <p:cNvPr id="52374" name="Line 150"/>
          <p:cNvSpPr>
            <a:spLocks noChangeShapeType="1"/>
          </p:cNvSpPr>
          <p:nvPr/>
        </p:nvSpPr>
        <p:spPr bwMode="auto">
          <a:xfrm>
            <a:off x="4612784" y="2819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75" name="Line 151"/>
          <p:cNvSpPr>
            <a:spLocks noChangeShapeType="1"/>
          </p:cNvSpPr>
          <p:nvPr/>
        </p:nvSpPr>
        <p:spPr bwMode="auto">
          <a:xfrm>
            <a:off x="4612784" y="3886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76" name="Line 152"/>
          <p:cNvSpPr>
            <a:spLocks noChangeShapeType="1"/>
          </p:cNvSpPr>
          <p:nvPr/>
        </p:nvSpPr>
        <p:spPr bwMode="auto">
          <a:xfrm>
            <a:off x="4612784" y="5562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 flipH="1">
            <a:off x="3088784" y="5410200"/>
            <a:ext cx="914400" cy="152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78" name="Line 154"/>
          <p:cNvSpPr>
            <a:spLocks noChangeShapeType="1"/>
          </p:cNvSpPr>
          <p:nvPr/>
        </p:nvSpPr>
        <p:spPr bwMode="auto">
          <a:xfrm>
            <a:off x="5298584" y="53340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80" name="Line 156"/>
          <p:cNvSpPr>
            <a:spLocks noChangeShapeType="1"/>
          </p:cNvSpPr>
          <p:nvPr/>
        </p:nvSpPr>
        <p:spPr bwMode="auto">
          <a:xfrm flipH="1">
            <a:off x="3545984" y="38100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1183784" y="5638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82" name="Line 158"/>
          <p:cNvSpPr>
            <a:spLocks noChangeShapeType="1"/>
          </p:cNvSpPr>
          <p:nvPr/>
        </p:nvSpPr>
        <p:spPr bwMode="auto">
          <a:xfrm flipV="1">
            <a:off x="1183784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83" name="Line 159"/>
          <p:cNvSpPr>
            <a:spLocks noChangeShapeType="1"/>
          </p:cNvSpPr>
          <p:nvPr/>
        </p:nvSpPr>
        <p:spPr bwMode="auto">
          <a:xfrm>
            <a:off x="1183784" y="3505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 flipV="1">
            <a:off x="7965584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86" name="Line 162"/>
          <p:cNvSpPr>
            <a:spLocks noChangeShapeType="1"/>
          </p:cNvSpPr>
          <p:nvPr/>
        </p:nvSpPr>
        <p:spPr bwMode="auto">
          <a:xfrm flipH="1">
            <a:off x="5374784" y="3505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89" name="Line 165"/>
          <p:cNvSpPr>
            <a:spLocks noChangeShapeType="1"/>
          </p:cNvSpPr>
          <p:nvPr/>
        </p:nvSpPr>
        <p:spPr bwMode="auto">
          <a:xfrm>
            <a:off x="7584584" y="5638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393" name="Oval 169"/>
          <p:cNvSpPr>
            <a:spLocks noChangeArrowheads="1"/>
          </p:cNvSpPr>
          <p:nvPr/>
        </p:nvSpPr>
        <p:spPr bwMode="auto">
          <a:xfrm>
            <a:off x="5831984" y="4038600"/>
            <a:ext cx="16002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SUSPENDED</a:t>
            </a:r>
          </a:p>
        </p:txBody>
      </p:sp>
      <p:sp>
        <p:nvSpPr>
          <p:cNvPr id="52394" name="Line 170"/>
          <p:cNvSpPr>
            <a:spLocks noChangeShapeType="1"/>
          </p:cNvSpPr>
          <p:nvPr/>
        </p:nvSpPr>
        <p:spPr bwMode="auto">
          <a:xfrm flipH="1" flipV="1">
            <a:off x="5222384" y="3810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5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5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5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65" grpId="0" animBg="1" autoUpdateAnimBg="0"/>
      <p:bldP spid="52367" grpId="0" animBg="1" autoUpdateAnimBg="0"/>
      <p:bldP spid="52368" grpId="0" animBg="1" autoUpdateAnimBg="0"/>
      <p:bldP spid="52369" grpId="0" animBg="1" autoUpdateAnimBg="0"/>
      <p:bldP spid="52370" grpId="0" animBg="1" autoUpdateAnimBg="0"/>
      <p:bldP spid="52371" grpId="0" animBg="1" autoUpdateAnimBg="0"/>
      <p:bldP spid="52373" grpId="0" animBg="1" autoUpdateAnimBg="0"/>
      <p:bldP spid="52374" grpId="0" animBg="1"/>
      <p:bldP spid="52375" grpId="0" animBg="1"/>
      <p:bldP spid="52376" grpId="0" animBg="1"/>
      <p:bldP spid="52377" grpId="0" animBg="1"/>
      <p:bldP spid="52378" grpId="0" animBg="1"/>
      <p:bldP spid="52380" grpId="0" animBg="1"/>
      <p:bldP spid="52381" grpId="0" animBg="1"/>
      <p:bldP spid="52382" grpId="0" animBg="1"/>
      <p:bldP spid="52383" grpId="0" animBg="1"/>
      <p:bldP spid="52385" grpId="0" animBg="1"/>
      <p:bldP spid="52386" grpId="0" animBg="1"/>
      <p:bldP spid="52389" grpId="0" animBg="1"/>
      <p:bldP spid="52393" grpId="0" animBg="1" autoUpdateAnimBg="0"/>
      <p:bldP spid="523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Conditions that prevent Thread Execution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3263900"/>
            <a:ext cx="9457454" cy="2755900"/>
          </a:xfrm>
        </p:spPr>
        <p:txBody>
          <a:bodyPr/>
          <a:lstStyle/>
          <a:p>
            <a:pPr lvl="1">
              <a:buSzPct val="80000"/>
            </a:pPr>
            <a:r>
              <a:rPr lang="en-US" altLang="en-US" sz="2800" dirty="0"/>
              <a:t>Put to sleep using </a:t>
            </a:r>
            <a:r>
              <a:rPr lang="en-US" altLang="en-US" sz="2800" dirty="0">
                <a:latin typeface="Courier New" panose="02070309020205020404" pitchFamily="49" charset="0"/>
              </a:rPr>
              <a:t>sleep()</a:t>
            </a:r>
            <a:r>
              <a:rPr lang="en-US" altLang="en-US" sz="2800" dirty="0"/>
              <a:t> method.</a:t>
            </a:r>
          </a:p>
          <a:p>
            <a:pPr lvl="1">
              <a:buSzPct val="80000"/>
            </a:pPr>
            <a:r>
              <a:rPr lang="en-US" altLang="en-US" sz="2800" dirty="0"/>
              <a:t>Is waiting because wait() method was called.</a:t>
            </a:r>
          </a:p>
          <a:p>
            <a:pPr lvl="1">
              <a:buSzPct val="80000"/>
            </a:pPr>
            <a:r>
              <a:rPr lang="en-US" altLang="en-US" sz="2800" dirty="0"/>
              <a:t>Explicitly yielded using yield() method.</a:t>
            </a:r>
          </a:p>
          <a:p>
            <a:pPr lvl="1">
              <a:buSzPct val="80000"/>
            </a:pPr>
            <a:r>
              <a:rPr lang="en-US" altLang="en-US" sz="2800" dirty="0"/>
              <a:t>Blocked for file I/O.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76518" y="2209800"/>
            <a:ext cx="965808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ahoma" panose="020B0604030504040204" pitchFamily="34" charset="0"/>
              </a:rPr>
              <a:t>Thread execution is interrupted if: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Not of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24388858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 bldLvl="2" autoUpdateAnimBg="0"/>
      <p:bldP spid="3891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Thread Priorities 2-1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070" y="3191814"/>
            <a:ext cx="9194112" cy="2782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Similarly while programming, we may have to run a thread of higher importance without stopping or suspending the current running thread.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Thread priorities play an important role in such a situation.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241738" y="2125014"/>
            <a:ext cx="905244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ahoma" panose="020B0604030504040204" pitchFamily="34" charset="0"/>
              </a:rPr>
              <a:t>Priorities for carrying out activities changes at times.</a:t>
            </a:r>
          </a:p>
        </p:txBody>
      </p:sp>
    </p:spTree>
    <p:extLst>
      <p:ext uri="{BB962C8B-B14F-4D97-AF65-F5344CB8AC3E}">
        <p14:creationId xmlns:p14="http://schemas.microsoft.com/office/powerpoint/2010/main" val="203888704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 bldLvl="2" autoUpdateAnimBg="0"/>
      <p:bldP spid="409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Equals Method</a:t>
            </a:r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16676" y="2073499"/>
            <a:ext cx="7521262" cy="4353059"/>
            <a:chOff x="1344" y="882"/>
            <a:chExt cx="3275" cy="2190"/>
          </a:xfrm>
        </p:grpSpPr>
        <p:pic>
          <p:nvPicPr>
            <p:cNvPr id="5" name="Picture 3" descr="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572"/>
              <a:ext cx="2658" cy="15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grpSp>
          <p:nvGrpSpPr>
            <p:cNvPr id="6" name="Group 110"/>
            <p:cNvGrpSpPr>
              <a:grpSpLocks/>
            </p:cNvGrpSpPr>
            <p:nvPr/>
          </p:nvGrpSpPr>
          <p:grpSpPr bwMode="auto">
            <a:xfrm rot="5400000" flipH="1" flipV="1">
              <a:off x="3462" y="2295"/>
              <a:ext cx="228" cy="594"/>
              <a:chOff x="3353" y="2605"/>
              <a:chExt cx="257" cy="257"/>
            </a:xfrm>
          </p:grpSpPr>
          <p:sp>
            <p:nvSpPr>
              <p:cNvPr id="11" name="Line 111"/>
              <p:cNvSpPr>
                <a:spLocks noChangeShapeType="1"/>
              </p:cNvSpPr>
              <p:nvPr/>
            </p:nvSpPr>
            <p:spPr bwMode="auto">
              <a:xfrm flipV="1">
                <a:off x="3359" y="2605"/>
                <a:ext cx="0" cy="257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12"/>
              <p:cNvSpPr>
                <a:spLocks noChangeShapeType="1"/>
              </p:cNvSpPr>
              <p:nvPr/>
            </p:nvSpPr>
            <p:spPr bwMode="auto">
              <a:xfrm rot="16200000" flipV="1">
                <a:off x="3482" y="2476"/>
                <a:ext cx="0" cy="257"/>
              </a:xfrm>
              <a:prstGeom prst="line">
                <a:avLst/>
              </a:prstGeom>
              <a:ln>
                <a:headEnd type="triangle" w="med" len="med"/>
                <a:tailEnd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72"/>
            <p:cNvSpPr txBox="1">
              <a:spLocks noChangeArrowheads="1"/>
            </p:cNvSpPr>
            <p:nvPr/>
          </p:nvSpPr>
          <p:spPr bwMode="auto">
            <a:xfrm>
              <a:off x="3835" y="2544"/>
              <a:ext cx="784" cy="2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Uses standard</a:t>
              </a:r>
              <a:br>
                <a:rPr lang="en-US" altLang="en-US" sz="1200" b="1"/>
              </a:br>
              <a:r>
                <a:rPr lang="en-US" altLang="en-US" sz="1200" b="1"/>
                <a:t>method call</a:t>
              </a:r>
            </a:p>
          </p:txBody>
        </p:sp>
        <p:sp>
          <p:nvSpPr>
            <p:cNvPr id="8" name="AutoShape 32"/>
            <p:cNvSpPr>
              <a:spLocks/>
            </p:cNvSpPr>
            <p:nvPr/>
          </p:nvSpPr>
          <p:spPr bwMode="auto">
            <a:xfrm rot="-5400000">
              <a:off x="3225" y="1818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" name="Line 73"/>
            <p:cNvSpPr>
              <a:spLocks noChangeShapeType="1"/>
            </p:cNvSpPr>
            <p:nvPr/>
          </p:nvSpPr>
          <p:spPr bwMode="auto">
            <a:xfrm rot="5400000">
              <a:off x="2709" y="1663"/>
              <a:ext cx="117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2845" y="882"/>
              <a:ext cx="909" cy="41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Compares two</a:t>
              </a:r>
              <a:br>
                <a:rPr lang="en-US" altLang="en-US" sz="1200" b="1"/>
              </a:br>
              <a:r>
                <a:rPr lang="en-US" altLang="en-US" sz="1200" b="1"/>
                <a:t>string objects for</a:t>
              </a:r>
              <a:br>
                <a:rPr lang="en-US" altLang="en-US" sz="1200" b="1"/>
              </a:br>
              <a:r>
                <a:rPr lang="en-US" altLang="en-US" sz="1200" b="1"/>
                <a:t>value equality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1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820" y="2017714"/>
            <a:ext cx="9866268" cy="2020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Thread priorities in Java are constants defined in the Thread class.</a:t>
            </a:r>
          </a:p>
          <a:p>
            <a:pPr lvl="2">
              <a:lnSpc>
                <a:spcPct val="90000"/>
              </a:lnSpc>
              <a:buClr>
                <a:schemeClr val="hlink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NORM_PRIORITY</a:t>
            </a:r>
            <a:r>
              <a:rPr lang="en-US" altLang="en-US" dirty="0"/>
              <a:t>	– value is </a:t>
            </a:r>
          </a:p>
          <a:p>
            <a:pPr lvl="2">
              <a:lnSpc>
                <a:spcPct val="90000"/>
              </a:lnSpc>
              <a:buClr>
                <a:schemeClr val="hlink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MAX_PRIORITY</a:t>
            </a:r>
            <a:r>
              <a:rPr lang="en-US" altLang="en-US" dirty="0"/>
              <a:t>	– value is</a:t>
            </a:r>
          </a:p>
          <a:p>
            <a:pPr lvl="2">
              <a:lnSpc>
                <a:spcPct val="90000"/>
              </a:lnSpc>
              <a:buClr>
                <a:schemeClr val="hlink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MIN_PRIORITY</a:t>
            </a:r>
            <a:r>
              <a:rPr lang="en-US" altLang="en-US" dirty="0"/>
              <a:t>	– value is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Thread Priorities 2-2</a:t>
            </a:r>
          </a:p>
        </p:txBody>
      </p:sp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6021947" y="2447133"/>
            <a:ext cx="228600" cy="1012825"/>
            <a:chOff x="3708" y="1824"/>
            <a:chExt cx="144" cy="638"/>
          </a:xfrm>
        </p:grpSpPr>
        <p:sp>
          <p:nvSpPr>
            <p:cNvPr id="6758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3708" y="2304"/>
              <a:ext cx="96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miter lim="800000"/>
                    <a:headEnd/>
                    <a:tailEnd/>
                  </a:ln>
                  <a:solidFill>
                    <a:schemeClr val="tx2"/>
                  </a:soli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6758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3708" y="1824"/>
              <a:ext cx="14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2700">
                    <a:solidFill>
                      <a:srgbClr val="EAEAEA"/>
                    </a:solidFill>
                    <a:miter lim="800000"/>
                    <a:headEnd/>
                    <a:tailEnd/>
                  </a:ln>
                  <a:solidFill>
                    <a:schemeClr val="tx2"/>
                  </a:soli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7590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708" y="2076"/>
              <a:ext cx="144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miter lim="800000"/>
                    <a:headEnd/>
                    <a:tailEnd/>
                  </a:ln>
                  <a:solidFill>
                    <a:schemeClr val="tx2"/>
                  </a:soli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 panose="020B0A04020102020204" pitchFamily="34" charset="0"/>
                </a:rPr>
                <a:t>10</a:t>
              </a:r>
            </a:p>
          </p:txBody>
        </p:sp>
      </p:grp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321972" y="3889376"/>
            <a:ext cx="10225825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The default priority is </a:t>
            </a:r>
            <a:r>
              <a:rPr lang="en-US" altLang="en-US" sz="2400" dirty="0">
                <a:latin typeface="Courier New" panose="02070309020205020404" pitchFamily="49" charset="0"/>
              </a:rPr>
              <a:t>NORM_PRIORITY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Two methods used to change priority: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final void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setPriority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newp</a:t>
            </a:r>
            <a:r>
              <a:rPr lang="en-US" altLang="en-US" sz="2400" b="1" dirty="0">
                <a:latin typeface="Courier New" panose="02070309020205020404" pitchFamily="49" charset="0"/>
              </a:rPr>
              <a:t>):</a:t>
            </a:r>
            <a:r>
              <a:rPr lang="en-US" altLang="en-US" sz="2400" b="1" dirty="0"/>
              <a:t> </a:t>
            </a:r>
            <a:r>
              <a:rPr lang="en-US" altLang="en-US" sz="2400" dirty="0"/>
              <a:t>changes the thread’s current priority. </a:t>
            </a:r>
          </a:p>
          <a:p>
            <a:pPr lvl="2">
              <a:lnSpc>
                <a:spcPct val="8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final </a:t>
            </a:r>
            <a:r>
              <a:rPr lang="en-US" altLang="en-US" sz="2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getPriority</a:t>
            </a:r>
            <a:r>
              <a:rPr lang="en-US" altLang="en-US" sz="2400" b="1" dirty="0"/>
              <a:t>(): </a:t>
            </a:r>
            <a:r>
              <a:rPr lang="en-US" altLang="en-US" sz="2400" dirty="0"/>
              <a:t>returns the thread’s priority.</a:t>
            </a:r>
          </a:p>
        </p:txBody>
      </p:sp>
    </p:spTree>
    <p:extLst>
      <p:ext uri="{BB962C8B-B14F-4D97-AF65-F5344CB8AC3E}">
        <p14:creationId xmlns:p14="http://schemas.microsoft.com/office/powerpoint/2010/main" val="7885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Thread Priority Example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0321" y="2033291"/>
            <a:ext cx="9613860" cy="443198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"Inside run method"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 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setPriority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 thread priority : 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Thread.currentThread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getPriority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t1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t1 thread is child of main thread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so t1 thread will also have priority 6.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"t1 thread priority : 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+ t1.getPriority());     } 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Daemon </a:t>
            </a:r>
            <a:r>
              <a:rPr lang="en-IN" dirty="0" smtClean="0"/>
              <a:t>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43126"/>
            <a:ext cx="10225244" cy="3921498"/>
          </a:xfrm>
        </p:spPr>
        <p:txBody>
          <a:bodyPr>
            <a:normAutofit/>
          </a:bodyPr>
          <a:lstStyle/>
          <a:p>
            <a:r>
              <a:rPr lang="en-IN" dirty="0"/>
              <a:t>Daemon thread is a low priority thread that runs in background to perform tasks such as garbage collection</a:t>
            </a:r>
            <a:r>
              <a:rPr lang="en-IN" dirty="0" smtClean="0"/>
              <a:t>.</a:t>
            </a:r>
          </a:p>
          <a:p>
            <a:r>
              <a:rPr lang="en-IN" dirty="0"/>
              <a:t>Daemon thread in java can be useful to run some tasks in background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</a:t>
            </a:r>
            <a:r>
              <a:rPr lang="en-IN" dirty="0"/>
              <a:t>a service provider thread that provides services to the user thread. </a:t>
            </a:r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life depend on the mercy of user threads i.e. when all the user threads dies, JVM terminates this thread automatically</a:t>
            </a:r>
            <a:r>
              <a:rPr lang="en-IN" dirty="0" smtClean="0"/>
              <a:t>.</a:t>
            </a:r>
          </a:p>
          <a:p>
            <a:r>
              <a:rPr lang="en-IN" dirty="0"/>
              <a:t>There are many java daemon threads running automatically e.g. </a:t>
            </a:r>
            <a:r>
              <a:rPr lang="en-IN" dirty="0" err="1"/>
              <a:t>gc</a:t>
            </a:r>
            <a:r>
              <a:rPr lang="en-IN" dirty="0"/>
              <a:t>, </a:t>
            </a:r>
            <a:r>
              <a:rPr lang="en-IN" dirty="0" err="1"/>
              <a:t>finalizer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981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Properties of Daemon Thread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82484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24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– Daemon Threads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50933"/>
              </p:ext>
            </p:extLst>
          </p:nvPr>
        </p:nvGraphicFramePr>
        <p:xfrm>
          <a:off x="680321" y="2909411"/>
          <a:ext cx="10363917" cy="1752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67761"/>
                <a:gridCol w="5996156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Methods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Description</a:t>
                      </a:r>
                      <a:endParaRPr lang="en-IN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smtClean="0">
                          <a:effectLst/>
                        </a:rPr>
                        <a:t>Public</a:t>
                      </a:r>
                      <a:r>
                        <a:rPr lang="en-IN" sz="2000" baseline="0" dirty="0" smtClean="0">
                          <a:effectLst/>
                        </a:rPr>
                        <a:t> </a:t>
                      </a:r>
                      <a:r>
                        <a:rPr lang="en-IN" sz="2000" dirty="0" smtClean="0">
                          <a:effectLst/>
                        </a:rPr>
                        <a:t>void </a:t>
                      </a:r>
                      <a:r>
                        <a:rPr lang="en-IN" sz="2000" dirty="0" err="1">
                          <a:effectLst/>
                        </a:rPr>
                        <a:t>setDaemon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boolean</a:t>
                      </a:r>
                      <a:r>
                        <a:rPr lang="en-IN" sz="2000" dirty="0">
                          <a:effectLst/>
                        </a:rPr>
                        <a:t> status)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is used to mark the current thread as daemon thread or user thread.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boolean isDaemon()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is used to check that current is daemon.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8626" y="5167610"/>
            <a:ext cx="11458574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/>
              <a:t>Note: </a:t>
            </a:r>
            <a:r>
              <a:rPr lang="en-IN" dirty="0"/>
              <a:t>If you want to make a user thread as Daemon, it must not be started otherwise it will throw </a:t>
            </a:r>
            <a:r>
              <a:rPr lang="en-IN" dirty="0" smtClean="0"/>
              <a:t>   </a:t>
            </a:r>
            <a:r>
              <a:rPr lang="en-IN" dirty="0" err="1" smtClean="0"/>
              <a:t>IllegalThreadStateException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5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– Daemon Thread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43112"/>
            <a:ext cx="9613861" cy="441483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Thread.currentThread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().</a:t>
            </a:r>
            <a:r>
              <a:rPr lang="en-I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isDaemon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()){</a:t>
            </a:r>
            <a:r>
              <a:rPr lang="en-IN" sz="1400" dirty="0">
                <a:solidFill>
                  <a:srgbClr val="008200"/>
                </a:solidFill>
                <a:latin typeface="verdana" panose="020B0604030504040204" pitchFamily="34" charset="0"/>
              </a:rPr>
              <a:t>//checking for daemon thread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 </a:t>
            </a:r>
            <a:r>
              <a:rPr lang="en-I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verdana" panose="020B0604030504040204" pitchFamily="34" charset="0"/>
              </a:rPr>
              <a:t>"daemon thread work"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  }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{   </a:t>
            </a:r>
            <a:r>
              <a:rPr lang="en-I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sz="1400" dirty="0">
                <a:solidFill>
                  <a:srgbClr val="0000FF"/>
                </a:solidFill>
                <a:latin typeface="verdana" panose="020B0604030504040204" pitchFamily="34" charset="0"/>
              </a:rPr>
              <a:t>"user thread work"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);   </a:t>
            </a:r>
            <a:r>
              <a:rPr lang="en-I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I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){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t1=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</a:t>
            </a:r>
            <a:r>
              <a:rPr lang="en-IN" sz="1400" dirty="0">
                <a:solidFill>
                  <a:srgbClr val="008200"/>
                </a:solidFill>
                <a:latin typeface="verdana" panose="020B0604030504040204" pitchFamily="34" charset="0"/>
              </a:rPr>
              <a:t>//creating thread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t2=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TestDaemonThread1 t3=</a:t>
            </a:r>
            <a:r>
              <a:rPr lang="en-IN" sz="1400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TestDaemonThread1();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t1.setDaemon(</a:t>
            </a:r>
            <a:r>
              <a:rPr lang="en-IN" sz="1400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true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IN" sz="1400" dirty="0">
                <a:solidFill>
                  <a:srgbClr val="008200"/>
                </a:solidFill>
                <a:latin typeface="verdana" panose="020B0604030504040204" pitchFamily="34" charset="0"/>
              </a:rPr>
              <a:t>//now t1 is daemon thread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t1.start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  <a:r>
              <a:rPr lang="en-IN" sz="1400" dirty="0">
                <a:solidFill>
                  <a:srgbClr val="008200"/>
                </a:solidFill>
                <a:latin typeface="verdana" panose="020B0604030504040204" pitchFamily="34" charset="0"/>
              </a:rPr>
              <a:t>//starting threads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t2.start();  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t3.start();   </a:t>
            </a:r>
            <a:r>
              <a:rPr lang="en-I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}</a:t>
            </a:r>
            <a:r>
              <a:rPr lang="en-IN" sz="14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587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Thread </a:t>
            </a:r>
            <a:r>
              <a:rPr lang="en-IN" b="1" dirty="0" smtClean="0"/>
              <a:t>Pool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thread pool reuses previously created threads to execute current </a:t>
            </a:r>
            <a:r>
              <a:rPr lang="en-IN" dirty="0" smtClean="0"/>
              <a:t>tasks.</a:t>
            </a:r>
          </a:p>
          <a:p>
            <a:r>
              <a:rPr lang="en-IN" dirty="0" smtClean="0"/>
              <a:t>It </a:t>
            </a:r>
            <a:r>
              <a:rPr lang="en-IN" dirty="0"/>
              <a:t>offers a solution to the problem of thread cycle overhead and resource thrashing.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the thread is already existing when the request arrives, the delay introduced by thread creation is eliminated, making the application more responsive</a:t>
            </a:r>
            <a:r>
              <a:rPr lang="en-IN" dirty="0" smtClean="0"/>
              <a:t>.</a:t>
            </a:r>
          </a:p>
          <a:p>
            <a:r>
              <a:rPr lang="en-IN" b="1" dirty="0"/>
              <a:t>Java Thread pool</a:t>
            </a:r>
            <a:r>
              <a:rPr lang="en-IN" dirty="0"/>
              <a:t> represents a group of worker threads that are waiting for the job and reuse many times.</a:t>
            </a:r>
          </a:p>
        </p:txBody>
      </p:sp>
    </p:spTree>
    <p:extLst>
      <p:ext uri="{BB962C8B-B14F-4D97-AF65-F5344CB8AC3E}">
        <p14:creationId xmlns:p14="http://schemas.microsoft.com/office/powerpoint/2010/main" val="1519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Executor </a:t>
            </a:r>
            <a:r>
              <a:rPr lang="en-IN" b="1" dirty="0" smtClean="0"/>
              <a:t>interface </a:t>
            </a:r>
            <a:r>
              <a:rPr lang="en-IN" dirty="0" smtClean="0"/>
              <a:t>&amp; </a:t>
            </a:r>
            <a:r>
              <a:rPr lang="en-IN" b="1" dirty="0" err="1" smtClean="0"/>
              <a:t>ThreadPoolExecutor</a:t>
            </a:r>
            <a:r>
              <a:rPr lang="en-IN" b="1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2000250"/>
            <a:ext cx="11129963" cy="4572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Java provides the Executor framework which is </a:t>
            </a:r>
            <a:r>
              <a:rPr lang="en-IN" dirty="0" err="1"/>
              <a:t>centered</a:t>
            </a:r>
            <a:r>
              <a:rPr lang="en-IN" dirty="0"/>
              <a:t> </a:t>
            </a:r>
            <a:r>
              <a:rPr lang="en-IN" dirty="0" smtClean="0"/>
              <a:t>around the </a:t>
            </a:r>
            <a:r>
              <a:rPr lang="en-IN" b="1" dirty="0" smtClean="0">
                <a:solidFill>
                  <a:srgbClr val="FFFF00"/>
                </a:solidFill>
              </a:rPr>
              <a:t>Executor interface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Its sub-interface </a:t>
            </a:r>
            <a:r>
              <a:rPr lang="en-IN" dirty="0"/>
              <a:t>–</a:t>
            </a:r>
            <a:r>
              <a:rPr lang="en-IN" b="1" dirty="0" err="1">
                <a:solidFill>
                  <a:srgbClr val="FFFF00"/>
                </a:solidFill>
              </a:rPr>
              <a:t>ExecutorService</a:t>
            </a:r>
            <a:r>
              <a:rPr lang="en-IN" dirty="0"/>
              <a:t> and the </a:t>
            </a:r>
            <a:r>
              <a:rPr lang="en-IN" dirty="0" smtClean="0"/>
              <a:t>class-</a:t>
            </a:r>
            <a:r>
              <a:rPr lang="en-IN" b="1" dirty="0" err="1" smtClean="0">
                <a:solidFill>
                  <a:srgbClr val="FFFF00"/>
                </a:solidFill>
              </a:rPr>
              <a:t>ThreadPoolExecutor</a:t>
            </a:r>
            <a:r>
              <a:rPr lang="en-IN" dirty="0" smtClean="0"/>
              <a:t>, which </a:t>
            </a:r>
            <a:r>
              <a:rPr lang="en-IN" dirty="0"/>
              <a:t>implements both of these interfaces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By </a:t>
            </a:r>
            <a:r>
              <a:rPr lang="en-IN" dirty="0"/>
              <a:t>using the executor, one only has to implement the Runnable objects and send them to the executor to execute</a:t>
            </a:r>
            <a:r>
              <a:rPr lang="en-IN" dirty="0" smtClean="0"/>
              <a:t>.</a:t>
            </a:r>
          </a:p>
          <a:p>
            <a:r>
              <a:rPr lang="en-IN" dirty="0"/>
              <a:t>They allow you to take advantage of threading, but focus on the tasks that you want the thread to perform, instead of thread mechanics</a:t>
            </a:r>
            <a:r>
              <a:rPr lang="en-IN" dirty="0" smtClean="0"/>
              <a:t>.</a:t>
            </a:r>
          </a:p>
          <a:p>
            <a:r>
              <a:rPr lang="en-IN" dirty="0"/>
              <a:t>To use thread pools, we first create a object of </a:t>
            </a:r>
            <a:r>
              <a:rPr lang="en-IN" dirty="0" err="1"/>
              <a:t>ExecutorService</a:t>
            </a:r>
            <a:r>
              <a:rPr lang="en-IN" dirty="0"/>
              <a:t> and pass a set of tasks to it. </a:t>
            </a:r>
            <a:endParaRPr lang="en-IN" dirty="0" smtClean="0"/>
          </a:p>
          <a:p>
            <a:r>
              <a:rPr lang="en-IN" dirty="0" err="1" smtClean="0"/>
              <a:t>ThreadPoolExecutor</a:t>
            </a:r>
            <a:r>
              <a:rPr lang="en-IN" dirty="0" smtClean="0"/>
              <a:t> </a:t>
            </a:r>
            <a:r>
              <a:rPr lang="en-IN" dirty="0"/>
              <a:t>class allows to set the core and maximum pool size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 err="1"/>
              <a:t>runnables</a:t>
            </a:r>
            <a:r>
              <a:rPr lang="en-IN" dirty="0"/>
              <a:t> that are run by a particular thread are executed sequentially.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3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Thread Pool Initialization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52650"/>
            <a:ext cx="7324725" cy="415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58164" y="3191560"/>
            <a:ext cx="374332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Open Sans"/>
              </a:rPr>
              <a:t>Thread Pool Initialization with size = 3 threads. </a:t>
            </a:r>
            <a:endParaRPr lang="en-IN" b="1" dirty="0" smtClean="0">
              <a:solidFill>
                <a:schemeClr val="bg1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chemeClr val="bg1"/>
                </a:solidFill>
                <a:latin typeface="Open Sans"/>
              </a:rPr>
              <a:t>Task </a:t>
            </a:r>
            <a:r>
              <a:rPr lang="en-IN" b="1" dirty="0">
                <a:solidFill>
                  <a:schemeClr val="bg1"/>
                </a:solidFill>
                <a:latin typeface="Open Sans"/>
              </a:rPr>
              <a:t>Queue = 5 Runnable Objects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 of Java Thread </a:t>
            </a:r>
            <a:r>
              <a:rPr lang="en-IN" b="1" dirty="0" smtClean="0"/>
              <a:t>Pool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558528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00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 Methods </a:t>
            </a:r>
            <a:r>
              <a:rPr lang="en-US" dirty="0" err="1" smtClean="0"/>
              <a:t>overriden</a:t>
            </a:r>
            <a:r>
              <a:rPr lang="en-US" dirty="0" smtClean="0"/>
              <a:t> </a:t>
            </a:r>
            <a:r>
              <a:rPr lang="en-US" dirty="0"/>
              <a:t>in your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96226"/>
            <a:ext cx="9613861" cy="46106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ObjectClass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ObjectClass</a:t>
            </a:r>
            <a:r>
              <a:rPr lang="en-US" dirty="0"/>
              <a:t> </a:t>
            </a:r>
            <a:r>
              <a:rPr lang="en-US" dirty="0" err="1"/>
              <a:t>oc</a:t>
            </a:r>
            <a:r>
              <a:rPr lang="en-US" dirty="0"/>
              <a:t> = new </a:t>
            </a:r>
            <a:r>
              <a:rPr lang="en-US" dirty="0" err="1"/>
              <a:t>ObjectClass</a:t>
            </a:r>
            <a:r>
              <a:rPr lang="en-US" dirty="0"/>
              <a:t>();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oc.hashCode</a:t>
            </a:r>
            <a:r>
              <a:rPr lang="en-US" dirty="0"/>
              <a:t>());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oc.toString</a:t>
            </a:r>
            <a:r>
              <a:rPr lang="en-US" dirty="0"/>
              <a:t>());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oc.getClass</a:t>
            </a:r>
            <a:r>
              <a:rPr lang="en-US" dirty="0"/>
              <a:t>());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ObjectClass</a:t>
            </a:r>
            <a:r>
              <a:rPr lang="en-US" dirty="0" smtClean="0"/>
              <a:t> </a:t>
            </a:r>
            <a:r>
              <a:rPr lang="en-US" dirty="0"/>
              <a:t>oc1 = new </a:t>
            </a:r>
            <a:r>
              <a:rPr lang="en-US" dirty="0" err="1"/>
              <a:t>ObjectClass</a:t>
            </a:r>
            <a:r>
              <a:rPr lang="en-US" dirty="0"/>
              <a:t>();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oc.equals</a:t>
            </a:r>
            <a:r>
              <a:rPr lang="en-US" dirty="0"/>
              <a:t>(oc1)); </a:t>
            </a:r>
            <a:r>
              <a:rPr lang="en-US" dirty="0" err="1"/>
              <a:t>System.out.println</a:t>
            </a:r>
            <a:r>
              <a:rPr lang="en-US" dirty="0"/>
              <a:t>(oc1.hashCode()); </a:t>
            </a:r>
            <a:r>
              <a:rPr lang="en-US" dirty="0" err="1"/>
              <a:t>System.out.println</a:t>
            </a:r>
            <a:r>
              <a:rPr lang="en-US" dirty="0"/>
              <a:t>(oc1.toString());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ObjectClass</a:t>
            </a:r>
            <a:r>
              <a:rPr lang="en-US" dirty="0" smtClean="0"/>
              <a:t> </a:t>
            </a:r>
            <a:r>
              <a:rPr lang="en-US" dirty="0"/>
              <a:t>oc2 = </a:t>
            </a:r>
            <a:r>
              <a:rPr lang="en-US" dirty="0" err="1"/>
              <a:t>oc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oc.equals</a:t>
            </a:r>
            <a:r>
              <a:rPr lang="en-US" dirty="0" smtClean="0"/>
              <a:t>(oc2</a:t>
            </a:r>
            <a:r>
              <a:rPr lang="en-US" dirty="0"/>
              <a:t>)); } 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15201" y="2794096"/>
            <a:ext cx="2824434" cy="20811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23805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1680090029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ObjectClass@642423ad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ObjectClass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1386102722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ObjectClass@529e3fc2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/>
              <a:t>of thread pool executor- </a:t>
            </a:r>
            <a:r>
              <a:rPr lang="en-IN" dirty="0" err="1"/>
              <a:t>FixedThreadPool</a:t>
            </a:r>
            <a:r>
              <a:rPr lang="en-IN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10238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5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Shutdown Hooks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28838"/>
            <a:ext cx="9992442" cy="4071937"/>
          </a:xfrm>
        </p:spPr>
        <p:txBody>
          <a:bodyPr>
            <a:noAutofit/>
          </a:bodyPr>
          <a:lstStyle/>
          <a:p>
            <a:r>
              <a:rPr lang="en-IN" sz="2800" dirty="0"/>
              <a:t>Shutdown Hooks are a special construct that allow developers to plug in a piece of code to be executed when the JVM is shutting down. </a:t>
            </a:r>
            <a:endParaRPr lang="en-IN" sz="2800" dirty="0" smtClean="0"/>
          </a:p>
          <a:p>
            <a:r>
              <a:rPr lang="en-IN" sz="2800" dirty="0" smtClean="0"/>
              <a:t>This </a:t>
            </a:r>
            <a:r>
              <a:rPr lang="en-IN" sz="2800" dirty="0"/>
              <a:t>comes in handy in cases where we need to do special clean up operations in case the </a:t>
            </a:r>
            <a:r>
              <a:rPr lang="en-IN" sz="2800" dirty="0" smtClean="0"/>
              <a:t>JVM </a:t>
            </a:r>
            <a:r>
              <a:rPr lang="en-IN" sz="2800" dirty="0"/>
              <a:t>is shutting down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The shutdown hook can be used to perform </a:t>
            </a:r>
            <a:r>
              <a:rPr lang="en-IN" sz="2800" dirty="0" err="1"/>
              <a:t>cleanup</a:t>
            </a:r>
            <a:r>
              <a:rPr lang="en-IN" sz="2800" dirty="0"/>
              <a:t> resource or save the state when JVM shuts down normally or abruptly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 (ex. kill request from O/S), or due to a resource problem (out of memory). </a:t>
            </a:r>
          </a:p>
        </p:txBody>
      </p:sp>
    </p:spTree>
    <p:extLst>
      <p:ext uri="{BB962C8B-B14F-4D97-AF65-F5344CB8AC3E}">
        <p14:creationId xmlns:p14="http://schemas.microsoft.com/office/powerpoint/2010/main" val="7947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When does the JVM shut down</a:t>
            </a:r>
            <a:r>
              <a:rPr lang="en-IN" b="1" dirty="0" smtClean="0"/>
              <a:t>?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429575"/>
              </p:ext>
            </p:extLst>
          </p:nvPr>
        </p:nvGraphicFramePr>
        <p:xfrm>
          <a:off x="485774" y="2336873"/>
          <a:ext cx="10944225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7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/>
              <a:t>a shutdown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2185988"/>
            <a:ext cx="10629900" cy="3843337"/>
          </a:xfrm>
        </p:spPr>
        <p:txBody>
          <a:bodyPr>
            <a:normAutofit fontScale="92500"/>
          </a:bodyPr>
          <a:lstStyle/>
          <a:p>
            <a:r>
              <a:rPr lang="en-IN" dirty="0"/>
              <a:t>W</a:t>
            </a:r>
            <a:r>
              <a:rPr lang="en-IN" dirty="0" smtClean="0"/>
              <a:t>rite </a:t>
            </a:r>
            <a:r>
              <a:rPr lang="en-IN" dirty="0"/>
              <a:t>a class which extends the </a:t>
            </a:r>
            <a:r>
              <a:rPr lang="en-IN" dirty="0" err="1"/>
              <a:t>java.lang.Thread</a:t>
            </a:r>
            <a:r>
              <a:rPr lang="en-IN" dirty="0"/>
              <a:t> </a:t>
            </a:r>
            <a:r>
              <a:rPr lang="en-IN" dirty="0" smtClean="0"/>
              <a:t>class.</a:t>
            </a:r>
          </a:p>
          <a:p>
            <a:r>
              <a:rPr lang="en-IN" dirty="0" smtClean="0"/>
              <a:t>Provide </a:t>
            </a:r>
            <a:r>
              <a:rPr lang="en-IN" dirty="0"/>
              <a:t>the logic that we want to perform when the </a:t>
            </a:r>
            <a:r>
              <a:rPr lang="en-IN" dirty="0" smtClean="0"/>
              <a:t>JVM </a:t>
            </a:r>
            <a:r>
              <a:rPr lang="en-IN" dirty="0"/>
              <a:t>is shutting down, inside the public void run() method. </a:t>
            </a:r>
            <a:endParaRPr lang="en-IN" dirty="0" smtClean="0"/>
          </a:p>
          <a:p>
            <a:r>
              <a:rPr lang="en-IN" dirty="0"/>
              <a:t>The </a:t>
            </a:r>
            <a:r>
              <a:rPr lang="en-IN" dirty="0" err="1"/>
              <a:t>addShutdownHook</a:t>
            </a:r>
            <a:r>
              <a:rPr lang="en-IN" dirty="0"/>
              <a:t>() method of Runtime class is used to register the thread with the Virtual Machine. 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we register an instance of this class as a shutdown hook to the </a:t>
            </a:r>
            <a:r>
              <a:rPr lang="en-IN" dirty="0" smtClean="0"/>
              <a:t>JVM </a:t>
            </a:r>
            <a:r>
              <a:rPr lang="en-IN" dirty="0"/>
              <a:t>by calling </a:t>
            </a:r>
            <a:r>
              <a:rPr lang="en-IN" dirty="0" smtClean="0"/>
              <a:t>Runtime r=</a:t>
            </a:r>
            <a:r>
              <a:rPr lang="en-IN" dirty="0" err="1" smtClean="0"/>
              <a:t>Runtime.getRuntime</a:t>
            </a:r>
            <a:r>
              <a:rPr lang="en-IN" dirty="0" smtClean="0"/>
              <a:t>() method.</a:t>
            </a:r>
          </a:p>
          <a:p>
            <a:r>
              <a:rPr lang="en-IN" dirty="0"/>
              <a:t>The method that returns the instance of a class is known as factory method.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you need to remove a previously registered shutdown hook, the Runtime class provides the </a:t>
            </a:r>
            <a:r>
              <a:rPr lang="en-IN" dirty="0" err="1"/>
              <a:t>removeShutdownHook</a:t>
            </a:r>
            <a:r>
              <a:rPr lang="en-IN" dirty="0"/>
              <a:t>(Thread) method as well.</a:t>
            </a:r>
          </a:p>
        </p:txBody>
      </p:sp>
    </p:spTree>
    <p:extLst>
      <p:ext uri="{BB962C8B-B14F-4D97-AF65-F5344CB8AC3E}">
        <p14:creationId xmlns:p14="http://schemas.microsoft.com/office/powerpoint/2010/main" val="27138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</a:t>
            </a:r>
            <a:r>
              <a:rPr lang="en-IN" b="1" dirty="0" smtClean="0"/>
              <a:t>xample </a:t>
            </a:r>
            <a:r>
              <a:rPr lang="en-IN" b="1" dirty="0"/>
              <a:t>of Shutdown </a:t>
            </a:r>
            <a:r>
              <a:rPr lang="en-IN" b="1" dirty="0" smtClean="0"/>
              <a:t>Hook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85974"/>
            <a:ext cx="9613861" cy="425767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MyThread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Thread{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run(){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verdana" panose="020B0604030504040204" pitchFamily="34" charset="0"/>
              </a:rPr>
              <a:t>"shut down hook task completed.."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);     }  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TestShutdown1{  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main(String[]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throws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Exception {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Runtime r=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Runtime.getRuntime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r.addShutdownHook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MyThread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    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verdana" panose="020B0604030504040204" pitchFamily="34" charset="0"/>
              </a:rPr>
              <a:t>"Now main sleeping... press </a:t>
            </a:r>
            <a:r>
              <a:rPr lang="en-IN" dirty="0" err="1">
                <a:solidFill>
                  <a:srgbClr val="0000FF"/>
                </a:solidFill>
                <a:latin typeface="verdana" panose="020B0604030504040204" pitchFamily="34" charset="0"/>
              </a:rPr>
              <a:t>ctrl+c</a:t>
            </a:r>
            <a:r>
              <a:rPr lang="en-IN" dirty="0">
                <a:solidFill>
                  <a:srgbClr val="0000FF"/>
                </a:solidFill>
                <a:latin typeface="verdana" panose="020B0604030504040204" pitchFamily="34" charset="0"/>
              </a:rPr>
              <a:t> to exit"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Thread.sleep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</a:rPr>
              <a:t>3000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);}</a:t>
            </a:r>
            <a:r>
              <a:rPr lang="en-IN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(Exception e) {}  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2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Thread Synchronization 2-1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173" y="2071688"/>
            <a:ext cx="10913390" cy="455127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At times, two or more threads may try to access a resource at the same time.</a:t>
            </a:r>
          </a:p>
          <a:p>
            <a:pPr lvl="1"/>
            <a:r>
              <a:rPr lang="en-US" altLang="en-US" sz="2400" dirty="0"/>
              <a:t>For example, one thread might try to read data from a file while the other tries to change the data in the same file.</a:t>
            </a:r>
          </a:p>
          <a:p>
            <a:r>
              <a:rPr lang="en-US" altLang="en-US" sz="2800" dirty="0"/>
              <a:t>In such a case, data may become inconsistent.</a:t>
            </a:r>
          </a:p>
          <a:p>
            <a:r>
              <a:rPr lang="en-US" altLang="en-US" sz="2800" dirty="0"/>
              <a:t>To ensure that a shared resource is used by only one thread at any point of time, we use </a:t>
            </a:r>
            <a:r>
              <a:rPr lang="en-US" altLang="en-US" sz="2800" dirty="0">
                <a:latin typeface="Courier New" panose="02070309020205020404" pitchFamily="49" charset="0"/>
              </a:rPr>
              <a:t>synchronization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dirty="0" smtClean="0"/>
              <a:t>Thread safety is the process to make our program safe in </a:t>
            </a:r>
            <a:r>
              <a:rPr lang="en-US" altLang="en-US" sz="2800" dirty="0" err="1" smtClean="0"/>
              <a:t>MultiThreaded</a:t>
            </a:r>
            <a:r>
              <a:rPr lang="en-US" altLang="en-US" sz="2800" dirty="0" smtClean="0"/>
              <a:t> Environment.</a:t>
            </a:r>
          </a:p>
          <a:p>
            <a:r>
              <a:rPr lang="en-US" altLang="en-US" sz="2800" dirty="0" smtClean="0"/>
              <a:t>Synchronization is the most widely used tool for Thread Safety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2708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Thread Synchronization 2-2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056" y="2279561"/>
            <a:ext cx="974039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Synchronization is based on the concept of monitor.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 monitor is an object that is used as a mutually exclusive lock.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Only one thread can enter a monitor.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When one thread enters the monitor, it means that the thread has acquired a lock and all other threads must wait till that thread exits the monitor.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For a thread to enter the monitor of an object, the programmer must invoke a method created using the </a:t>
            </a:r>
            <a:r>
              <a:rPr lang="en-US" altLang="en-US" dirty="0">
                <a:latin typeface="Courier New" panose="02070309020205020404" pitchFamily="49" charset="0"/>
              </a:rPr>
              <a:t>synchronized</a:t>
            </a:r>
            <a:r>
              <a:rPr lang="en-US" altLang="en-US" dirty="0"/>
              <a:t> keyword.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Owner of the method has to exit from the method to give up control.</a:t>
            </a:r>
          </a:p>
        </p:txBody>
      </p:sp>
    </p:spTree>
    <p:extLst>
      <p:ext uri="{BB962C8B-B14F-4D97-AF65-F5344CB8AC3E}">
        <p14:creationId xmlns:p14="http://schemas.microsoft.com/office/powerpoint/2010/main" val="72037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Synchronizing Code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057400"/>
            <a:ext cx="9835279" cy="4267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No explicit class called Monitor in Java. Each object has its own implicit monitor that is entered when any of the object’s implicit methods are called. </a:t>
            </a:r>
          </a:p>
          <a:p>
            <a:r>
              <a:rPr lang="en-US" altLang="en-US" sz="2800" dirty="0"/>
              <a:t>If a thread is executing within the </a:t>
            </a:r>
            <a:r>
              <a:rPr lang="en-US" altLang="en-US" sz="2800" dirty="0">
                <a:latin typeface="Courier New" panose="02070309020205020404" pitchFamily="49" charset="0"/>
              </a:rPr>
              <a:t>synchronized </a:t>
            </a:r>
            <a:r>
              <a:rPr lang="en-US" altLang="en-US" sz="2800" dirty="0"/>
              <a:t>method of an object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/>
              <a:t>any other thread or synchronized method that tries to call that object would have to wait.</a:t>
            </a:r>
          </a:p>
          <a:p>
            <a:r>
              <a:rPr lang="en-US" altLang="en-US" sz="2800" dirty="0"/>
              <a:t>The owner (thread) of the monitor has to exit the monitor to give up control of the monitor to the next thread waiting in the queue.  </a:t>
            </a:r>
          </a:p>
        </p:txBody>
      </p:sp>
    </p:spTree>
    <p:extLst>
      <p:ext uri="{BB962C8B-B14F-4D97-AF65-F5344CB8AC3E}">
        <p14:creationId xmlns:p14="http://schemas.microsoft.com/office/powerpoint/2010/main" val="12634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Race condition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611" y="1569244"/>
            <a:ext cx="8990551" cy="3011487"/>
          </a:xfrm>
        </p:spPr>
        <p:txBody>
          <a:bodyPr>
            <a:noAutofit/>
          </a:bodyPr>
          <a:lstStyle/>
          <a:p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synchronized</a:t>
            </a:r>
            <a:r>
              <a:rPr lang="en-US" altLang="en-US" dirty="0"/>
              <a:t> keyword is omitted, all the threads can simultaneously invoke the same method, on the same object.</a:t>
            </a:r>
          </a:p>
          <a:p>
            <a:r>
              <a:rPr lang="en-US" altLang="en-US" dirty="0"/>
              <a:t>This condition is known as </a:t>
            </a:r>
            <a:r>
              <a:rPr lang="en-US" altLang="en-US" b="1" dirty="0"/>
              <a:t>race condition.</a:t>
            </a:r>
          </a:p>
          <a:p>
            <a:r>
              <a:rPr lang="en-US" altLang="en-US" dirty="0"/>
              <a:t>Race conditions in a program are possible when:</a:t>
            </a:r>
          </a:p>
          <a:p>
            <a:pPr lvl="1"/>
            <a:r>
              <a:rPr lang="en-US" altLang="en-US" sz="2400" dirty="0"/>
              <a:t>Two or more threads share data.</a:t>
            </a:r>
          </a:p>
          <a:p>
            <a:pPr lvl="1"/>
            <a:r>
              <a:rPr lang="en-US" altLang="en-US" sz="2400" dirty="0"/>
              <a:t>They are reading and writing the shared data simultaneously.</a:t>
            </a:r>
          </a:p>
        </p:txBody>
      </p:sp>
      <p:sp>
        <p:nvSpPr>
          <p:cNvPr id="81924" name="WordArt 4"/>
          <p:cNvSpPr>
            <a:spLocks noChangeArrowheads="1" noChangeShapeType="1" noTextEdit="1"/>
          </p:cNvSpPr>
          <p:nvPr/>
        </p:nvSpPr>
        <p:spPr bwMode="auto">
          <a:xfrm>
            <a:off x="1828800" y="4724400"/>
            <a:ext cx="2819400" cy="213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i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00FF"/>
                </a:solidFill>
                <a:latin typeface="Arial Black" panose="020B0A04020102020204" pitchFamily="34" charset="0"/>
              </a:rPr>
              <a:t>Output</a:t>
            </a:r>
          </a:p>
          <a:p>
            <a:r>
              <a:rPr lang="en-US" sz="3600" i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00FF"/>
                </a:solidFill>
                <a:latin typeface="Arial Black" panose="020B0A04020102020204" pitchFamily="34" charset="0"/>
              </a:rPr>
              <a:t>Without </a:t>
            </a:r>
          </a:p>
          <a:p>
            <a:r>
              <a:rPr lang="en-US" sz="3600" i="1" kern="1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00FF"/>
                </a:solidFill>
                <a:latin typeface="Arial Black" panose="020B0A04020102020204" pitchFamily="34" charset="0"/>
              </a:rPr>
              <a:t>Synchronization</a:t>
            </a:r>
          </a:p>
        </p:txBody>
      </p:sp>
      <p:pic>
        <p:nvPicPr>
          <p:cNvPr id="8192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4953000"/>
            <a:ext cx="5257800" cy="131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164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0321" y="747862"/>
            <a:ext cx="9613861" cy="1080938"/>
          </a:xfrm>
        </p:spPr>
        <p:txBody>
          <a:bodyPr/>
          <a:lstStyle/>
          <a:p>
            <a:r>
              <a:rPr lang="en-US" altLang="en-US"/>
              <a:t>Synchronized Block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189408"/>
            <a:ext cx="9738687" cy="41148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It is not always possible to achieve synchronization by creating </a:t>
            </a:r>
            <a:r>
              <a:rPr lang="en-US" altLang="en-US" sz="2800" dirty="0">
                <a:latin typeface="Courier New" panose="02070309020205020404" pitchFamily="49" charset="0"/>
              </a:rPr>
              <a:t>synchronized</a:t>
            </a:r>
            <a:r>
              <a:rPr lang="en-US" altLang="en-US" sz="2800" dirty="0"/>
              <a:t> methods within classes. </a:t>
            </a:r>
          </a:p>
          <a:p>
            <a:r>
              <a:rPr lang="en-US" altLang="en-US" sz="2800" dirty="0"/>
              <a:t>We can put all calls to the methods defined by this class inside a </a:t>
            </a:r>
            <a:r>
              <a:rPr lang="en-US" altLang="en-US" sz="2800" dirty="0">
                <a:latin typeface="Courier New" panose="02070309020205020404" pitchFamily="49" charset="0"/>
              </a:rPr>
              <a:t>synchronized</a:t>
            </a:r>
            <a:r>
              <a:rPr lang="en-US" altLang="en-US" sz="2800" dirty="0"/>
              <a:t> block. </a:t>
            </a:r>
          </a:p>
          <a:p>
            <a:r>
              <a:rPr lang="en-US" altLang="en-US" sz="2800" dirty="0"/>
              <a:t>A </a:t>
            </a:r>
            <a:r>
              <a:rPr lang="en-US" altLang="en-US" sz="2800" dirty="0">
                <a:latin typeface="Courier New" panose="02070309020205020404" pitchFamily="49" charset="0"/>
              </a:rPr>
              <a:t>synchronized</a:t>
            </a:r>
            <a:r>
              <a:rPr lang="en-US" altLang="en-US" sz="2800" dirty="0"/>
              <a:t> block ensures that a method can be invoked only after the current thread has successfully entered object’s monitor. </a:t>
            </a:r>
          </a:p>
          <a:p>
            <a:r>
              <a:rPr lang="en-US" altLang="en-US" sz="2800" dirty="0"/>
              <a:t>The example shown earlier can be modified with  the </a:t>
            </a:r>
            <a:r>
              <a:rPr lang="en-US" altLang="en-US" sz="2800" dirty="0">
                <a:latin typeface="Courier New" panose="02070309020205020404" pitchFamily="49" charset="0"/>
              </a:rPr>
              <a:t>synchronized</a:t>
            </a:r>
            <a:r>
              <a:rPr lang="en-US" altLang="en-US" sz="2800" i="1" dirty="0"/>
              <a:t> </a:t>
            </a:r>
            <a:r>
              <a:rPr lang="en-US" altLang="en-US" sz="2800" dirty="0"/>
              <a:t>keyword used in the method </a:t>
            </a:r>
            <a:r>
              <a:rPr lang="en-US" altLang="en-US" sz="2800" dirty="0">
                <a:latin typeface="Courier New" panose="02070309020205020404" pitchFamily="49" charset="0"/>
              </a:rPr>
              <a:t>run()</a:t>
            </a:r>
            <a:r>
              <a:rPr lang="en-US" altLang="en-US" sz="2800" i="1" dirty="0"/>
              <a:t> </a:t>
            </a:r>
            <a:r>
              <a:rPr lang="en-US" altLang="en-US" sz="2800" dirty="0"/>
              <a:t>of the class ‘One’. </a:t>
            </a:r>
          </a:p>
        </p:txBody>
      </p:sp>
    </p:spTree>
    <p:extLst>
      <p:ext uri="{BB962C8B-B14F-4D97-AF65-F5344CB8AC3E}">
        <p14:creationId xmlns:p14="http://schemas.microsoft.com/office/powerpoint/2010/main" val="15724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0847"/>
            <a:ext cx="9613861" cy="2312894"/>
          </a:xfrm>
        </p:spPr>
        <p:txBody>
          <a:bodyPr/>
          <a:lstStyle/>
          <a:p>
            <a:r>
              <a:rPr lang="en-IN" dirty="0"/>
              <a:t>In Java, just like methods, variables of a class too can have another class as its member. </a:t>
            </a:r>
            <a:endParaRPr lang="en-IN" dirty="0" smtClean="0"/>
          </a:p>
          <a:p>
            <a:r>
              <a:rPr lang="en-IN" dirty="0" smtClean="0"/>
              <a:t>Writing </a:t>
            </a:r>
            <a:r>
              <a:rPr lang="en-IN" dirty="0"/>
              <a:t>a class within another is allowed in Java.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class written within is called the </a:t>
            </a:r>
            <a:r>
              <a:rPr lang="en-IN" b="1" dirty="0"/>
              <a:t>nested class</a:t>
            </a:r>
            <a:r>
              <a:rPr lang="en-IN" dirty="0"/>
              <a:t>, and the class that holds the inner class is called the </a:t>
            </a:r>
            <a:r>
              <a:rPr lang="en-IN" b="1" dirty="0"/>
              <a:t>outer class</a:t>
            </a:r>
            <a:r>
              <a:rPr lang="en-IN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71799" y="4492244"/>
            <a:ext cx="3751729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Outer_Demo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Menlo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Nested_Demo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{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                   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Using ‘wait-notify’ mechanism 3-1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290" y="2201214"/>
            <a:ext cx="9716892" cy="39179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Java provides a well-designed inter-thread communication mechanism using the </a:t>
            </a:r>
            <a:r>
              <a:rPr lang="en-US" altLang="en-US" sz="2800" dirty="0">
                <a:latin typeface="Courier New" panose="02070309020205020404" pitchFamily="49" charset="0"/>
              </a:rPr>
              <a:t>wait(), notify()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800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methods.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methods are implemented as </a:t>
            </a:r>
            <a:r>
              <a:rPr lang="en-US" altLang="en-US" sz="2800" dirty="0">
                <a:latin typeface="Courier New" panose="02070309020205020404" pitchFamily="49" charset="0"/>
              </a:rPr>
              <a:t>final</a:t>
            </a:r>
            <a:r>
              <a:rPr lang="en-US" altLang="en-US" sz="2800" dirty="0"/>
              <a:t> methods in the class </a:t>
            </a:r>
            <a:r>
              <a:rPr lang="en-US" altLang="en-US" sz="2800" dirty="0">
                <a:latin typeface="Courier New" panose="02070309020205020404" pitchFamily="49" charset="0"/>
              </a:rPr>
              <a:t>Object.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Courier New" panose="02070309020205020404" pitchFamily="49" charset="0"/>
              </a:rPr>
              <a:t>wait(), notify()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800" dirty="0">
                <a:latin typeface="Courier New" panose="02070309020205020404" pitchFamily="49" charset="0"/>
              </a:rPr>
              <a:t>()</a:t>
            </a:r>
            <a:r>
              <a:rPr lang="en-US" altLang="en-US" sz="2800" dirty="0"/>
              <a:t> can be called only from within a </a:t>
            </a:r>
            <a:r>
              <a:rPr lang="en-US" altLang="en-US" sz="2800" dirty="0">
                <a:latin typeface="Courier New" panose="02070309020205020404" pitchFamily="49" charset="0"/>
              </a:rPr>
              <a:t>synchronized</a:t>
            </a:r>
            <a:r>
              <a:rPr lang="en-US" altLang="en-US" sz="2800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503567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Using ‘wait-notify’ mechanism 3-2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0" y="2135747"/>
            <a:ext cx="9613861" cy="4343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latin typeface="Courier New" panose="02070309020205020404" pitchFamily="49" charset="0"/>
              </a:rPr>
              <a:t>wait()</a:t>
            </a:r>
            <a:r>
              <a:rPr lang="en-US" altLang="en-US" sz="3200" dirty="0"/>
              <a:t> method tells the calling thread to exit and enter the </a:t>
            </a:r>
            <a:r>
              <a:rPr lang="en-US" altLang="en-US" sz="3200" dirty="0">
                <a:latin typeface="Courier New" panose="02070309020205020404" pitchFamily="49" charset="0"/>
              </a:rPr>
              <a:t>sleep</a:t>
            </a:r>
            <a:r>
              <a:rPr lang="en-US" altLang="en-US" sz="3200" dirty="0"/>
              <a:t> state till some other thread enters the monitor and calls the </a:t>
            </a:r>
            <a:r>
              <a:rPr lang="en-US" altLang="en-US" sz="3200" dirty="0">
                <a:latin typeface="Courier New" panose="02070309020205020404" pitchFamily="49" charset="0"/>
              </a:rPr>
              <a:t>notify() </a:t>
            </a:r>
            <a:r>
              <a:rPr lang="en-US" altLang="en-US" sz="3200" dirty="0"/>
              <a:t>method.</a:t>
            </a:r>
          </a:p>
          <a:p>
            <a:pPr>
              <a:lnSpc>
                <a:spcPct val="80000"/>
              </a:lnSpc>
            </a:pPr>
            <a:r>
              <a:rPr lang="en-US" altLang="en-US" sz="3200" dirty="0">
                <a:latin typeface="Courier New" panose="02070309020205020404" pitchFamily="49" charset="0"/>
              </a:rPr>
              <a:t>notify()</a:t>
            </a:r>
            <a:r>
              <a:rPr lang="en-US" altLang="en-US" sz="3200" dirty="0"/>
              <a:t>method wakes up the first thread that called</a:t>
            </a:r>
            <a:r>
              <a:rPr lang="en-US" altLang="en-US" sz="3200" dirty="0">
                <a:latin typeface="Courier New" panose="02070309020205020404" pitchFamily="49" charset="0"/>
              </a:rPr>
              <a:t> wait().</a:t>
            </a:r>
          </a:p>
          <a:p>
            <a:pPr>
              <a:lnSpc>
                <a:spcPct val="80000"/>
              </a:lnSpc>
            </a:pPr>
            <a:r>
              <a:rPr lang="en-US" altLang="en-US" sz="32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3200" dirty="0">
                <a:latin typeface="Courier New" panose="02070309020205020404" pitchFamily="49" charset="0"/>
              </a:rPr>
              <a:t>()</a:t>
            </a:r>
            <a:r>
              <a:rPr lang="en-US" altLang="en-US" sz="3200" dirty="0"/>
              <a:t> wakes up or notifies all the threads that called </a:t>
            </a:r>
            <a:r>
              <a:rPr lang="en-US" altLang="en-US" sz="3200" dirty="0">
                <a:latin typeface="Courier New" panose="02070309020205020404" pitchFamily="49" charset="0"/>
              </a:rPr>
              <a:t>wait().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Once all the threads are out of sleep mode, the thread that has the highest priority will run first.</a:t>
            </a:r>
          </a:p>
        </p:txBody>
      </p:sp>
    </p:spTree>
    <p:extLst>
      <p:ext uri="{BB962C8B-B14F-4D97-AF65-F5344CB8AC3E}">
        <p14:creationId xmlns:p14="http://schemas.microsoft.com/office/powerpoint/2010/main" val="3023837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369452" y="3966696"/>
            <a:ext cx="9144000" cy="2819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369452" y="1680696"/>
            <a:ext cx="9144000" cy="2298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0750" y="550747"/>
            <a:ext cx="9613861" cy="1080938"/>
          </a:xfrm>
        </p:spPr>
        <p:txBody>
          <a:bodyPr/>
          <a:lstStyle/>
          <a:p>
            <a:r>
              <a:rPr lang="en-US" altLang="en-US" sz="4000" dirty="0"/>
              <a:t>Using ‘wait-notify’ mechanism 3-3</a:t>
            </a:r>
          </a:p>
        </p:txBody>
      </p:sp>
      <p:pic>
        <p:nvPicPr>
          <p:cNvPr id="86021" name="Picture 5" descr="bd0667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902" y="2595096"/>
            <a:ext cx="10477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2" name="Picture 6" descr="bd0495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r="36711" b="8173"/>
          <a:stretch>
            <a:fillRect/>
          </a:stretch>
        </p:blipFill>
        <p:spPr bwMode="auto">
          <a:xfrm>
            <a:off x="2131452" y="2823697"/>
            <a:ext cx="1219200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677677" y="2807822"/>
            <a:ext cx="19812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notify()</a:t>
            </a:r>
            <a:r>
              <a:rPr lang="en-US" altLang="en-US" sz="2000" b="1"/>
              <a:t> wakes up or notifies the first thread.</a:t>
            </a: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>
            <a:off x="5636652" y="3204696"/>
            <a:ext cx="1828800" cy="457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979052" y="2015660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latin typeface="Courier New" panose="02070309020205020404" pitchFamily="49" charset="0"/>
              </a:rPr>
              <a:t>notify()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008252" y="2137897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/>
              <a:t>First thread</a:t>
            </a:r>
          </a:p>
        </p:txBody>
      </p:sp>
      <p:pic>
        <p:nvPicPr>
          <p:cNvPr id="86027" name="Picture 11" descr="bd0667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53" y="5474821"/>
            <a:ext cx="7524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8" name="Picture 12" descr="bd0667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52" y="4957296"/>
            <a:ext cx="8001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29" name="Picture 13" descr="bd0667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253" y="5703422"/>
            <a:ext cx="874713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30" name="Picture 14" descr="bd0495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" r="36711" b="8173"/>
          <a:stretch>
            <a:fillRect/>
          </a:stretch>
        </p:blipFill>
        <p:spPr bwMode="auto">
          <a:xfrm>
            <a:off x="2055252" y="5338296"/>
            <a:ext cx="1371600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3655452" y="4881096"/>
            <a:ext cx="2209800" cy="19389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latin typeface="Courier New" panose="02070309020205020404" pitchFamily="49" charset="0"/>
              </a:rPr>
              <a:t>notifyAll()</a:t>
            </a:r>
            <a:r>
              <a:rPr lang="en-US" altLang="en-US" sz="2000" b="1"/>
              <a:t> wakes up or notifies all the  threads that called wait( ) on the same object.</a:t>
            </a:r>
          </a:p>
        </p:txBody>
      </p:sp>
      <p:sp>
        <p:nvSpPr>
          <p:cNvPr id="86032" name="AutoShape 16"/>
          <p:cNvSpPr>
            <a:spLocks noChangeArrowheads="1"/>
          </p:cNvSpPr>
          <p:nvPr/>
        </p:nvSpPr>
        <p:spPr bwMode="auto">
          <a:xfrm>
            <a:off x="5865252" y="6024096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6855852" y="5352584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 Thread 1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7922652" y="457629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 Thread 2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9103752" y="518430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 Thread 3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750452" y="4347696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latin typeface="Courier New" panose="02070309020205020404" pitchFamily="49" charset="0"/>
              </a:rPr>
              <a:t>notifyAll()</a:t>
            </a:r>
          </a:p>
        </p:txBody>
      </p:sp>
    </p:spTree>
    <p:extLst>
      <p:ext uri="{BB962C8B-B14F-4D97-AF65-F5344CB8AC3E}">
        <p14:creationId xmlns:p14="http://schemas.microsoft.com/office/powerpoint/2010/main" val="3162487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nimBg="1"/>
      <p:bldP spid="86019" grpId="0" animBg="1"/>
      <p:bldP spid="86023" grpId="0" animBg="1" autoUpdateAnimBg="0"/>
      <p:bldP spid="86024" grpId="0" animBg="1"/>
      <p:bldP spid="86025" grpId="0" autoUpdateAnimBg="0"/>
      <p:bldP spid="86026" grpId="0" autoUpdateAnimBg="0"/>
      <p:bldP spid="86031" grpId="0" animBg="1" autoUpdateAnimBg="0"/>
      <p:bldP spid="86032" grpId="0" animBg="1"/>
      <p:bldP spid="86033" grpId="0" autoUpdateAnimBg="0"/>
      <p:bldP spid="86034" grpId="0" autoUpdateAnimBg="0"/>
      <p:bldP spid="86035" grpId="0" autoUpdateAnimBg="0"/>
      <p:bldP spid="86036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wait()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053" y="2301048"/>
            <a:ext cx="8738315" cy="4114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Points to remember while using the </a:t>
            </a:r>
            <a:r>
              <a:rPr lang="en-US" altLang="en-US" sz="3200" dirty="0">
                <a:latin typeface="Courier New" panose="02070309020205020404" pitchFamily="49" charset="0"/>
              </a:rPr>
              <a:t>wait()</a:t>
            </a:r>
            <a:r>
              <a:rPr lang="en-US" altLang="en-US" sz="3200" dirty="0"/>
              <a:t> method:</a:t>
            </a:r>
          </a:p>
          <a:p>
            <a:pPr lvl="1"/>
            <a:r>
              <a:rPr lang="en-US" altLang="en-US" sz="2800" dirty="0"/>
              <a:t>The calling thread gives up the CPU.</a:t>
            </a:r>
          </a:p>
          <a:p>
            <a:pPr lvl="1"/>
            <a:r>
              <a:rPr lang="en-US" altLang="en-US" sz="2800" dirty="0"/>
              <a:t>The calling thread gives up the lock.</a:t>
            </a:r>
          </a:p>
          <a:p>
            <a:pPr lvl="1"/>
            <a:r>
              <a:rPr lang="en-US" altLang="en-US" sz="2800" dirty="0"/>
              <a:t>The calling thread goes into the waiting pool of the monitor.</a:t>
            </a:r>
          </a:p>
        </p:txBody>
      </p:sp>
    </p:spTree>
    <p:extLst>
      <p:ext uri="{BB962C8B-B14F-4D97-AF65-F5344CB8AC3E}">
        <p14:creationId xmlns:p14="http://schemas.microsoft.com/office/powerpoint/2010/main" val="41345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notify()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057400"/>
            <a:ext cx="9613861" cy="4114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Main points to remember about </a:t>
            </a:r>
            <a:r>
              <a:rPr lang="en-US" altLang="en-US" sz="3200" dirty="0">
                <a:latin typeface="Courier New" panose="02070309020205020404" pitchFamily="49" charset="0"/>
              </a:rPr>
              <a:t>notify():</a:t>
            </a:r>
          </a:p>
          <a:p>
            <a:pPr lvl="1"/>
            <a:r>
              <a:rPr lang="en-US" altLang="en-US" sz="2800" dirty="0"/>
              <a:t>One thread moves out of the waiting pool of the monitor and into the ready state.</a:t>
            </a:r>
          </a:p>
          <a:p>
            <a:pPr lvl="1"/>
            <a:r>
              <a:rPr lang="en-US" altLang="en-US" sz="2800" dirty="0"/>
              <a:t>The thread that was notified must reacquire the monitor’s lock before it can proceed since it was in sleep state and no longer has control of the monitor. </a:t>
            </a:r>
          </a:p>
        </p:txBody>
      </p:sp>
    </p:spTree>
    <p:extLst>
      <p:ext uri="{BB962C8B-B14F-4D97-AF65-F5344CB8AC3E}">
        <p14:creationId xmlns:p14="http://schemas.microsoft.com/office/powerpoint/2010/main" val="34022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DeadLock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hlinkClick r:id="rId2"/>
              </a:rPr>
              <a:t>synchronized</a:t>
            </a:r>
            <a:r>
              <a:rPr lang="en-IN" dirty="0"/>
              <a:t> keyword is used to make the class or method </a:t>
            </a:r>
            <a:r>
              <a:rPr lang="en-IN" dirty="0" smtClean="0"/>
              <a:t>thread-safe.</a:t>
            </a:r>
          </a:p>
          <a:p>
            <a:r>
              <a:rPr lang="en-IN" dirty="0" smtClean="0"/>
              <a:t>It </a:t>
            </a:r>
            <a:r>
              <a:rPr lang="en-IN" dirty="0"/>
              <a:t>means only one thread can have lock of synchronized method and use </a:t>
            </a:r>
            <a:r>
              <a:rPr lang="en-IN" dirty="0" smtClean="0"/>
              <a:t>it.</a:t>
            </a:r>
          </a:p>
          <a:p>
            <a:r>
              <a:rPr lang="en-IN" dirty="0" smtClean="0"/>
              <a:t>Other </a:t>
            </a:r>
            <a:r>
              <a:rPr lang="en-IN" dirty="0"/>
              <a:t>threads have to wait till the lock releases and anyone of them acquire that lock</a:t>
            </a:r>
            <a:r>
              <a:rPr lang="en-IN" dirty="0" smtClean="0"/>
              <a:t>.</a:t>
            </a:r>
          </a:p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multi-threaded </a:t>
            </a:r>
            <a:r>
              <a:rPr lang="en-IN" dirty="0" smtClean="0"/>
              <a:t>environment </a:t>
            </a:r>
            <a:r>
              <a:rPr lang="en-IN" dirty="0"/>
              <a:t>two or more threads execute simultaneously. </a:t>
            </a:r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sometimes it also causes a problem which is called </a:t>
            </a:r>
            <a:r>
              <a:rPr lang="en-IN" b="1" dirty="0">
                <a:hlinkClick r:id="rId3"/>
              </a:rPr>
              <a:t>Deadlock</a:t>
            </a:r>
            <a:r>
              <a:rPr lang="en-IN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9932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84" y="2300891"/>
            <a:ext cx="9035180" cy="3721023"/>
          </a:xfrm>
        </p:spPr>
        <p:txBody>
          <a:bodyPr>
            <a:normAutofit/>
          </a:bodyPr>
          <a:lstStyle/>
          <a:p>
            <a:r>
              <a:rPr lang="en-US" sz="2800" dirty="0"/>
              <a:t>Deadlock in java is a part of multithreading. </a:t>
            </a:r>
            <a:endParaRPr lang="en-US" sz="2800" dirty="0" smtClean="0"/>
          </a:p>
          <a:p>
            <a:r>
              <a:rPr lang="en-US" sz="2800" dirty="0" smtClean="0"/>
              <a:t>Deadlock </a:t>
            </a:r>
            <a:r>
              <a:rPr lang="en-US" sz="2800" dirty="0"/>
              <a:t>can occur in a situation when a thread is waiting for an object lock, that is acquired by another thread and second thread is waiting for an object lock that is acquired by first thread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Since, both threads are waiting for each other to release the lock, the condition is called deadlock.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671764"/>
            <a:ext cx="2909887" cy="231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DeadLock</a:t>
            </a:r>
            <a:r>
              <a:rPr lang="en-IN" dirty="0" smtClean="0"/>
              <a:t> Condition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00275"/>
            <a:ext cx="8658225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93038" cy="922338"/>
          </a:xfrm>
        </p:spPr>
        <p:txBody>
          <a:bodyPr/>
          <a:lstStyle/>
          <a:p>
            <a:r>
              <a:rPr lang="en-US" altLang="en-US"/>
              <a:t>Summary 2-1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39" y="2089597"/>
            <a:ext cx="9675499" cy="453548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Multithreading allows programmers to write efficient programs that make the maximum use of the CPU.</a:t>
            </a: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Java provides built-in support for multithreading in the form of classes and interfaces.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When Java programs are executed, there is already one thread that is running and it is the main thread. This main thread is important for two reasons: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It is the thread from which child threads will be created.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Program is terminated when the main thread stops execution.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Thread objects can be created in two ways: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Declare the class to be a sub-class of the </a:t>
            </a:r>
            <a:r>
              <a:rPr lang="en-GB" altLang="en-US" sz="1800" dirty="0">
                <a:latin typeface="Courier New" panose="02070309020205020404" pitchFamily="49" charset="0"/>
              </a:rPr>
              <a:t>Thread</a:t>
            </a:r>
            <a:r>
              <a:rPr lang="en-GB" altLang="en-US" sz="1800" i="1" dirty="0"/>
              <a:t> </a:t>
            </a:r>
            <a:r>
              <a:rPr lang="en-GB" altLang="en-US" sz="1800" dirty="0"/>
              <a:t>class where we need to override the </a:t>
            </a:r>
            <a:r>
              <a:rPr lang="en-GB" altLang="en-US" sz="1800" dirty="0">
                <a:latin typeface="Courier New" panose="02070309020205020404" pitchFamily="49" charset="0"/>
              </a:rPr>
              <a:t>run()</a:t>
            </a:r>
            <a:r>
              <a:rPr lang="en-GB" altLang="en-US" sz="1800" dirty="0"/>
              <a:t> method of the </a:t>
            </a:r>
            <a:r>
              <a:rPr lang="en-GB" altLang="en-US" sz="1800" dirty="0">
                <a:latin typeface="Courier New" panose="02070309020205020404" pitchFamily="49" charset="0"/>
              </a:rPr>
              <a:t>Thread</a:t>
            </a:r>
            <a:r>
              <a:rPr lang="en-GB" altLang="en-US" sz="1800" i="1" dirty="0"/>
              <a:t> </a:t>
            </a:r>
            <a:r>
              <a:rPr lang="en-GB" altLang="en-US" sz="1800" dirty="0"/>
              <a:t>class.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/>
              <a:t>Declare a class that implements the </a:t>
            </a:r>
            <a:r>
              <a:rPr lang="en-GB" altLang="en-US" sz="1800" dirty="0">
                <a:latin typeface="Courier New" panose="02070309020205020404" pitchFamily="49" charset="0"/>
              </a:rPr>
              <a:t>Runnable</a:t>
            </a:r>
            <a:r>
              <a:rPr lang="en-GB" altLang="en-US" sz="1800" i="1" dirty="0"/>
              <a:t> </a:t>
            </a:r>
            <a:r>
              <a:rPr lang="en-GB" altLang="en-US" sz="1800" dirty="0"/>
              <a:t>interface. Then define the </a:t>
            </a:r>
            <a:r>
              <a:rPr lang="en-GB" altLang="en-US" sz="1800" dirty="0">
                <a:latin typeface="Courier New" panose="02070309020205020404" pitchFamily="49" charset="0"/>
              </a:rPr>
              <a:t>run()</a:t>
            </a:r>
            <a:r>
              <a:rPr lang="en-GB" altLang="en-US" sz="1800" i="1" dirty="0"/>
              <a:t> </a:t>
            </a:r>
            <a:r>
              <a:rPr lang="en-GB" altLang="en-US" sz="1800" dirty="0"/>
              <a:t>method.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Each thread in a Java program is assigned a priority, and the Java Virtual Machine never changes the priority of a thread.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The default priority of a thread that is created is 5.</a:t>
            </a:r>
          </a:p>
          <a:p>
            <a:pPr>
              <a:lnSpc>
                <a:spcPct val="80000"/>
              </a:lnSpc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01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2-2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017714"/>
            <a:ext cx="9759079" cy="461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Two of the constructors in the </a:t>
            </a:r>
            <a:r>
              <a:rPr lang="en-GB" altLang="en-US" sz="2000" dirty="0">
                <a:latin typeface="Courier New" panose="02070309020205020404" pitchFamily="49" charset="0"/>
              </a:rPr>
              <a:t>Thread</a:t>
            </a:r>
            <a:r>
              <a:rPr lang="en-GB" altLang="en-US" sz="2000" dirty="0"/>
              <a:t> class are: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>
                <a:latin typeface="Courier New" panose="02070309020205020404" pitchFamily="49" charset="0"/>
              </a:rPr>
              <a:t>public Thread(String </a:t>
            </a:r>
            <a:r>
              <a:rPr lang="en-GB" altLang="en-US" sz="1800" dirty="0" err="1">
                <a:latin typeface="Courier New" panose="02070309020205020404" pitchFamily="49" charset="0"/>
              </a:rPr>
              <a:t>threadname</a:t>
            </a:r>
            <a:r>
              <a:rPr lang="en-GB" altLang="en-US" sz="1800" dirty="0">
                <a:latin typeface="Courier New" panose="02070309020205020404" pitchFamily="49" charset="0"/>
              </a:rPr>
              <a:t>)	</a:t>
            </a:r>
          </a:p>
          <a:p>
            <a:pPr lvl="1">
              <a:lnSpc>
                <a:spcPct val="80000"/>
              </a:lnSpc>
            </a:pPr>
            <a:r>
              <a:rPr lang="en-GB" altLang="en-US" sz="1800" dirty="0">
                <a:latin typeface="Courier New" panose="02070309020205020404" pitchFamily="49" charset="0"/>
              </a:rPr>
              <a:t>public Thread( )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Data may get corrupted when two or more threads access the same variable or object at the same time.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Synchronization is a process that ensures that the resource will be used by only one thread at a time.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Synchronization does not provide any benefit for single threaded programs. In addition, their performance is three to four times slower than their non-synchronized counterparts.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The method wait() tells the calling thread to give up the monitor and enter the sleep state till some other thread enters the same monitor and calls the method notify().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The method notify()</a:t>
            </a:r>
            <a:r>
              <a:rPr lang="en-GB" altLang="en-US" sz="2000" i="1" dirty="0"/>
              <a:t> </a:t>
            </a:r>
            <a:r>
              <a:rPr lang="en-GB" altLang="en-US" sz="2000" dirty="0"/>
              <a:t>wakes up or notifies the first thread that called wait()</a:t>
            </a:r>
            <a:r>
              <a:rPr lang="en-GB" altLang="en-US" sz="2000" i="1" dirty="0"/>
              <a:t> </a:t>
            </a:r>
            <a:r>
              <a:rPr lang="en-GB" altLang="en-US" sz="2000" dirty="0"/>
              <a:t>on the same object.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80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557856"/>
          </a:xfrm>
        </p:spPr>
        <p:txBody>
          <a:bodyPr/>
          <a:lstStyle/>
          <a:p>
            <a:r>
              <a:rPr lang="en-IN" dirty="0" smtClean="0"/>
              <a:t>Inner classes are a security mechanism in Java. </a:t>
            </a:r>
          </a:p>
          <a:p>
            <a:r>
              <a:rPr lang="en-IN" dirty="0" smtClean="0"/>
              <a:t>We </a:t>
            </a:r>
            <a:r>
              <a:rPr lang="en-IN" dirty="0"/>
              <a:t>know a class cannot be associated with the access modifier </a:t>
            </a:r>
            <a:r>
              <a:rPr lang="en-IN" b="1" dirty="0" smtClean="0"/>
              <a:t>private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have the class as a member of other class, then the inner class can be made private. </a:t>
            </a: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his </a:t>
            </a:r>
            <a:r>
              <a:rPr lang="en-IN" dirty="0"/>
              <a:t>is also used to access the private members of a class.</a:t>
            </a:r>
          </a:p>
        </p:txBody>
      </p:sp>
      <p:sp>
        <p:nvSpPr>
          <p:cNvPr id="4" name="Oval 3"/>
          <p:cNvSpPr/>
          <p:nvPr/>
        </p:nvSpPr>
        <p:spPr>
          <a:xfrm>
            <a:off x="1304365" y="4894729"/>
            <a:ext cx="1855694" cy="139849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Inner </a:t>
            </a:r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147174" y="4894729"/>
            <a:ext cx="1855694" cy="13984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Method-local Inner Class</a:t>
            </a:r>
          </a:p>
        </p:txBody>
      </p:sp>
      <p:sp>
        <p:nvSpPr>
          <p:cNvPr id="6" name="Oval 5"/>
          <p:cNvSpPr/>
          <p:nvPr/>
        </p:nvSpPr>
        <p:spPr>
          <a:xfrm>
            <a:off x="6817658" y="4894728"/>
            <a:ext cx="1887071" cy="139849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Anonymous Inner Class</a:t>
            </a:r>
          </a:p>
        </p:txBody>
      </p:sp>
    </p:spTree>
    <p:extLst>
      <p:ext uri="{BB962C8B-B14F-4D97-AF65-F5344CB8AC3E}">
        <p14:creationId xmlns:p14="http://schemas.microsoft.com/office/powerpoint/2010/main" val="41002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44" y="2323426"/>
            <a:ext cx="3972361" cy="3599316"/>
          </a:xfrm>
        </p:spPr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lass </a:t>
            </a:r>
            <a:r>
              <a:rPr lang="en-IN" dirty="0"/>
              <a:t>within a class. </a:t>
            </a:r>
            <a:endParaRPr lang="en-IN" dirty="0" smtClean="0"/>
          </a:p>
          <a:p>
            <a:r>
              <a:rPr lang="en-IN" dirty="0" smtClean="0"/>
              <a:t>Unlike </a:t>
            </a:r>
            <a:r>
              <a:rPr lang="en-IN" dirty="0"/>
              <a:t>a class, an inner class can be </a:t>
            </a:r>
            <a:r>
              <a:rPr lang="en-IN" dirty="0" smtClean="0"/>
              <a:t>private.</a:t>
            </a:r>
          </a:p>
          <a:p>
            <a:r>
              <a:rPr lang="en-IN" dirty="0" smtClean="0"/>
              <a:t>Once </a:t>
            </a:r>
            <a:r>
              <a:rPr lang="en-IN" dirty="0"/>
              <a:t>you declare an inner class private, it cannot be accessed from an object outside the class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6847" y="1579474"/>
            <a:ext cx="7667306" cy="508721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Outer_Demo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num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// inner 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Inner_Demo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"This is an inner class"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 // Accessing inner class from the method within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display_Inner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Inner_Demo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inner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Inner_Demo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inner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31313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My_class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[])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Instantiating the outer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Outer_Demo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outer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Outer_Demo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Accessing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display_Inner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() method.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outer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display_Inner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4813</TotalTime>
  <Words>4397</Words>
  <Application>Microsoft Office PowerPoint</Application>
  <PresentationFormat>Widescreen</PresentationFormat>
  <Paragraphs>624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6" baseType="lpstr">
      <vt:lpstr>Arial Unicode MS</vt:lpstr>
      <vt:lpstr>Arial</vt:lpstr>
      <vt:lpstr>Arial Black</vt:lpstr>
      <vt:lpstr>Calibri</vt:lpstr>
      <vt:lpstr>Consolas</vt:lpstr>
      <vt:lpstr>Courier New</vt:lpstr>
      <vt:lpstr>Impact</vt:lpstr>
      <vt:lpstr>Menlo</vt:lpstr>
      <vt:lpstr>Open Sans</vt:lpstr>
      <vt:lpstr>黑体</vt:lpstr>
      <vt:lpstr>Tahoma</vt:lpstr>
      <vt:lpstr>Times New Roman</vt:lpstr>
      <vt:lpstr>Times New Roman</vt:lpstr>
      <vt:lpstr>Trebuchet MS</vt:lpstr>
      <vt:lpstr>Verdana</vt:lpstr>
      <vt:lpstr>Wingdings</vt:lpstr>
      <vt:lpstr>Berlin</vt:lpstr>
      <vt:lpstr>Interfaces</vt:lpstr>
      <vt:lpstr> Universal Super Class- Object Class</vt:lpstr>
      <vt:lpstr>Object Class</vt:lpstr>
      <vt:lpstr>Advantages</vt:lpstr>
      <vt:lpstr>The Equals Method</vt:lpstr>
      <vt:lpstr>Object Class Methods overriden in your class</vt:lpstr>
      <vt:lpstr>Inner Classes</vt:lpstr>
      <vt:lpstr>Inner Classes</vt:lpstr>
      <vt:lpstr>Inner Classes</vt:lpstr>
      <vt:lpstr>Singleton Class</vt:lpstr>
      <vt:lpstr>Singleton Pattern</vt:lpstr>
      <vt:lpstr>Singleton Pattern</vt:lpstr>
      <vt:lpstr>Singleton Classes - Implementation</vt:lpstr>
      <vt:lpstr>Singleton Classes</vt:lpstr>
      <vt:lpstr>To design a singleton class:</vt:lpstr>
      <vt:lpstr>Normal class vs Singleton class</vt:lpstr>
      <vt:lpstr>Implementing Singletons</vt:lpstr>
      <vt:lpstr> Classic Singleton design pattern</vt:lpstr>
      <vt:lpstr>Instanceof Operator</vt:lpstr>
      <vt:lpstr>Instanceof operator</vt:lpstr>
      <vt:lpstr>Downcasting with java instanceof operator</vt:lpstr>
      <vt:lpstr>Example of downcasting with instanceof operator</vt:lpstr>
      <vt:lpstr>Interfaces</vt:lpstr>
      <vt:lpstr>Why Interfaces ?</vt:lpstr>
      <vt:lpstr>Syntax – Interface Declaration</vt:lpstr>
      <vt:lpstr>Class v/s Interface</vt:lpstr>
      <vt:lpstr>Implementing Interfaces</vt:lpstr>
      <vt:lpstr>Interface Implementation Demo</vt:lpstr>
      <vt:lpstr>Interface Implementation</vt:lpstr>
      <vt:lpstr>Difference between Abstract class and interface</vt:lpstr>
      <vt:lpstr>MultiThreading in Java</vt:lpstr>
      <vt:lpstr>Multitasking Vs Multithreading</vt:lpstr>
      <vt:lpstr>Thread</vt:lpstr>
      <vt:lpstr>Benefits of Multithreading</vt:lpstr>
      <vt:lpstr>Thread Execution</vt:lpstr>
      <vt:lpstr>Applications of thread</vt:lpstr>
      <vt:lpstr>The ‘main’ thread</vt:lpstr>
      <vt:lpstr>Creating Threads 4-1 </vt:lpstr>
      <vt:lpstr>Creating Threads 4-2</vt:lpstr>
      <vt:lpstr>Creating Threads 4-3</vt:lpstr>
      <vt:lpstr>Creating Threads 4-4</vt:lpstr>
      <vt:lpstr>Methods of Thread class</vt:lpstr>
      <vt:lpstr>PowerPoint Presentation</vt:lpstr>
      <vt:lpstr>Thread States 3-1</vt:lpstr>
      <vt:lpstr>Thread States 3-2</vt:lpstr>
      <vt:lpstr>Thread States 3-3</vt:lpstr>
      <vt:lpstr>Different stages in the life of a  Thread </vt:lpstr>
      <vt:lpstr>Conditions that prevent Thread Execution</vt:lpstr>
      <vt:lpstr>Managing Thread Priorities 2-1</vt:lpstr>
      <vt:lpstr>Managing Thread Priorities 2-2</vt:lpstr>
      <vt:lpstr>Thread Priority Example</vt:lpstr>
      <vt:lpstr>Daemon Thread</vt:lpstr>
      <vt:lpstr>Properties of Daemon Thread</vt:lpstr>
      <vt:lpstr>Methods – Daemon Threads</vt:lpstr>
      <vt:lpstr>Example – Daemon Thread</vt:lpstr>
      <vt:lpstr>Java Thread Pool</vt:lpstr>
      <vt:lpstr>Executor interface &amp; ThreadPoolExecutor Class</vt:lpstr>
      <vt:lpstr>Thread Pool Initialization</vt:lpstr>
      <vt:lpstr>Advantage of Java Thread Pool</vt:lpstr>
      <vt:lpstr>Example of thread pool executor- FixedThreadPool.</vt:lpstr>
      <vt:lpstr>Shutdown Hooks</vt:lpstr>
      <vt:lpstr>When does the JVM shut down?</vt:lpstr>
      <vt:lpstr>Using a shutdown hook</vt:lpstr>
      <vt:lpstr>Example of Shutdown Hook</vt:lpstr>
      <vt:lpstr>Thread Synchronization 2-1</vt:lpstr>
      <vt:lpstr>Thread Synchronization 2-2</vt:lpstr>
      <vt:lpstr>Synchronizing Code</vt:lpstr>
      <vt:lpstr>Race condition</vt:lpstr>
      <vt:lpstr>Synchronized Block</vt:lpstr>
      <vt:lpstr>Using ‘wait-notify’ mechanism 3-1</vt:lpstr>
      <vt:lpstr>Using ‘wait-notify’ mechanism 3-2</vt:lpstr>
      <vt:lpstr>Using ‘wait-notify’ mechanism 3-3</vt:lpstr>
      <vt:lpstr>wait()</vt:lpstr>
      <vt:lpstr>notify()</vt:lpstr>
      <vt:lpstr>DeadLock</vt:lpstr>
      <vt:lpstr>Deadlock in java</vt:lpstr>
      <vt:lpstr>DeadLock Condition</vt:lpstr>
      <vt:lpstr>Summary 2-1</vt:lpstr>
      <vt:lpstr>Summary 2-2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Rajashekar gs</cp:lastModifiedBy>
  <cp:revision>105</cp:revision>
  <dcterms:created xsi:type="dcterms:W3CDTF">2015-07-14T22:55:09Z</dcterms:created>
  <dcterms:modified xsi:type="dcterms:W3CDTF">2018-08-29T11:43:44Z</dcterms:modified>
</cp:coreProperties>
</file>