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6"/>
  </p:notesMasterIdLst>
  <p:handoutMasterIdLst>
    <p:handoutMasterId r:id="rId97"/>
  </p:handoutMasterIdLst>
  <p:sldIdLst>
    <p:sldId id="257" r:id="rId2"/>
    <p:sldId id="258" r:id="rId3"/>
    <p:sldId id="271" r:id="rId4"/>
    <p:sldId id="272" r:id="rId5"/>
    <p:sldId id="273" r:id="rId6"/>
    <p:sldId id="274" r:id="rId7"/>
    <p:sldId id="276" r:id="rId8"/>
    <p:sldId id="277" r:id="rId9"/>
    <p:sldId id="278" r:id="rId10"/>
    <p:sldId id="275"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13" r:id="rId33"/>
    <p:sldId id="301" r:id="rId34"/>
    <p:sldId id="300" r:id="rId35"/>
    <p:sldId id="302" r:id="rId36"/>
    <p:sldId id="303" r:id="rId37"/>
    <p:sldId id="305" r:id="rId38"/>
    <p:sldId id="306" r:id="rId39"/>
    <p:sldId id="307" r:id="rId40"/>
    <p:sldId id="330" r:id="rId41"/>
    <p:sldId id="304" r:id="rId42"/>
    <p:sldId id="308" r:id="rId43"/>
    <p:sldId id="309" r:id="rId44"/>
    <p:sldId id="310" r:id="rId45"/>
    <p:sldId id="311" r:id="rId46"/>
    <p:sldId id="312" r:id="rId47"/>
    <p:sldId id="314" r:id="rId48"/>
    <p:sldId id="320" r:id="rId49"/>
    <p:sldId id="321" r:id="rId50"/>
    <p:sldId id="322" r:id="rId51"/>
    <p:sldId id="323" r:id="rId52"/>
    <p:sldId id="324" r:id="rId53"/>
    <p:sldId id="325" r:id="rId54"/>
    <p:sldId id="317" r:id="rId55"/>
    <p:sldId id="315" r:id="rId56"/>
    <p:sldId id="316" r:id="rId57"/>
    <p:sldId id="319" r:id="rId58"/>
    <p:sldId id="318" r:id="rId59"/>
    <p:sldId id="329" r:id="rId60"/>
    <p:sldId id="331" r:id="rId61"/>
    <p:sldId id="332" r:id="rId62"/>
    <p:sldId id="333" r:id="rId63"/>
    <p:sldId id="326" r:id="rId64"/>
    <p:sldId id="327" r:id="rId65"/>
    <p:sldId id="328" r:id="rId66"/>
    <p:sldId id="334" r:id="rId67"/>
    <p:sldId id="335" r:id="rId68"/>
    <p:sldId id="337" r:id="rId69"/>
    <p:sldId id="338" r:id="rId70"/>
    <p:sldId id="336"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911" autoAdjust="0"/>
  </p:normalViewPr>
  <p:slideViewPr>
    <p:cSldViewPr snapToGrid="0">
      <p:cViewPr varScale="1">
        <p:scale>
          <a:sx n="71" d="100"/>
          <a:sy n="71" d="100"/>
        </p:scale>
        <p:origin x="618" y="60"/>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7F748E-0752-4E78-A5E5-61C32A59673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IN"/>
        </a:p>
      </dgm:t>
    </dgm:pt>
    <dgm:pt modelId="{FCC6A827-BEC3-478F-B18E-682B730EBF4C}">
      <dgm:prSet/>
      <dgm:spPr/>
      <dgm:t>
        <a:bodyPr/>
        <a:lstStyle/>
        <a:p>
          <a:pPr rtl="0"/>
          <a:r>
            <a:rPr lang="en-IN" dirty="0" smtClean="0"/>
            <a:t>The </a:t>
          </a:r>
          <a:r>
            <a:rPr lang="en-IN" dirty="0" err="1" smtClean="0"/>
            <a:t>forName</a:t>
          </a:r>
          <a:r>
            <a:rPr lang="en-IN" dirty="0" smtClean="0"/>
            <a:t>() method of Class </a:t>
          </a:r>
          <a:r>
            <a:rPr lang="en-IN" dirty="0" err="1" smtClean="0"/>
            <a:t>class</a:t>
          </a:r>
          <a:r>
            <a:rPr lang="en-IN" dirty="0" smtClean="0"/>
            <a:t> is used to register the driver class. </a:t>
          </a:r>
          <a:endParaRPr lang="en-IN" dirty="0"/>
        </a:p>
      </dgm:t>
    </dgm:pt>
    <dgm:pt modelId="{5D30F234-2E05-449F-A1A0-1C3791986FDA}" type="parTrans" cxnId="{A014DC00-91CC-40A6-96C2-08837520020A}">
      <dgm:prSet/>
      <dgm:spPr/>
      <dgm:t>
        <a:bodyPr/>
        <a:lstStyle/>
        <a:p>
          <a:endParaRPr lang="en-IN"/>
        </a:p>
      </dgm:t>
    </dgm:pt>
    <dgm:pt modelId="{F5EFC558-523A-4F41-9921-C9E52E7214B1}" type="sibTrans" cxnId="{A014DC00-91CC-40A6-96C2-08837520020A}">
      <dgm:prSet/>
      <dgm:spPr/>
      <dgm:t>
        <a:bodyPr/>
        <a:lstStyle/>
        <a:p>
          <a:endParaRPr lang="en-IN"/>
        </a:p>
      </dgm:t>
    </dgm:pt>
    <dgm:pt modelId="{63D3E83E-A728-425A-B136-9B5FE43D0077}">
      <dgm:prSet/>
      <dgm:spPr/>
      <dgm:t>
        <a:bodyPr/>
        <a:lstStyle/>
        <a:p>
          <a:pPr rtl="0"/>
          <a:r>
            <a:rPr lang="en-IN" b="1" dirty="0" err="1" smtClean="0"/>
            <a:t>Class.forName</a:t>
          </a:r>
          <a:r>
            <a:rPr lang="en-IN" b="1" dirty="0" smtClean="0"/>
            <a:t>("</a:t>
          </a:r>
          <a:r>
            <a:rPr lang="en-IN" b="1" dirty="0" err="1" smtClean="0"/>
            <a:t>com.mysql.jdbc.Driver</a:t>
          </a:r>
          <a:r>
            <a:rPr lang="en-IN" b="1" dirty="0" smtClean="0"/>
            <a:t>");</a:t>
          </a:r>
          <a:endParaRPr lang="en-IN" dirty="0"/>
        </a:p>
      </dgm:t>
    </dgm:pt>
    <dgm:pt modelId="{9D3BF084-A892-4B94-A563-234BDA198ADA}" type="parTrans" cxnId="{9CA4D83C-EE4F-4ED7-8E1C-81D6442E189D}">
      <dgm:prSet/>
      <dgm:spPr/>
      <dgm:t>
        <a:bodyPr/>
        <a:lstStyle/>
        <a:p>
          <a:endParaRPr lang="en-IN"/>
        </a:p>
      </dgm:t>
    </dgm:pt>
    <dgm:pt modelId="{4C21D845-DDA5-4E29-9F9F-97DCE1C94413}" type="sibTrans" cxnId="{9CA4D83C-EE4F-4ED7-8E1C-81D6442E189D}">
      <dgm:prSet/>
      <dgm:spPr/>
      <dgm:t>
        <a:bodyPr/>
        <a:lstStyle/>
        <a:p>
          <a:endParaRPr lang="en-IN"/>
        </a:p>
      </dgm:t>
    </dgm:pt>
    <dgm:pt modelId="{E5A605FC-00FC-452D-BCF5-DE802D2103D8}">
      <dgm:prSet/>
      <dgm:spPr/>
      <dgm:t>
        <a:bodyPr/>
        <a:lstStyle/>
        <a:p>
          <a:r>
            <a:rPr lang="en-IN" b="1" dirty="0" err="1" smtClean="0"/>
            <a:t>Class.forName</a:t>
          </a:r>
          <a:r>
            <a:rPr lang="en-IN" b="1" dirty="0" smtClean="0"/>
            <a:t>(</a:t>
          </a:r>
          <a:r>
            <a:rPr lang="en-IN" b="0" i="0" dirty="0" smtClean="0"/>
            <a:t>"</a:t>
          </a:r>
          <a:r>
            <a:rPr lang="en-IN" b="0" i="0" dirty="0" err="1" smtClean="0"/>
            <a:t>oracle.jdbc.driver.OracleDriver</a:t>
          </a:r>
          <a:r>
            <a:rPr lang="en-IN" b="0" i="0" dirty="0" smtClean="0"/>
            <a:t>)</a:t>
          </a:r>
          <a:endParaRPr lang="en-IN" dirty="0"/>
        </a:p>
      </dgm:t>
    </dgm:pt>
    <dgm:pt modelId="{09B6DC46-544A-48B1-B771-2B65E1A727F5}" type="parTrans" cxnId="{690119C0-2A19-4308-91F6-81EF626AF1C7}">
      <dgm:prSet/>
      <dgm:spPr/>
      <dgm:t>
        <a:bodyPr/>
        <a:lstStyle/>
        <a:p>
          <a:endParaRPr lang="en-IN"/>
        </a:p>
      </dgm:t>
    </dgm:pt>
    <dgm:pt modelId="{E6FA3D7C-151D-423D-B2D6-BA7066053A61}" type="sibTrans" cxnId="{690119C0-2A19-4308-91F6-81EF626AF1C7}">
      <dgm:prSet/>
      <dgm:spPr/>
      <dgm:t>
        <a:bodyPr/>
        <a:lstStyle/>
        <a:p>
          <a:endParaRPr lang="en-IN"/>
        </a:p>
      </dgm:t>
    </dgm:pt>
    <dgm:pt modelId="{A536E95C-F9BB-4535-867E-3D6A44EF00E7}" type="pres">
      <dgm:prSet presAssocID="{017F748E-0752-4E78-A5E5-61C32A596737}" presName="linear" presStyleCnt="0">
        <dgm:presLayoutVars>
          <dgm:animLvl val="lvl"/>
          <dgm:resizeHandles val="exact"/>
        </dgm:presLayoutVars>
      </dgm:prSet>
      <dgm:spPr/>
      <dgm:t>
        <a:bodyPr/>
        <a:lstStyle/>
        <a:p>
          <a:endParaRPr lang="en-IN"/>
        </a:p>
      </dgm:t>
    </dgm:pt>
    <dgm:pt modelId="{2EC7B49E-4744-4A24-8A4C-F5CDA703AA2F}" type="pres">
      <dgm:prSet presAssocID="{FCC6A827-BEC3-478F-B18E-682B730EBF4C}" presName="parentText" presStyleLbl="node1" presStyleIdx="0" presStyleCnt="3">
        <dgm:presLayoutVars>
          <dgm:chMax val="0"/>
          <dgm:bulletEnabled val="1"/>
        </dgm:presLayoutVars>
      </dgm:prSet>
      <dgm:spPr/>
      <dgm:t>
        <a:bodyPr/>
        <a:lstStyle/>
        <a:p>
          <a:endParaRPr lang="en-IN"/>
        </a:p>
      </dgm:t>
    </dgm:pt>
    <dgm:pt modelId="{508FB91A-2EC0-428D-970A-5A04457C01C3}" type="pres">
      <dgm:prSet presAssocID="{F5EFC558-523A-4F41-9921-C9E52E7214B1}" presName="spacer" presStyleCnt="0"/>
      <dgm:spPr/>
    </dgm:pt>
    <dgm:pt modelId="{98DBD6C2-0223-487D-B779-959BA8122ED4}" type="pres">
      <dgm:prSet presAssocID="{63D3E83E-A728-425A-B136-9B5FE43D0077}" presName="parentText" presStyleLbl="node1" presStyleIdx="1" presStyleCnt="3">
        <dgm:presLayoutVars>
          <dgm:chMax val="0"/>
          <dgm:bulletEnabled val="1"/>
        </dgm:presLayoutVars>
      </dgm:prSet>
      <dgm:spPr/>
      <dgm:t>
        <a:bodyPr/>
        <a:lstStyle/>
        <a:p>
          <a:endParaRPr lang="en-IN"/>
        </a:p>
      </dgm:t>
    </dgm:pt>
    <dgm:pt modelId="{F551DBB7-1085-4B33-A28B-CD4CFB1A5B51}" type="pres">
      <dgm:prSet presAssocID="{4C21D845-DDA5-4E29-9F9F-97DCE1C94413}" presName="spacer" presStyleCnt="0"/>
      <dgm:spPr/>
    </dgm:pt>
    <dgm:pt modelId="{53794E8F-AB4D-42BF-9BA0-4CB6938CE070}" type="pres">
      <dgm:prSet presAssocID="{E5A605FC-00FC-452D-BCF5-DE802D2103D8}" presName="parentText" presStyleLbl="node1" presStyleIdx="2" presStyleCnt="3">
        <dgm:presLayoutVars>
          <dgm:chMax val="0"/>
          <dgm:bulletEnabled val="1"/>
        </dgm:presLayoutVars>
      </dgm:prSet>
      <dgm:spPr/>
      <dgm:t>
        <a:bodyPr/>
        <a:lstStyle/>
        <a:p>
          <a:endParaRPr lang="en-IN"/>
        </a:p>
      </dgm:t>
    </dgm:pt>
  </dgm:ptLst>
  <dgm:cxnLst>
    <dgm:cxn modelId="{6B37B162-ABB5-47CD-8FA6-8E72D6FFB449}" type="presOf" srcId="{E5A605FC-00FC-452D-BCF5-DE802D2103D8}" destId="{53794E8F-AB4D-42BF-9BA0-4CB6938CE070}" srcOrd="0" destOrd="0" presId="urn:microsoft.com/office/officeart/2005/8/layout/vList2"/>
    <dgm:cxn modelId="{C7EAFEEF-0979-44CA-9286-669DAF99BFAC}" type="presOf" srcId="{63D3E83E-A728-425A-B136-9B5FE43D0077}" destId="{98DBD6C2-0223-487D-B779-959BA8122ED4}" srcOrd="0" destOrd="0" presId="urn:microsoft.com/office/officeart/2005/8/layout/vList2"/>
    <dgm:cxn modelId="{4948F1FC-6BFF-4096-9A4C-558093A0F21B}" type="presOf" srcId="{FCC6A827-BEC3-478F-B18E-682B730EBF4C}" destId="{2EC7B49E-4744-4A24-8A4C-F5CDA703AA2F}" srcOrd="0" destOrd="0" presId="urn:microsoft.com/office/officeart/2005/8/layout/vList2"/>
    <dgm:cxn modelId="{690119C0-2A19-4308-91F6-81EF626AF1C7}" srcId="{017F748E-0752-4E78-A5E5-61C32A596737}" destId="{E5A605FC-00FC-452D-BCF5-DE802D2103D8}" srcOrd="2" destOrd="0" parTransId="{09B6DC46-544A-48B1-B771-2B65E1A727F5}" sibTransId="{E6FA3D7C-151D-423D-B2D6-BA7066053A61}"/>
    <dgm:cxn modelId="{6E613F39-DB6B-43D7-AC8C-7F0AE69CAC76}" type="presOf" srcId="{017F748E-0752-4E78-A5E5-61C32A596737}" destId="{A536E95C-F9BB-4535-867E-3D6A44EF00E7}" srcOrd="0" destOrd="0" presId="urn:microsoft.com/office/officeart/2005/8/layout/vList2"/>
    <dgm:cxn modelId="{A014DC00-91CC-40A6-96C2-08837520020A}" srcId="{017F748E-0752-4E78-A5E5-61C32A596737}" destId="{FCC6A827-BEC3-478F-B18E-682B730EBF4C}" srcOrd="0" destOrd="0" parTransId="{5D30F234-2E05-449F-A1A0-1C3791986FDA}" sibTransId="{F5EFC558-523A-4F41-9921-C9E52E7214B1}"/>
    <dgm:cxn modelId="{9CA4D83C-EE4F-4ED7-8E1C-81D6442E189D}" srcId="{017F748E-0752-4E78-A5E5-61C32A596737}" destId="{63D3E83E-A728-425A-B136-9B5FE43D0077}" srcOrd="1" destOrd="0" parTransId="{9D3BF084-A892-4B94-A563-234BDA198ADA}" sibTransId="{4C21D845-DDA5-4E29-9F9F-97DCE1C94413}"/>
    <dgm:cxn modelId="{FE23BEF4-A741-40F8-ADBD-460404C97EC1}" type="presParOf" srcId="{A536E95C-F9BB-4535-867E-3D6A44EF00E7}" destId="{2EC7B49E-4744-4A24-8A4C-F5CDA703AA2F}" srcOrd="0" destOrd="0" presId="urn:microsoft.com/office/officeart/2005/8/layout/vList2"/>
    <dgm:cxn modelId="{D5F9F3B0-D821-4E6A-BEF3-16E65944F820}" type="presParOf" srcId="{A536E95C-F9BB-4535-867E-3D6A44EF00E7}" destId="{508FB91A-2EC0-428D-970A-5A04457C01C3}" srcOrd="1" destOrd="0" presId="urn:microsoft.com/office/officeart/2005/8/layout/vList2"/>
    <dgm:cxn modelId="{E68042B1-9E7F-40F9-A89E-8DEBC870ED57}" type="presParOf" srcId="{A536E95C-F9BB-4535-867E-3D6A44EF00E7}" destId="{98DBD6C2-0223-487D-B779-959BA8122ED4}" srcOrd="2" destOrd="0" presId="urn:microsoft.com/office/officeart/2005/8/layout/vList2"/>
    <dgm:cxn modelId="{D30D144D-7D9B-4F90-8504-762089D05BA2}" type="presParOf" srcId="{A536E95C-F9BB-4535-867E-3D6A44EF00E7}" destId="{F551DBB7-1085-4B33-A28B-CD4CFB1A5B51}" srcOrd="3" destOrd="0" presId="urn:microsoft.com/office/officeart/2005/8/layout/vList2"/>
    <dgm:cxn modelId="{16D76AE0-57FC-4551-986E-C220C6D6B7CE}" type="presParOf" srcId="{A536E95C-F9BB-4535-867E-3D6A44EF00E7}" destId="{53794E8F-AB4D-42BF-9BA0-4CB6938CE07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FB6CCD-B5CE-4430-A46D-30ABE270D61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BFC05E9D-412F-48DE-A851-1AF0825401F9}">
      <dgm:prSet/>
      <dgm:spPr/>
      <dgm:t>
        <a:bodyPr/>
        <a:lstStyle/>
        <a:p>
          <a:pPr rtl="0"/>
          <a:r>
            <a:rPr lang="en-IN" dirty="0" smtClean="0"/>
            <a:t>The </a:t>
          </a:r>
          <a:r>
            <a:rPr lang="en-IN" dirty="0" err="1" smtClean="0"/>
            <a:t>getConnection</a:t>
          </a:r>
          <a:r>
            <a:rPr lang="en-IN" dirty="0" smtClean="0"/>
            <a:t>() method of </a:t>
          </a:r>
          <a:r>
            <a:rPr lang="en-IN" dirty="0" err="1" smtClean="0"/>
            <a:t>DriverManager</a:t>
          </a:r>
          <a:r>
            <a:rPr lang="en-IN" dirty="0" smtClean="0"/>
            <a:t> class is used to establish connection with the database. </a:t>
          </a:r>
          <a:br>
            <a:rPr lang="en-IN" dirty="0" smtClean="0"/>
          </a:br>
          <a:endParaRPr lang="en-IN" dirty="0"/>
        </a:p>
      </dgm:t>
    </dgm:pt>
    <dgm:pt modelId="{792142EE-B2FA-4D7B-9AE9-CC29AEEB7595}" type="parTrans" cxnId="{B735E298-C301-4FF5-A19B-BCEA129F125A}">
      <dgm:prSet/>
      <dgm:spPr/>
      <dgm:t>
        <a:bodyPr/>
        <a:lstStyle/>
        <a:p>
          <a:endParaRPr lang="en-IN"/>
        </a:p>
      </dgm:t>
    </dgm:pt>
    <dgm:pt modelId="{9CC0CA59-A530-4EF2-B906-4F1669696136}" type="sibTrans" cxnId="{B735E298-C301-4FF5-A19B-BCEA129F125A}">
      <dgm:prSet/>
      <dgm:spPr/>
      <dgm:t>
        <a:bodyPr/>
        <a:lstStyle/>
        <a:p>
          <a:endParaRPr lang="en-IN"/>
        </a:p>
      </dgm:t>
    </dgm:pt>
    <dgm:pt modelId="{AD229310-0414-4D87-ABC9-D7E7D402E9E6}">
      <dgm:prSet/>
      <dgm:spPr/>
      <dgm:t>
        <a:bodyPr/>
        <a:lstStyle/>
        <a:p>
          <a:pPr rtl="0"/>
          <a:r>
            <a:rPr lang="en-IN" b="1" dirty="0" smtClean="0"/>
            <a:t>Connection con=</a:t>
          </a:r>
          <a:r>
            <a:rPr lang="en-IN" b="1" dirty="0" err="1" smtClean="0"/>
            <a:t>DriverManager.getConnection</a:t>
          </a:r>
          <a:r>
            <a:rPr lang="en-IN" b="1" dirty="0" smtClean="0"/>
            <a:t>( "</a:t>
          </a:r>
          <a:r>
            <a:rPr lang="en-IN" b="1" dirty="0" err="1" smtClean="0"/>
            <a:t>jdbc:mysql</a:t>
          </a:r>
          <a:r>
            <a:rPr lang="en-IN" b="1" dirty="0" smtClean="0"/>
            <a:t>://localhost:3306","root","password");</a:t>
          </a:r>
        </a:p>
        <a:p>
          <a:pPr rtl="0"/>
          <a:r>
            <a:rPr lang="en-IN" b="0" i="0" dirty="0" smtClean="0">
              <a:solidFill>
                <a:srgbClr val="FF0000"/>
              </a:solidFill>
            </a:rPr>
            <a:t>Connection con=</a:t>
          </a:r>
          <a:r>
            <a:rPr lang="en-IN" b="0" i="0" dirty="0" err="1" smtClean="0">
              <a:solidFill>
                <a:srgbClr val="FF0000"/>
              </a:solidFill>
            </a:rPr>
            <a:t>DriverManager.getConnection</a:t>
          </a:r>
          <a:r>
            <a:rPr lang="en-IN" b="0" i="0" dirty="0" smtClean="0">
              <a:solidFill>
                <a:srgbClr val="FF0000"/>
              </a:solidFill>
            </a:rPr>
            <a:t>(  </a:t>
          </a:r>
        </a:p>
        <a:p>
          <a:r>
            <a:rPr lang="en-IN" b="0" i="0" dirty="0" smtClean="0">
              <a:solidFill>
                <a:srgbClr val="FF0000"/>
              </a:solidFill>
            </a:rPr>
            <a:t>"</a:t>
          </a:r>
          <a:r>
            <a:rPr lang="en-IN" b="0" i="0" dirty="0" err="1" smtClean="0">
              <a:solidFill>
                <a:srgbClr val="FF0000"/>
              </a:solidFill>
            </a:rPr>
            <a:t>jdbc:oracle:thin</a:t>
          </a:r>
          <a:r>
            <a:rPr lang="en-IN" b="0" i="0" dirty="0" smtClean="0">
              <a:solidFill>
                <a:srgbClr val="FF0000"/>
              </a:solidFill>
            </a:rPr>
            <a:t>:@localhost:1521:orcl","system","oracle");  </a:t>
          </a:r>
          <a:endParaRPr lang="en-IN" b="1" dirty="0">
            <a:solidFill>
              <a:srgbClr val="FF0000"/>
            </a:solidFill>
          </a:endParaRPr>
        </a:p>
      </dgm:t>
    </dgm:pt>
    <dgm:pt modelId="{F30D608D-0B18-4EA6-9828-C4EB05D434F3}" type="parTrans" cxnId="{6C145D5F-0CFB-4849-AB5D-64D5FF0A82B5}">
      <dgm:prSet/>
      <dgm:spPr/>
      <dgm:t>
        <a:bodyPr/>
        <a:lstStyle/>
        <a:p>
          <a:endParaRPr lang="en-IN"/>
        </a:p>
      </dgm:t>
    </dgm:pt>
    <dgm:pt modelId="{B0142C54-06E2-454C-9040-AE510E0D7338}" type="sibTrans" cxnId="{6C145D5F-0CFB-4849-AB5D-64D5FF0A82B5}">
      <dgm:prSet/>
      <dgm:spPr/>
      <dgm:t>
        <a:bodyPr/>
        <a:lstStyle/>
        <a:p>
          <a:endParaRPr lang="en-IN"/>
        </a:p>
      </dgm:t>
    </dgm:pt>
    <dgm:pt modelId="{B23EC504-7A28-4CBB-A16A-DB77BF343CE7}" type="pres">
      <dgm:prSet presAssocID="{ADFB6CCD-B5CE-4430-A46D-30ABE270D612}" presName="linear" presStyleCnt="0">
        <dgm:presLayoutVars>
          <dgm:animLvl val="lvl"/>
          <dgm:resizeHandles val="exact"/>
        </dgm:presLayoutVars>
      </dgm:prSet>
      <dgm:spPr/>
      <dgm:t>
        <a:bodyPr/>
        <a:lstStyle/>
        <a:p>
          <a:endParaRPr lang="en-IN"/>
        </a:p>
      </dgm:t>
    </dgm:pt>
    <dgm:pt modelId="{4B707916-3F53-4B1A-B65A-90CFD2CDE8F0}" type="pres">
      <dgm:prSet presAssocID="{BFC05E9D-412F-48DE-A851-1AF0825401F9}" presName="parentText" presStyleLbl="node1" presStyleIdx="0" presStyleCnt="2">
        <dgm:presLayoutVars>
          <dgm:chMax val="0"/>
          <dgm:bulletEnabled val="1"/>
        </dgm:presLayoutVars>
      </dgm:prSet>
      <dgm:spPr/>
      <dgm:t>
        <a:bodyPr/>
        <a:lstStyle/>
        <a:p>
          <a:endParaRPr lang="en-IN"/>
        </a:p>
      </dgm:t>
    </dgm:pt>
    <dgm:pt modelId="{53DCD413-83B3-41CE-BF56-03B7A77DDE70}" type="pres">
      <dgm:prSet presAssocID="{9CC0CA59-A530-4EF2-B906-4F1669696136}" presName="spacer" presStyleCnt="0"/>
      <dgm:spPr/>
    </dgm:pt>
    <dgm:pt modelId="{0599C964-E1B8-4C66-B848-189A3AE265C0}" type="pres">
      <dgm:prSet presAssocID="{AD229310-0414-4D87-ABC9-D7E7D402E9E6}" presName="parentText" presStyleLbl="node1" presStyleIdx="1" presStyleCnt="2">
        <dgm:presLayoutVars>
          <dgm:chMax val="0"/>
          <dgm:bulletEnabled val="1"/>
        </dgm:presLayoutVars>
      </dgm:prSet>
      <dgm:spPr/>
      <dgm:t>
        <a:bodyPr/>
        <a:lstStyle/>
        <a:p>
          <a:endParaRPr lang="en-IN"/>
        </a:p>
      </dgm:t>
    </dgm:pt>
  </dgm:ptLst>
  <dgm:cxnLst>
    <dgm:cxn modelId="{B735E298-C301-4FF5-A19B-BCEA129F125A}" srcId="{ADFB6CCD-B5CE-4430-A46D-30ABE270D612}" destId="{BFC05E9D-412F-48DE-A851-1AF0825401F9}" srcOrd="0" destOrd="0" parTransId="{792142EE-B2FA-4D7B-9AE9-CC29AEEB7595}" sibTransId="{9CC0CA59-A530-4EF2-B906-4F1669696136}"/>
    <dgm:cxn modelId="{BFAD51A5-2F4B-4518-8B55-3CDC6035539F}" type="presOf" srcId="{ADFB6CCD-B5CE-4430-A46D-30ABE270D612}" destId="{B23EC504-7A28-4CBB-A16A-DB77BF343CE7}" srcOrd="0" destOrd="0" presId="urn:microsoft.com/office/officeart/2005/8/layout/vList2"/>
    <dgm:cxn modelId="{1724775C-C6EC-4EB6-87F7-3B8C6BAA115F}" type="presOf" srcId="{AD229310-0414-4D87-ABC9-D7E7D402E9E6}" destId="{0599C964-E1B8-4C66-B848-189A3AE265C0}" srcOrd="0" destOrd="0" presId="urn:microsoft.com/office/officeart/2005/8/layout/vList2"/>
    <dgm:cxn modelId="{6C145D5F-0CFB-4849-AB5D-64D5FF0A82B5}" srcId="{ADFB6CCD-B5CE-4430-A46D-30ABE270D612}" destId="{AD229310-0414-4D87-ABC9-D7E7D402E9E6}" srcOrd="1" destOrd="0" parTransId="{F30D608D-0B18-4EA6-9828-C4EB05D434F3}" sibTransId="{B0142C54-06E2-454C-9040-AE510E0D7338}"/>
    <dgm:cxn modelId="{D94F67A4-1ADA-4F8F-8569-817303FCB79D}" type="presOf" srcId="{BFC05E9D-412F-48DE-A851-1AF0825401F9}" destId="{4B707916-3F53-4B1A-B65A-90CFD2CDE8F0}" srcOrd="0" destOrd="0" presId="urn:microsoft.com/office/officeart/2005/8/layout/vList2"/>
    <dgm:cxn modelId="{073E608E-4D60-42F5-BFE2-7C6FCC58850B}" type="presParOf" srcId="{B23EC504-7A28-4CBB-A16A-DB77BF343CE7}" destId="{4B707916-3F53-4B1A-B65A-90CFD2CDE8F0}" srcOrd="0" destOrd="0" presId="urn:microsoft.com/office/officeart/2005/8/layout/vList2"/>
    <dgm:cxn modelId="{30B4BD2C-6411-4134-9029-4DAFEE122436}" type="presParOf" srcId="{B23EC504-7A28-4CBB-A16A-DB77BF343CE7}" destId="{53DCD413-83B3-41CE-BF56-03B7A77DDE70}" srcOrd="1" destOrd="0" presId="urn:microsoft.com/office/officeart/2005/8/layout/vList2"/>
    <dgm:cxn modelId="{36BF9344-8BB2-4ABC-8EFE-D77D8CC66A36}" type="presParOf" srcId="{B23EC504-7A28-4CBB-A16A-DB77BF343CE7}" destId="{0599C964-E1B8-4C66-B848-189A3AE265C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B00186-4743-4C15-8002-EF0F8BBD7889}"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IN"/>
        </a:p>
      </dgm:t>
    </dgm:pt>
    <dgm:pt modelId="{5E351054-AA60-4F72-8433-66A7AD4CF6A3}">
      <dgm:prSet/>
      <dgm:spPr/>
      <dgm:t>
        <a:bodyPr/>
        <a:lstStyle/>
        <a:p>
          <a:pPr rtl="0"/>
          <a:r>
            <a:rPr lang="en-IN" smtClean="0"/>
            <a:t>The createStatement() method of Connection interface is used to create statement. </a:t>
          </a:r>
          <a:endParaRPr lang="en-IN"/>
        </a:p>
      </dgm:t>
    </dgm:pt>
    <dgm:pt modelId="{134E253A-1F2A-4EEE-ADBE-8BB5C8B584B5}" type="parTrans" cxnId="{B0328F2D-BCA8-479D-988A-C3AE887C829B}">
      <dgm:prSet/>
      <dgm:spPr/>
      <dgm:t>
        <a:bodyPr/>
        <a:lstStyle/>
        <a:p>
          <a:endParaRPr lang="en-IN"/>
        </a:p>
      </dgm:t>
    </dgm:pt>
    <dgm:pt modelId="{392AC2DB-F54F-4A2F-AE6A-DC52A41D5C27}" type="sibTrans" cxnId="{B0328F2D-BCA8-479D-988A-C3AE887C829B}">
      <dgm:prSet/>
      <dgm:spPr/>
      <dgm:t>
        <a:bodyPr/>
        <a:lstStyle/>
        <a:p>
          <a:endParaRPr lang="en-IN"/>
        </a:p>
      </dgm:t>
    </dgm:pt>
    <dgm:pt modelId="{D882FD6F-5D27-42F9-8F1E-482F18070E41}">
      <dgm:prSet/>
      <dgm:spPr/>
      <dgm:t>
        <a:bodyPr/>
        <a:lstStyle/>
        <a:p>
          <a:pPr rtl="0"/>
          <a:r>
            <a:rPr lang="en-IN" smtClean="0"/>
            <a:t>The object of statement is responsible to execute queries with the database. </a:t>
          </a:r>
          <a:endParaRPr lang="en-IN"/>
        </a:p>
      </dgm:t>
    </dgm:pt>
    <dgm:pt modelId="{655D234B-DC6D-4FA7-81DF-B2497A89740A}" type="parTrans" cxnId="{61C89FA0-1393-471D-A9DD-1D83CA3B0DF1}">
      <dgm:prSet/>
      <dgm:spPr/>
      <dgm:t>
        <a:bodyPr/>
        <a:lstStyle/>
        <a:p>
          <a:endParaRPr lang="en-IN"/>
        </a:p>
      </dgm:t>
    </dgm:pt>
    <dgm:pt modelId="{D7121E7E-94B8-4D13-946E-87F1520FEC4C}" type="sibTrans" cxnId="{61C89FA0-1393-471D-A9DD-1D83CA3B0DF1}">
      <dgm:prSet/>
      <dgm:spPr/>
      <dgm:t>
        <a:bodyPr/>
        <a:lstStyle/>
        <a:p>
          <a:endParaRPr lang="en-IN"/>
        </a:p>
      </dgm:t>
    </dgm:pt>
    <dgm:pt modelId="{221D60AA-1109-43A4-83D2-89F13DFC08D9}">
      <dgm:prSet/>
      <dgm:spPr/>
      <dgm:t>
        <a:bodyPr/>
        <a:lstStyle/>
        <a:p>
          <a:pPr rtl="0"/>
          <a:r>
            <a:rPr lang="en-IN" b="1" dirty="0" smtClean="0"/>
            <a:t>Statement </a:t>
          </a:r>
          <a:r>
            <a:rPr lang="en-IN" b="1" dirty="0" err="1" smtClean="0"/>
            <a:t>stmt</a:t>
          </a:r>
          <a:r>
            <a:rPr lang="en-IN" b="1" dirty="0" smtClean="0"/>
            <a:t>=</a:t>
          </a:r>
          <a:r>
            <a:rPr lang="en-IN" b="1" dirty="0" err="1" smtClean="0"/>
            <a:t>con.createStatement</a:t>
          </a:r>
          <a:r>
            <a:rPr lang="en-IN" b="1" dirty="0" smtClean="0"/>
            <a:t>();</a:t>
          </a:r>
          <a:endParaRPr lang="en-IN" b="1" dirty="0"/>
        </a:p>
      </dgm:t>
    </dgm:pt>
    <dgm:pt modelId="{3CEC3D9F-2CB1-4CDB-82E7-42425147658A}" type="parTrans" cxnId="{5C1560A1-F56D-4FB8-A093-889EF73E2B87}">
      <dgm:prSet/>
      <dgm:spPr/>
      <dgm:t>
        <a:bodyPr/>
        <a:lstStyle/>
        <a:p>
          <a:endParaRPr lang="en-IN"/>
        </a:p>
      </dgm:t>
    </dgm:pt>
    <dgm:pt modelId="{4756F493-3EC3-4CB2-A151-B7F8143AB7A5}" type="sibTrans" cxnId="{5C1560A1-F56D-4FB8-A093-889EF73E2B87}">
      <dgm:prSet/>
      <dgm:spPr/>
      <dgm:t>
        <a:bodyPr/>
        <a:lstStyle/>
        <a:p>
          <a:endParaRPr lang="en-IN"/>
        </a:p>
      </dgm:t>
    </dgm:pt>
    <dgm:pt modelId="{4FFCD06C-0F6A-4100-B94E-0FDE41ADF10C}" type="pres">
      <dgm:prSet presAssocID="{C3B00186-4743-4C15-8002-EF0F8BBD7889}" presName="linear" presStyleCnt="0">
        <dgm:presLayoutVars>
          <dgm:animLvl val="lvl"/>
          <dgm:resizeHandles val="exact"/>
        </dgm:presLayoutVars>
      </dgm:prSet>
      <dgm:spPr/>
      <dgm:t>
        <a:bodyPr/>
        <a:lstStyle/>
        <a:p>
          <a:endParaRPr lang="en-IN"/>
        </a:p>
      </dgm:t>
    </dgm:pt>
    <dgm:pt modelId="{1F3A3D81-7180-42B8-8C4A-5E192E05A350}" type="pres">
      <dgm:prSet presAssocID="{5E351054-AA60-4F72-8433-66A7AD4CF6A3}" presName="parentText" presStyleLbl="node1" presStyleIdx="0" presStyleCnt="3">
        <dgm:presLayoutVars>
          <dgm:chMax val="0"/>
          <dgm:bulletEnabled val="1"/>
        </dgm:presLayoutVars>
      </dgm:prSet>
      <dgm:spPr/>
      <dgm:t>
        <a:bodyPr/>
        <a:lstStyle/>
        <a:p>
          <a:endParaRPr lang="en-IN"/>
        </a:p>
      </dgm:t>
    </dgm:pt>
    <dgm:pt modelId="{6BBD96C3-859E-4163-8BB5-30EF4F0C73AB}" type="pres">
      <dgm:prSet presAssocID="{392AC2DB-F54F-4A2F-AE6A-DC52A41D5C27}" presName="spacer" presStyleCnt="0"/>
      <dgm:spPr/>
    </dgm:pt>
    <dgm:pt modelId="{4214D41B-E96D-4A7C-8912-119B73F66784}" type="pres">
      <dgm:prSet presAssocID="{D882FD6F-5D27-42F9-8F1E-482F18070E41}" presName="parentText" presStyleLbl="node1" presStyleIdx="1" presStyleCnt="3">
        <dgm:presLayoutVars>
          <dgm:chMax val="0"/>
          <dgm:bulletEnabled val="1"/>
        </dgm:presLayoutVars>
      </dgm:prSet>
      <dgm:spPr/>
      <dgm:t>
        <a:bodyPr/>
        <a:lstStyle/>
        <a:p>
          <a:endParaRPr lang="en-IN"/>
        </a:p>
      </dgm:t>
    </dgm:pt>
    <dgm:pt modelId="{42438FDE-97B8-41F3-8707-2F395644378A}" type="pres">
      <dgm:prSet presAssocID="{D7121E7E-94B8-4D13-946E-87F1520FEC4C}" presName="spacer" presStyleCnt="0"/>
      <dgm:spPr/>
    </dgm:pt>
    <dgm:pt modelId="{1658064F-707D-4295-9847-000AA115B5F6}" type="pres">
      <dgm:prSet presAssocID="{221D60AA-1109-43A4-83D2-89F13DFC08D9}" presName="parentText" presStyleLbl="node1" presStyleIdx="2" presStyleCnt="3">
        <dgm:presLayoutVars>
          <dgm:chMax val="0"/>
          <dgm:bulletEnabled val="1"/>
        </dgm:presLayoutVars>
      </dgm:prSet>
      <dgm:spPr/>
      <dgm:t>
        <a:bodyPr/>
        <a:lstStyle/>
        <a:p>
          <a:endParaRPr lang="en-IN"/>
        </a:p>
      </dgm:t>
    </dgm:pt>
  </dgm:ptLst>
  <dgm:cxnLst>
    <dgm:cxn modelId="{B646B16B-B52E-4371-92E9-29C188CCE0D7}" type="presOf" srcId="{5E351054-AA60-4F72-8433-66A7AD4CF6A3}" destId="{1F3A3D81-7180-42B8-8C4A-5E192E05A350}" srcOrd="0" destOrd="0" presId="urn:microsoft.com/office/officeart/2005/8/layout/vList2"/>
    <dgm:cxn modelId="{46424263-8730-410C-BAFA-876A023C24B6}" type="presOf" srcId="{C3B00186-4743-4C15-8002-EF0F8BBD7889}" destId="{4FFCD06C-0F6A-4100-B94E-0FDE41ADF10C}" srcOrd="0" destOrd="0" presId="urn:microsoft.com/office/officeart/2005/8/layout/vList2"/>
    <dgm:cxn modelId="{0950DAA4-6DFA-4BFB-8DAB-7B0CC7E7D19C}" type="presOf" srcId="{221D60AA-1109-43A4-83D2-89F13DFC08D9}" destId="{1658064F-707D-4295-9847-000AA115B5F6}" srcOrd="0" destOrd="0" presId="urn:microsoft.com/office/officeart/2005/8/layout/vList2"/>
    <dgm:cxn modelId="{B0328F2D-BCA8-479D-988A-C3AE887C829B}" srcId="{C3B00186-4743-4C15-8002-EF0F8BBD7889}" destId="{5E351054-AA60-4F72-8433-66A7AD4CF6A3}" srcOrd="0" destOrd="0" parTransId="{134E253A-1F2A-4EEE-ADBE-8BB5C8B584B5}" sibTransId="{392AC2DB-F54F-4A2F-AE6A-DC52A41D5C27}"/>
    <dgm:cxn modelId="{61C89FA0-1393-471D-A9DD-1D83CA3B0DF1}" srcId="{C3B00186-4743-4C15-8002-EF0F8BBD7889}" destId="{D882FD6F-5D27-42F9-8F1E-482F18070E41}" srcOrd="1" destOrd="0" parTransId="{655D234B-DC6D-4FA7-81DF-B2497A89740A}" sibTransId="{D7121E7E-94B8-4D13-946E-87F1520FEC4C}"/>
    <dgm:cxn modelId="{5C1560A1-F56D-4FB8-A093-889EF73E2B87}" srcId="{C3B00186-4743-4C15-8002-EF0F8BBD7889}" destId="{221D60AA-1109-43A4-83D2-89F13DFC08D9}" srcOrd="2" destOrd="0" parTransId="{3CEC3D9F-2CB1-4CDB-82E7-42425147658A}" sibTransId="{4756F493-3EC3-4CB2-A151-B7F8143AB7A5}"/>
    <dgm:cxn modelId="{15BDA6E2-8F8D-4925-81DD-A0DB9B025E27}" type="presOf" srcId="{D882FD6F-5D27-42F9-8F1E-482F18070E41}" destId="{4214D41B-E96D-4A7C-8912-119B73F66784}" srcOrd="0" destOrd="0" presId="urn:microsoft.com/office/officeart/2005/8/layout/vList2"/>
    <dgm:cxn modelId="{5643E679-13E6-47AE-B44A-023C66E38206}" type="presParOf" srcId="{4FFCD06C-0F6A-4100-B94E-0FDE41ADF10C}" destId="{1F3A3D81-7180-42B8-8C4A-5E192E05A350}" srcOrd="0" destOrd="0" presId="urn:microsoft.com/office/officeart/2005/8/layout/vList2"/>
    <dgm:cxn modelId="{CE05BAA7-E901-4008-B53D-E5416CE51919}" type="presParOf" srcId="{4FFCD06C-0F6A-4100-B94E-0FDE41ADF10C}" destId="{6BBD96C3-859E-4163-8BB5-30EF4F0C73AB}" srcOrd="1" destOrd="0" presId="urn:microsoft.com/office/officeart/2005/8/layout/vList2"/>
    <dgm:cxn modelId="{7375D94C-7375-41BE-9532-4D5DEE79F3C1}" type="presParOf" srcId="{4FFCD06C-0F6A-4100-B94E-0FDE41ADF10C}" destId="{4214D41B-E96D-4A7C-8912-119B73F66784}" srcOrd="2" destOrd="0" presId="urn:microsoft.com/office/officeart/2005/8/layout/vList2"/>
    <dgm:cxn modelId="{DE6941B5-ADD1-4886-8114-E2A49056EFA0}" type="presParOf" srcId="{4FFCD06C-0F6A-4100-B94E-0FDE41ADF10C}" destId="{42438FDE-97B8-41F3-8707-2F395644378A}" srcOrd="3" destOrd="0" presId="urn:microsoft.com/office/officeart/2005/8/layout/vList2"/>
    <dgm:cxn modelId="{29079E65-F20C-4873-8078-3E60DCE5C0F0}" type="presParOf" srcId="{4FFCD06C-0F6A-4100-B94E-0FDE41ADF10C}" destId="{1658064F-707D-4295-9847-000AA115B5F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9E66C0-D6FC-4195-961E-735F3619A02E}" type="doc">
      <dgm:prSet loTypeId="urn:microsoft.com/office/officeart/2005/8/layout/vList2" loCatId="list" qsTypeId="urn:microsoft.com/office/officeart/2005/8/quickstyle/3d3" qsCatId="3D" csTypeId="urn:microsoft.com/office/officeart/2005/8/colors/colorful2" csCatId="colorful"/>
      <dgm:spPr/>
      <dgm:t>
        <a:bodyPr/>
        <a:lstStyle/>
        <a:p>
          <a:endParaRPr lang="en-IN"/>
        </a:p>
      </dgm:t>
    </dgm:pt>
    <dgm:pt modelId="{5E840A49-AC9C-4E5E-B144-2779DD5121C1}">
      <dgm:prSet/>
      <dgm:spPr/>
      <dgm:t>
        <a:bodyPr/>
        <a:lstStyle/>
        <a:p>
          <a:pPr rtl="0"/>
          <a:r>
            <a:rPr lang="en-IN" dirty="0" smtClean="0"/>
            <a:t>The </a:t>
          </a:r>
          <a:r>
            <a:rPr lang="en-IN" dirty="0" err="1" smtClean="0"/>
            <a:t>executeQuery</a:t>
          </a:r>
          <a:r>
            <a:rPr lang="en-IN" dirty="0" smtClean="0"/>
            <a:t>() method of Statement interface is used to execute queries to the database. </a:t>
          </a:r>
          <a:endParaRPr lang="en-IN" dirty="0"/>
        </a:p>
      </dgm:t>
    </dgm:pt>
    <dgm:pt modelId="{FC58B460-4C9C-415B-97AC-1370C71CB1D0}" type="parTrans" cxnId="{A128D06E-08DA-49CE-86E8-01EB06B16208}">
      <dgm:prSet/>
      <dgm:spPr/>
      <dgm:t>
        <a:bodyPr/>
        <a:lstStyle/>
        <a:p>
          <a:endParaRPr lang="en-IN"/>
        </a:p>
      </dgm:t>
    </dgm:pt>
    <dgm:pt modelId="{39A2EA9F-A9C8-4A4A-B93A-F0FAF0B056AC}" type="sibTrans" cxnId="{A128D06E-08DA-49CE-86E8-01EB06B16208}">
      <dgm:prSet/>
      <dgm:spPr/>
      <dgm:t>
        <a:bodyPr/>
        <a:lstStyle/>
        <a:p>
          <a:endParaRPr lang="en-IN"/>
        </a:p>
      </dgm:t>
    </dgm:pt>
    <dgm:pt modelId="{CEE2788C-5AC7-4DA7-9938-714748548D22}">
      <dgm:prSet/>
      <dgm:spPr/>
      <dgm:t>
        <a:bodyPr/>
        <a:lstStyle/>
        <a:p>
          <a:pPr rtl="0"/>
          <a:r>
            <a:rPr lang="en-IN" smtClean="0"/>
            <a:t>This method returns the object of ResultSet that can be used to get all the records of a table. </a:t>
          </a:r>
          <a:br>
            <a:rPr lang="en-IN" smtClean="0"/>
          </a:br>
          <a:endParaRPr lang="en-IN"/>
        </a:p>
      </dgm:t>
    </dgm:pt>
    <dgm:pt modelId="{74BAF2B1-2948-4856-B294-E66AE5FC2867}" type="parTrans" cxnId="{F807EAD1-E1F9-45B2-9141-E9A270675DED}">
      <dgm:prSet/>
      <dgm:spPr/>
      <dgm:t>
        <a:bodyPr/>
        <a:lstStyle/>
        <a:p>
          <a:endParaRPr lang="en-IN"/>
        </a:p>
      </dgm:t>
    </dgm:pt>
    <dgm:pt modelId="{589AD0F6-DAEB-4D6B-AD53-EC70BBA4DF98}" type="sibTrans" cxnId="{F807EAD1-E1F9-45B2-9141-E9A270675DED}">
      <dgm:prSet/>
      <dgm:spPr/>
      <dgm:t>
        <a:bodyPr/>
        <a:lstStyle/>
        <a:p>
          <a:endParaRPr lang="en-IN"/>
        </a:p>
      </dgm:t>
    </dgm:pt>
    <dgm:pt modelId="{7D3AC53C-C1C5-4F27-990A-30E04B019EF5}" type="pres">
      <dgm:prSet presAssocID="{E89E66C0-D6FC-4195-961E-735F3619A02E}" presName="linear" presStyleCnt="0">
        <dgm:presLayoutVars>
          <dgm:animLvl val="lvl"/>
          <dgm:resizeHandles val="exact"/>
        </dgm:presLayoutVars>
      </dgm:prSet>
      <dgm:spPr/>
      <dgm:t>
        <a:bodyPr/>
        <a:lstStyle/>
        <a:p>
          <a:endParaRPr lang="en-IN"/>
        </a:p>
      </dgm:t>
    </dgm:pt>
    <dgm:pt modelId="{D073B851-CB4D-4E9A-BBE2-15631C7EDA1B}" type="pres">
      <dgm:prSet presAssocID="{5E840A49-AC9C-4E5E-B144-2779DD5121C1}" presName="parentText" presStyleLbl="node1" presStyleIdx="0" presStyleCnt="2">
        <dgm:presLayoutVars>
          <dgm:chMax val="0"/>
          <dgm:bulletEnabled val="1"/>
        </dgm:presLayoutVars>
      </dgm:prSet>
      <dgm:spPr/>
      <dgm:t>
        <a:bodyPr/>
        <a:lstStyle/>
        <a:p>
          <a:endParaRPr lang="en-IN"/>
        </a:p>
      </dgm:t>
    </dgm:pt>
    <dgm:pt modelId="{F626115E-372F-42BA-8195-9DE645DC4496}" type="pres">
      <dgm:prSet presAssocID="{39A2EA9F-A9C8-4A4A-B93A-F0FAF0B056AC}" presName="spacer" presStyleCnt="0"/>
      <dgm:spPr/>
    </dgm:pt>
    <dgm:pt modelId="{EA7FA7E8-B178-41D2-B1E6-DB0EA7B82D45}" type="pres">
      <dgm:prSet presAssocID="{CEE2788C-5AC7-4DA7-9938-714748548D22}" presName="parentText" presStyleLbl="node1" presStyleIdx="1" presStyleCnt="2">
        <dgm:presLayoutVars>
          <dgm:chMax val="0"/>
          <dgm:bulletEnabled val="1"/>
        </dgm:presLayoutVars>
      </dgm:prSet>
      <dgm:spPr/>
      <dgm:t>
        <a:bodyPr/>
        <a:lstStyle/>
        <a:p>
          <a:endParaRPr lang="en-IN"/>
        </a:p>
      </dgm:t>
    </dgm:pt>
  </dgm:ptLst>
  <dgm:cxnLst>
    <dgm:cxn modelId="{A128D06E-08DA-49CE-86E8-01EB06B16208}" srcId="{E89E66C0-D6FC-4195-961E-735F3619A02E}" destId="{5E840A49-AC9C-4E5E-B144-2779DD5121C1}" srcOrd="0" destOrd="0" parTransId="{FC58B460-4C9C-415B-97AC-1370C71CB1D0}" sibTransId="{39A2EA9F-A9C8-4A4A-B93A-F0FAF0B056AC}"/>
    <dgm:cxn modelId="{F807EAD1-E1F9-45B2-9141-E9A270675DED}" srcId="{E89E66C0-D6FC-4195-961E-735F3619A02E}" destId="{CEE2788C-5AC7-4DA7-9938-714748548D22}" srcOrd="1" destOrd="0" parTransId="{74BAF2B1-2948-4856-B294-E66AE5FC2867}" sibTransId="{589AD0F6-DAEB-4D6B-AD53-EC70BBA4DF98}"/>
    <dgm:cxn modelId="{6EDBA036-90BC-4E3F-8591-474EAF9C5E4B}" type="presOf" srcId="{E89E66C0-D6FC-4195-961E-735F3619A02E}" destId="{7D3AC53C-C1C5-4F27-990A-30E04B019EF5}" srcOrd="0" destOrd="0" presId="urn:microsoft.com/office/officeart/2005/8/layout/vList2"/>
    <dgm:cxn modelId="{917ECA33-A0F9-49D7-B574-5F543AAAC23D}" type="presOf" srcId="{5E840A49-AC9C-4E5E-B144-2779DD5121C1}" destId="{D073B851-CB4D-4E9A-BBE2-15631C7EDA1B}" srcOrd="0" destOrd="0" presId="urn:microsoft.com/office/officeart/2005/8/layout/vList2"/>
    <dgm:cxn modelId="{C1707A4E-F507-4880-A446-0C637E69A931}" type="presOf" srcId="{CEE2788C-5AC7-4DA7-9938-714748548D22}" destId="{EA7FA7E8-B178-41D2-B1E6-DB0EA7B82D45}" srcOrd="0" destOrd="0" presId="urn:microsoft.com/office/officeart/2005/8/layout/vList2"/>
    <dgm:cxn modelId="{803A62C1-825E-4818-9F7D-3BD43CD2C871}" type="presParOf" srcId="{7D3AC53C-C1C5-4F27-990A-30E04B019EF5}" destId="{D073B851-CB4D-4E9A-BBE2-15631C7EDA1B}" srcOrd="0" destOrd="0" presId="urn:microsoft.com/office/officeart/2005/8/layout/vList2"/>
    <dgm:cxn modelId="{F46CE93C-28FC-4AF7-85C9-D24867B5A596}" type="presParOf" srcId="{7D3AC53C-C1C5-4F27-990A-30E04B019EF5}" destId="{F626115E-372F-42BA-8195-9DE645DC4496}" srcOrd="1" destOrd="0" presId="urn:microsoft.com/office/officeart/2005/8/layout/vList2"/>
    <dgm:cxn modelId="{F397023C-5A27-494F-B3AE-D856A977D1DC}" type="presParOf" srcId="{7D3AC53C-C1C5-4F27-990A-30E04B019EF5}" destId="{EA7FA7E8-B178-41D2-B1E6-DB0EA7B82D4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924525-ED11-45FE-AC88-CAB3D2BC351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IN"/>
        </a:p>
      </dgm:t>
    </dgm:pt>
    <dgm:pt modelId="{E5708F6C-9039-4D51-9623-589ACDF00256}">
      <dgm:prSet/>
      <dgm:spPr/>
      <dgm:t>
        <a:bodyPr/>
        <a:lstStyle/>
        <a:p>
          <a:pPr rtl="0"/>
          <a:r>
            <a:rPr lang="en-IN" smtClean="0"/>
            <a:t>By closing connection object statement and ResultSet will be closed automatically. </a:t>
          </a:r>
          <a:endParaRPr lang="en-IN"/>
        </a:p>
      </dgm:t>
    </dgm:pt>
    <dgm:pt modelId="{B05E7F7B-FC7D-47F9-8602-B80444CEC821}" type="parTrans" cxnId="{1B1317C2-6C3D-4A19-9FA8-511B27291F32}">
      <dgm:prSet/>
      <dgm:spPr/>
      <dgm:t>
        <a:bodyPr/>
        <a:lstStyle/>
        <a:p>
          <a:endParaRPr lang="en-IN"/>
        </a:p>
      </dgm:t>
    </dgm:pt>
    <dgm:pt modelId="{0A1D6CAA-4831-4363-8609-B095C6999048}" type="sibTrans" cxnId="{1B1317C2-6C3D-4A19-9FA8-511B27291F32}">
      <dgm:prSet/>
      <dgm:spPr/>
      <dgm:t>
        <a:bodyPr/>
        <a:lstStyle/>
        <a:p>
          <a:endParaRPr lang="en-IN"/>
        </a:p>
      </dgm:t>
    </dgm:pt>
    <dgm:pt modelId="{0E6BEBFD-CDA9-419D-B062-7D3F5B41570B}">
      <dgm:prSet/>
      <dgm:spPr/>
      <dgm:t>
        <a:bodyPr/>
        <a:lstStyle/>
        <a:p>
          <a:pPr rtl="0"/>
          <a:r>
            <a:rPr lang="en-IN" smtClean="0"/>
            <a:t>The close() method of Connection interface is used to close the connection. </a:t>
          </a:r>
          <a:br>
            <a:rPr lang="en-IN" smtClean="0"/>
          </a:br>
          <a:endParaRPr lang="en-IN"/>
        </a:p>
      </dgm:t>
    </dgm:pt>
    <dgm:pt modelId="{F16AE01C-EBA9-4418-8950-E63438A69E73}" type="parTrans" cxnId="{5A399C4F-E602-4806-8FBC-BB25AFABA670}">
      <dgm:prSet/>
      <dgm:spPr/>
      <dgm:t>
        <a:bodyPr/>
        <a:lstStyle/>
        <a:p>
          <a:endParaRPr lang="en-IN"/>
        </a:p>
      </dgm:t>
    </dgm:pt>
    <dgm:pt modelId="{EDCEA70D-741C-499E-970A-1DD3E2049A55}" type="sibTrans" cxnId="{5A399C4F-E602-4806-8FBC-BB25AFABA670}">
      <dgm:prSet/>
      <dgm:spPr/>
      <dgm:t>
        <a:bodyPr/>
        <a:lstStyle/>
        <a:p>
          <a:endParaRPr lang="en-IN"/>
        </a:p>
      </dgm:t>
    </dgm:pt>
    <dgm:pt modelId="{D697B883-E65C-416D-BE32-48DEA9061375}">
      <dgm:prSet/>
      <dgm:spPr/>
      <dgm:t>
        <a:bodyPr/>
        <a:lstStyle/>
        <a:p>
          <a:pPr rtl="0"/>
          <a:r>
            <a:rPr lang="en-IN" b="1" dirty="0" err="1" smtClean="0"/>
            <a:t>con.close</a:t>
          </a:r>
          <a:r>
            <a:rPr lang="en-IN" b="1" dirty="0" smtClean="0"/>
            <a:t>();</a:t>
          </a:r>
          <a:endParaRPr lang="en-IN" b="1" dirty="0"/>
        </a:p>
      </dgm:t>
    </dgm:pt>
    <dgm:pt modelId="{6EA79081-EE02-4CE9-BD7F-7F4E136C4289}" type="parTrans" cxnId="{66C1DA54-A34D-4E73-B468-B6F53077153C}">
      <dgm:prSet/>
      <dgm:spPr/>
      <dgm:t>
        <a:bodyPr/>
        <a:lstStyle/>
        <a:p>
          <a:endParaRPr lang="en-IN"/>
        </a:p>
      </dgm:t>
    </dgm:pt>
    <dgm:pt modelId="{A4CD99DE-7895-498E-A4CC-188A091A1865}" type="sibTrans" cxnId="{66C1DA54-A34D-4E73-B468-B6F53077153C}">
      <dgm:prSet/>
      <dgm:spPr/>
      <dgm:t>
        <a:bodyPr/>
        <a:lstStyle/>
        <a:p>
          <a:endParaRPr lang="en-IN"/>
        </a:p>
      </dgm:t>
    </dgm:pt>
    <dgm:pt modelId="{0EE7F717-C90D-46FB-815C-ADBC823B42D4}" type="pres">
      <dgm:prSet presAssocID="{36924525-ED11-45FE-AC88-CAB3D2BC351C}" presName="linear" presStyleCnt="0">
        <dgm:presLayoutVars>
          <dgm:animLvl val="lvl"/>
          <dgm:resizeHandles val="exact"/>
        </dgm:presLayoutVars>
      </dgm:prSet>
      <dgm:spPr/>
      <dgm:t>
        <a:bodyPr/>
        <a:lstStyle/>
        <a:p>
          <a:endParaRPr lang="en-IN"/>
        </a:p>
      </dgm:t>
    </dgm:pt>
    <dgm:pt modelId="{8DE73300-7A1D-45F0-A7E3-41257C7E1379}" type="pres">
      <dgm:prSet presAssocID="{E5708F6C-9039-4D51-9623-589ACDF00256}" presName="parentText" presStyleLbl="node1" presStyleIdx="0" presStyleCnt="3">
        <dgm:presLayoutVars>
          <dgm:chMax val="0"/>
          <dgm:bulletEnabled val="1"/>
        </dgm:presLayoutVars>
      </dgm:prSet>
      <dgm:spPr/>
      <dgm:t>
        <a:bodyPr/>
        <a:lstStyle/>
        <a:p>
          <a:endParaRPr lang="en-IN"/>
        </a:p>
      </dgm:t>
    </dgm:pt>
    <dgm:pt modelId="{18E7815B-4316-4CE0-BE4D-C8E7B69C7C9B}" type="pres">
      <dgm:prSet presAssocID="{0A1D6CAA-4831-4363-8609-B095C6999048}" presName="spacer" presStyleCnt="0"/>
      <dgm:spPr/>
    </dgm:pt>
    <dgm:pt modelId="{1359FEAA-4A4B-4253-AD35-6CFCEAC967A9}" type="pres">
      <dgm:prSet presAssocID="{0E6BEBFD-CDA9-419D-B062-7D3F5B41570B}" presName="parentText" presStyleLbl="node1" presStyleIdx="1" presStyleCnt="3">
        <dgm:presLayoutVars>
          <dgm:chMax val="0"/>
          <dgm:bulletEnabled val="1"/>
        </dgm:presLayoutVars>
      </dgm:prSet>
      <dgm:spPr/>
      <dgm:t>
        <a:bodyPr/>
        <a:lstStyle/>
        <a:p>
          <a:endParaRPr lang="en-IN"/>
        </a:p>
      </dgm:t>
    </dgm:pt>
    <dgm:pt modelId="{021F55BD-F7BE-458E-9FD6-0F0E46054AA2}" type="pres">
      <dgm:prSet presAssocID="{EDCEA70D-741C-499E-970A-1DD3E2049A55}" presName="spacer" presStyleCnt="0"/>
      <dgm:spPr/>
    </dgm:pt>
    <dgm:pt modelId="{F720B9AB-2677-430D-83D5-535227EB1125}" type="pres">
      <dgm:prSet presAssocID="{D697B883-E65C-416D-BE32-48DEA9061375}" presName="parentText" presStyleLbl="node1" presStyleIdx="2" presStyleCnt="3">
        <dgm:presLayoutVars>
          <dgm:chMax val="0"/>
          <dgm:bulletEnabled val="1"/>
        </dgm:presLayoutVars>
      </dgm:prSet>
      <dgm:spPr/>
      <dgm:t>
        <a:bodyPr/>
        <a:lstStyle/>
        <a:p>
          <a:endParaRPr lang="en-IN"/>
        </a:p>
      </dgm:t>
    </dgm:pt>
  </dgm:ptLst>
  <dgm:cxnLst>
    <dgm:cxn modelId="{AFA53BCC-B5E1-47EB-8A60-6022DCA60179}" type="presOf" srcId="{36924525-ED11-45FE-AC88-CAB3D2BC351C}" destId="{0EE7F717-C90D-46FB-815C-ADBC823B42D4}" srcOrd="0" destOrd="0" presId="urn:microsoft.com/office/officeart/2005/8/layout/vList2"/>
    <dgm:cxn modelId="{1B1317C2-6C3D-4A19-9FA8-511B27291F32}" srcId="{36924525-ED11-45FE-AC88-CAB3D2BC351C}" destId="{E5708F6C-9039-4D51-9623-589ACDF00256}" srcOrd="0" destOrd="0" parTransId="{B05E7F7B-FC7D-47F9-8602-B80444CEC821}" sibTransId="{0A1D6CAA-4831-4363-8609-B095C6999048}"/>
    <dgm:cxn modelId="{66C1DA54-A34D-4E73-B468-B6F53077153C}" srcId="{36924525-ED11-45FE-AC88-CAB3D2BC351C}" destId="{D697B883-E65C-416D-BE32-48DEA9061375}" srcOrd="2" destOrd="0" parTransId="{6EA79081-EE02-4CE9-BD7F-7F4E136C4289}" sibTransId="{A4CD99DE-7895-498E-A4CC-188A091A1865}"/>
    <dgm:cxn modelId="{E0AC2DC8-5B09-4ABC-AA47-D0E3C8C2DD13}" type="presOf" srcId="{0E6BEBFD-CDA9-419D-B062-7D3F5B41570B}" destId="{1359FEAA-4A4B-4253-AD35-6CFCEAC967A9}" srcOrd="0" destOrd="0" presId="urn:microsoft.com/office/officeart/2005/8/layout/vList2"/>
    <dgm:cxn modelId="{5EA4CA75-E45A-4198-BE52-5AA850411D6F}" type="presOf" srcId="{D697B883-E65C-416D-BE32-48DEA9061375}" destId="{F720B9AB-2677-430D-83D5-535227EB1125}" srcOrd="0" destOrd="0" presId="urn:microsoft.com/office/officeart/2005/8/layout/vList2"/>
    <dgm:cxn modelId="{5A399C4F-E602-4806-8FBC-BB25AFABA670}" srcId="{36924525-ED11-45FE-AC88-CAB3D2BC351C}" destId="{0E6BEBFD-CDA9-419D-B062-7D3F5B41570B}" srcOrd="1" destOrd="0" parTransId="{F16AE01C-EBA9-4418-8950-E63438A69E73}" sibTransId="{EDCEA70D-741C-499E-970A-1DD3E2049A55}"/>
    <dgm:cxn modelId="{CA333C1D-7347-45EE-B0ED-49A9BBD7E53A}" type="presOf" srcId="{E5708F6C-9039-4D51-9623-589ACDF00256}" destId="{8DE73300-7A1D-45F0-A7E3-41257C7E1379}" srcOrd="0" destOrd="0" presId="urn:microsoft.com/office/officeart/2005/8/layout/vList2"/>
    <dgm:cxn modelId="{0D263FAA-8AFD-41F0-BDF3-B11CC4EBFA5F}" type="presParOf" srcId="{0EE7F717-C90D-46FB-815C-ADBC823B42D4}" destId="{8DE73300-7A1D-45F0-A7E3-41257C7E1379}" srcOrd="0" destOrd="0" presId="urn:microsoft.com/office/officeart/2005/8/layout/vList2"/>
    <dgm:cxn modelId="{B1E857EB-AB77-407A-B9C9-B1BD914A639E}" type="presParOf" srcId="{0EE7F717-C90D-46FB-815C-ADBC823B42D4}" destId="{18E7815B-4316-4CE0-BE4D-C8E7B69C7C9B}" srcOrd="1" destOrd="0" presId="urn:microsoft.com/office/officeart/2005/8/layout/vList2"/>
    <dgm:cxn modelId="{E673FA6A-13CE-4C91-96CD-EB34DE23AF02}" type="presParOf" srcId="{0EE7F717-C90D-46FB-815C-ADBC823B42D4}" destId="{1359FEAA-4A4B-4253-AD35-6CFCEAC967A9}" srcOrd="2" destOrd="0" presId="urn:microsoft.com/office/officeart/2005/8/layout/vList2"/>
    <dgm:cxn modelId="{3A8F0877-49D9-430E-AB92-76DC87A618DA}" type="presParOf" srcId="{0EE7F717-C90D-46FB-815C-ADBC823B42D4}" destId="{021F55BD-F7BE-458E-9FD6-0F0E46054AA2}" srcOrd="3" destOrd="0" presId="urn:microsoft.com/office/officeart/2005/8/layout/vList2"/>
    <dgm:cxn modelId="{E18B6957-222D-43CE-9698-9546A16BEB62}" type="presParOf" srcId="{0EE7F717-C90D-46FB-815C-ADBC823B42D4}" destId="{F720B9AB-2677-430D-83D5-535227EB112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AAE34C-24E6-486E-95B1-443B468F79A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5BD69351-515C-4611-A811-1426438AE047}">
      <dgm:prSet/>
      <dgm:spPr/>
      <dgm:t>
        <a:bodyPr/>
        <a:lstStyle/>
        <a:p>
          <a:pPr rtl="0"/>
          <a:r>
            <a:rPr lang="en-IN" smtClean="0"/>
            <a:t>Step 1: Disable auto commit mode of Jdbc</a:t>
          </a:r>
          <a:endParaRPr lang="en-IN"/>
        </a:p>
      </dgm:t>
    </dgm:pt>
    <dgm:pt modelId="{72CEB3E1-D766-400E-A4B2-03EA20DD70B5}" type="parTrans" cxnId="{3E124C5B-FA70-4986-87BD-B5D4501C9291}">
      <dgm:prSet/>
      <dgm:spPr/>
      <dgm:t>
        <a:bodyPr/>
        <a:lstStyle/>
        <a:p>
          <a:endParaRPr lang="en-IN"/>
        </a:p>
      </dgm:t>
    </dgm:pt>
    <dgm:pt modelId="{F309AEF6-42DE-440D-959C-89DC38692A1E}" type="sibTrans" cxnId="{3E124C5B-FA70-4986-87BD-B5D4501C9291}">
      <dgm:prSet/>
      <dgm:spPr/>
      <dgm:t>
        <a:bodyPr/>
        <a:lstStyle/>
        <a:p>
          <a:endParaRPr lang="en-IN"/>
        </a:p>
      </dgm:t>
    </dgm:pt>
    <dgm:pt modelId="{E5F4F044-13B2-4B26-B1D5-26C3E3680E33}">
      <dgm:prSet/>
      <dgm:spPr/>
      <dgm:t>
        <a:bodyPr/>
        <a:lstStyle/>
        <a:p>
          <a:pPr rtl="0"/>
          <a:r>
            <a:rPr lang="en-IN" smtClean="0"/>
            <a:t>Step 2: Put all operation of a transaction in try block.</a:t>
          </a:r>
          <a:endParaRPr lang="en-IN"/>
        </a:p>
      </dgm:t>
    </dgm:pt>
    <dgm:pt modelId="{A78D7542-C33E-42D9-8D79-A1962352C417}" type="parTrans" cxnId="{F8628509-225B-4006-8B6F-23F98FD68166}">
      <dgm:prSet/>
      <dgm:spPr/>
      <dgm:t>
        <a:bodyPr/>
        <a:lstStyle/>
        <a:p>
          <a:endParaRPr lang="en-IN"/>
        </a:p>
      </dgm:t>
    </dgm:pt>
    <dgm:pt modelId="{BCFA9F5B-32D0-433D-92B0-140C66134F64}" type="sibTrans" cxnId="{F8628509-225B-4006-8B6F-23F98FD68166}">
      <dgm:prSet/>
      <dgm:spPr/>
      <dgm:t>
        <a:bodyPr/>
        <a:lstStyle/>
        <a:p>
          <a:endParaRPr lang="en-IN"/>
        </a:p>
      </dgm:t>
    </dgm:pt>
    <dgm:pt modelId="{9226B222-8F21-4162-A7CF-63142BDA3EF8}">
      <dgm:prSet/>
      <dgm:spPr/>
      <dgm:t>
        <a:bodyPr/>
        <a:lstStyle/>
        <a:p>
          <a:pPr rtl="0"/>
          <a:r>
            <a:rPr lang="en-IN" smtClean="0"/>
            <a:t>Step 3: If all operation are done successfully then commit in try block, otherwise rollback in catch block.</a:t>
          </a:r>
          <a:endParaRPr lang="en-IN"/>
        </a:p>
      </dgm:t>
    </dgm:pt>
    <dgm:pt modelId="{57CA2443-C9CA-4532-B7C5-050B0DA1C288}" type="parTrans" cxnId="{3C60D89C-5026-45ED-AC0D-029A9183C885}">
      <dgm:prSet/>
      <dgm:spPr/>
      <dgm:t>
        <a:bodyPr/>
        <a:lstStyle/>
        <a:p>
          <a:endParaRPr lang="en-IN"/>
        </a:p>
      </dgm:t>
    </dgm:pt>
    <dgm:pt modelId="{76C57F74-B676-42C8-9EF9-4D4254F4AB38}" type="sibTrans" cxnId="{3C60D89C-5026-45ED-AC0D-029A9183C885}">
      <dgm:prSet/>
      <dgm:spPr/>
      <dgm:t>
        <a:bodyPr/>
        <a:lstStyle/>
        <a:p>
          <a:endParaRPr lang="en-IN"/>
        </a:p>
      </dgm:t>
    </dgm:pt>
    <dgm:pt modelId="{06CA2DF2-6F93-4E01-8976-5963FFE3563A}" type="pres">
      <dgm:prSet presAssocID="{85AAE34C-24E6-486E-95B1-443B468F79A6}" presName="linear" presStyleCnt="0">
        <dgm:presLayoutVars>
          <dgm:animLvl val="lvl"/>
          <dgm:resizeHandles val="exact"/>
        </dgm:presLayoutVars>
      </dgm:prSet>
      <dgm:spPr/>
      <dgm:t>
        <a:bodyPr/>
        <a:lstStyle/>
        <a:p>
          <a:endParaRPr lang="en-IN"/>
        </a:p>
      </dgm:t>
    </dgm:pt>
    <dgm:pt modelId="{6E0EE101-AF3F-480D-B7E5-06AF99BAF5C3}" type="pres">
      <dgm:prSet presAssocID="{5BD69351-515C-4611-A811-1426438AE047}" presName="parentText" presStyleLbl="node1" presStyleIdx="0" presStyleCnt="3">
        <dgm:presLayoutVars>
          <dgm:chMax val="0"/>
          <dgm:bulletEnabled val="1"/>
        </dgm:presLayoutVars>
      </dgm:prSet>
      <dgm:spPr/>
      <dgm:t>
        <a:bodyPr/>
        <a:lstStyle/>
        <a:p>
          <a:endParaRPr lang="en-IN"/>
        </a:p>
      </dgm:t>
    </dgm:pt>
    <dgm:pt modelId="{76F2373D-0624-4E41-95F3-F8BF0C199D84}" type="pres">
      <dgm:prSet presAssocID="{F309AEF6-42DE-440D-959C-89DC38692A1E}" presName="spacer" presStyleCnt="0"/>
      <dgm:spPr/>
    </dgm:pt>
    <dgm:pt modelId="{30B9608D-1763-4AD5-9D14-C880FDD8516C}" type="pres">
      <dgm:prSet presAssocID="{E5F4F044-13B2-4B26-B1D5-26C3E3680E33}" presName="parentText" presStyleLbl="node1" presStyleIdx="1" presStyleCnt="3">
        <dgm:presLayoutVars>
          <dgm:chMax val="0"/>
          <dgm:bulletEnabled val="1"/>
        </dgm:presLayoutVars>
      </dgm:prSet>
      <dgm:spPr/>
      <dgm:t>
        <a:bodyPr/>
        <a:lstStyle/>
        <a:p>
          <a:endParaRPr lang="en-IN"/>
        </a:p>
      </dgm:t>
    </dgm:pt>
    <dgm:pt modelId="{54FB9245-58F6-43E5-BFF2-A722BC63429D}" type="pres">
      <dgm:prSet presAssocID="{BCFA9F5B-32D0-433D-92B0-140C66134F64}" presName="spacer" presStyleCnt="0"/>
      <dgm:spPr/>
    </dgm:pt>
    <dgm:pt modelId="{6625C6FC-9395-4BAF-87EC-C7DFE4A3C5D8}" type="pres">
      <dgm:prSet presAssocID="{9226B222-8F21-4162-A7CF-63142BDA3EF8}" presName="parentText" presStyleLbl="node1" presStyleIdx="2" presStyleCnt="3">
        <dgm:presLayoutVars>
          <dgm:chMax val="0"/>
          <dgm:bulletEnabled val="1"/>
        </dgm:presLayoutVars>
      </dgm:prSet>
      <dgm:spPr/>
      <dgm:t>
        <a:bodyPr/>
        <a:lstStyle/>
        <a:p>
          <a:endParaRPr lang="en-IN"/>
        </a:p>
      </dgm:t>
    </dgm:pt>
  </dgm:ptLst>
  <dgm:cxnLst>
    <dgm:cxn modelId="{7BF0C714-6426-47F9-9387-F00BDAF02B74}" type="presOf" srcId="{E5F4F044-13B2-4B26-B1D5-26C3E3680E33}" destId="{30B9608D-1763-4AD5-9D14-C880FDD8516C}" srcOrd="0" destOrd="0" presId="urn:microsoft.com/office/officeart/2005/8/layout/vList2"/>
    <dgm:cxn modelId="{EAA70E5D-9D76-4693-8572-AFE599452868}" type="presOf" srcId="{9226B222-8F21-4162-A7CF-63142BDA3EF8}" destId="{6625C6FC-9395-4BAF-87EC-C7DFE4A3C5D8}" srcOrd="0" destOrd="0" presId="urn:microsoft.com/office/officeart/2005/8/layout/vList2"/>
    <dgm:cxn modelId="{A451101E-192B-4B3F-9ABE-5F454E31D190}" type="presOf" srcId="{5BD69351-515C-4611-A811-1426438AE047}" destId="{6E0EE101-AF3F-480D-B7E5-06AF99BAF5C3}" srcOrd="0" destOrd="0" presId="urn:microsoft.com/office/officeart/2005/8/layout/vList2"/>
    <dgm:cxn modelId="{3C60D89C-5026-45ED-AC0D-029A9183C885}" srcId="{85AAE34C-24E6-486E-95B1-443B468F79A6}" destId="{9226B222-8F21-4162-A7CF-63142BDA3EF8}" srcOrd="2" destOrd="0" parTransId="{57CA2443-C9CA-4532-B7C5-050B0DA1C288}" sibTransId="{76C57F74-B676-42C8-9EF9-4D4254F4AB38}"/>
    <dgm:cxn modelId="{3E124C5B-FA70-4986-87BD-B5D4501C9291}" srcId="{85AAE34C-24E6-486E-95B1-443B468F79A6}" destId="{5BD69351-515C-4611-A811-1426438AE047}" srcOrd="0" destOrd="0" parTransId="{72CEB3E1-D766-400E-A4B2-03EA20DD70B5}" sibTransId="{F309AEF6-42DE-440D-959C-89DC38692A1E}"/>
    <dgm:cxn modelId="{F8628509-225B-4006-8B6F-23F98FD68166}" srcId="{85AAE34C-24E6-486E-95B1-443B468F79A6}" destId="{E5F4F044-13B2-4B26-B1D5-26C3E3680E33}" srcOrd="1" destOrd="0" parTransId="{A78D7542-C33E-42D9-8D79-A1962352C417}" sibTransId="{BCFA9F5B-32D0-433D-92B0-140C66134F64}"/>
    <dgm:cxn modelId="{51A8E8EF-927A-4BCE-849A-7DE3CDA5DC83}" type="presOf" srcId="{85AAE34C-24E6-486E-95B1-443B468F79A6}" destId="{06CA2DF2-6F93-4E01-8976-5963FFE3563A}" srcOrd="0" destOrd="0" presId="urn:microsoft.com/office/officeart/2005/8/layout/vList2"/>
    <dgm:cxn modelId="{529A4F33-5FF1-4321-9619-0884AF56967A}" type="presParOf" srcId="{06CA2DF2-6F93-4E01-8976-5963FFE3563A}" destId="{6E0EE101-AF3F-480D-B7E5-06AF99BAF5C3}" srcOrd="0" destOrd="0" presId="urn:microsoft.com/office/officeart/2005/8/layout/vList2"/>
    <dgm:cxn modelId="{EDD7BB3D-8FC8-4B2D-8559-B81D9E04145F}" type="presParOf" srcId="{06CA2DF2-6F93-4E01-8976-5963FFE3563A}" destId="{76F2373D-0624-4E41-95F3-F8BF0C199D84}" srcOrd="1" destOrd="0" presId="urn:microsoft.com/office/officeart/2005/8/layout/vList2"/>
    <dgm:cxn modelId="{0AEB6B2A-EA84-4C37-8DCB-368670EECB93}" type="presParOf" srcId="{06CA2DF2-6F93-4E01-8976-5963FFE3563A}" destId="{30B9608D-1763-4AD5-9D14-C880FDD8516C}" srcOrd="2" destOrd="0" presId="urn:microsoft.com/office/officeart/2005/8/layout/vList2"/>
    <dgm:cxn modelId="{9B2F09DD-7239-4FDC-81C7-6B51B473B738}" type="presParOf" srcId="{06CA2DF2-6F93-4E01-8976-5963FFE3563A}" destId="{54FB9245-58F6-43E5-BFF2-A722BC63429D}" srcOrd="3" destOrd="0" presId="urn:microsoft.com/office/officeart/2005/8/layout/vList2"/>
    <dgm:cxn modelId="{FCE05BFB-810F-434C-9316-FEEEB6A2103C}" type="presParOf" srcId="{06CA2DF2-6F93-4E01-8976-5963FFE3563A}" destId="{6625C6FC-9395-4BAF-87EC-C7DFE4A3C5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7B49E-4744-4A24-8A4C-F5CDA703AA2F}">
      <dsp:nvSpPr>
        <dsp:cNvPr id="0" name=""/>
        <dsp:cNvSpPr/>
      </dsp:nvSpPr>
      <dsp:spPr>
        <a:xfrm>
          <a:off x="0" y="18761"/>
          <a:ext cx="10972800" cy="14718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IN" sz="3700" kern="1200" dirty="0" smtClean="0"/>
            <a:t>The </a:t>
          </a:r>
          <a:r>
            <a:rPr lang="en-IN" sz="3700" kern="1200" dirty="0" err="1" smtClean="0"/>
            <a:t>forName</a:t>
          </a:r>
          <a:r>
            <a:rPr lang="en-IN" sz="3700" kern="1200" dirty="0" smtClean="0"/>
            <a:t>() method of Class </a:t>
          </a:r>
          <a:r>
            <a:rPr lang="en-IN" sz="3700" kern="1200" dirty="0" err="1" smtClean="0"/>
            <a:t>class</a:t>
          </a:r>
          <a:r>
            <a:rPr lang="en-IN" sz="3700" kern="1200" dirty="0" smtClean="0"/>
            <a:t> is used to register the driver class. </a:t>
          </a:r>
          <a:endParaRPr lang="en-IN" sz="3700" kern="1200" dirty="0"/>
        </a:p>
      </dsp:txBody>
      <dsp:txXfrm>
        <a:off x="71850" y="90611"/>
        <a:ext cx="10829100" cy="1328160"/>
      </dsp:txXfrm>
    </dsp:sp>
    <dsp:sp modelId="{98DBD6C2-0223-487D-B779-959BA8122ED4}">
      <dsp:nvSpPr>
        <dsp:cNvPr id="0" name=""/>
        <dsp:cNvSpPr/>
      </dsp:nvSpPr>
      <dsp:spPr>
        <a:xfrm>
          <a:off x="0" y="1597181"/>
          <a:ext cx="10972800" cy="1471860"/>
        </a:xfrm>
        <a:prstGeom prst="roundRect">
          <a:avLst/>
        </a:prstGeom>
        <a:solidFill>
          <a:schemeClr val="accent4">
            <a:hueOff val="822717"/>
            <a:satOff val="3566"/>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IN" sz="3700" b="1" kern="1200" dirty="0" err="1" smtClean="0"/>
            <a:t>Class.forName</a:t>
          </a:r>
          <a:r>
            <a:rPr lang="en-IN" sz="3700" b="1" kern="1200" dirty="0" smtClean="0"/>
            <a:t>("</a:t>
          </a:r>
          <a:r>
            <a:rPr lang="en-IN" sz="3700" b="1" kern="1200" dirty="0" err="1" smtClean="0"/>
            <a:t>com.mysql.jdbc.Driver</a:t>
          </a:r>
          <a:r>
            <a:rPr lang="en-IN" sz="3700" b="1" kern="1200" dirty="0" smtClean="0"/>
            <a:t>");</a:t>
          </a:r>
          <a:endParaRPr lang="en-IN" sz="3700" kern="1200" dirty="0"/>
        </a:p>
      </dsp:txBody>
      <dsp:txXfrm>
        <a:off x="71850" y="1669031"/>
        <a:ext cx="10829100" cy="1328160"/>
      </dsp:txXfrm>
    </dsp:sp>
    <dsp:sp modelId="{53794E8F-AB4D-42BF-9BA0-4CB6938CE070}">
      <dsp:nvSpPr>
        <dsp:cNvPr id="0" name=""/>
        <dsp:cNvSpPr/>
      </dsp:nvSpPr>
      <dsp:spPr>
        <a:xfrm>
          <a:off x="0" y="3175601"/>
          <a:ext cx="10972800" cy="1471860"/>
        </a:xfrm>
        <a:prstGeom prst="roundRect">
          <a:avLst/>
        </a:prstGeom>
        <a:solidFill>
          <a:schemeClr val="accent4">
            <a:hueOff val="1645434"/>
            <a:satOff val="7132"/>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IN" sz="3700" b="1" kern="1200" dirty="0" err="1" smtClean="0"/>
            <a:t>Class.forName</a:t>
          </a:r>
          <a:r>
            <a:rPr lang="en-IN" sz="3700" b="1" kern="1200" dirty="0" smtClean="0"/>
            <a:t>(</a:t>
          </a:r>
          <a:r>
            <a:rPr lang="en-IN" sz="3700" b="0" i="0" kern="1200" dirty="0" smtClean="0"/>
            <a:t>"</a:t>
          </a:r>
          <a:r>
            <a:rPr lang="en-IN" sz="3700" b="0" i="0" kern="1200" dirty="0" err="1" smtClean="0"/>
            <a:t>oracle.jdbc.driver.OracleDriver</a:t>
          </a:r>
          <a:r>
            <a:rPr lang="en-IN" sz="3700" b="0" i="0" kern="1200" dirty="0" smtClean="0"/>
            <a:t>)</a:t>
          </a:r>
          <a:endParaRPr lang="en-IN" sz="3700" kern="1200" dirty="0"/>
        </a:p>
      </dsp:txBody>
      <dsp:txXfrm>
        <a:off x="71850" y="3247451"/>
        <a:ext cx="10829100" cy="132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07916-3F53-4B1A-B65A-90CFD2CDE8F0}">
      <dsp:nvSpPr>
        <dsp:cNvPr id="0" name=""/>
        <dsp:cNvSpPr/>
      </dsp:nvSpPr>
      <dsp:spPr>
        <a:xfrm>
          <a:off x="0" y="67136"/>
          <a:ext cx="11358282" cy="22270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kern="1200" dirty="0" smtClean="0"/>
            <a:t>The </a:t>
          </a:r>
          <a:r>
            <a:rPr lang="en-IN" sz="2700" kern="1200" dirty="0" err="1" smtClean="0"/>
            <a:t>getConnection</a:t>
          </a:r>
          <a:r>
            <a:rPr lang="en-IN" sz="2700" kern="1200" dirty="0" smtClean="0"/>
            <a:t>() method of </a:t>
          </a:r>
          <a:r>
            <a:rPr lang="en-IN" sz="2700" kern="1200" dirty="0" err="1" smtClean="0"/>
            <a:t>DriverManager</a:t>
          </a:r>
          <a:r>
            <a:rPr lang="en-IN" sz="2700" kern="1200" dirty="0" smtClean="0"/>
            <a:t> class is used to establish connection with the database. </a:t>
          </a:r>
          <a:br>
            <a:rPr lang="en-IN" sz="2700" kern="1200" dirty="0" smtClean="0"/>
          </a:br>
          <a:endParaRPr lang="en-IN" sz="2700" kern="1200" dirty="0"/>
        </a:p>
      </dsp:txBody>
      <dsp:txXfrm>
        <a:off x="108718" y="175854"/>
        <a:ext cx="11140846" cy="2009659"/>
      </dsp:txXfrm>
    </dsp:sp>
    <dsp:sp modelId="{0599C964-E1B8-4C66-B848-189A3AE265C0}">
      <dsp:nvSpPr>
        <dsp:cNvPr id="0" name=""/>
        <dsp:cNvSpPr/>
      </dsp:nvSpPr>
      <dsp:spPr>
        <a:xfrm>
          <a:off x="0" y="2371991"/>
          <a:ext cx="11358282" cy="222709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b="1" kern="1200" dirty="0" smtClean="0"/>
            <a:t>Connection con=</a:t>
          </a:r>
          <a:r>
            <a:rPr lang="en-IN" sz="2700" b="1" kern="1200" dirty="0" err="1" smtClean="0"/>
            <a:t>DriverManager.getConnection</a:t>
          </a:r>
          <a:r>
            <a:rPr lang="en-IN" sz="2700" b="1" kern="1200" dirty="0" smtClean="0"/>
            <a:t>( "</a:t>
          </a:r>
          <a:r>
            <a:rPr lang="en-IN" sz="2700" b="1" kern="1200" dirty="0" err="1" smtClean="0"/>
            <a:t>jdbc:mysql</a:t>
          </a:r>
          <a:r>
            <a:rPr lang="en-IN" sz="2700" b="1" kern="1200" dirty="0" smtClean="0"/>
            <a:t>://localhost:3306","root","password");</a:t>
          </a:r>
        </a:p>
        <a:p>
          <a:pPr lvl="0" algn="l" defTabSz="1200150" rtl="0">
            <a:lnSpc>
              <a:spcPct val="90000"/>
            </a:lnSpc>
            <a:spcBef>
              <a:spcPct val="0"/>
            </a:spcBef>
            <a:spcAft>
              <a:spcPct val="35000"/>
            </a:spcAft>
          </a:pPr>
          <a:r>
            <a:rPr lang="en-IN" sz="2700" b="0" i="0" kern="1200" dirty="0" smtClean="0">
              <a:solidFill>
                <a:srgbClr val="FF0000"/>
              </a:solidFill>
            </a:rPr>
            <a:t>Connection con=</a:t>
          </a:r>
          <a:r>
            <a:rPr lang="en-IN" sz="2700" b="0" i="0" kern="1200" dirty="0" err="1" smtClean="0">
              <a:solidFill>
                <a:srgbClr val="FF0000"/>
              </a:solidFill>
            </a:rPr>
            <a:t>DriverManager.getConnection</a:t>
          </a:r>
          <a:r>
            <a:rPr lang="en-IN" sz="2700" b="0" i="0" kern="1200" dirty="0" smtClean="0">
              <a:solidFill>
                <a:srgbClr val="FF0000"/>
              </a:solidFill>
            </a:rPr>
            <a:t>(  </a:t>
          </a:r>
        </a:p>
        <a:p>
          <a:pPr lvl="0" algn="l" defTabSz="1200150">
            <a:lnSpc>
              <a:spcPct val="90000"/>
            </a:lnSpc>
            <a:spcBef>
              <a:spcPct val="0"/>
            </a:spcBef>
            <a:spcAft>
              <a:spcPct val="35000"/>
            </a:spcAft>
          </a:pPr>
          <a:r>
            <a:rPr lang="en-IN" sz="2700" b="0" i="0" kern="1200" dirty="0" smtClean="0">
              <a:solidFill>
                <a:srgbClr val="FF0000"/>
              </a:solidFill>
            </a:rPr>
            <a:t>"</a:t>
          </a:r>
          <a:r>
            <a:rPr lang="en-IN" sz="2700" b="0" i="0" kern="1200" dirty="0" err="1" smtClean="0">
              <a:solidFill>
                <a:srgbClr val="FF0000"/>
              </a:solidFill>
            </a:rPr>
            <a:t>jdbc:oracle:thin</a:t>
          </a:r>
          <a:r>
            <a:rPr lang="en-IN" sz="2700" b="0" i="0" kern="1200" dirty="0" smtClean="0">
              <a:solidFill>
                <a:srgbClr val="FF0000"/>
              </a:solidFill>
            </a:rPr>
            <a:t>:@localhost:1521:orcl","system","oracle");  </a:t>
          </a:r>
          <a:endParaRPr lang="en-IN" sz="2700" b="1" kern="1200" dirty="0">
            <a:solidFill>
              <a:srgbClr val="FF0000"/>
            </a:solidFill>
          </a:endParaRPr>
        </a:p>
      </dsp:txBody>
      <dsp:txXfrm>
        <a:off x="108718" y="2480709"/>
        <a:ext cx="11140846" cy="2009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A3D81-7180-42B8-8C4A-5E192E05A350}">
      <dsp:nvSpPr>
        <dsp:cNvPr id="0" name=""/>
        <dsp:cNvSpPr/>
      </dsp:nvSpPr>
      <dsp:spPr>
        <a:xfrm>
          <a:off x="0" y="18761"/>
          <a:ext cx="10972800" cy="14718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IN" sz="3700" kern="1200" smtClean="0"/>
            <a:t>The createStatement() method of Connection interface is used to create statement. </a:t>
          </a:r>
          <a:endParaRPr lang="en-IN" sz="3700" kern="1200"/>
        </a:p>
      </dsp:txBody>
      <dsp:txXfrm>
        <a:off x="71850" y="90611"/>
        <a:ext cx="10829100" cy="1328160"/>
      </dsp:txXfrm>
    </dsp:sp>
    <dsp:sp modelId="{4214D41B-E96D-4A7C-8912-119B73F66784}">
      <dsp:nvSpPr>
        <dsp:cNvPr id="0" name=""/>
        <dsp:cNvSpPr/>
      </dsp:nvSpPr>
      <dsp:spPr>
        <a:xfrm>
          <a:off x="0" y="1597181"/>
          <a:ext cx="10972800" cy="1471860"/>
        </a:xfrm>
        <a:prstGeom prst="roundRect">
          <a:avLst/>
        </a:prstGeom>
        <a:solidFill>
          <a:schemeClr val="accent4">
            <a:hueOff val="822717"/>
            <a:satOff val="3566"/>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IN" sz="3700" kern="1200" smtClean="0"/>
            <a:t>The object of statement is responsible to execute queries with the database. </a:t>
          </a:r>
          <a:endParaRPr lang="en-IN" sz="3700" kern="1200"/>
        </a:p>
      </dsp:txBody>
      <dsp:txXfrm>
        <a:off x="71850" y="1669031"/>
        <a:ext cx="10829100" cy="1328160"/>
      </dsp:txXfrm>
    </dsp:sp>
    <dsp:sp modelId="{1658064F-707D-4295-9847-000AA115B5F6}">
      <dsp:nvSpPr>
        <dsp:cNvPr id="0" name=""/>
        <dsp:cNvSpPr/>
      </dsp:nvSpPr>
      <dsp:spPr>
        <a:xfrm>
          <a:off x="0" y="3175601"/>
          <a:ext cx="10972800" cy="1471860"/>
        </a:xfrm>
        <a:prstGeom prst="roundRect">
          <a:avLst/>
        </a:prstGeom>
        <a:solidFill>
          <a:schemeClr val="accent4">
            <a:hueOff val="1645434"/>
            <a:satOff val="7132"/>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IN" sz="3700" b="1" kern="1200" dirty="0" smtClean="0"/>
            <a:t>Statement </a:t>
          </a:r>
          <a:r>
            <a:rPr lang="en-IN" sz="3700" b="1" kern="1200" dirty="0" err="1" smtClean="0"/>
            <a:t>stmt</a:t>
          </a:r>
          <a:r>
            <a:rPr lang="en-IN" sz="3700" b="1" kern="1200" dirty="0" smtClean="0"/>
            <a:t>=</a:t>
          </a:r>
          <a:r>
            <a:rPr lang="en-IN" sz="3700" b="1" kern="1200" dirty="0" err="1" smtClean="0"/>
            <a:t>con.createStatement</a:t>
          </a:r>
          <a:r>
            <a:rPr lang="en-IN" sz="3700" b="1" kern="1200" dirty="0" smtClean="0"/>
            <a:t>();</a:t>
          </a:r>
          <a:endParaRPr lang="en-IN" sz="3700" b="1" kern="1200" dirty="0"/>
        </a:p>
      </dsp:txBody>
      <dsp:txXfrm>
        <a:off x="71850" y="3247451"/>
        <a:ext cx="10829100" cy="1328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3B851-CB4D-4E9A-BBE2-15631C7EDA1B}">
      <dsp:nvSpPr>
        <dsp:cNvPr id="0" name=""/>
        <dsp:cNvSpPr/>
      </dsp:nvSpPr>
      <dsp:spPr>
        <a:xfrm>
          <a:off x="0" y="69863"/>
          <a:ext cx="10972800" cy="873953"/>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IN" sz="2200" kern="1200" dirty="0" smtClean="0"/>
            <a:t>The </a:t>
          </a:r>
          <a:r>
            <a:rPr lang="en-IN" sz="2200" kern="1200" dirty="0" err="1" smtClean="0"/>
            <a:t>executeQuery</a:t>
          </a:r>
          <a:r>
            <a:rPr lang="en-IN" sz="2200" kern="1200" dirty="0" smtClean="0"/>
            <a:t>() method of Statement interface is used to execute queries to the database. </a:t>
          </a:r>
          <a:endParaRPr lang="en-IN" sz="2200" kern="1200" dirty="0"/>
        </a:p>
      </dsp:txBody>
      <dsp:txXfrm>
        <a:off x="42663" y="112526"/>
        <a:ext cx="10887474" cy="788627"/>
      </dsp:txXfrm>
    </dsp:sp>
    <dsp:sp modelId="{EA7FA7E8-B178-41D2-B1E6-DB0EA7B82D45}">
      <dsp:nvSpPr>
        <dsp:cNvPr id="0" name=""/>
        <dsp:cNvSpPr/>
      </dsp:nvSpPr>
      <dsp:spPr>
        <a:xfrm>
          <a:off x="0" y="1007176"/>
          <a:ext cx="10972800" cy="873953"/>
        </a:xfrm>
        <a:prstGeom prst="roundRect">
          <a:avLst/>
        </a:prstGeom>
        <a:solidFill>
          <a:schemeClr val="accent2">
            <a:hueOff val="3240090"/>
            <a:satOff val="451"/>
            <a:lumOff val="39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IN" sz="2200" kern="1200" smtClean="0"/>
            <a:t>This method returns the object of ResultSet that can be used to get all the records of a table. </a:t>
          </a:r>
          <a:br>
            <a:rPr lang="en-IN" sz="2200" kern="1200" smtClean="0"/>
          </a:br>
          <a:endParaRPr lang="en-IN" sz="2200" kern="1200"/>
        </a:p>
      </dsp:txBody>
      <dsp:txXfrm>
        <a:off x="42663" y="1049839"/>
        <a:ext cx="10887474" cy="788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73300-7A1D-45F0-A7E3-41257C7E1379}">
      <dsp:nvSpPr>
        <dsp:cNvPr id="0" name=""/>
        <dsp:cNvSpPr/>
      </dsp:nvSpPr>
      <dsp:spPr>
        <a:xfrm>
          <a:off x="0" y="644261"/>
          <a:ext cx="10972800" cy="1074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kern="1200" smtClean="0"/>
            <a:t>By closing connection object statement and ResultSet will be closed automatically. </a:t>
          </a:r>
          <a:endParaRPr lang="en-IN" sz="2700" kern="1200"/>
        </a:p>
      </dsp:txBody>
      <dsp:txXfrm>
        <a:off x="52431" y="696692"/>
        <a:ext cx="10867938" cy="969198"/>
      </dsp:txXfrm>
    </dsp:sp>
    <dsp:sp modelId="{1359FEAA-4A4B-4253-AD35-6CFCEAC967A9}">
      <dsp:nvSpPr>
        <dsp:cNvPr id="0" name=""/>
        <dsp:cNvSpPr/>
      </dsp:nvSpPr>
      <dsp:spPr>
        <a:xfrm>
          <a:off x="0" y="1796081"/>
          <a:ext cx="10972800" cy="1074060"/>
        </a:xfrm>
        <a:prstGeom prst="roundRect">
          <a:avLst/>
        </a:prstGeom>
        <a:solidFill>
          <a:schemeClr val="accent2">
            <a:hueOff val="1620045"/>
            <a:satOff val="225"/>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kern="1200" smtClean="0"/>
            <a:t>The close() method of Connection interface is used to close the connection. </a:t>
          </a:r>
          <a:br>
            <a:rPr lang="en-IN" sz="2700" kern="1200" smtClean="0"/>
          </a:br>
          <a:endParaRPr lang="en-IN" sz="2700" kern="1200"/>
        </a:p>
      </dsp:txBody>
      <dsp:txXfrm>
        <a:off x="52431" y="1848512"/>
        <a:ext cx="10867938" cy="969198"/>
      </dsp:txXfrm>
    </dsp:sp>
    <dsp:sp modelId="{F720B9AB-2677-430D-83D5-535227EB1125}">
      <dsp:nvSpPr>
        <dsp:cNvPr id="0" name=""/>
        <dsp:cNvSpPr/>
      </dsp:nvSpPr>
      <dsp:spPr>
        <a:xfrm>
          <a:off x="0" y="2947901"/>
          <a:ext cx="10972800" cy="1074060"/>
        </a:xfrm>
        <a:prstGeom prst="roundRect">
          <a:avLst/>
        </a:prstGeom>
        <a:solidFill>
          <a:schemeClr val="accent2">
            <a:hueOff val="3240090"/>
            <a:satOff val="45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IN" sz="2700" b="1" kern="1200" dirty="0" err="1" smtClean="0"/>
            <a:t>con.close</a:t>
          </a:r>
          <a:r>
            <a:rPr lang="en-IN" sz="2700" b="1" kern="1200" dirty="0" smtClean="0"/>
            <a:t>();</a:t>
          </a:r>
          <a:endParaRPr lang="en-IN" sz="2700" b="1" kern="1200" dirty="0"/>
        </a:p>
      </dsp:txBody>
      <dsp:txXfrm>
        <a:off x="52431" y="3000332"/>
        <a:ext cx="10867938" cy="9691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2/21/2019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2/21/2019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32C9B6-4849-416A-8BD7-3B2784B76459}" type="slidenum">
              <a:rPr lang="en-US" altLang="zh-CN"/>
              <a:pPr/>
              <a:t>55</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6055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2/21/2019</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2/21/2019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2/21/2019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2284" y="260351"/>
            <a:ext cx="10972800" cy="792163"/>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912284" y="1412876"/>
            <a:ext cx="10972800" cy="4525963"/>
          </a:xfrm>
        </p:spPr>
        <p:txBody>
          <a:bodyPr/>
          <a:lstStyle/>
          <a:p>
            <a:pPr lvl="0"/>
            <a:endParaRPr lang="en-IN" noProof="0" smtClean="0"/>
          </a:p>
        </p:txBody>
      </p:sp>
    </p:spTree>
    <p:extLst>
      <p:ext uri="{BB962C8B-B14F-4D97-AF65-F5344CB8AC3E}">
        <p14:creationId xmlns:p14="http://schemas.microsoft.com/office/powerpoint/2010/main" val="40283789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92429"/>
            <a:ext cx="10972800" cy="1066800"/>
          </a:xfrm>
        </p:spPr>
        <p:txBody>
          <a:bodyPr/>
          <a:lstStyle>
            <a:lvl1pPr>
              <a:defRPr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609600" y="1908313"/>
            <a:ext cx="10972800" cy="4666223"/>
          </a:xfrm>
        </p:spPr>
        <p:txBody>
          <a:bodyPr/>
          <a:lstStyle>
            <a:lvl1pPr>
              <a:defRPr/>
            </a:lvl1pPr>
            <a:lvl5pPr>
              <a:defRPr/>
            </a:lvl5pPr>
            <a:lvl6pPr>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7" name="Rectangle 6"/>
          <p:cNvSpPr/>
          <p:nvPr userDrawn="1"/>
        </p:nvSpPr>
        <p:spPr>
          <a:xfrm>
            <a:off x="0" y="783536"/>
            <a:ext cx="424070" cy="88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entagon 7"/>
          <p:cNvSpPr/>
          <p:nvPr userDrawn="1"/>
        </p:nvSpPr>
        <p:spPr>
          <a:xfrm>
            <a:off x="10098157" y="783536"/>
            <a:ext cx="1817491" cy="8845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hevron 9"/>
          <p:cNvSpPr/>
          <p:nvPr userDrawn="1"/>
        </p:nvSpPr>
        <p:spPr>
          <a:xfrm>
            <a:off x="-1" y="5844209"/>
            <a:ext cx="516835" cy="55659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2/21/2019</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2/21/2019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2/21/2019</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2/21/2019</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2/21/2019</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2/21/2019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2/21/2019</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2/21/2019</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Java.sql</a:t>
            </a:r>
            <a:r>
              <a:rPr lang="en-US" dirty="0" smtClean="0"/>
              <a:t> package</a:t>
            </a:r>
            <a:endParaRPr lang="en-US" dirty="0"/>
          </a:p>
        </p:txBody>
      </p:sp>
      <p:pic>
        <p:nvPicPr>
          <p:cNvPr id="5" name="Picture 4"/>
          <p:cNvPicPr>
            <a:picLocks noChangeAspect="1"/>
          </p:cNvPicPr>
          <p:nvPr/>
        </p:nvPicPr>
        <p:blipFill>
          <a:blip r:embed="rId3"/>
          <a:stretch>
            <a:fillRect/>
          </a:stretch>
        </p:blipFill>
        <p:spPr>
          <a:xfrm>
            <a:off x="3375212" y="800661"/>
            <a:ext cx="4606738" cy="1588348"/>
          </a:xfrm>
          <a:prstGeom prst="rect">
            <a:avLst/>
          </a:prstGeom>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0623" y="978195"/>
            <a:ext cx="8510754" cy="4901609"/>
          </a:xfrm>
          <a:prstGeom prst="rect">
            <a:avLst/>
          </a:prstGeom>
        </p:spPr>
      </p:pic>
    </p:spTree>
    <p:extLst>
      <p:ext uri="{BB962C8B-B14F-4D97-AF65-F5344CB8AC3E}">
        <p14:creationId xmlns:p14="http://schemas.microsoft.com/office/powerpoint/2010/main" val="274898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JDBC Driver</a:t>
            </a:r>
            <a:endParaRPr lang="en-IN" dirty="0"/>
          </a:p>
        </p:txBody>
      </p:sp>
      <p:sp>
        <p:nvSpPr>
          <p:cNvPr id="3" name="Content Placeholder 2"/>
          <p:cNvSpPr>
            <a:spLocks noGrp="1"/>
          </p:cNvSpPr>
          <p:nvPr>
            <p:ph idx="1"/>
          </p:nvPr>
        </p:nvSpPr>
        <p:spPr>
          <a:xfrm>
            <a:off x="609600" y="1908313"/>
            <a:ext cx="7767918" cy="4666223"/>
          </a:xfrm>
        </p:spPr>
        <p:txBody>
          <a:bodyPr/>
          <a:lstStyle/>
          <a:p>
            <a:r>
              <a:rPr lang="en-IN" dirty="0"/>
              <a:t>JDBC Driver is a software component that enables java application to interact with the database</a:t>
            </a:r>
            <a:r>
              <a:rPr lang="en-IN" dirty="0" smtClean="0"/>
              <a:t>.</a:t>
            </a:r>
            <a:br>
              <a:rPr lang="en-IN" dirty="0" smtClean="0"/>
            </a:br>
            <a:endParaRPr lang="en-IN" dirty="0" smtClean="0"/>
          </a:p>
          <a:p>
            <a:r>
              <a:rPr lang="en-IN" dirty="0" smtClean="0"/>
              <a:t>There </a:t>
            </a:r>
            <a:r>
              <a:rPr lang="en-IN" dirty="0"/>
              <a:t>are 4 types of JDBC drivers</a:t>
            </a:r>
            <a:r>
              <a:rPr lang="en-IN" dirty="0" smtClean="0"/>
              <a:t>:</a:t>
            </a:r>
          </a:p>
          <a:p>
            <a:pPr marL="402336" lvl="1" indent="0">
              <a:buNone/>
            </a:pPr>
            <a:r>
              <a:rPr lang="en-IN" dirty="0" smtClean="0"/>
              <a:t> </a:t>
            </a:r>
            <a:r>
              <a:rPr lang="en-IN" dirty="0"/>
              <a:t>– </a:t>
            </a:r>
            <a:r>
              <a:rPr lang="en-IN" dirty="0" smtClean="0"/>
              <a:t>Type </a:t>
            </a:r>
            <a:r>
              <a:rPr lang="en-IN" dirty="0"/>
              <a:t>1: JDBC-ODBC bridge </a:t>
            </a:r>
            <a:r>
              <a:rPr lang="en-IN" dirty="0" smtClean="0"/>
              <a:t>driver</a:t>
            </a:r>
          </a:p>
          <a:p>
            <a:pPr marL="402336" lvl="1" indent="0">
              <a:buNone/>
            </a:pPr>
            <a:r>
              <a:rPr lang="en-IN" dirty="0" smtClean="0"/>
              <a:t> </a:t>
            </a:r>
            <a:r>
              <a:rPr lang="en-IN" dirty="0"/>
              <a:t>– Type 2: Native-API driver (partially java driver</a:t>
            </a:r>
            <a:r>
              <a:rPr lang="en-IN" dirty="0" smtClean="0"/>
              <a:t>)</a:t>
            </a:r>
          </a:p>
          <a:p>
            <a:pPr marL="402336" lvl="1" indent="0">
              <a:buNone/>
            </a:pPr>
            <a:r>
              <a:rPr lang="en-IN" dirty="0" smtClean="0"/>
              <a:t> </a:t>
            </a:r>
            <a:r>
              <a:rPr lang="en-IN" dirty="0"/>
              <a:t>– Type 3: Network Protocol driver (fully java driver) </a:t>
            </a:r>
            <a:endParaRPr lang="en-IN" dirty="0" smtClean="0"/>
          </a:p>
          <a:p>
            <a:pPr marL="402336" lvl="1" indent="0">
              <a:buNone/>
            </a:pPr>
            <a:r>
              <a:rPr lang="en-IN" dirty="0" smtClean="0"/>
              <a:t>– </a:t>
            </a:r>
            <a:r>
              <a:rPr lang="en-IN" dirty="0"/>
              <a:t>Type 4: Thin driver (fully java driver)</a:t>
            </a:r>
          </a:p>
        </p:txBody>
      </p:sp>
      <p:pic>
        <p:nvPicPr>
          <p:cNvPr id="4" name="Picture 3"/>
          <p:cNvPicPr>
            <a:picLocks noChangeAspect="1"/>
          </p:cNvPicPr>
          <p:nvPr/>
        </p:nvPicPr>
        <p:blipFill>
          <a:blip r:embed="rId2"/>
          <a:stretch>
            <a:fillRect/>
          </a:stretch>
        </p:blipFill>
        <p:spPr>
          <a:xfrm>
            <a:off x="7234516" y="2393576"/>
            <a:ext cx="4733366" cy="3346008"/>
          </a:xfrm>
          <a:prstGeom prst="rect">
            <a:avLst/>
          </a:prstGeom>
        </p:spPr>
      </p:pic>
    </p:spTree>
    <p:extLst>
      <p:ext uri="{BB962C8B-B14F-4D97-AF65-F5344CB8AC3E}">
        <p14:creationId xmlns:p14="http://schemas.microsoft.com/office/powerpoint/2010/main" val="58741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0954" y="363071"/>
            <a:ext cx="9435182" cy="6312330"/>
          </a:xfrm>
          <a:prstGeom prst="rect">
            <a:avLst/>
          </a:prstGeom>
        </p:spPr>
      </p:pic>
    </p:spTree>
    <p:extLst>
      <p:ext uri="{BB962C8B-B14F-4D97-AF65-F5344CB8AC3E}">
        <p14:creationId xmlns:p14="http://schemas.microsoft.com/office/powerpoint/2010/main" val="287226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389965"/>
            <a:ext cx="9464411" cy="6367739"/>
          </a:xfrm>
          <a:prstGeom prst="rect">
            <a:avLst/>
          </a:prstGeom>
        </p:spPr>
      </p:pic>
    </p:spTree>
    <p:extLst>
      <p:ext uri="{BB962C8B-B14F-4D97-AF65-F5344CB8AC3E}">
        <p14:creationId xmlns:p14="http://schemas.microsoft.com/office/powerpoint/2010/main" val="220300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5765" y="309282"/>
            <a:ext cx="9293901" cy="6485001"/>
          </a:xfrm>
          <a:prstGeom prst="rect">
            <a:avLst/>
          </a:prstGeom>
        </p:spPr>
      </p:pic>
    </p:spTree>
    <p:extLst>
      <p:ext uri="{BB962C8B-B14F-4D97-AF65-F5344CB8AC3E}">
        <p14:creationId xmlns:p14="http://schemas.microsoft.com/office/powerpoint/2010/main" val="207553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0271" y="255494"/>
            <a:ext cx="9616457" cy="6569272"/>
          </a:xfrm>
          <a:prstGeom prst="rect">
            <a:avLst/>
          </a:prstGeom>
        </p:spPr>
      </p:pic>
    </p:spTree>
    <p:extLst>
      <p:ext uri="{BB962C8B-B14F-4D97-AF65-F5344CB8AC3E}">
        <p14:creationId xmlns:p14="http://schemas.microsoft.com/office/powerpoint/2010/main" val="26998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Two-Tier Architecture</a:t>
            </a:r>
            <a:endParaRPr lang="en-IN" dirty="0"/>
          </a:p>
        </p:txBody>
      </p:sp>
      <p:sp>
        <p:nvSpPr>
          <p:cNvPr id="3" name="Content Placeholder 2"/>
          <p:cNvSpPr>
            <a:spLocks noGrp="1"/>
          </p:cNvSpPr>
          <p:nvPr>
            <p:ph idx="1"/>
          </p:nvPr>
        </p:nvSpPr>
        <p:spPr>
          <a:xfrm>
            <a:off x="609600" y="1908313"/>
            <a:ext cx="5723965" cy="4452145"/>
          </a:xfrm>
        </p:spPr>
        <p:txBody>
          <a:bodyPr>
            <a:normAutofit lnSpcReduction="10000"/>
          </a:bodyPr>
          <a:lstStyle/>
          <a:p>
            <a:r>
              <a:rPr lang="en-IN" dirty="0"/>
              <a:t>The two-tier is based on Client Server architecture. </a:t>
            </a:r>
          </a:p>
          <a:p>
            <a:r>
              <a:rPr lang="en-IN" dirty="0"/>
              <a:t>The two-tier architecture is like client server application. </a:t>
            </a:r>
          </a:p>
          <a:p>
            <a:r>
              <a:rPr lang="en-IN" dirty="0"/>
              <a:t>The direct communication takes place between client and server. </a:t>
            </a:r>
          </a:p>
          <a:p>
            <a:r>
              <a:rPr lang="en-IN" dirty="0"/>
              <a:t>There is no intermediate between client and server. </a:t>
            </a:r>
          </a:p>
          <a:p>
            <a:r>
              <a:rPr lang="en-IN" dirty="0"/>
              <a:t>Tight coupling allows  2 tiered application  run faster.</a:t>
            </a:r>
          </a:p>
          <a:p>
            <a:endParaRPr lang="en-IN" dirty="0"/>
          </a:p>
        </p:txBody>
      </p:sp>
      <p:pic>
        <p:nvPicPr>
          <p:cNvPr id="4" name="Picture 3"/>
          <p:cNvPicPr>
            <a:picLocks noChangeAspect="1"/>
          </p:cNvPicPr>
          <p:nvPr/>
        </p:nvPicPr>
        <p:blipFill>
          <a:blip r:embed="rId2"/>
          <a:stretch>
            <a:fillRect/>
          </a:stretch>
        </p:blipFill>
        <p:spPr>
          <a:xfrm>
            <a:off x="6333565" y="2015890"/>
            <a:ext cx="5656459" cy="3767655"/>
          </a:xfrm>
          <a:prstGeom prst="rect">
            <a:avLst/>
          </a:prstGeom>
        </p:spPr>
      </p:pic>
    </p:spTree>
    <p:extLst>
      <p:ext uri="{BB962C8B-B14F-4D97-AF65-F5344CB8AC3E}">
        <p14:creationId xmlns:p14="http://schemas.microsoft.com/office/powerpoint/2010/main" val="375672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Two-Tier Architecture</a:t>
            </a:r>
          </a:p>
        </p:txBody>
      </p:sp>
      <p:sp>
        <p:nvSpPr>
          <p:cNvPr id="3" name="Content Placeholder 2"/>
          <p:cNvSpPr>
            <a:spLocks noGrp="1"/>
          </p:cNvSpPr>
          <p:nvPr>
            <p:ph idx="1"/>
          </p:nvPr>
        </p:nvSpPr>
        <p:spPr/>
        <p:txBody>
          <a:bodyPr/>
          <a:lstStyle/>
          <a:p>
            <a:pPr marL="109728" indent="0">
              <a:buNone/>
            </a:pPr>
            <a:r>
              <a:rPr lang="en-IN" b="1" dirty="0"/>
              <a:t>Pros:</a:t>
            </a:r>
            <a:r>
              <a:rPr lang="en-IN" dirty="0"/>
              <a:t> </a:t>
            </a:r>
            <a:endParaRPr lang="en-IN" dirty="0" smtClean="0"/>
          </a:p>
          <a:p>
            <a:r>
              <a:rPr lang="en-IN" dirty="0" smtClean="0"/>
              <a:t>Easy </a:t>
            </a:r>
            <a:r>
              <a:rPr lang="en-IN" dirty="0"/>
              <a:t>to maintain and modification is bit easy</a:t>
            </a:r>
          </a:p>
          <a:p>
            <a:r>
              <a:rPr lang="en-IN" dirty="0"/>
              <a:t>Communication is </a:t>
            </a:r>
            <a:r>
              <a:rPr lang="en-IN" dirty="0" smtClean="0"/>
              <a:t>faster</a:t>
            </a:r>
            <a:br>
              <a:rPr lang="en-IN" dirty="0" smtClean="0"/>
            </a:br>
            <a:endParaRPr lang="en-IN" dirty="0"/>
          </a:p>
          <a:p>
            <a:pPr marL="109728" indent="0">
              <a:buNone/>
            </a:pPr>
            <a:r>
              <a:rPr lang="en-IN" b="1" dirty="0"/>
              <a:t>Cons:</a:t>
            </a:r>
          </a:p>
          <a:p>
            <a:r>
              <a:rPr lang="en-IN" dirty="0"/>
              <a:t>In two tier architecture application performance will be degrade upon increasing the users.</a:t>
            </a:r>
          </a:p>
          <a:p>
            <a:r>
              <a:rPr lang="en-IN" dirty="0"/>
              <a:t>Cost-ineffective</a:t>
            </a:r>
          </a:p>
          <a:p>
            <a:endParaRPr lang="en-IN" dirty="0"/>
          </a:p>
        </p:txBody>
      </p:sp>
    </p:spTree>
    <p:extLst>
      <p:ext uri="{BB962C8B-B14F-4D97-AF65-F5344CB8AC3E}">
        <p14:creationId xmlns:p14="http://schemas.microsoft.com/office/powerpoint/2010/main" val="22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Three-Tier Architecture</a:t>
            </a:r>
            <a:endParaRPr lang="en-IN" dirty="0"/>
          </a:p>
        </p:txBody>
      </p:sp>
      <p:sp>
        <p:nvSpPr>
          <p:cNvPr id="3" name="Content Placeholder 2"/>
          <p:cNvSpPr>
            <a:spLocks noGrp="1"/>
          </p:cNvSpPr>
          <p:nvPr>
            <p:ph idx="1"/>
          </p:nvPr>
        </p:nvSpPr>
        <p:spPr>
          <a:xfrm>
            <a:off x="609600" y="1908313"/>
            <a:ext cx="6127376" cy="4666223"/>
          </a:xfrm>
        </p:spPr>
        <p:txBody>
          <a:bodyPr/>
          <a:lstStyle/>
          <a:p>
            <a:r>
              <a:rPr lang="en-IN" dirty="0"/>
              <a:t>Three-tier architecture typically comprise a </a:t>
            </a:r>
            <a:r>
              <a:rPr lang="en-IN" b="1" dirty="0"/>
              <a:t>presentation tier</a:t>
            </a:r>
            <a:r>
              <a:rPr lang="en-IN" dirty="0"/>
              <a:t>, a </a:t>
            </a:r>
            <a:r>
              <a:rPr lang="en-IN" b="1" dirty="0"/>
              <a:t>business</a:t>
            </a:r>
            <a:r>
              <a:rPr lang="en-IN" dirty="0"/>
              <a:t> or </a:t>
            </a:r>
            <a:r>
              <a:rPr lang="en-IN" b="1" dirty="0"/>
              <a:t>data access </a:t>
            </a:r>
            <a:r>
              <a:rPr lang="en-IN" dirty="0"/>
              <a:t>tier, and a data tier. </a:t>
            </a:r>
            <a:endParaRPr lang="en-IN" dirty="0" smtClean="0"/>
          </a:p>
          <a:p>
            <a:r>
              <a:rPr lang="en-IN" dirty="0" smtClean="0"/>
              <a:t>Three </a:t>
            </a:r>
            <a:r>
              <a:rPr lang="en-IN" dirty="0"/>
              <a:t>layers in the three tier architecture are as follows:</a:t>
            </a:r>
          </a:p>
          <a:p>
            <a:pPr marL="402336" lvl="1" indent="0">
              <a:buNone/>
            </a:pPr>
            <a:r>
              <a:rPr lang="en-IN" dirty="0" smtClean="0"/>
              <a:t>1</a:t>
            </a:r>
            <a:r>
              <a:rPr lang="en-IN" dirty="0"/>
              <a:t>) Client layer</a:t>
            </a:r>
          </a:p>
          <a:p>
            <a:pPr marL="402336" lvl="1" indent="0">
              <a:buNone/>
            </a:pPr>
            <a:r>
              <a:rPr lang="en-IN" dirty="0"/>
              <a:t>2) Business layer</a:t>
            </a:r>
          </a:p>
          <a:p>
            <a:pPr marL="402336" lvl="1" indent="0">
              <a:buNone/>
            </a:pPr>
            <a:r>
              <a:rPr lang="en-IN" dirty="0"/>
              <a:t>3) Data layer</a:t>
            </a:r>
          </a:p>
        </p:txBody>
      </p:sp>
      <p:pic>
        <p:nvPicPr>
          <p:cNvPr id="4" name="Picture 3"/>
          <p:cNvPicPr>
            <a:picLocks noChangeAspect="1"/>
          </p:cNvPicPr>
          <p:nvPr/>
        </p:nvPicPr>
        <p:blipFill>
          <a:blip r:embed="rId2"/>
          <a:stretch>
            <a:fillRect/>
          </a:stretch>
        </p:blipFill>
        <p:spPr>
          <a:xfrm>
            <a:off x="6037729" y="1908313"/>
            <a:ext cx="5344925" cy="4250440"/>
          </a:xfrm>
          <a:prstGeom prst="rect">
            <a:avLst/>
          </a:prstGeom>
        </p:spPr>
      </p:pic>
    </p:spTree>
    <p:extLst>
      <p:ext uri="{BB962C8B-B14F-4D97-AF65-F5344CB8AC3E}">
        <p14:creationId xmlns:p14="http://schemas.microsoft.com/office/powerpoint/2010/main" val="108320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Tier Architecture</a:t>
            </a:r>
            <a:endParaRPr lang="en-IN" dirty="0"/>
          </a:p>
        </p:txBody>
      </p:sp>
      <p:sp>
        <p:nvSpPr>
          <p:cNvPr id="3" name="Content Placeholder 2"/>
          <p:cNvSpPr>
            <a:spLocks noGrp="1"/>
          </p:cNvSpPr>
          <p:nvPr>
            <p:ph idx="1"/>
          </p:nvPr>
        </p:nvSpPr>
        <p:spPr/>
        <p:txBody>
          <a:bodyPr>
            <a:normAutofit fontScale="77500" lnSpcReduction="20000"/>
          </a:bodyPr>
          <a:lstStyle/>
          <a:p>
            <a:pPr marL="109728" indent="0">
              <a:buNone/>
            </a:pPr>
            <a:r>
              <a:rPr lang="en-IN" b="1" dirty="0"/>
              <a:t>1) Client layer:</a:t>
            </a:r>
          </a:p>
          <a:p>
            <a:r>
              <a:rPr lang="en-IN" dirty="0" smtClean="0"/>
              <a:t>It </a:t>
            </a:r>
            <a:r>
              <a:rPr lang="en-IN" dirty="0"/>
              <a:t>is also called as Presentation layer which contains UI part of our application. This layer is used for the design purpose where data is presented to the user or input is taken from the user. For example designing registration form which contains text box, label, button etc.</a:t>
            </a:r>
          </a:p>
          <a:p>
            <a:endParaRPr lang="en-IN" dirty="0"/>
          </a:p>
          <a:p>
            <a:pPr marL="109728" indent="0">
              <a:buNone/>
            </a:pPr>
            <a:r>
              <a:rPr lang="en-IN" b="1" dirty="0"/>
              <a:t>2) Business layer:</a:t>
            </a:r>
          </a:p>
          <a:p>
            <a:r>
              <a:rPr lang="en-IN" dirty="0" smtClean="0"/>
              <a:t>In </a:t>
            </a:r>
            <a:r>
              <a:rPr lang="en-IN" dirty="0"/>
              <a:t>this layer all business logic written like validation of data, calculations, data insertion etc. This acts as a interface between Client layer and Data Access Layer. This layer is also called the intermediary layer helps to make communication faster between client and data layer.</a:t>
            </a:r>
          </a:p>
          <a:p>
            <a:endParaRPr lang="en-IN" dirty="0"/>
          </a:p>
          <a:p>
            <a:pPr marL="109728" indent="0">
              <a:buNone/>
            </a:pPr>
            <a:r>
              <a:rPr lang="en-IN" b="1" dirty="0"/>
              <a:t>3) Data layer:</a:t>
            </a:r>
          </a:p>
          <a:p>
            <a:r>
              <a:rPr lang="en-IN" dirty="0" smtClean="0"/>
              <a:t>In </a:t>
            </a:r>
            <a:r>
              <a:rPr lang="en-IN" dirty="0"/>
              <a:t>this layer actual database is comes in the picture. Data Access Layer contains methods to connect with database and to perform insert, update, delete, get data from database based on our input data.</a:t>
            </a:r>
          </a:p>
        </p:txBody>
      </p:sp>
    </p:spTree>
    <p:extLst>
      <p:ext uri="{BB962C8B-B14F-4D97-AF65-F5344CB8AC3E}">
        <p14:creationId xmlns:p14="http://schemas.microsoft.com/office/powerpoint/2010/main" val="191231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altLang="zh-CN" i="1" dirty="0"/>
              <a:t>Discuss Java Database Connectivity (JDBC)</a:t>
            </a:r>
          </a:p>
          <a:p>
            <a:r>
              <a:rPr lang="en-US" altLang="zh-CN" i="1" dirty="0"/>
              <a:t>Describe the </a:t>
            </a:r>
            <a:r>
              <a:rPr lang="en-US" altLang="zh-CN" i="1" dirty="0" err="1"/>
              <a:t>java.sql</a:t>
            </a:r>
            <a:r>
              <a:rPr lang="en-US" altLang="zh-CN" i="1" dirty="0"/>
              <a:t> package in brief</a:t>
            </a:r>
          </a:p>
          <a:p>
            <a:r>
              <a:rPr lang="en-US" altLang="zh-CN" i="1" dirty="0"/>
              <a:t>Discuss types of JDBC drivers</a:t>
            </a:r>
          </a:p>
          <a:p>
            <a:r>
              <a:rPr lang="en-US" altLang="zh-CN" i="1" dirty="0"/>
              <a:t>Explain the anatomy of a JDBC program</a:t>
            </a:r>
          </a:p>
          <a:p>
            <a:r>
              <a:rPr lang="en-US" altLang="zh-CN" i="1" dirty="0"/>
              <a:t>Describe the </a:t>
            </a:r>
            <a:r>
              <a:rPr lang="en-US" altLang="zh-CN" i="1" dirty="0" err="1"/>
              <a:t>PreparedStatement</a:t>
            </a:r>
            <a:r>
              <a:rPr lang="en-US" altLang="zh-CN" i="1" dirty="0"/>
              <a:t> interface</a:t>
            </a:r>
          </a:p>
          <a:p>
            <a:r>
              <a:rPr lang="en-US" altLang="zh-CN" i="1" dirty="0"/>
              <a:t>Use </a:t>
            </a:r>
            <a:r>
              <a:rPr lang="en-US" altLang="zh-CN" i="1" dirty="0" err="1"/>
              <a:t>ResultSet</a:t>
            </a:r>
            <a:r>
              <a:rPr lang="en-US" altLang="zh-CN" dirty="0"/>
              <a:t> </a:t>
            </a:r>
            <a:r>
              <a:rPr lang="en-US" altLang="zh-CN" i="1" dirty="0"/>
              <a:t>Interface</a:t>
            </a:r>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Tier Pros &amp; Cons</a:t>
            </a:r>
            <a:endParaRPr lang="en-IN" dirty="0"/>
          </a:p>
        </p:txBody>
      </p:sp>
      <p:sp>
        <p:nvSpPr>
          <p:cNvPr id="3" name="Content Placeholder 2"/>
          <p:cNvSpPr>
            <a:spLocks noGrp="1"/>
          </p:cNvSpPr>
          <p:nvPr>
            <p:ph idx="1"/>
          </p:nvPr>
        </p:nvSpPr>
        <p:spPr/>
        <p:txBody>
          <a:bodyPr>
            <a:normAutofit fontScale="85000" lnSpcReduction="20000"/>
          </a:bodyPr>
          <a:lstStyle/>
          <a:p>
            <a:pPr marL="109728" indent="0">
              <a:buNone/>
            </a:pPr>
            <a:r>
              <a:rPr lang="en-IN" b="1" dirty="0" smtClean="0"/>
              <a:t>Pros</a:t>
            </a:r>
            <a:endParaRPr lang="en-IN" b="1" dirty="0"/>
          </a:p>
          <a:p>
            <a:r>
              <a:rPr lang="en-IN" dirty="0"/>
              <a:t>High performance, lightweight persistent objects</a:t>
            </a:r>
          </a:p>
          <a:p>
            <a:r>
              <a:rPr lang="en-IN" dirty="0"/>
              <a:t>Scalability – Each tier can scale horizontally</a:t>
            </a:r>
          </a:p>
          <a:p>
            <a:r>
              <a:rPr lang="en-IN" dirty="0"/>
              <a:t>Performance – Because the Presentation tier can cache requests, network utilization is minimized, and the load is reduced on the Application and Data tiers.</a:t>
            </a:r>
          </a:p>
          <a:p>
            <a:r>
              <a:rPr lang="en-IN" dirty="0"/>
              <a:t>High degree of flexibility in deployment platform and configuration</a:t>
            </a:r>
          </a:p>
          <a:p>
            <a:r>
              <a:rPr lang="en-IN" dirty="0"/>
              <a:t>Better Re-use</a:t>
            </a:r>
          </a:p>
          <a:p>
            <a:r>
              <a:rPr lang="en-IN" dirty="0"/>
              <a:t>Improve Data Integrity</a:t>
            </a:r>
          </a:p>
          <a:p>
            <a:r>
              <a:rPr lang="en-IN" dirty="0"/>
              <a:t>Improved Security – Client is not direct access to database.</a:t>
            </a:r>
          </a:p>
          <a:p>
            <a:r>
              <a:rPr lang="en-IN" dirty="0"/>
              <a:t>Easy to maintain and modification is bit easy, won’t affect other modules</a:t>
            </a:r>
          </a:p>
          <a:p>
            <a:r>
              <a:rPr lang="en-IN" dirty="0"/>
              <a:t>In three tier architecture application performance is good.</a:t>
            </a:r>
          </a:p>
          <a:p>
            <a:pPr marL="109728" indent="0">
              <a:buNone/>
            </a:pPr>
            <a:r>
              <a:rPr lang="en-IN" b="1" dirty="0" smtClean="0"/>
              <a:t>Cons</a:t>
            </a:r>
            <a:endParaRPr lang="en-IN" dirty="0"/>
          </a:p>
          <a:p>
            <a:r>
              <a:rPr lang="en-IN" dirty="0"/>
              <a:t>Increase Complexity/Effort</a:t>
            </a:r>
          </a:p>
        </p:txBody>
      </p:sp>
    </p:spTree>
    <p:extLst>
      <p:ext uri="{BB962C8B-B14F-4D97-AF65-F5344CB8AC3E}">
        <p14:creationId xmlns:p14="http://schemas.microsoft.com/office/powerpoint/2010/main" val="57057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539750" y="260350"/>
            <a:ext cx="6861764" cy="42481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fr-FR" altLang="zh-CN" sz="1200" dirty="0">
                <a:latin typeface="Courier New" panose="02070309020205020404" pitchFamily="49" charset="0"/>
              </a:rPr>
              <a:t>import </a:t>
            </a:r>
            <a:r>
              <a:rPr lang="fr-FR" altLang="zh-CN" sz="1200" dirty="0" err="1">
                <a:latin typeface="Courier New" panose="02070309020205020404" pitchFamily="49" charset="0"/>
              </a:rPr>
              <a:t>java.sql</a:t>
            </a:r>
            <a:r>
              <a:rPr lang="fr-FR" altLang="zh-CN" sz="1200" dirty="0">
                <a:latin typeface="Courier New" panose="02070309020205020404" pitchFamily="49" charset="0"/>
              </a:rPr>
              <a:t>.*;</a:t>
            </a:r>
          </a:p>
          <a:p>
            <a:pPr eaLnBrk="1" hangingPunct="1"/>
            <a:r>
              <a:rPr lang="fr-FR" altLang="zh-CN" sz="1200" dirty="0">
                <a:latin typeface="Courier New" panose="02070309020205020404" pitchFamily="49" charset="0"/>
              </a:rPr>
              <a:t>import </a:t>
            </a:r>
            <a:r>
              <a:rPr lang="fr-FR" altLang="zh-CN" sz="1200" dirty="0" err="1">
                <a:latin typeface="Courier New" panose="02070309020205020404" pitchFamily="49" charset="0"/>
              </a:rPr>
              <a:t>java.util</a:t>
            </a:r>
            <a:r>
              <a:rPr lang="fr-FR" altLang="zh-CN" sz="1200" dirty="0">
                <a:latin typeface="Courier New" panose="02070309020205020404" pitchFamily="49" charset="0"/>
              </a:rPr>
              <a:t>.*;</a:t>
            </a:r>
            <a:endParaRPr lang="en-US" altLang="zh-CN" sz="1200" dirty="0">
              <a:latin typeface="Courier New" panose="02070309020205020404" pitchFamily="49" charset="0"/>
            </a:endParaRPr>
          </a:p>
          <a:p>
            <a:pPr eaLnBrk="1" hangingPunct="1"/>
            <a:r>
              <a:rPr lang="en-US" altLang="zh-CN" sz="1200" dirty="0">
                <a:latin typeface="Courier New" panose="02070309020205020404" pitchFamily="49" charset="0"/>
              </a:rPr>
              <a:t>class Jdbctest2  {</a:t>
            </a:r>
          </a:p>
          <a:p>
            <a:pPr eaLnBrk="1" hangingPunct="1"/>
            <a:r>
              <a:rPr lang="en-US" altLang="zh-CN" sz="1200" dirty="0">
                <a:latin typeface="Courier New" panose="02070309020205020404" pitchFamily="49" charset="0"/>
              </a:rPr>
              <a:t>	public static void main(String </a:t>
            </a:r>
            <a:r>
              <a:rPr lang="en-US" altLang="zh-CN" sz="1200" dirty="0" err="1">
                <a:latin typeface="Courier New" panose="02070309020205020404" pitchFamily="49" charset="0"/>
              </a:rPr>
              <a:t>args</a:t>
            </a:r>
            <a:r>
              <a:rPr lang="en-US" altLang="zh-CN" sz="1200" dirty="0">
                <a:latin typeface="Courier New" panose="02070309020205020404" pitchFamily="49" charset="0"/>
              </a:rPr>
              <a:t>[]) {</a:t>
            </a:r>
          </a:p>
          <a:p>
            <a:pPr eaLnBrk="1" hangingPunct="1"/>
            <a:r>
              <a:rPr lang="en-US" altLang="zh-CN" sz="1200" dirty="0">
                <a:latin typeface="Courier New" panose="02070309020205020404" pitchFamily="49" charset="0"/>
              </a:rPr>
              <a:t>	try  {</a:t>
            </a:r>
          </a:p>
          <a:p>
            <a:pPr eaLnBrk="1" hangingPunct="1"/>
            <a:r>
              <a:rPr lang="en-US" altLang="zh-CN" sz="1200" dirty="0">
                <a:latin typeface="Courier New" panose="02070309020205020404" pitchFamily="49" charset="0"/>
              </a:rPr>
              <a:t>		</a:t>
            </a:r>
            <a:r>
              <a:rPr lang="en-US" altLang="zh-CN" sz="1200" dirty="0" err="1">
                <a:latin typeface="Courier New" panose="02070309020205020404" pitchFamily="49" charset="0"/>
              </a:rPr>
              <a:t>Class.forName</a:t>
            </a:r>
            <a:r>
              <a:rPr lang="en-US" altLang="zh-CN" sz="1200" dirty="0">
                <a:latin typeface="Courier New" panose="02070309020205020404" pitchFamily="49" charset="0"/>
              </a:rPr>
              <a:t>("</a:t>
            </a:r>
            <a:r>
              <a:rPr lang="en-US" altLang="zh-CN" sz="1200" dirty="0" err="1">
                <a:latin typeface="Courier New" panose="02070309020205020404" pitchFamily="49" charset="0"/>
              </a:rPr>
              <a:t>sun.jdbc.odbc.JdbcOdbcDriver</a:t>
            </a:r>
            <a:r>
              <a:rPr lang="en-US" altLang="zh-CN" sz="1200" dirty="0">
                <a:latin typeface="Courier New" panose="02070309020205020404" pitchFamily="49" charset="0"/>
              </a:rPr>
              <a:t>");</a:t>
            </a:r>
          </a:p>
          <a:p>
            <a:pPr eaLnBrk="1" hangingPunct="1"/>
            <a:r>
              <a:rPr lang="en-US" altLang="zh-CN" sz="1200" dirty="0">
                <a:latin typeface="Courier New" panose="02070309020205020404" pitchFamily="49" charset="0"/>
              </a:rPr>
              <a:t>    	} catch(</a:t>
            </a:r>
            <a:r>
              <a:rPr lang="en-US" altLang="zh-CN" sz="1200" dirty="0" err="1">
                <a:latin typeface="Courier New" panose="02070309020205020404" pitchFamily="49" charset="0"/>
              </a:rPr>
              <a:t>ClassNotFoundException</a:t>
            </a:r>
            <a:r>
              <a:rPr lang="en-US" altLang="zh-CN" sz="1200" dirty="0">
                <a:latin typeface="Courier New" panose="02070309020205020404" pitchFamily="49" charset="0"/>
              </a:rPr>
              <a:t> </a:t>
            </a:r>
            <a:r>
              <a:rPr lang="en-US" altLang="zh-CN" sz="1200" dirty="0" err="1">
                <a:latin typeface="Courier New" panose="02070309020205020404" pitchFamily="49" charset="0"/>
              </a:rPr>
              <a:t>ce</a:t>
            </a:r>
            <a:r>
              <a:rPr lang="en-US" altLang="zh-CN" sz="1200" dirty="0">
                <a:latin typeface="Courier New" panose="02070309020205020404" pitchFamily="49" charset="0"/>
              </a:rPr>
              <a:t>) {</a:t>
            </a:r>
          </a:p>
          <a:p>
            <a:pPr eaLnBrk="1" hangingPunct="1"/>
            <a:r>
              <a:rPr lang="en-US" altLang="zh-CN" sz="1200" dirty="0">
                <a:latin typeface="Courier New" panose="02070309020205020404" pitchFamily="49" charset="0"/>
              </a:rPr>
              <a:t>    	</a:t>
            </a:r>
            <a:r>
              <a:rPr lang="en-US" altLang="zh-CN" sz="1200" dirty="0" err="1">
                <a:latin typeface="Courier New" panose="02070309020205020404" pitchFamily="49" charset="0"/>
              </a:rPr>
              <a:t>System.out.println</a:t>
            </a:r>
            <a:r>
              <a:rPr lang="en-US" altLang="zh-CN" sz="1200" dirty="0">
                <a:latin typeface="Courier New" panose="02070309020205020404" pitchFamily="49" charset="0"/>
              </a:rPr>
              <a:t>(</a:t>
            </a:r>
            <a:r>
              <a:rPr lang="en-US" altLang="zh-CN" sz="1200" dirty="0" err="1">
                <a:latin typeface="Courier New" panose="02070309020205020404" pitchFamily="49" charset="0"/>
              </a:rPr>
              <a:t>ce</a:t>
            </a:r>
            <a:r>
              <a:rPr lang="en-US" altLang="zh-CN" sz="1200" dirty="0">
                <a:latin typeface="Courier New" panose="02070309020205020404" pitchFamily="49" charset="0"/>
              </a:rPr>
              <a:t>);</a:t>
            </a:r>
          </a:p>
          <a:p>
            <a:pPr eaLnBrk="1" hangingPunct="1"/>
            <a:r>
              <a:rPr lang="en-US" altLang="zh-CN" sz="1200" dirty="0">
                <a:latin typeface="Courier New" panose="02070309020205020404" pitchFamily="49" charset="0"/>
              </a:rPr>
              <a:t>    	}</a:t>
            </a:r>
          </a:p>
          <a:p>
            <a:pPr eaLnBrk="1" hangingPunct="1"/>
            <a:r>
              <a:rPr lang="en-US" altLang="zh-CN" sz="1200" dirty="0">
                <a:latin typeface="Courier New" panose="02070309020205020404" pitchFamily="49" charset="0"/>
              </a:rPr>
              <a:t>    	try  {</a:t>
            </a:r>
          </a:p>
          <a:p>
            <a:pPr eaLnBrk="1" hangingPunct="1"/>
            <a:r>
              <a:rPr lang="en-US" altLang="zh-CN" sz="1200" dirty="0">
                <a:latin typeface="Courier New" panose="02070309020205020404" pitchFamily="49" charset="0"/>
              </a:rPr>
              <a:t>    	String </a:t>
            </a:r>
            <a:r>
              <a:rPr lang="en-US" altLang="zh-CN" sz="1200" dirty="0" err="1">
                <a:latin typeface="Courier New" panose="02070309020205020404" pitchFamily="49" charset="0"/>
              </a:rPr>
              <a:t>url</a:t>
            </a:r>
            <a:r>
              <a:rPr lang="en-US" altLang="zh-CN" sz="1200" dirty="0">
                <a:latin typeface="Courier New" panose="02070309020205020404" pitchFamily="49" charset="0"/>
              </a:rPr>
              <a:t> = "</a:t>
            </a:r>
            <a:r>
              <a:rPr lang="en-US" altLang="zh-CN" sz="1200" dirty="0" err="1">
                <a:latin typeface="Courier New" panose="02070309020205020404" pitchFamily="49" charset="0"/>
              </a:rPr>
              <a:t>jdbc:odbc:test</a:t>
            </a:r>
            <a:r>
              <a:rPr lang="en-US" altLang="zh-CN" sz="1200" dirty="0">
                <a:latin typeface="Courier New" panose="02070309020205020404" pitchFamily="49" charset="0"/>
              </a:rPr>
              <a:t>";</a:t>
            </a:r>
          </a:p>
          <a:p>
            <a:pPr eaLnBrk="1" hangingPunct="1"/>
            <a:r>
              <a:rPr lang="en-US" altLang="zh-CN" sz="1200" dirty="0">
                <a:latin typeface="Courier New" panose="02070309020205020404" pitchFamily="49" charset="0"/>
              </a:rPr>
              <a:t>      	Connection con = </a:t>
            </a:r>
            <a:r>
              <a:rPr lang="en-US" altLang="zh-CN" sz="1200" dirty="0" err="1">
                <a:latin typeface="Courier New" panose="02070309020205020404" pitchFamily="49" charset="0"/>
              </a:rPr>
              <a:t>DriverManager.getConnection</a:t>
            </a:r>
            <a:r>
              <a:rPr lang="en-US" altLang="zh-CN" sz="1200" dirty="0">
                <a:latin typeface="Courier New" panose="02070309020205020404" pitchFamily="49" charset="0"/>
              </a:rPr>
              <a:t>(</a:t>
            </a:r>
            <a:r>
              <a:rPr lang="en-US" altLang="zh-CN" sz="1200" dirty="0" err="1">
                <a:latin typeface="Courier New" panose="02070309020205020404" pitchFamily="49" charset="0"/>
              </a:rPr>
              <a:t>url</a:t>
            </a:r>
            <a:r>
              <a:rPr lang="en-US" altLang="zh-CN" sz="1200" dirty="0">
                <a:latin typeface="Courier New" panose="02070309020205020404" pitchFamily="49" charset="0"/>
              </a:rPr>
              <a:t>);</a:t>
            </a:r>
          </a:p>
          <a:p>
            <a:pPr eaLnBrk="1" hangingPunct="1"/>
            <a:r>
              <a:rPr lang="en-US" altLang="zh-CN" sz="1200" dirty="0">
                <a:latin typeface="Courier New" panose="02070309020205020404" pitchFamily="49" charset="0"/>
              </a:rPr>
              <a:t>      	Statement s = </a:t>
            </a:r>
            <a:r>
              <a:rPr lang="en-US" altLang="zh-CN" sz="1200" dirty="0" err="1">
                <a:latin typeface="Courier New" panose="02070309020205020404" pitchFamily="49" charset="0"/>
              </a:rPr>
              <a:t>con.createStatement</a:t>
            </a:r>
            <a:r>
              <a:rPr lang="en-US" altLang="zh-CN" sz="1200" dirty="0">
                <a:latin typeface="Courier New" panose="02070309020205020404" pitchFamily="49" charset="0"/>
              </a:rPr>
              <a:t>();</a:t>
            </a:r>
          </a:p>
          <a:p>
            <a:pPr eaLnBrk="1" hangingPunct="1"/>
            <a:r>
              <a:rPr lang="en-US" altLang="zh-CN" sz="1200" dirty="0">
                <a:latin typeface="Courier New" panose="02070309020205020404" pitchFamily="49" charset="0"/>
              </a:rPr>
              <a:t>      	</a:t>
            </a:r>
            <a:r>
              <a:rPr lang="en-US" altLang="zh-CN" sz="1200" dirty="0" err="1">
                <a:latin typeface="Courier New" panose="02070309020205020404" pitchFamily="49" charset="0"/>
              </a:rPr>
              <a:t>ResultSet</a:t>
            </a:r>
            <a:r>
              <a:rPr lang="en-US" altLang="zh-CN" sz="1200" dirty="0">
                <a:latin typeface="Courier New" panose="02070309020205020404" pitchFamily="49" charset="0"/>
              </a:rPr>
              <a:t> </a:t>
            </a:r>
            <a:r>
              <a:rPr lang="en-US" altLang="zh-CN" sz="1200" dirty="0" err="1">
                <a:latin typeface="Courier New" panose="02070309020205020404" pitchFamily="49" charset="0"/>
              </a:rPr>
              <a:t>rs</a:t>
            </a:r>
            <a:r>
              <a:rPr lang="en-US" altLang="zh-CN" sz="1200" dirty="0">
                <a:latin typeface="Courier New" panose="02070309020205020404" pitchFamily="49" charset="0"/>
              </a:rPr>
              <a:t> = </a:t>
            </a:r>
            <a:r>
              <a:rPr lang="en-US" altLang="zh-CN" sz="1200" dirty="0" err="1">
                <a:latin typeface="Courier New" panose="02070309020205020404" pitchFamily="49" charset="0"/>
              </a:rPr>
              <a:t>s.executeQuery</a:t>
            </a:r>
            <a:r>
              <a:rPr lang="en-US" altLang="zh-CN" sz="1200" dirty="0">
                <a:latin typeface="Courier New" panose="02070309020205020404" pitchFamily="49" charset="0"/>
              </a:rPr>
              <a:t>("select </a:t>
            </a:r>
            <a:r>
              <a:rPr lang="en-US" altLang="zh-CN" sz="1200" dirty="0" err="1">
                <a:latin typeface="Courier New" panose="02070309020205020404" pitchFamily="49" charset="0"/>
              </a:rPr>
              <a:t>hiredate,sum</a:t>
            </a:r>
            <a:r>
              <a:rPr lang="en-US" altLang="zh-CN" sz="1200" dirty="0">
                <a:latin typeface="Courier New" panose="02070309020205020404" pitchFamily="49" charset="0"/>
              </a:rPr>
              <a:t>(salary) </a:t>
            </a:r>
            <a:endParaRPr lang="en-US" altLang="zh-CN" sz="1200" dirty="0" smtClean="0">
              <a:latin typeface="Courier New" panose="02070309020205020404" pitchFamily="49" charset="0"/>
            </a:endParaRPr>
          </a:p>
          <a:p>
            <a:pPr eaLnBrk="1" hangingPunct="1"/>
            <a:r>
              <a:rPr lang="en-US" altLang="zh-CN" sz="1200" dirty="0">
                <a:latin typeface="Courier New" panose="02070309020205020404" pitchFamily="49" charset="0"/>
              </a:rPr>
              <a:t> </a:t>
            </a:r>
            <a:r>
              <a:rPr lang="en-US" altLang="zh-CN" sz="1200" dirty="0" smtClean="0">
                <a:latin typeface="Courier New" panose="02070309020205020404" pitchFamily="49" charset="0"/>
              </a:rPr>
              <a:t>         from </a:t>
            </a:r>
            <a:r>
              <a:rPr lang="en-US" altLang="zh-CN" sz="1200" dirty="0">
                <a:latin typeface="Courier New" panose="02070309020205020404" pitchFamily="49" charset="0"/>
              </a:rPr>
              <a:t>friends group by </a:t>
            </a:r>
            <a:r>
              <a:rPr lang="en-US" altLang="zh-CN" sz="1200" dirty="0" err="1">
                <a:latin typeface="Courier New" panose="02070309020205020404" pitchFamily="49" charset="0"/>
              </a:rPr>
              <a:t>hiredate</a:t>
            </a:r>
            <a:r>
              <a:rPr lang="en-US" altLang="zh-CN" sz="1200" dirty="0">
                <a:latin typeface="Courier New" panose="02070309020205020404" pitchFamily="49" charset="0"/>
              </a:rPr>
              <a:t>");</a:t>
            </a:r>
          </a:p>
          <a:p>
            <a:pPr eaLnBrk="1" hangingPunct="1"/>
            <a:r>
              <a:rPr lang="en-US" altLang="zh-CN" sz="1200" dirty="0">
                <a:latin typeface="Courier New" panose="02070309020205020404" pitchFamily="49" charset="0"/>
              </a:rPr>
              <a:t>      	while(</a:t>
            </a:r>
            <a:r>
              <a:rPr lang="en-US" altLang="zh-CN" sz="1200" dirty="0" err="1">
                <a:latin typeface="Courier New" panose="02070309020205020404" pitchFamily="49" charset="0"/>
              </a:rPr>
              <a:t>rs.next</a:t>
            </a:r>
            <a:r>
              <a:rPr lang="en-US" altLang="zh-CN" sz="1200" dirty="0">
                <a:latin typeface="Courier New" panose="02070309020205020404" pitchFamily="49" charset="0"/>
              </a:rPr>
              <a:t>()) {</a:t>
            </a:r>
          </a:p>
          <a:p>
            <a:pPr eaLnBrk="1" hangingPunct="1"/>
            <a:r>
              <a:rPr lang="en-US" altLang="zh-CN" sz="1200" dirty="0">
                <a:latin typeface="Courier New" panose="02070309020205020404" pitchFamily="49" charset="0"/>
              </a:rPr>
              <a:t>		</a:t>
            </a:r>
            <a:r>
              <a:rPr lang="en-US" altLang="zh-CN" sz="1200" dirty="0" err="1">
                <a:latin typeface="Courier New" panose="02070309020205020404" pitchFamily="49" charset="0"/>
              </a:rPr>
              <a:t>System.out.print</a:t>
            </a:r>
            <a:r>
              <a:rPr lang="en-US" altLang="zh-CN" sz="1200" dirty="0">
                <a:latin typeface="Courier New" panose="02070309020205020404" pitchFamily="49" charset="0"/>
              </a:rPr>
              <a:t>(</a:t>
            </a:r>
            <a:r>
              <a:rPr lang="en-US" altLang="zh-CN" sz="1200" dirty="0" err="1">
                <a:latin typeface="Courier New" panose="02070309020205020404" pitchFamily="49" charset="0"/>
              </a:rPr>
              <a:t>rs.getDate</a:t>
            </a:r>
            <a:r>
              <a:rPr lang="en-US" altLang="zh-CN" sz="1200" dirty="0">
                <a:latin typeface="Courier New" panose="02070309020205020404" pitchFamily="49" charset="0"/>
              </a:rPr>
              <a:t>(1) +"\t" );   </a:t>
            </a:r>
          </a:p>
          <a:p>
            <a:pPr eaLnBrk="1" hangingPunct="1"/>
            <a:r>
              <a:rPr lang="en-US" altLang="zh-CN" sz="1200" dirty="0">
                <a:latin typeface="Courier New" panose="02070309020205020404" pitchFamily="49" charset="0"/>
              </a:rPr>
              <a:t>        		</a:t>
            </a:r>
            <a:r>
              <a:rPr lang="fr-FR" altLang="zh-CN" sz="1200" dirty="0" err="1">
                <a:latin typeface="Courier New" panose="02070309020205020404" pitchFamily="49" charset="0"/>
              </a:rPr>
              <a:t>System.out.print</a:t>
            </a:r>
            <a:r>
              <a:rPr lang="fr-FR" altLang="zh-CN" sz="1200" dirty="0">
                <a:latin typeface="Courier New" panose="02070309020205020404" pitchFamily="49" charset="0"/>
              </a:rPr>
              <a:t>(</a:t>
            </a:r>
            <a:r>
              <a:rPr lang="fr-FR" altLang="zh-CN" sz="1200" dirty="0" err="1">
                <a:latin typeface="Courier New" panose="02070309020205020404" pitchFamily="49" charset="0"/>
              </a:rPr>
              <a:t>rs.getInt</a:t>
            </a:r>
            <a:r>
              <a:rPr lang="fr-FR" altLang="zh-CN" sz="1200" dirty="0">
                <a:latin typeface="Courier New" panose="02070309020205020404" pitchFamily="49" charset="0"/>
              </a:rPr>
              <a:t>(2) +"\t" );</a:t>
            </a:r>
          </a:p>
          <a:p>
            <a:pPr eaLnBrk="1" hangingPunct="1"/>
            <a:r>
              <a:rPr lang="fr-FR" altLang="zh-CN" sz="1200" dirty="0">
                <a:latin typeface="Courier New" panose="02070309020205020404" pitchFamily="49" charset="0"/>
              </a:rPr>
              <a:t>        		</a:t>
            </a:r>
            <a:r>
              <a:rPr lang="fr-FR" altLang="zh-CN" sz="1200" dirty="0" err="1">
                <a:latin typeface="Courier New" panose="02070309020205020404" pitchFamily="49" charset="0"/>
              </a:rPr>
              <a:t>System.out.println</a:t>
            </a:r>
            <a:r>
              <a:rPr lang="fr-FR" altLang="zh-CN" sz="1200" dirty="0">
                <a:latin typeface="Courier New" panose="02070309020205020404" pitchFamily="49" charset="0"/>
              </a:rPr>
              <a:t>(" ");</a:t>
            </a:r>
          </a:p>
          <a:p>
            <a:pPr eaLnBrk="1" hangingPunct="1"/>
            <a:r>
              <a:rPr lang="fr-FR" altLang="zh-CN" sz="1200" dirty="0">
                <a:latin typeface="Courier New" panose="02070309020205020404" pitchFamily="49" charset="0"/>
              </a:rPr>
              <a:t>      	}</a:t>
            </a:r>
          </a:p>
          <a:p>
            <a:pPr eaLnBrk="1" hangingPunct="1"/>
            <a:r>
              <a:rPr lang="fr-FR" altLang="zh-CN" sz="1200" dirty="0">
                <a:latin typeface="Courier New" panose="02070309020205020404" pitchFamily="49" charset="0"/>
              </a:rPr>
              <a:t>    	} catch(</a:t>
            </a:r>
            <a:r>
              <a:rPr lang="fr-FR" altLang="zh-CN" sz="1200" dirty="0" err="1">
                <a:latin typeface="Courier New" panose="02070309020205020404" pitchFamily="49" charset="0"/>
              </a:rPr>
              <a:t>SQLException</a:t>
            </a:r>
            <a:r>
              <a:rPr lang="fr-FR" altLang="zh-CN" sz="1200" dirty="0">
                <a:latin typeface="Courier New" panose="02070309020205020404" pitchFamily="49" charset="0"/>
              </a:rPr>
              <a:t> ce) {</a:t>
            </a:r>
          </a:p>
          <a:p>
            <a:pPr eaLnBrk="1" hangingPunct="1"/>
            <a:r>
              <a:rPr lang="fr-FR" altLang="zh-CN" sz="1200" dirty="0">
                <a:latin typeface="Courier New" panose="02070309020205020404" pitchFamily="49" charset="0"/>
              </a:rPr>
              <a:t>    	    </a:t>
            </a:r>
            <a:r>
              <a:rPr lang="fr-FR" altLang="zh-CN" sz="1200" dirty="0" err="1">
                <a:latin typeface="Courier New" panose="02070309020205020404" pitchFamily="49" charset="0"/>
              </a:rPr>
              <a:t>System.out.println</a:t>
            </a:r>
            <a:r>
              <a:rPr lang="fr-FR" altLang="zh-CN" sz="1200" dirty="0">
                <a:latin typeface="Courier New" panose="02070309020205020404" pitchFamily="49" charset="0"/>
              </a:rPr>
              <a:t>(ce);</a:t>
            </a:r>
          </a:p>
          <a:p>
            <a:pPr eaLnBrk="1" hangingPunct="1"/>
            <a:r>
              <a:rPr lang="fr-FR" altLang="zh-CN" sz="1200" dirty="0" smtClean="0">
                <a:latin typeface="Courier New" panose="02070309020205020404" pitchFamily="49" charset="0"/>
              </a:rPr>
              <a:t>    </a:t>
            </a:r>
            <a:r>
              <a:rPr lang="fr-FR" altLang="zh-CN" sz="1200" dirty="0">
                <a:latin typeface="Courier New" panose="02070309020205020404" pitchFamily="49" charset="0"/>
              </a:rPr>
              <a:t>	</a:t>
            </a:r>
            <a:r>
              <a:rPr lang="fr-FR" altLang="zh-CN" sz="1200" dirty="0" smtClean="0">
                <a:latin typeface="Courier New" panose="02070309020205020404" pitchFamily="49" charset="0"/>
              </a:rPr>
              <a:t>}</a:t>
            </a:r>
            <a:r>
              <a:rPr lang="en-US" altLang="zh-CN" sz="1200" dirty="0" smtClean="0">
                <a:latin typeface="Courier New" panose="02070309020205020404" pitchFamily="49" charset="0"/>
              </a:rPr>
              <a:t>}</a:t>
            </a:r>
            <a:endParaRPr lang="en-US" altLang="zh-CN" sz="1200" dirty="0">
              <a:latin typeface="Courier New" panose="02070309020205020404" pitchFamily="49" charset="0"/>
            </a:endParaRPr>
          </a:p>
          <a:p>
            <a:pPr eaLnBrk="1" hangingPunct="1"/>
            <a:r>
              <a:rPr lang="en-US" altLang="zh-CN" sz="800" dirty="0">
                <a:latin typeface="Courier New" panose="02070309020205020404" pitchFamily="49" charset="0"/>
              </a:rPr>
              <a:t>}</a:t>
            </a:r>
            <a:endParaRPr lang="en-US" altLang="en-US" sz="800" dirty="0">
              <a:latin typeface="Courier New" panose="02070309020205020404" pitchFamily="49" charset="0"/>
            </a:endParaRPr>
          </a:p>
        </p:txBody>
      </p:sp>
      <p:sp>
        <p:nvSpPr>
          <p:cNvPr id="7" name="Rectangle 6"/>
          <p:cNvSpPr/>
          <p:nvPr/>
        </p:nvSpPr>
        <p:spPr>
          <a:xfrm>
            <a:off x="7401514" y="1497871"/>
            <a:ext cx="2124636" cy="52443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smtClean="0"/>
              <a:t>Java Application</a:t>
            </a:r>
            <a:endParaRPr lang="en-IN" b="1" dirty="0"/>
          </a:p>
        </p:txBody>
      </p:sp>
      <p:grpSp>
        <p:nvGrpSpPr>
          <p:cNvPr id="10" name="Group 9"/>
          <p:cNvGrpSpPr/>
          <p:nvPr/>
        </p:nvGrpSpPr>
        <p:grpSpPr>
          <a:xfrm>
            <a:off x="1105991" y="411218"/>
            <a:ext cx="10202985" cy="6035563"/>
            <a:chOff x="1105991" y="411218"/>
            <a:chExt cx="10202985" cy="6035563"/>
          </a:xfrm>
        </p:grpSpPr>
        <p:pic>
          <p:nvPicPr>
            <p:cNvPr id="6" name="Picture 5"/>
            <p:cNvPicPr>
              <a:picLocks noChangeAspect="1"/>
            </p:cNvPicPr>
            <p:nvPr/>
          </p:nvPicPr>
          <p:blipFill>
            <a:blip r:embed="rId2"/>
            <a:stretch>
              <a:fillRect/>
            </a:stretch>
          </p:blipFill>
          <p:spPr>
            <a:xfrm>
              <a:off x="1105991" y="411218"/>
              <a:ext cx="9980017" cy="6035563"/>
            </a:xfrm>
            <a:prstGeom prst="rect">
              <a:avLst/>
            </a:prstGeom>
          </p:spPr>
        </p:pic>
        <p:sp>
          <p:nvSpPr>
            <p:cNvPr id="8" name="Rectangle 7"/>
            <p:cNvSpPr/>
            <p:nvPr/>
          </p:nvSpPr>
          <p:spPr>
            <a:xfrm>
              <a:off x="7947212" y="2097741"/>
              <a:ext cx="3361764" cy="806824"/>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85875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par>
                                <p:cTn id="8" presetID="3" presetClass="exit" presetSubtype="10" fill="hold" grpId="1" nodeType="withEffect">
                                  <p:stCondLst>
                                    <p:cond delay="0"/>
                                  </p:stCondLst>
                                  <p:childTnLst>
                                    <p:animEffect transition="out" filter="blinds(horizontal)">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java.sql</a:t>
            </a:r>
            <a:r>
              <a:rPr lang="en-US" altLang="en-US" dirty="0"/>
              <a:t> package 3-1 </a:t>
            </a:r>
            <a:endParaRPr lang="en-IN" dirty="0"/>
          </a:p>
        </p:txBody>
      </p:sp>
      <p:pic>
        <p:nvPicPr>
          <p:cNvPr id="5" name="Picture 4"/>
          <p:cNvPicPr>
            <a:picLocks noChangeAspect="1"/>
          </p:cNvPicPr>
          <p:nvPr/>
        </p:nvPicPr>
        <p:blipFill>
          <a:blip r:embed="rId2"/>
          <a:stretch>
            <a:fillRect/>
          </a:stretch>
        </p:blipFill>
        <p:spPr>
          <a:xfrm>
            <a:off x="1317811" y="1759228"/>
            <a:ext cx="9708777" cy="4883619"/>
          </a:xfrm>
          <a:prstGeom prst="rect">
            <a:avLst/>
          </a:prstGeom>
        </p:spPr>
      </p:pic>
    </p:spTree>
    <p:extLst>
      <p:ext uri="{BB962C8B-B14F-4D97-AF65-F5344CB8AC3E}">
        <p14:creationId xmlns:p14="http://schemas.microsoft.com/office/powerpoint/2010/main" val="256016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java.sql</a:t>
            </a:r>
            <a:r>
              <a:rPr lang="en-US" altLang="en-US" dirty="0"/>
              <a:t> package 3-2</a:t>
            </a:r>
            <a:endParaRPr lang="en-IN" dirty="0"/>
          </a:p>
        </p:txBody>
      </p:sp>
      <p:graphicFrame>
        <p:nvGraphicFramePr>
          <p:cNvPr id="4" name="Group 110"/>
          <p:cNvGraphicFramePr>
            <a:graphicFrameLocks/>
          </p:cNvGraphicFramePr>
          <p:nvPr>
            <p:extLst>
              <p:ext uri="{D42A27DB-BD31-4B8C-83A1-F6EECF244321}">
                <p14:modId xmlns:p14="http://schemas.microsoft.com/office/powerpoint/2010/main" val="1078226425"/>
              </p:ext>
            </p:extLst>
          </p:nvPr>
        </p:nvGraphicFramePr>
        <p:xfrm>
          <a:off x="1639421" y="1870075"/>
          <a:ext cx="8445500" cy="4311897"/>
        </p:xfrm>
        <a:graphic>
          <a:graphicData uri="http://schemas.openxmlformats.org/drawingml/2006/table">
            <a:tbl>
              <a:tblPr/>
              <a:tblGrid>
                <a:gridCol w="2109788"/>
                <a:gridCol w="6335712"/>
              </a:tblGrid>
              <a:tr h="47145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rPr>
                        <a:t>Class Name</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00"/>
                    </a:solid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bg1"/>
                          </a:solidFill>
                          <a:effectLst/>
                          <a:latin typeface="Arial" panose="020B0604020202020204" pitchFamily="34" charset="0"/>
                          <a:ea typeface="黑体" pitchFamily="2" charset="-122"/>
                          <a:cs typeface="Times New Roman" panose="02020603050405020304" pitchFamily="18" charset="0"/>
                        </a:rPr>
                        <a:t>Description</a:t>
                      </a:r>
                      <a:endParaRPr kumimoji="0" lang="en-US" altLang="zh-CN" sz="1800" b="0" i="0" u="none" strike="noStrike" cap="none" normalizeH="0" baseline="0" smtClean="0">
                        <a:ln>
                          <a:noFill/>
                        </a:ln>
                        <a:solidFill>
                          <a:schemeClr val="bg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00"/>
                    </a:solidFill>
                  </a:tcPr>
                </a:tc>
              </a:tr>
              <a:tr h="64003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Date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This class contains methods for performing conversion of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SQL date formats to Java Date formats.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3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DriverManager</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This class is used to handle loading and unloading of drivers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and establish connection with the database.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3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DriverPropertyInfo</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The methods in this class are used to retrieve or insert driver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properties.   </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3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Time</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This class provides formatting and parsing operations for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Time values.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3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TimeStamp</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This provides precision to Java Date object by adding a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Nanosecond field.</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33">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黑体" pitchFamily="2" charset="-122"/>
                          <a:cs typeface="Times New Roman" panose="02020603050405020304" pitchFamily="18" charset="0"/>
                        </a:rPr>
                        <a:t>Types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9966"/>
                        </a:buClr>
                        <a:buFont typeface="Wingdings" panose="05000000000000000000" pitchFamily="2" charset="2"/>
                        <a:defRPr sz="24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defRPr sz="20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defRPr>
                          <a:solidFill>
                            <a:schemeClr val="tx1"/>
                          </a:solidFill>
                          <a:latin typeface="Arial" panose="020B0604020202020204" pitchFamily="34" charset="0"/>
                          <a:ea typeface="黑体"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黑体" pitchFamily="2" charset="-122"/>
                          <a:cs typeface="Times New Roman" panose="02020603050405020304" pitchFamily="18" charset="0"/>
                        </a:rPr>
                        <a:t>This class has no methods. This class defines the constants </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ea typeface="黑体" pitchFamily="2" charset="-122"/>
                          <a:cs typeface="Times New Roman" panose="02020603050405020304" pitchFamily="18" charset="0"/>
                        </a:rPr>
                        <a:t>used to identify the SQL types.</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509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java.sql</a:t>
            </a:r>
            <a:r>
              <a:rPr lang="en-IN" dirty="0"/>
              <a:t> package 3-3</a:t>
            </a:r>
          </a:p>
        </p:txBody>
      </p:sp>
      <p:pic>
        <p:nvPicPr>
          <p:cNvPr id="4" name="Picture 3"/>
          <p:cNvPicPr>
            <a:picLocks noChangeAspect="1"/>
          </p:cNvPicPr>
          <p:nvPr/>
        </p:nvPicPr>
        <p:blipFill>
          <a:blip r:embed="rId2"/>
          <a:stretch>
            <a:fillRect/>
          </a:stretch>
        </p:blipFill>
        <p:spPr>
          <a:xfrm>
            <a:off x="1331062" y="1510522"/>
            <a:ext cx="8669263" cy="4858933"/>
          </a:xfrm>
          <a:prstGeom prst="rect">
            <a:avLst/>
          </a:prstGeom>
        </p:spPr>
      </p:pic>
    </p:spTree>
    <p:extLst>
      <p:ext uri="{BB962C8B-B14F-4D97-AF65-F5344CB8AC3E}">
        <p14:creationId xmlns:p14="http://schemas.microsoft.com/office/powerpoint/2010/main" val="210531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8802" y="389880"/>
            <a:ext cx="8614395" cy="6078239"/>
          </a:xfrm>
          <a:prstGeom prst="rect">
            <a:avLst/>
          </a:prstGeom>
        </p:spPr>
      </p:pic>
    </p:spTree>
    <p:extLst>
      <p:ext uri="{BB962C8B-B14F-4D97-AF65-F5344CB8AC3E}">
        <p14:creationId xmlns:p14="http://schemas.microsoft.com/office/powerpoint/2010/main" val="224745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Registering the Driver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8105551"/>
              </p:ext>
            </p:extLst>
          </p:nvPr>
        </p:nvGraphicFramePr>
        <p:xfrm>
          <a:off x="609600" y="1908313"/>
          <a:ext cx="10972800" cy="466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37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Connection Object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0858549"/>
              </p:ext>
            </p:extLst>
          </p:nvPr>
        </p:nvGraphicFramePr>
        <p:xfrm>
          <a:off x="609600" y="1908313"/>
          <a:ext cx="11358282" cy="466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64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Statement Object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6170700"/>
              </p:ext>
            </p:extLst>
          </p:nvPr>
        </p:nvGraphicFramePr>
        <p:xfrm>
          <a:off x="609600" y="1908313"/>
          <a:ext cx="10972800" cy="466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810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Execute Query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4595323"/>
              </p:ext>
            </p:extLst>
          </p:nvPr>
        </p:nvGraphicFramePr>
        <p:xfrm>
          <a:off x="609600" y="1908313"/>
          <a:ext cx="10972800" cy="1950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87505" y="4222376"/>
            <a:ext cx="10246660" cy="1461939"/>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marL="365760" lvl="0" indent="-256032">
              <a:spcBef>
                <a:spcPts val="300"/>
              </a:spcBef>
              <a:buClr>
                <a:srgbClr val="37A76F">
                  <a:lumMod val="75000"/>
                </a:srgbClr>
              </a:buClr>
              <a:buFont typeface="Georgia"/>
              <a:buChar char="•"/>
            </a:pPr>
            <a:r>
              <a:rPr lang="en-IN" sz="2800" dirty="0" err="1">
                <a:solidFill>
                  <a:schemeClr val="bg1"/>
                </a:solidFill>
              </a:rPr>
              <a:t>ResultSet</a:t>
            </a:r>
            <a:r>
              <a:rPr lang="en-IN" sz="2800" dirty="0">
                <a:solidFill>
                  <a:schemeClr val="bg1"/>
                </a:solidFill>
              </a:rPr>
              <a:t> </a:t>
            </a:r>
            <a:r>
              <a:rPr lang="en-IN" sz="2800" dirty="0" err="1">
                <a:solidFill>
                  <a:schemeClr val="bg1"/>
                </a:solidFill>
              </a:rPr>
              <a:t>rs</a:t>
            </a:r>
            <a:r>
              <a:rPr lang="en-IN" sz="2800" dirty="0">
                <a:solidFill>
                  <a:schemeClr val="bg1"/>
                </a:solidFill>
              </a:rPr>
              <a:t>=</a:t>
            </a:r>
            <a:r>
              <a:rPr lang="en-IN" sz="2800" dirty="0" err="1">
                <a:solidFill>
                  <a:schemeClr val="bg1"/>
                </a:solidFill>
              </a:rPr>
              <a:t>stmt.executeQuery</a:t>
            </a:r>
            <a:r>
              <a:rPr lang="en-IN" sz="2800" dirty="0">
                <a:solidFill>
                  <a:schemeClr val="bg1"/>
                </a:solidFill>
              </a:rPr>
              <a:t>("select * from </a:t>
            </a:r>
            <a:r>
              <a:rPr lang="en-IN" sz="2800" dirty="0" err="1">
                <a:solidFill>
                  <a:schemeClr val="bg1"/>
                </a:solidFill>
              </a:rPr>
              <a:t>emp</a:t>
            </a:r>
            <a:r>
              <a:rPr lang="en-IN" sz="2800" dirty="0">
                <a:solidFill>
                  <a:schemeClr val="bg1"/>
                </a:solidFill>
              </a:rPr>
              <a:t>"); </a:t>
            </a:r>
          </a:p>
          <a:p>
            <a:pPr marL="109728" lvl="0">
              <a:spcBef>
                <a:spcPts val="300"/>
              </a:spcBef>
              <a:buClr>
                <a:srgbClr val="37A76F">
                  <a:lumMod val="75000"/>
                </a:srgbClr>
              </a:buClr>
            </a:pPr>
            <a:r>
              <a:rPr lang="en-IN" sz="2800" dirty="0">
                <a:solidFill>
                  <a:schemeClr val="bg1"/>
                </a:solidFill>
              </a:rPr>
              <a:t>   while(</a:t>
            </a:r>
            <a:r>
              <a:rPr lang="en-IN" sz="2800" dirty="0" err="1">
                <a:solidFill>
                  <a:schemeClr val="bg1"/>
                </a:solidFill>
              </a:rPr>
              <a:t>rs.next</a:t>
            </a:r>
            <a:r>
              <a:rPr lang="en-IN" sz="2800" dirty="0">
                <a:solidFill>
                  <a:schemeClr val="bg1"/>
                </a:solidFill>
              </a:rPr>
              <a:t>()) { </a:t>
            </a:r>
          </a:p>
          <a:p>
            <a:pPr marL="109728" lvl="0">
              <a:spcBef>
                <a:spcPts val="300"/>
              </a:spcBef>
              <a:buClr>
                <a:srgbClr val="37A76F">
                  <a:lumMod val="75000"/>
                </a:srgbClr>
              </a:buClr>
            </a:pPr>
            <a:r>
              <a:rPr lang="en-IN" sz="2800" dirty="0">
                <a:solidFill>
                  <a:schemeClr val="bg1"/>
                </a:solidFill>
              </a:rPr>
              <a:t>   </a:t>
            </a:r>
            <a:r>
              <a:rPr lang="en-IN" sz="2800" dirty="0" err="1">
                <a:solidFill>
                  <a:schemeClr val="bg1"/>
                </a:solidFill>
              </a:rPr>
              <a:t>System.out.println</a:t>
            </a:r>
            <a:r>
              <a:rPr lang="en-IN" sz="2800" dirty="0">
                <a:solidFill>
                  <a:schemeClr val="bg1"/>
                </a:solidFill>
              </a:rPr>
              <a:t>(</a:t>
            </a:r>
            <a:r>
              <a:rPr lang="en-IN" sz="2800" dirty="0" err="1">
                <a:solidFill>
                  <a:schemeClr val="bg1"/>
                </a:solidFill>
              </a:rPr>
              <a:t>rs.getInt</a:t>
            </a:r>
            <a:r>
              <a:rPr lang="en-IN" sz="2800" dirty="0">
                <a:solidFill>
                  <a:schemeClr val="bg1"/>
                </a:solidFill>
              </a:rPr>
              <a:t>(1)+" "+</a:t>
            </a:r>
            <a:r>
              <a:rPr lang="en-IN" sz="2800" dirty="0" err="1">
                <a:solidFill>
                  <a:schemeClr val="bg1"/>
                </a:solidFill>
              </a:rPr>
              <a:t>rs.getString</a:t>
            </a:r>
            <a:r>
              <a:rPr lang="en-IN" sz="2800" dirty="0">
                <a:solidFill>
                  <a:schemeClr val="bg1"/>
                </a:solidFill>
              </a:rPr>
              <a:t>(2)); }</a:t>
            </a:r>
          </a:p>
        </p:txBody>
      </p:sp>
    </p:spTree>
    <p:extLst>
      <p:ext uri="{BB962C8B-B14F-4D97-AF65-F5344CB8AC3E}">
        <p14:creationId xmlns:p14="http://schemas.microsoft.com/office/powerpoint/2010/main" val="397198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a:t>
            </a:r>
            <a:endParaRPr lang="en-IN" dirty="0"/>
          </a:p>
        </p:txBody>
      </p:sp>
      <p:pic>
        <p:nvPicPr>
          <p:cNvPr id="4" name="Picture 3"/>
          <p:cNvPicPr>
            <a:picLocks noChangeAspect="1"/>
          </p:cNvPicPr>
          <p:nvPr/>
        </p:nvPicPr>
        <p:blipFill>
          <a:blip r:embed="rId2"/>
          <a:stretch>
            <a:fillRect/>
          </a:stretch>
        </p:blipFill>
        <p:spPr>
          <a:xfrm>
            <a:off x="4178696" y="794489"/>
            <a:ext cx="6712278" cy="5785605"/>
          </a:xfrm>
          <a:prstGeom prst="rect">
            <a:avLst/>
          </a:prstGeom>
        </p:spPr>
      </p:pic>
    </p:spTree>
    <p:extLst>
      <p:ext uri="{BB962C8B-B14F-4D97-AF65-F5344CB8AC3E}">
        <p14:creationId xmlns:p14="http://schemas.microsoft.com/office/powerpoint/2010/main" val="352234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Closing Connection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5806055"/>
              </p:ext>
            </p:extLst>
          </p:nvPr>
        </p:nvGraphicFramePr>
        <p:xfrm>
          <a:off x="609600" y="1908313"/>
          <a:ext cx="10972800" cy="466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90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Connecting to the MySQL Database</a:t>
            </a:r>
          </a:p>
        </p:txBody>
      </p:sp>
      <p:sp>
        <p:nvSpPr>
          <p:cNvPr id="3" name="Content Placeholder 2"/>
          <p:cNvSpPr>
            <a:spLocks noGrp="1"/>
          </p:cNvSpPr>
          <p:nvPr>
            <p:ph idx="1"/>
          </p:nvPr>
        </p:nvSpPr>
        <p:spPr/>
        <p:txBody>
          <a:bodyPr/>
          <a:lstStyle/>
          <a:p>
            <a:r>
              <a:rPr lang="en-IN" dirty="0"/>
              <a:t>Driver class: </a:t>
            </a:r>
            <a:r>
              <a:rPr lang="en-IN" dirty="0" err="1"/>
              <a:t>com.mysql.jdbc.Driver</a:t>
            </a:r>
            <a:r>
              <a:rPr lang="en-IN" dirty="0"/>
              <a:t>. </a:t>
            </a:r>
          </a:p>
          <a:p>
            <a:r>
              <a:rPr lang="en-IN" dirty="0" smtClean="0"/>
              <a:t>Connection </a:t>
            </a:r>
            <a:r>
              <a:rPr lang="en-IN" dirty="0"/>
              <a:t>URL: </a:t>
            </a:r>
            <a:r>
              <a:rPr lang="en-IN" dirty="0" err="1"/>
              <a:t>jdbc:mysql</a:t>
            </a:r>
            <a:r>
              <a:rPr lang="en-IN" dirty="0"/>
              <a:t>://localhost:3306/</a:t>
            </a:r>
            <a:r>
              <a:rPr lang="en-IN" dirty="0" err="1"/>
              <a:t>db_name</a:t>
            </a:r>
            <a:r>
              <a:rPr lang="en-IN" dirty="0"/>
              <a:t> </a:t>
            </a:r>
          </a:p>
          <a:p>
            <a:r>
              <a:rPr lang="en-IN" dirty="0" smtClean="0"/>
              <a:t>Username</a:t>
            </a:r>
            <a:r>
              <a:rPr lang="en-IN" dirty="0"/>
              <a:t>: The default username for the </a:t>
            </a:r>
            <a:r>
              <a:rPr lang="en-IN" dirty="0" err="1"/>
              <a:t>mysql</a:t>
            </a:r>
            <a:r>
              <a:rPr lang="en-IN" dirty="0"/>
              <a:t> database is root. </a:t>
            </a:r>
            <a:endParaRPr lang="en-IN" dirty="0" smtClean="0"/>
          </a:p>
          <a:p>
            <a:r>
              <a:rPr lang="en-IN" dirty="0" smtClean="0"/>
              <a:t> </a:t>
            </a:r>
            <a:r>
              <a:rPr lang="en-IN" dirty="0"/>
              <a:t>Password: Given by the user at the time of installing the </a:t>
            </a:r>
            <a:r>
              <a:rPr lang="en-IN" dirty="0" err="1"/>
              <a:t>mysql</a:t>
            </a:r>
            <a:r>
              <a:rPr lang="en-IN" dirty="0"/>
              <a:t> database </a:t>
            </a:r>
            <a:endParaRPr lang="en-IN" dirty="0" smtClean="0"/>
          </a:p>
          <a:p>
            <a:r>
              <a:rPr lang="en-IN" dirty="0" smtClean="0"/>
              <a:t>Example</a:t>
            </a:r>
            <a:r>
              <a:rPr lang="en-IN" dirty="0"/>
              <a:t>: </a:t>
            </a:r>
            <a:endParaRPr lang="en-IN" dirty="0" smtClean="0"/>
          </a:p>
          <a:p>
            <a:pPr marL="109728" indent="0" algn="ctr">
              <a:buNone/>
            </a:pPr>
            <a:r>
              <a:rPr lang="en-IN" b="1" dirty="0" smtClean="0">
                <a:solidFill>
                  <a:srgbClr val="C00000"/>
                </a:solidFill>
              </a:rPr>
              <a:t>Connection </a:t>
            </a:r>
            <a:r>
              <a:rPr lang="en-IN" b="1" dirty="0">
                <a:solidFill>
                  <a:srgbClr val="C00000"/>
                </a:solidFill>
              </a:rPr>
              <a:t>con=</a:t>
            </a:r>
            <a:r>
              <a:rPr lang="en-IN" b="1" dirty="0" err="1">
                <a:solidFill>
                  <a:srgbClr val="C00000"/>
                </a:solidFill>
              </a:rPr>
              <a:t>DriverManager.getConnection</a:t>
            </a:r>
            <a:r>
              <a:rPr lang="en-IN" b="1" dirty="0">
                <a:solidFill>
                  <a:srgbClr val="C00000"/>
                </a:solidFill>
              </a:rPr>
              <a:t>( "</a:t>
            </a:r>
            <a:r>
              <a:rPr lang="en-IN" b="1" dirty="0" err="1">
                <a:solidFill>
                  <a:srgbClr val="C00000"/>
                </a:solidFill>
              </a:rPr>
              <a:t>jdbc:mysql</a:t>
            </a:r>
            <a:r>
              <a:rPr lang="en-IN" b="1" dirty="0">
                <a:solidFill>
                  <a:srgbClr val="C00000"/>
                </a:solidFill>
              </a:rPr>
              <a:t>://</a:t>
            </a:r>
            <a:r>
              <a:rPr lang="en-IN" b="1" dirty="0" smtClean="0">
                <a:solidFill>
                  <a:srgbClr val="C00000"/>
                </a:solidFill>
              </a:rPr>
              <a:t>localhost:3306/</a:t>
            </a:r>
            <a:r>
              <a:rPr lang="en-IN" b="1" dirty="0" err="1" smtClean="0">
                <a:solidFill>
                  <a:srgbClr val="C00000"/>
                </a:solidFill>
              </a:rPr>
              <a:t>dbname</a:t>
            </a:r>
            <a:r>
              <a:rPr lang="en-IN" b="1" dirty="0" smtClean="0">
                <a:solidFill>
                  <a:srgbClr val="C00000"/>
                </a:solidFill>
              </a:rPr>
              <a:t>","</a:t>
            </a:r>
            <a:r>
              <a:rPr lang="en-IN" b="1" dirty="0" err="1" smtClean="0">
                <a:solidFill>
                  <a:srgbClr val="C00000"/>
                </a:solidFill>
              </a:rPr>
              <a:t>root","</a:t>
            </a:r>
            <a:r>
              <a:rPr lang="en-IN" b="1" dirty="0" err="1">
                <a:solidFill>
                  <a:srgbClr val="C00000"/>
                </a:solidFill>
              </a:rPr>
              <a:t>root</a:t>
            </a:r>
            <a:r>
              <a:rPr lang="en-IN" b="1" dirty="0">
                <a:solidFill>
                  <a:srgbClr val="C00000"/>
                </a:solidFill>
              </a:rPr>
              <a:t>")</a:t>
            </a:r>
          </a:p>
        </p:txBody>
      </p:sp>
      <p:sp>
        <p:nvSpPr>
          <p:cNvPr id="4" name="Rectangle 3"/>
          <p:cNvSpPr/>
          <p:nvPr/>
        </p:nvSpPr>
        <p:spPr>
          <a:xfrm>
            <a:off x="2017060" y="5768352"/>
            <a:ext cx="8606116" cy="400110"/>
          </a:xfrm>
          <a:prstGeom prst="rect">
            <a:avLst/>
          </a:prstGeom>
        </p:spPr>
        <p:txBody>
          <a:bodyPr wrap="square">
            <a:spAutoFit/>
          </a:bodyPr>
          <a:lstStyle/>
          <a:p>
            <a:r>
              <a:rPr lang="en-IN" dirty="0">
                <a:solidFill>
                  <a:srgbClr val="0000FF"/>
                </a:solidFill>
                <a:latin typeface="verdana" panose="020B0604030504040204" pitchFamily="34" charset="0"/>
              </a:rPr>
              <a:t>"</a:t>
            </a:r>
            <a:r>
              <a:rPr lang="en-IN" sz="2000" b="1" dirty="0" err="1">
                <a:solidFill>
                  <a:srgbClr val="0000FF"/>
                </a:solidFill>
                <a:latin typeface="verdana" panose="020B0604030504040204" pitchFamily="34" charset="0"/>
              </a:rPr>
              <a:t>jdbc:oracle:thin</a:t>
            </a:r>
            <a:r>
              <a:rPr lang="en-IN" sz="2000" b="1" dirty="0">
                <a:solidFill>
                  <a:srgbClr val="0000FF"/>
                </a:solidFill>
                <a:latin typeface="verdana" panose="020B0604030504040204" pitchFamily="34" charset="0"/>
              </a:rPr>
              <a:t>:@</a:t>
            </a:r>
            <a:r>
              <a:rPr lang="en-IN" sz="2000" b="1" dirty="0" smtClean="0">
                <a:solidFill>
                  <a:srgbClr val="0000FF"/>
                </a:solidFill>
                <a:latin typeface="verdana" panose="020B0604030504040204" pitchFamily="34" charset="0"/>
              </a:rPr>
              <a:t>localhost:1521:orcl"</a:t>
            </a:r>
            <a:r>
              <a:rPr lang="en-IN" sz="2000" b="1" dirty="0" smtClean="0">
                <a:solidFill>
                  <a:srgbClr val="000000"/>
                </a:solidFill>
                <a:latin typeface="verdana" panose="020B0604030504040204" pitchFamily="34" charset="0"/>
              </a:rPr>
              <a:t>,</a:t>
            </a:r>
            <a:r>
              <a:rPr lang="en-IN" sz="2000" b="1" dirty="0" smtClean="0">
                <a:solidFill>
                  <a:srgbClr val="0000FF"/>
                </a:solidFill>
                <a:latin typeface="verdana" panose="020B0604030504040204" pitchFamily="34" charset="0"/>
              </a:rPr>
              <a:t>"</a:t>
            </a:r>
            <a:r>
              <a:rPr lang="en-IN" sz="2000" b="1" dirty="0">
                <a:solidFill>
                  <a:srgbClr val="0000FF"/>
                </a:solidFill>
                <a:latin typeface="verdana" panose="020B0604030504040204" pitchFamily="34" charset="0"/>
              </a:rPr>
              <a:t>system"</a:t>
            </a:r>
            <a:r>
              <a:rPr lang="en-IN" sz="2000" b="1" dirty="0">
                <a:solidFill>
                  <a:srgbClr val="000000"/>
                </a:solidFill>
                <a:latin typeface="verdana" panose="020B0604030504040204" pitchFamily="34" charset="0"/>
              </a:rPr>
              <a:t>,</a:t>
            </a:r>
            <a:r>
              <a:rPr lang="en-IN" sz="2000" b="1" dirty="0">
                <a:solidFill>
                  <a:srgbClr val="0000FF"/>
                </a:solidFill>
                <a:latin typeface="verdana" panose="020B0604030504040204" pitchFamily="34" charset="0"/>
              </a:rPr>
              <a:t>"oracle"</a:t>
            </a:r>
            <a:endParaRPr lang="en-IN" sz="2000" b="1" dirty="0"/>
          </a:p>
        </p:txBody>
      </p:sp>
    </p:spTree>
    <p:extLst>
      <p:ext uri="{BB962C8B-B14F-4D97-AF65-F5344CB8AC3E}">
        <p14:creationId xmlns:p14="http://schemas.microsoft.com/office/powerpoint/2010/main" val="366232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Database URL for MYSQL</a:t>
            </a:r>
            <a:endParaRPr lang="en-IN" b="1" dirty="0"/>
          </a:p>
        </p:txBody>
      </p:sp>
      <p:grpSp>
        <p:nvGrpSpPr>
          <p:cNvPr id="5" name="Group 4"/>
          <p:cNvGrpSpPr/>
          <p:nvPr/>
        </p:nvGrpSpPr>
        <p:grpSpPr>
          <a:xfrm>
            <a:off x="981634" y="1855697"/>
            <a:ext cx="10044953" cy="3447061"/>
            <a:chOff x="981634" y="2487706"/>
            <a:chExt cx="10044953" cy="3447061"/>
          </a:xfrm>
        </p:grpSpPr>
        <p:pic>
          <p:nvPicPr>
            <p:cNvPr id="3" name="Picture 2"/>
            <p:cNvPicPr>
              <a:picLocks noChangeAspect="1"/>
            </p:cNvPicPr>
            <p:nvPr/>
          </p:nvPicPr>
          <p:blipFill>
            <a:blip r:embed="rId2"/>
            <a:stretch>
              <a:fillRect/>
            </a:stretch>
          </p:blipFill>
          <p:spPr>
            <a:xfrm>
              <a:off x="981634" y="2487706"/>
              <a:ext cx="10044953" cy="3447061"/>
            </a:xfrm>
            <a:prstGeom prst="rect">
              <a:avLst/>
            </a:prstGeom>
          </p:spPr>
        </p:pic>
        <p:sp>
          <p:nvSpPr>
            <p:cNvPr id="4" name="Rectangle 3"/>
            <p:cNvSpPr/>
            <p:nvPr/>
          </p:nvSpPr>
          <p:spPr>
            <a:xfrm>
              <a:off x="9063318" y="5446059"/>
              <a:ext cx="1761564" cy="4706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
        <p:nvSpPr>
          <p:cNvPr id="7" name="Rectangle 6"/>
          <p:cNvSpPr/>
          <p:nvPr/>
        </p:nvSpPr>
        <p:spPr>
          <a:xfrm>
            <a:off x="739588" y="5321685"/>
            <a:ext cx="8592671" cy="400110"/>
          </a:xfrm>
          <a:prstGeom prst="rect">
            <a:avLst/>
          </a:prstGeom>
        </p:spPr>
        <p:txBody>
          <a:bodyPr wrap="square">
            <a:spAutoFit/>
          </a:bodyPr>
          <a:lstStyle/>
          <a:p>
            <a:r>
              <a:rPr lang="en-IN" sz="2000" b="1" dirty="0">
                <a:solidFill>
                  <a:srgbClr val="0000FF"/>
                </a:solidFill>
                <a:latin typeface="verdana" panose="020B0604030504040204" pitchFamily="34" charset="0"/>
              </a:rPr>
              <a:t>"</a:t>
            </a:r>
            <a:r>
              <a:rPr lang="en-IN" sz="2000" b="1" dirty="0" err="1">
                <a:solidFill>
                  <a:srgbClr val="0000FF"/>
                </a:solidFill>
                <a:latin typeface="verdana" panose="020B0604030504040204" pitchFamily="34" charset="0"/>
              </a:rPr>
              <a:t>jdbc:oracle:thin</a:t>
            </a:r>
            <a:r>
              <a:rPr lang="en-IN" sz="2000" b="1" dirty="0">
                <a:solidFill>
                  <a:srgbClr val="0000FF"/>
                </a:solidFill>
                <a:latin typeface="verdana" panose="020B0604030504040204" pitchFamily="34" charset="0"/>
              </a:rPr>
              <a:t>:@</a:t>
            </a:r>
            <a:r>
              <a:rPr lang="en-IN" sz="2000" b="1" dirty="0" smtClean="0">
                <a:solidFill>
                  <a:srgbClr val="0000FF"/>
                </a:solidFill>
                <a:latin typeface="verdana" panose="020B0604030504040204" pitchFamily="34" charset="0"/>
              </a:rPr>
              <a:t>localhost:1521:orcl"</a:t>
            </a:r>
            <a:r>
              <a:rPr lang="en-IN" sz="2000" b="1" dirty="0" smtClean="0">
                <a:solidFill>
                  <a:srgbClr val="000000"/>
                </a:solidFill>
                <a:latin typeface="verdana" panose="020B0604030504040204" pitchFamily="34" charset="0"/>
              </a:rPr>
              <a:t>,</a:t>
            </a:r>
            <a:r>
              <a:rPr lang="en-IN" sz="2000" b="1" dirty="0" smtClean="0">
                <a:solidFill>
                  <a:srgbClr val="0000FF"/>
                </a:solidFill>
                <a:latin typeface="verdana" panose="020B0604030504040204" pitchFamily="34" charset="0"/>
              </a:rPr>
              <a:t>"</a:t>
            </a:r>
            <a:r>
              <a:rPr lang="en-IN" sz="2000" b="1" dirty="0">
                <a:solidFill>
                  <a:srgbClr val="0000FF"/>
                </a:solidFill>
                <a:latin typeface="verdana" panose="020B0604030504040204" pitchFamily="34" charset="0"/>
              </a:rPr>
              <a:t>system"</a:t>
            </a:r>
            <a:r>
              <a:rPr lang="en-IN" sz="2000" b="1" dirty="0">
                <a:solidFill>
                  <a:srgbClr val="000000"/>
                </a:solidFill>
                <a:latin typeface="verdana" panose="020B0604030504040204" pitchFamily="34" charset="0"/>
              </a:rPr>
              <a:t>,</a:t>
            </a:r>
            <a:r>
              <a:rPr lang="en-IN" sz="2000" b="1" dirty="0">
                <a:solidFill>
                  <a:srgbClr val="0000FF"/>
                </a:solidFill>
                <a:latin typeface="verdana" panose="020B0604030504040204" pitchFamily="34" charset="0"/>
              </a:rPr>
              <a:t>"oracle"</a:t>
            </a:r>
            <a:endParaRPr lang="en-IN" sz="2000" b="1" dirty="0"/>
          </a:p>
        </p:txBody>
      </p:sp>
      <p:sp>
        <p:nvSpPr>
          <p:cNvPr id="6" name="Oval 5"/>
          <p:cNvSpPr/>
          <p:nvPr/>
        </p:nvSpPr>
        <p:spPr>
          <a:xfrm>
            <a:off x="5365376" y="6158753"/>
            <a:ext cx="1506071" cy="591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Oracle Service</a:t>
            </a:r>
            <a:endParaRPr lang="en-IN" dirty="0"/>
          </a:p>
        </p:txBody>
      </p:sp>
      <p:cxnSp>
        <p:nvCxnSpPr>
          <p:cNvPr id="9" name="Straight Connector 8"/>
          <p:cNvCxnSpPr>
            <a:endCxn id="6" idx="0"/>
          </p:cNvCxnSpPr>
          <p:nvPr/>
        </p:nvCxnSpPr>
        <p:spPr>
          <a:xfrm flipH="1">
            <a:off x="6118412" y="5567082"/>
            <a:ext cx="26894" cy="59167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3947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Loading the .jar </a:t>
            </a:r>
          </a:p>
        </p:txBody>
      </p:sp>
      <p:sp>
        <p:nvSpPr>
          <p:cNvPr id="3" name="Content Placeholder 2"/>
          <p:cNvSpPr>
            <a:spLocks noGrp="1"/>
          </p:cNvSpPr>
          <p:nvPr>
            <p:ph idx="1"/>
          </p:nvPr>
        </p:nvSpPr>
        <p:spPr/>
        <p:txBody>
          <a:bodyPr/>
          <a:lstStyle/>
          <a:p>
            <a:r>
              <a:rPr lang="en-IN" dirty="0"/>
              <a:t>Download the </a:t>
            </a:r>
            <a:r>
              <a:rPr lang="en-IN" b="1" dirty="0"/>
              <a:t>MySQL connector.jar </a:t>
            </a:r>
            <a:r>
              <a:rPr lang="en-IN" dirty="0"/>
              <a:t>from mysql.com </a:t>
            </a:r>
            <a:endParaRPr lang="en-IN" dirty="0" smtClean="0"/>
          </a:p>
          <a:p>
            <a:r>
              <a:rPr lang="en-IN" dirty="0" smtClean="0"/>
              <a:t> </a:t>
            </a:r>
            <a:r>
              <a:rPr lang="en-IN" dirty="0"/>
              <a:t>Paste the mysqlconnector.jar in the lib folder of source directory. </a:t>
            </a:r>
            <a:endParaRPr lang="en-IN" dirty="0" smtClean="0"/>
          </a:p>
          <a:p>
            <a:r>
              <a:rPr lang="en-IN" dirty="0" smtClean="0"/>
              <a:t> </a:t>
            </a:r>
            <a:r>
              <a:rPr lang="en-IN" dirty="0"/>
              <a:t>Set the </a:t>
            </a:r>
            <a:r>
              <a:rPr lang="en-IN" dirty="0" err="1" smtClean="0"/>
              <a:t>classpath</a:t>
            </a:r>
            <a:endParaRPr lang="en-IN" dirty="0" smtClean="0"/>
          </a:p>
          <a:p>
            <a:endParaRPr lang="en-IN" dirty="0"/>
          </a:p>
          <a:p>
            <a:r>
              <a:rPr lang="en-IN" dirty="0" smtClean="0"/>
              <a:t>Add jar file to the build path in the </a:t>
            </a:r>
          </a:p>
          <a:p>
            <a:pPr marL="109728" indent="0">
              <a:buNone/>
            </a:pPr>
            <a:r>
              <a:rPr lang="en-IN" dirty="0" smtClean="0"/>
              <a:t>   Eclipse IDE</a:t>
            </a:r>
          </a:p>
          <a:p>
            <a:pPr marL="109728" indent="0">
              <a:buNone/>
            </a:pPr>
            <a:endParaRPr lang="en-IN" dirty="0"/>
          </a:p>
          <a:p>
            <a:pPr marL="109728" indent="0">
              <a:buNone/>
            </a:pPr>
            <a:r>
              <a:rPr lang="en-IN" b="1" dirty="0" smtClean="0"/>
              <a:t>Ojdbc14.jar</a:t>
            </a:r>
            <a:r>
              <a:rPr lang="en-IN" dirty="0" smtClean="0"/>
              <a:t> for Oracle</a:t>
            </a:r>
            <a:endParaRPr lang="en-IN" dirty="0"/>
          </a:p>
        </p:txBody>
      </p:sp>
      <p:pic>
        <p:nvPicPr>
          <p:cNvPr id="4" name="Picture 3"/>
          <p:cNvPicPr>
            <a:picLocks noChangeAspect="1"/>
          </p:cNvPicPr>
          <p:nvPr/>
        </p:nvPicPr>
        <p:blipFill>
          <a:blip r:embed="rId2"/>
          <a:stretch>
            <a:fillRect/>
          </a:stretch>
        </p:blipFill>
        <p:spPr>
          <a:xfrm>
            <a:off x="6096000" y="2991971"/>
            <a:ext cx="4572000" cy="3429000"/>
          </a:xfrm>
          <a:prstGeom prst="rect">
            <a:avLst/>
          </a:prstGeom>
        </p:spPr>
      </p:pic>
    </p:spTree>
    <p:extLst>
      <p:ext uri="{BB962C8B-B14F-4D97-AF65-F5344CB8AC3E}">
        <p14:creationId xmlns:p14="http://schemas.microsoft.com/office/powerpoint/2010/main" val="26867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DriverManager</a:t>
            </a:r>
            <a:r>
              <a:rPr lang="en-IN" dirty="0"/>
              <a:t> class</a:t>
            </a:r>
          </a:p>
        </p:txBody>
      </p:sp>
      <p:sp>
        <p:nvSpPr>
          <p:cNvPr id="3" name="Content Placeholder 2"/>
          <p:cNvSpPr>
            <a:spLocks noGrp="1"/>
          </p:cNvSpPr>
          <p:nvPr>
            <p:ph idx="1"/>
          </p:nvPr>
        </p:nvSpPr>
        <p:spPr>
          <a:xfrm>
            <a:off x="609599" y="1908313"/>
            <a:ext cx="11479307" cy="4666223"/>
          </a:xfrm>
        </p:spPr>
        <p:txBody>
          <a:bodyPr/>
          <a:lstStyle/>
          <a:p>
            <a:r>
              <a:rPr lang="en-IN" dirty="0"/>
              <a:t> The </a:t>
            </a:r>
            <a:r>
              <a:rPr lang="en-IN" dirty="0" err="1"/>
              <a:t>DriverManager</a:t>
            </a:r>
            <a:r>
              <a:rPr lang="en-IN" dirty="0"/>
              <a:t> class acts as an interface between user and drivers. </a:t>
            </a:r>
            <a:endParaRPr lang="en-IN" dirty="0" smtClean="0"/>
          </a:p>
          <a:p>
            <a:r>
              <a:rPr lang="en-IN" dirty="0" smtClean="0"/>
              <a:t>It </a:t>
            </a:r>
            <a:r>
              <a:rPr lang="en-IN" dirty="0"/>
              <a:t>keeps track of the drivers that are available and handles establishing a connection between a database and the appropriate driver</a:t>
            </a:r>
            <a:r>
              <a:rPr lang="en-IN" dirty="0" smtClean="0"/>
              <a:t>.</a:t>
            </a:r>
            <a:br>
              <a:rPr lang="en-IN" dirty="0" smtClean="0"/>
            </a:br>
            <a:r>
              <a:rPr lang="en-IN" dirty="0" smtClean="0"/>
              <a:t> </a:t>
            </a:r>
          </a:p>
          <a:p>
            <a:r>
              <a:rPr lang="en-IN" b="1" dirty="0" smtClean="0">
                <a:solidFill>
                  <a:srgbClr val="C00000"/>
                </a:solidFill>
              </a:rPr>
              <a:t>Connection </a:t>
            </a:r>
            <a:r>
              <a:rPr lang="en-IN" b="1" dirty="0">
                <a:solidFill>
                  <a:srgbClr val="C00000"/>
                </a:solidFill>
              </a:rPr>
              <a:t>con = null; </a:t>
            </a:r>
            <a:endParaRPr lang="en-IN" b="1" dirty="0" smtClean="0">
              <a:solidFill>
                <a:srgbClr val="C00000"/>
              </a:solidFill>
            </a:endParaRPr>
          </a:p>
          <a:p>
            <a:pPr marL="109728" indent="0">
              <a:buNone/>
            </a:pPr>
            <a:r>
              <a:rPr lang="en-IN" b="1" dirty="0" smtClean="0">
                <a:solidFill>
                  <a:srgbClr val="C00000"/>
                </a:solidFill>
              </a:rPr>
              <a:t>	con=</a:t>
            </a:r>
            <a:r>
              <a:rPr lang="en-IN" b="1" dirty="0" err="1" smtClean="0">
                <a:solidFill>
                  <a:srgbClr val="C00000"/>
                </a:solidFill>
              </a:rPr>
              <a:t>DriverManager.getConnection</a:t>
            </a:r>
            <a:r>
              <a:rPr lang="en-IN" b="1" dirty="0">
                <a:solidFill>
                  <a:srgbClr val="C00000"/>
                </a:solidFill>
              </a:rPr>
              <a:t>( "</a:t>
            </a:r>
            <a:r>
              <a:rPr lang="en-IN" b="1" dirty="0" err="1">
                <a:solidFill>
                  <a:srgbClr val="C00000"/>
                </a:solidFill>
              </a:rPr>
              <a:t>jdbc:mysql</a:t>
            </a:r>
            <a:r>
              <a:rPr lang="en-IN" b="1" dirty="0">
                <a:solidFill>
                  <a:srgbClr val="C00000"/>
                </a:solidFill>
              </a:rPr>
              <a:t>://</a:t>
            </a:r>
            <a:r>
              <a:rPr lang="en-IN" b="1" dirty="0" smtClean="0">
                <a:solidFill>
                  <a:srgbClr val="C00000"/>
                </a:solidFill>
              </a:rPr>
              <a:t>localhost:3306/</a:t>
            </a:r>
            <a:r>
              <a:rPr lang="en-IN" b="1" dirty="0" err="1" smtClean="0">
                <a:solidFill>
                  <a:srgbClr val="C00000"/>
                </a:solidFill>
              </a:rPr>
              <a:t>dbname</a:t>
            </a:r>
            <a:r>
              <a:rPr lang="en-IN" b="1" dirty="0" smtClean="0">
                <a:solidFill>
                  <a:srgbClr val="C00000"/>
                </a:solidFill>
              </a:rPr>
              <a:t>","root</a:t>
            </a:r>
            <a:r>
              <a:rPr lang="en-IN" b="1" dirty="0">
                <a:solidFill>
                  <a:srgbClr val="C00000"/>
                </a:solidFill>
              </a:rPr>
              <a:t>","password</a:t>
            </a:r>
            <a:r>
              <a:rPr lang="en-IN" b="1" dirty="0" smtClean="0">
                <a:solidFill>
                  <a:srgbClr val="C00000"/>
                </a:solidFill>
              </a:rPr>
              <a:t>");</a:t>
            </a:r>
          </a:p>
          <a:p>
            <a:r>
              <a:rPr lang="en-IN" b="1" dirty="0" smtClean="0">
                <a:solidFill>
                  <a:srgbClr val="C00000"/>
                </a:solidFill>
              </a:rPr>
              <a:t> </a:t>
            </a:r>
            <a:r>
              <a:rPr lang="en-IN" b="1" dirty="0" err="1">
                <a:solidFill>
                  <a:srgbClr val="C00000"/>
                </a:solidFill>
              </a:rPr>
              <a:t>DriverManager.registerDriver</a:t>
            </a:r>
            <a:r>
              <a:rPr lang="en-IN" b="1" dirty="0">
                <a:solidFill>
                  <a:srgbClr val="C00000"/>
                </a:solidFill>
              </a:rPr>
              <a:t>().</a:t>
            </a:r>
          </a:p>
        </p:txBody>
      </p:sp>
      <p:sp>
        <p:nvSpPr>
          <p:cNvPr id="4" name="Rectangle 3"/>
          <p:cNvSpPr/>
          <p:nvPr/>
        </p:nvSpPr>
        <p:spPr>
          <a:xfrm>
            <a:off x="739588" y="5886459"/>
            <a:ext cx="8592671" cy="400110"/>
          </a:xfrm>
          <a:prstGeom prst="rect">
            <a:avLst/>
          </a:prstGeom>
        </p:spPr>
        <p:txBody>
          <a:bodyPr wrap="square">
            <a:spAutoFit/>
          </a:bodyPr>
          <a:lstStyle/>
          <a:p>
            <a:r>
              <a:rPr lang="en-IN" sz="2000" b="1" dirty="0">
                <a:solidFill>
                  <a:srgbClr val="0000FF"/>
                </a:solidFill>
                <a:latin typeface="verdana" panose="020B0604030504040204" pitchFamily="34" charset="0"/>
              </a:rPr>
              <a:t>"</a:t>
            </a:r>
            <a:r>
              <a:rPr lang="en-IN" sz="2000" b="1" dirty="0" err="1">
                <a:solidFill>
                  <a:srgbClr val="0000FF"/>
                </a:solidFill>
                <a:latin typeface="verdana" panose="020B0604030504040204" pitchFamily="34" charset="0"/>
              </a:rPr>
              <a:t>jdbc:oracle:thin</a:t>
            </a:r>
            <a:r>
              <a:rPr lang="en-IN" sz="2000" b="1" dirty="0">
                <a:solidFill>
                  <a:srgbClr val="0000FF"/>
                </a:solidFill>
                <a:latin typeface="verdana" panose="020B0604030504040204" pitchFamily="34" charset="0"/>
              </a:rPr>
              <a:t>:@</a:t>
            </a:r>
            <a:r>
              <a:rPr lang="en-IN" sz="2000" b="1" dirty="0" smtClean="0">
                <a:solidFill>
                  <a:srgbClr val="0000FF"/>
                </a:solidFill>
                <a:latin typeface="verdana" panose="020B0604030504040204" pitchFamily="34" charset="0"/>
              </a:rPr>
              <a:t>localhost:1521:orcl"</a:t>
            </a:r>
            <a:r>
              <a:rPr lang="en-IN" sz="2000" b="1" dirty="0" smtClean="0">
                <a:solidFill>
                  <a:srgbClr val="000000"/>
                </a:solidFill>
                <a:latin typeface="verdana" panose="020B0604030504040204" pitchFamily="34" charset="0"/>
              </a:rPr>
              <a:t>,</a:t>
            </a:r>
            <a:r>
              <a:rPr lang="en-IN" sz="2000" b="1" dirty="0" smtClean="0">
                <a:solidFill>
                  <a:srgbClr val="0000FF"/>
                </a:solidFill>
                <a:latin typeface="verdana" panose="020B0604030504040204" pitchFamily="34" charset="0"/>
              </a:rPr>
              <a:t>"</a:t>
            </a:r>
            <a:r>
              <a:rPr lang="en-IN" sz="2000" b="1" dirty="0">
                <a:solidFill>
                  <a:srgbClr val="0000FF"/>
                </a:solidFill>
                <a:latin typeface="verdana" panose="020B0604030504040204" pitchFamily="34" charset="0"/>
              </a:rPr>
              <a:t>system"</a:t>
            </a:r>
            <a:r>
              <a:rPr lang="en-IN" sz="2000" b="1" dirty="0">
                <a:solidFill>
                  <a:srgbClr val="000000"/>
                </a:solidFill>
                <a:latin typeface="verdana" panose="020B0604030504040204" pitchFamily="34" charset="0"/>
              </a:rPr>
              <a:t>,</a:t>
            </a:r>
            <a:r>
              <a:rPr lang="en-IN" sz="2000" b="1" dirty="0">
                <a:solidFill>
                  <a:srgbClr val="0000FF"/>
                </a:solidFill>
                <a:latin typeface="verdana" panose="020B0604030504040204" pitchFamily="34" charset="0"/>
              </a:rPr>
              <a:t>"oracle"</a:t>
            </a:r>
            <a:endParaRPr lang="en-IN" sz="2000" b="1" dirty="0"/>
          </a:p>
        </p:txBody>
      </p:sp>
    </p:spTree>
    <p:extLst>
      <p:ext uri="{BB962C8B-B14F-4D97-AF65-F5344CB8AC3E}">
        <p14:creationId xmlns:p14="http://schemas.microsoft.com/office/powerpoint/2010/main" val="271183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Connection Interface</a:t>
            </a:r>
          </a:p>
        </p:txBody>
      </p:sp>
      <p:sp>
        <p:nvSpPr>
          <p:cNvPr id="3" name="Content Placeholder 2"/>
          <p:cNvSpPr>
            <a:spLocks noGrp="1"/>
          </p:cNvSpPr>
          <p:nvPr>
            <p:ph idx="1"/>
          </p:nvPr>
        </p:nvSpPr>
        <p:spPr/>
        <p:txBody>
          <a:bodyPr/>
          <a:lstStyle/>
          <a:p>
            <a:r>
              <a:rPr lang="en-IN" dirty="0"/>
              <a:t>A Connection is the session between Java application and database. </a:t>
            </a:r>
            <a:endParaRPr lang="en-IN" dirty="0" smtClean="0"/>
          </a:p>
          <a:p>
            <a:r>
              <a:rPr lang="en-IN" dirty="0" smtClean="0"/>
              <a:t>The </a:t>
            </a:r>
            <a:r>
              <a:rPr lang="en-IN" dirty="0"/>
              <a:t>Connection interface is a factory of Statement and </a:t>
            </a:r>
            <a:r>
              <a:rPr lang="en-IN" dirty="0" err="1"/>
              <a:t>PreparedStatement</a:t>
            </a:r>
            <a:r>
              <a:rPr lang="en-IN" dirty="0" smtClean="0"/>
              <a:t>.</a:t>
            </a:r>
          </a:p>
          <a:p>
            <a:r>
              <a:rPr lang="en-IN" dirty="0" smtClean="0"/>
              <a:t>Object </a:t>
            </a:r>
            <a:r>
              <a:rPr lang="en-IN" dirty="0"/>
              <a:t>of Connection can be used to get the object of Statement and </a:t>
            </a:r>
            <a:r>
              <a:rPr lang="en-IN" dirty="0" err="1"/>
              <a:t>PreparedStatement</a:t>
            </a:r>
            <a:r>
              <a:rPr lang="en-IN" dirty="0"/>
              <a:t>.</a:t>
            </a:r>
          </a:p>
        </p:txBody>
      </p:sp>
    </p:spTree>
    <p:extLst>
      <p:ext uri="{BB962C8B-B14F-4D97-AF65-F5344CB8AC3E}">
        <p14:creationId xmlns:p14="http://schemas.microsoft.com/office/powerpoint/2010/main" val="15611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Methods of Connection interface</a:t>
            </a:r>
          </a:p>
        </p:txBody>
      </p:sp>
      <p:sp>
        <p:nvSpPr>
          <p:cNvPr id="3" name="Content Placeholder 2"/>
          <p:cNvSpPr>
            <a:spLocks noGrp="1"/>
          </p:cNvSpPr>
          <p:nvPr>
            <p:ph idx="1"/>
          </p:nvPr>
        </p:nvSpPr>
        <p:spPr/>
        <p:txBody>
          <a:bodyPr/>
          <a:lstStyle/>
          <a:p>
            <a:r>
              <a:rPr lang="en-IN" dirty="0"/>
              <a:t> </a:t>
            </a:r>
            <a:r>
              <a:rPr lang="en-IN" b="1" dirty="0"/>
              <a:t>public Statement </a:t>
            </a:r>
            <a:r>
              <a:rPr lang="en-IN" b="1" dirty="0" err="1"/>
              <a:t>createStatement</a:t>
            </a:r>
            <a:r>
              <a:rPr lang="en-IN" b="1" dirty="0"/>
              <a:t>(): </a:t>
            </a:r>
            <a:r>
              <a:rPr lang="en-IN" dirty="0"/>
              <a:t>creates a statement object that can be used to execute SQL queries. </a:t>
            </a:r>
          </a:p>
          <a:p>
            <a:r>
              <a:rPr lang="en-IN" b="1" dirty="0" smtClean="0"/>
              <a:t>public </a:t>
            </a:r>
            <a:r>
              <a:rPr lang="en-IN" b="1" dirty="0"/>
              <a:t>void commit(): </a:t>
            </a:r>
            <a:r>
              <a:rPr lang="en-IN" dirty="0"/>
              <a:t>saves the changes made since the previous commit/rollback permanent. </a:t>
            </a:r>
          </a:p>
          <a:p>
            <a:r>
              <a:rPr lang="en-IN" b="1" dirty="0" smtClean="0"/>
              <a:t>public </a:t>
            </a:r>
            <a:r>
              <a:rPr lang="en-IN" b="1" dirty="0"/>
              <a:t>void close(): </a:t>
            </a:r>
            <a:r>
              <a:rPr lang="en-IN" dirty="0"/>
              <a:t>closes the connection and Releases a JDBC resources immediately.</a:t>
            </a:r>
          </a:p>
        </p:txBody>
      </p:sp>
    </p:spTree>
    <p:extLst>
      <p:ext uri="{BB962C8B-B14F-4D97-AF65-F5344CB8AC3E}">
        <p14:creationId xmlns:p14="http://schemas.microsoft.com/office/powerpoint/2010/main" val="383341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Statement Interface</a:t>
            </a:r>
          </a:p>
        </p:txBody>
      </p:sp>
      <p:sp>
        <p:nvSpPr>
          <p:cNvPr id="3" name="Content Placeholder 2"/>
          <p:cNvSpPr>
            <a:spLocks noGrp="1"/>
          </p:cNvSpPr>
          <p:nvPr>
            <p:ph idx="1"/>
          </p:nvPr>
        </p:nvSpPr>
        <p:spPr/>
        <p:txBody>
          <a:bodyPr/>
          <a:lstStyle/>
          <a:p>
            <a:r>
              <a:rPr lang="en-IN" dirty="0"/>
              <a:t>The Statement interface provides methods to execute queries with the database. </a:t>
            </a:r>
          </a:p>
          <a:p>
            <a:r>
              <a:rPr lang="en-IN" dirty="0" smtClean="0"/>
              <a:t>The </a:t>
            </a:r>
            <a:r>
              <a:rPr lang="en-IN" dirty="0"/>
              <a:t>statement interface is a factory of </a:t>
            </a:r>
            <a:r>
              <a:rPr lang="en-IN" dirty="0" err="1"/>
              <a:t>ResultSet</a:t>
            </a:r>
            <a:r>
              <a:rPr lang="en-IN" dirty="0"/>
              <a:t>. </a:t>
            </a:r>
            <a:endParaRPr lang="en-IN" dirty="0" smtClean="0"/>
          </a:p>
          <a:p>
            <a:r>
              <a:rPr lang="en-IN" dirty="0" smtClean="0"/>
              <a:t>It </a:t>
            </a:r>
            <a:r>
              <a:rPr lang="en-IN" dirty="0"/>
              <a:t>provides factory method to get the object of </a:t>
            </a:r>
            <a:r>
              <a:rPr lang="en-IN" dirty="0" err="1"/>
              <a:t>ResultSet</a:t>
            </a:r>
            <a:r>
              <a:rPr lang="en-IN" dirty="0"/>
              <a:t>.</a:t>
            </a:r>
          </a:p>
        </p:txBody>
      </p:sp>
    </p:spTree>
    <p:extLst>
      <p:ext uri="{BB962C8B-B14F-4D97-AF65-F5344CB8AC3E}">
        <p14:creationId xmlns:p14="http://schemas.microsoft.com/office/powerpoint/2010/main" val="149000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Statement interface</a:t>
            </a:r>
          </a:p>
        </p:txBody>
      </p:sp>
      <p:sp>
        <p:nvSpPr>
          <p:cNvPr id="3" name="Content Placeholder 2"/>
          <p:cNvSpPr>
            <a:spLocks noGrp="1"/>
          </p:cNvSpPr>
          <p:nvPr>
            <p:ph idx="1"/>
          </p:nvPr>
        </p:nvSpPr>
        <p:spPr/>
        <p:txBody>
          <a:bodyPr/>
          <a:lstStyle/>
          <a:p>
            <a:r>
              <a:rPr lang="en-IN" b="1" dirty="0"/>
              <a:t>public </a:t>
            </a:r>
            <a:r>
              <a:rPr lang="en-IN" b="1" dirty="0" err="1"/>
              <a:t>ResultSet</a:t>
            </a:r>
            <a:r>
              <a:rPr lang="en-IN" b="1" dirty="0"/>
              <a:t> </a:t>
            </a:r>
            <a:r>
              <a:rPr lang="en-IN" b="1" dirty="0" err="1"/>
              <a:t>executeQuery</a:t>
            </a:r>
            <a:r>
              <a:rPr lang="en-IN" b="1" dirty="0"/>
              <a:t>(String </a:t>
            </a:r>
            <a:r>
              <a:rPr lang="en-IN" b="1" dirty="0" err="1"/>
              <a:t>sql</a:t>
            </a:r>
            <a:r>
              <a:rPr lang="en-IN" b="1" dirty="0"/>
              <a:t>): </a:t>
            </a:r>
            <a:r>
              <a:rPr lang="en-IN" dirty="0"/>
              <a:t>is used to execute SELECT query. It returns the object of </a:t>
            </a:r>
            <a:r>
              <a:rPr lang="en-IN" dirty="0" err="1"/>
              <a:t>ResultSet</a:t>
            </a:r>
            <a:r>
              <a:rPr lang="en-IN" dirty="0"/>
              <a:t>. </a:t>
            </a:r>
            <a:endParaRPr lang="en-IN" dirty="0" smtClean="0"/>
          </a:p>
          <a:p>
            <a:r>
              <a:rPr lang="en-IN" b="1" dirty="0" smtClean="0"/>
              <a:t>public </a:t>
            </a:r>
            <a:r>
              <a:rPr lang="en-IN" b="1" dirty="0" err="1"/>
              <a:t>int</a:t>
            </a:r>
            <a:r>
              <a:rPr lang="en-IN" b="1" dirty="0"/>
              <a:t> </a:t>
            </a:r>
            <a:r>
              <a:rPr lang="en-IN" b="1" dirty="0" err="1"/>
              <a:t>executeUpdate</a:t>
            </a:r>
            <a:r>
              <a:rPr lang="en-IN" b="1" dirty="0"/>
              <a:t>(String </a:t>
            </a:r>
            <a:r>
              <a:rPr lang="en-IN" b="1" dirty="0" err="1"/>
              <a:t>sql</a:t>
            </a:r>
            <a:r>
              <a:rPr lang="en-IN" b="1" dirty="0"/>
              <a:t>): </a:t>
            </a:r>
            <a:r>
              <a:rPr lang="en-IN" dirty="0"/>
              <a:t>is used to execute specified query, it may be create, drop, insert, update, delete etc. </a:t>
            </a:r>
          </a:p>
          <a:p>
            <a:r>
              <a:rPr lang="en-IN" b="1" dirty="0" smtClean="0"/>
              <a:t>public </a:t>
            </a:r>
            <a:r>
              <a:rPr lang="en-IN" b="1" dirty="0" err="1"/>
              <a:t>boolean</a:t>
            </a:r>
            <a:r>
              <a:rPr lang="en-IN" b="1" dirty="0"/>
              <a:t> execute(String </a:t>
            </a:r>
            <a:r>
              <a:rPr lang="en-IN" b="1" dirty="0" err="1"/>
              <a:t>sql</a:t>
            </a:r>
            <a:r>
              <a:rPr lang="en-IN" b="1" dirty="0"/>
              <a:t>): </a:t>
            </a:r>
            <a:r>
              <a:rPr lang="en-IN" dirty="0"/>
              <a:t>is used to execute queries that may return multiple results.</a:t>
            </a:r>
          </a:p>
        </p:txBody>
      </p:sp>
    </p:spTree>
    <p:extLst>
      <p:ext uri="{BB962C8B-B14F-4D97-AF65-F5344CB8AC3E}">
        <p14:creationId xmlns:p14="http://schemas.microsoft.com/office/powerpoint/2010/main" val="334809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Statement Interface Example</a:t>
            </a:r>
          </a:p>
        </p:txBody>
      </p:sp>
      <p:sp>
        <p:nvSpPr>
          <p:cNvPr id="3" name="Content Placeholder 2"/>
          <p:cNvSpPr>
            <a:spLocks noGrp="1"/>
          </p:cNvSpPr>
          <p:nvPr>
            <p:ph idx="1"/>
          </p:nvPr>
        </p:nvSpPr>
        <p:spPr/>
        <p:txBody>
          <a:bodyPr/>
          <a:lstStyle/>
          <a:p>
            <a:pPr marL="109728" indent="0">
              <a:buNone/>
            </a:pPr>
            <a:r>
              <a:rPr lang="en-IN" b="1" dirty="0">
                <a:solidFill>
                  <a:srgbClr val="C00000"/>
                </a:solidFill>
              </a:rPr>
              <a:t>Statement </a:t>
            </a:r>
            <a:r>
              <a:rPr lang="en-IN" b="1" dirty="0" err="1">
                <a:solidFill>
                  <a:srgbClr val="C00000"/>
                </a:solidFill>
              </a:rPr>
              <a:t>stmt</a:t>
            </a:r>
            <a:r>
              <a:rPr lang="en-IN" b="1" dirty="0">
                <a:solidFill>
                  <a:srgbClr val="C00000"/>
                </a:solidFill>
              </a:rPr>
              <a:t>=</a:t>
            </a:r>
            <a:r>
              <a:rPr lang="en-IN" b="1" dirty="0" err="1">
                <a:solidFill>
                  <a:srgbClr val="C00000"/>
                </a:solidFill>
              </a:rPr>
              <a:t>con.createStatement</a:t>
            </a:r>
            <a:r>
              <a:rPr lang="en-IN" b="1" dirty="0">
                <a:solidFill>
                  <a:srgbClr val="C00000"/>
                </a:solidFill>
              </a:rPr>
              <a:t>(); </a:t>
            </a:r>
            <a:r>
              <a:rPr lang="en-IN" b="1" dirty="0" smtClean="0">
                <a:solidFill>
                  <a:srgbClr val="C00000"/>
                </a:solidFill>
              </a:rPr>
              <a:t/>
            </a:r>
            <a:br>
              <a:rPr lang="en-IN" b="1" dirty="0" smtClean="0">
                <a:solidFill>
                  <a:srgbClr val="C00000"/>
                </a:solidFill>
              </a:rPr>
            </a:br>
            <a:endParaRPr lang="en-IN" b="1" dirty="0" smtClean="0">
              <a:solidFill>
                <a:srgbClr val="C00000"/>
              </a:solidFill>
            </a:endParaRPr>
          </a:p>
          <a:p>
            <a:pPr marL="109728" indent="0">
              <a:buNone/>
            </a:pPr>
            <a:r>
              <a:rPr lang="en-IN" b="1" dirty="0" err="1" smtClean="0">
                <a:solidFill>
                  <a:srgbClr val="C00000"/>
                </a:solidFill>
              </a:rPr>
              <a:t>int</a:t>
            </a:r>
            <a:r>
              <a:rPr lang="en-IN" b="1" dirty="0" smtClean="0">
                <a:solidFill>
                  <a:srgbClr val="C00000"/>
                </a:solidFill>
              </a:rPr>
              <a:t> </a:t>
            </a:r>
            <a:r>
              <a:rPr lang="en-IN" b="1" dirty="0">
                <a:solidFill>
                  <a:srgbClr val="C00000"/>
                </a:solidFill>
              </a:rPr>
              <a:t>result=</a:t>
            </a:r>
            <a:r>
              <a:rPr lang="en-IN" b="1" dirty="0" err="1">
                <a:solidFill>
                  <a:srgbClr val="C00000"/>
                </a:solidFill>
              </a:rPr>
              <a:t>stmt.executeUpdate</a:t>
            </a:r>
            <a:r>
              <a:rPr lang="en-IN" b="1" dirty="0">
                <a:solidFill>
                  <a:srgbClr val="C00000"/>
                </a:solidFill>
              </a:rPr>
              <a:t>("delete from table where id=</a:t>
            </a:r>
            <a:r>
              <a:rPr lang="en-IN" b="1" dirty="0" err="1">
                <a:solidFill>
                  <a:srgbClr val="C00000"/>
                </a:solidFill>
              </a:rPr>
              <a:t>xy</a:t>
            </a:r>
            <a:r>
              <a:rPr lang="en-IN" b="1" dirty="0">
                <a:solidFill>
                  <a:srgbClr val="C00000"/>
                </a:solidFill>
              </a:rPr>
              <a:t>"); </a:t>
            </a:r>
            <a:r>
              <a:rPr lang="en-IN" b="1" dirty="0" smtClean="0">
                <a:solidFill>
                  <a:srgbClr val="C00000"/>
                </a:solidFill>
              </a:rPr>
              <a:t/>
            </a:r>
            <a:br>
              <a:rPr lang="en-IN" b="1" dirty="0" smtClean="0">
                <a:solidFill>
                  <a:srgbClr val="C00000"/>
                </a:solidFill>
              </a:rPr>
            </a:br>
            <a:endParaRPr lang="en-IN" b="1" dirty="0" smtClean="0">
              <a:solidFill>
                <a:srgbClr val="C00000"/>
              </a:solidFill>
            </a:endParaRPr>
          </a:p>
          <a:p>
            <a:pPr marL="109728" indent="0">
              <a:buNone/>
            </a:pPr>
            <a:r>
              <a:rPr lang="en-IN" b="1" dirty="0" err="1" smtClean="0">
                <a:solidFill>
                  <a:srgbClr val="C00000"/>
                </a:solidFill>
              </a:rPr>
              <a:t>System.out.println</a:t>
            </a:r>
            <a:r>
              <a:rPr lang="en-IN" b="1" dirty="0" smtClean="0">
                <a:solidFill>
                  <a:srgbClr val="C00000"/>
                </a:solidFill>
              </a:rPr>
              <a:t>(result</a:t>
            </a:r>
            <a:r>
              <a:rPr lang="en-IN" b="1" dirty="0">
                <a:solidFill>
                  <a:srgbClr val="C00000"/>
                </a:solidFill>
              </a:rPr>
              <a:t>+" records affected"); </a:t>
            </a:r>
            <a:endParaRPr lang="en-IN" b="1" dirty="0" smtClean="0">
              <a:solidFill>
                <a:srgbClr val="C00000"/>
              </a:solidFill>
            </a:endParaRPr>
          </a:p>
          <a:p>
            <a:pPr marL="109728" indent="0">
              <a:buNone/>
            </a:pPr>
            <a:endParaRPr lang="en-IN" b="1" dirty="0" smtClean="0">
              <a:solidFill>
                <a:srgbClr val="C00000"/>
              </a:solidFill>
            </a:endParaRPr>
          </a:p>
          <a:p>
            <a:pPr marL="109728" indent="0">
              <a:buNone/>
            </a:pPr>
            <a:r>
              <a:rPr lang="en-IN" b="1" dirty="0" err="1" smtClean="0">
                <a:solidFill>
                  <a:srgbClr val="C00000"/>
                </a:solidFill>
              </a:rPr>
              <a:t>con.close</a:t>
            </a:r>
            <a:r>
              <a:rPr lang="en-IN" b="1" dirty="0">
                <a:solidFill>
                  <a:srgbClr val="C00000"/>
                </a:solidFill>
              </a:rPr>
              <a:t>();</a:t>
            </a:r>
          </a:p>
        </p:txBody>
      </p:sp>
    </p:spTree>
    <p:extLst>
      <p:ext uri="{BB962C8B-B14F-4D97-AF65-F5344CB8AC3E}">
        <p14:creationId xmlns:p14="http://schemas.microsoft.com/office/powerpoint/2010/main" val="18950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61961" y="1143000"/>
            <a:ext cx="8468078" cy="4901609"/>
          </a:xfrm>
          <a:prstGeom prst="rect">
            <a:avLst/>
          </a:prstGeom>
        </p:spPr>
      </p:pic>
    </p:spTree>
    <p:extLst>
      <p:ext uri="{BB962C8B-B14F-4D97-AF65-F5344CB8AC3E}">
        <p14:creationId xmlns:p14="http://schemas.microsoft.com/office/powerpoint/2010/main" val="93574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2659" y="499618"/>
            <a:ext cx="9331021" cy="5858764"/>
          </a:xfrm>
          <a:prstGeom prst="rect">
            <a:avLst/>
          </a:prstGeom>
        </p:spPr>
      </p:pic>
    </p:spTree>
    <p:extLst>
      <p:ext uri="{BB962C8B-B14F-4D97-AF65-F5344CB8AC3E}">
        <p14:creationId xmlns:p14="http://schemas.microsoft.com/office/powerpoint/2010/main" val="94309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ResultSet</a:t>
            </a:r>
            <a:r>
              <a:rPr lang="en-IN" dirty="0"/>
              <a:t> interface</a:t>
            </a:r>
          </a:p>
        </p:txBody>
      </p:sp>
      <p:sp>
        <p:nvSpPr>
          <p:cNvPr id="3" name="Content Placeholder 2"/>
          <p:cNvSpPr>
            <a:spLocks noGrp="1"/>
          </p:cNvSpPr>
          <p:nvPr>
            <p:ph idx="1"/>
          </p:nvPr>
        </p:nvSpPr>
        <p:spPr/>
        <p:txBody>
          <a:bodyPr/>
          <a:lstStyle/>
          <a:p>
            <a:r>
              <a:rPr lang="en-IN" dirty="0"/>
              <a:t>The object of </a:t>
            </a:r>
            <a:r>
              <a:rPr lang="en-IN" dirty="0" err="1"/>
              <a:t>ResultSet</a:t>
            </a:r>
            <a:r>
              <a:rPr lang="en-IN" dirty="0"/>
              <a:t> maintains a cursor pointing to a particular row of data. </a:t>
            </a:r>
          </a:p>
          <a:p>
            <a:r>
              <a:rPr lang="en-IN" dirty="0" smtClean="0"/>
              <a:t>Initially</a:t>
            </a:r>
            <a:r>
              <a:rPr lang="en-IN" dirty="0"/>
              <a:t>, cursor points to before the first row.</a:t>
            </a:r>
          </a:p>
        </p:txBody>
      </p:sp>
    </p:spTree>
    <p:extLst>
      <p:ext uri="{BB962C8B-B14F-4D97-AF65-F5344CB8AC3E}">
        <p14:creationId xmlns:p14="http://schemas.microsoft.com/office/powerpoint/2010/main" val="363654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a:t>
            </a:r>
            <a:r>
              <a:rPr lang="en-IN" dirty="0" err="1"/>
              <a:t>ResultSet</a:t>
            </a:r>
            <a:r>
              <a:rPr lang="en-IN" dirty="0"/>
              <a:t> interface</a:t>
            </a:r>
          </a:p>
        </p:txBody>
      </p:sp>
      <p:sp>
        <p:nvSpPr>
          <p:cNvPr id="3" name="Content Placeholder 2"/>
          <p:cNvSpPr>
            <a:spLocks noGrp="1"/>
          </p:cNvSpPr>
          <p:nvPr>
            <p:ph idx="1"/>
          </p:nvPr>
        </p:nvSpPr>
        <p:spPr/>
        <p:txBody>
          <a:bodyPr/>
          <a:lstStyle/>
          <a:p>
            <a:r>
              <a:rPr lang="en-IN" dirty="0"/>
              <a:t> </a:t>
            </a:r>
            <a:r>
              <a:rPr lang="en-IN" b="1" dirty="0"/>
              <a:t>public </a:t>
            </a:r>
            <a:r>
              <a:rPr lang="en-IN" b="1" dirty="0" err="1"/>
              <a:t>boolean</a:t>
            </a:r>
            <a:r>
              <a:rPr lang="en-IN" b="1" dirty="0"/>
              <a:t> next(): </a:t>
            </a:r>
            <a:r>
              <a:rPr lang="en-IN" dirty="0"/>
              <a:t>is used to move the cursor to the one row next from the current position. </a:t>
            </a:r>
            <a:endParaRPr lang="en-IN" dirty="0" smtClean="0"/>
          </a:p>
          <a:p>
            <a:r>
              <a:rPr lang="en-IN" b="1" dirty="0" smtClean="0"/>
              <a:t>public </a:t>
            </a:r>
            <a:r>
              <a:rPr lang="en-IN" b="1" dirty="0" err="1"/>
              <a:t>boolean</a:t>
            </a:r>
            <a:r>
              <a:rPr lang="en-IN" b="1" dirty="0"/>
              <a:t> previous():</a:t>
            </a:r>
            <a:r>
              <a:rPr lang="en-IN" dirty="0"/>
              <a:t>is used to move the cursor to the one row previous from the current position. </a:t>
            </a:r>
            <a:endParaRPr lang="en-IN" dirty="0" smtClean="0"/>
          </a:p>
          <a:p>
            <a:r>
              <a:rPr lang="en-IN" b="1" dirty="0" smtClean="0"/>
              <a:t>public </a:t>
            </a:r>
            <a:r>
              <a:rPr lang="en-IN" b="1" dirty="0" err="1"/>
              <a:t>boolean</a:t>
            </a:r>
            <a:r>
              <a:rPr lang="en-IN" b="1" dirty="0"/>
              <a:t> first(): </a:t>
            </a:r>
            <a:r>
              <a:rPr lang="en-IN" dirty="0"/>
              <a:t>is used to move the cursor to the first row in result set object. </a:t>
            </a:r>
            <a:endParaRPr lang="en-IN" dirty="0" smtClean="0"/>
          </a:p>
          <a:p>
            <a:r>
              <a:rPr lang="en-IN" b="1" dirty="0" smtClean="0"/>
              <a:t>public </a:t>
            </a:r>
            <a:r>
              <a:rPr lang="en-IN" b="1" dirty="0" err="1"/>
              <a:t>boolean</a:t>
            </a:r>
            <a:r>
              <a:rPr lang="en-IN" b="1" dirty="0"/>
              <a:t> last():</a:t>
            </a:r>
            <a:r>
              <a:rPr lang="en-IN" dirty="0"/>
              <a:t>is used to move the cursor to the last row in result set object.</a:t>
            </a:r>
          </a:p>
        </p:txBody>
      </p:sp>
    </p:spTree>
    <p:extLst>
      <p:ext uri="{BB962C8B-B14F-4D97-AF65-F5344CB8AC3E}">
        <p14:creationId xmlns:p14="http://schemas.microsoft.com/office/powerpoint/2010/main" val="351081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a:t>
            </a:r>
            <a:r>
              <a:rPr lang="en-IN" dirty="0" err="1"/>
              <a:t>ResultSet</a:t>
            </a:r>
            <a:r>
              <a:rPr lang="en-IN" dirty="0"/>
              <a:t> </a:t>
            </a:r>
            <a:r>
              <a:rPr lang="en-IN" dirty="0" smtClean="0"/>
              <a:t>interface</a:t>
            </a:r>
            <a:endParaRPr lang="en-IN" dirty="0"/>
          </a:p>
        </p:txBody>
      </p:sp>
      <p:sp>
        <p:nvSpPr>
          <p:cNvPr id="3" name="Content Placeholder 2"/>
          <p:cNvSpPr>
            <a:spLocks noGrp="1"/>
          </p:cNvSpPr>
          <p:nvPr>
            <p:ph idx="1"/>
          </p:nvPr>
        </p:nvSpPr>
        <p:spPr/>
        <p:txBody>
          <a:bodyPr/>
          <a:lstStyle/>
          <a:p>
            <a:r>
              <a:rPr lang="en-IN" b="1" dirty="0" smtClean="0"/>
              <a:t>public </a:t>
            </a:r>
            <a:r>
              <a:rPr lang="en-IN" b="1" dirty="0" err="1"/>
              <a:t>int</a:t>
            </a:r>
            <a:r>
              <a:rPr lang="en-IN" b="1" dirty="0"/>
              <a:t> </a:t>
            </a:r>
            <a:r>
              <a:rPr lang="en-IN" b="1" dirty="0" err="1"/>
              <a:t>getInt</a:t>
            </a:r>
            <a:r>
              <a:rPr lang="en-IN" b="1" dirty="0"/>
              <a:t>(</a:t>
            </a:r>
            <a:r>
              <a:rPr lang="en-IN" b="1" dirty="0" err="1"/>
              <a:t>int</a:t>
            </a:r>
            <a:r>
              <a:rPr lang="en-IN" b="1" dirty="0"/>
              <a:t> </a:t>
            </a:r>
            <a:r>
              <a:rPr lang="en-IN" b="1" dirty="0" err="1"/>
              <a:t>columnIndex</a:t>
            </a:r>
            <a:r>
              <a:rPr lang="en-IN" b="1" dirty="0"/>
              <a:t>): </a:t>
            </a:r>
            <a:r>
              <a:rPr lang="en-IN" dirty="0"/>
              <a:t>is used to return the data of specified column index of the current row as int. </a:t>
            </a:r>
            <a:endParaRPr lang="en-IN" dirty="0" smtClean="0"/>
          </a:p>
          <a:p>
            <a:r>
              <a:rPr lang="en-IN" b="1" dirty="0" smtClean="0"/>
              <a:t>public </a:t>
            </a:r>
            <a:r>
              <a:rPr lang="en-IN" b="1" dirty="0" err="1"/>
              <a:t>int</a:t>
            </a:r>
            <a:r>
              <a:rPr lang="en-IN" b="1" dirty="0"/>
              <a:t> </a:t>
            </a:r>
            <a:r>
              <a:rPr lang="en-IN" b="1" dirty="0" err="1"/>
              <a:t>getInt</a:t>
            </a:r>
            <a:r>
              <a:rPr lang="en-IN" b="1" dirty="0"/>
              <a:t>(String </a:t>
            </a:r>
            <a:r>
              <a:rPr lang="en-IN" b="1" dirty="0" err="1" smtClean="0"/>
              <a:t>columnName</a:t>
            </a:r>
            <a:r>
              <a:rPr lang="en-IN" b="1" dirty="0" smtClean="0"/>
              <a:t>):</a:t>
            </a:r>
            <a:r>
              <a:rPr lang="en-IN" dirty="0"/>
              <a:t>is used to return the data of specified column name of the current row as int. </a:t>
            </a:r>
            <a:endParaRPr lang="en-IN" dirty="0" smtClean="0"/>
          </a:p>
          <a:p>
            <a:r>
              <a:rPr lang="en-IN" b="1" dirty="0" smtClean="0"/>
              <a:t>public </a:t>
            </a:r>
            <a:r>
              <a:rPr lang="en-IN" b="1" dirty="0"/>
              <a:t>String </a:t>
            </a:r>
            <a:r>
              <a:rPr lang="en-IN" b="1" dirty="0" err="1"/>
              <a:t>getString</a:t>
            </a:r>
            <a:r>
              <a:rPr lang="en-IN" b="1" dirty="0"/>
              <a:t>(</a:t>
            </a:r>
            <a:r>
              <a:rPr lang="en-IN" b="1" dirty="0" err="1"/>
              <a:t>int</a:t>
            </a:r>
            <a:r>
              <a:rPr lang="en-IN" b="1" dirty="0"/>
              <a:t> </a:t>
            </a:r>
            <a:r>
              <a:rPr lang="en-IN" b="1" dirty="0" err="1"/>
              <a:t>columnIndex</a:t>
            </a:r>
            <a:r>
              <a:rPr lang="en-IN" b="1" dirty="0"/>
              <a:t>): </a:t>
            </a:r>
            <a:r>
              <a:rPr lang="en-IN" dirty="0"/>
              <a:t>is used to return the data of specified column index of the current row as String. </a:t>
            </a:r>
            <a:endParaRPr lang="en-IN" dirty="0" smtClean="0"/>
          </a:p>
          <a:p>
            <a:r>
              <a:rPr lang="en-IN" b="1" dirty="0" smtClean="0"/>
              <a:t>public </a:t>
            </a:r>
            <a:r>
              <a:rPr lang="en-IN" b="1" dirty="0"/>
              <a:t>String </a:t>
            </a:r>
            <a:r>
              <a:rPr lang="en-IN" b="1" dirty="0" err="1"/>
              <a:t>getString</a:t>
            </a:r>
            <a:r>
              <a:rPr lang="en-IN" b="1" dirty="0"/>
              <a:t>(String </a:t>
            </a:r>
            <a:r>
              <a:rPr lang="en-IN" b="1" dirty="0" err="1"/>
              <a:t>columnName</a:t>
            </a:r>
            <a:r>
              <a:rPr lang="en-IN" b="1" dirty="0"/>
              <a:t>): </a:t>
            </a:r>
            <a:r>
              <a:rPr lang="en-IN" dirty="0"/>
              <a:t>is used to return the data of specified column name of the current row as String.</a:t>
            </a:r>
          </a:p>
        </p:txBody>
      </p:sp>
    </p:spTree>
    <p:extLst>
      <p:ext uri="{BB962C8B-B14F-4D97-AF65-F5344CB8AC3E}">
        <p14:creationId xmlns:p14="http://schemas.microsoft.com/office/powerpoint/2010/main" val="258763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ResultSet</a:t>
            </a:r>
            <a:r>
              <a:rPr lang="en-IN" dirty="0"/>
              <a:t> Interface Example</a:t>
            </a:r>
          </a:p>
        </p:txBody>
      </p:sp>
      <p:sp>
        <p:nvSpPr>
          <p:cNvPr id="3" name="Content Placeholder 2"/>
          <p:cNvSpPr>
            <a:spLocks noGrp="1"/>
          </p:cNvSpPr>
          <p:nvPr>
            <p:ph idx="1"/>
          </p:nvPr>
        </p:nvSpPr>
        <p:spPr>
          <a:xfrm>
            <a:off x="609600" y="1908313"/>
            <a:ext cx="11277600" cy="4666223"/>
          </a:xfrm>
        </p:spPr>
        <p:txBody>
          <a:bodyPr/>
          <a:lstStyle/>
          <a:p>
            <a:pPr marL="109728" indent="0">
              <a:buNone/>
            </a:pPr>
            <a:r>
              <a:rPr lang="en-IN" b="1" dirty="0" err="1">
                <a:solidFill>
                  <a:srgbClr val="C00000"/>
                </a:solidFill>
              </a:rPr>
              <a:t>ResultSet</a:t>
            </a:r>
            <a:r>
              <a:rPr lang="en-IN" b="1" dirty="0">
                <a:solidFill>
                  <a:srgbClr val="C00000"/>
                </a:solidFill>
              </a:rPr>
              <a:t> </a:t>
            </a:r>
            <a:r>
              <a:rPr lang="en-IN" b="1" dirty="0" err="1">
                <a:solidFill>
                  <a:srgbClr val="C00000"/>
                </a:solidFill>
              </a:rPr>
              <a:t>rs</a:t>
            </a:r>
            <a:r>
              <a:rPr lang="en-IN" b="1" dirty="0">
                <a:solidFill>
                  <a:srgbClr val="C00000"/>
                </a:solidFill>
              </a:rPr>
              <a:t>=</a:t>
            </a:r>
            <a:r>
              <a:rPr lang="en-IN" b="1" dirty="0" err="1">
                <a:solidFill>
                  <a:srgbClr val="C00000"/>
                </a:solidFill>
              </a:rPr>
              <a:t>stmt.executeQuery</a:t>
            </a:r>
            <a:r>
              <a:rPr lang="en-IN" b="1" dirty="0">
                <a:solidFill>
                  <a:srgbClr val="C00000"/>
                </a:solidFill>
              </a:rPr>
              <a:t>("select * from table</a:t>
            </a:r>
            <a:r>
              <a:rPr lang="en-IN" b="1" dirty="0" smtClean="0">
                <a:solidFill>
                  <a:srgbClr val="C00000"/>
                </a:solidFill>
              </a:rPr>
              <a:t>");</a:t>
            </a:r>
          </a:p>
          <a:p>
            <a:pPr marL="109728" indent="0">
              <a:buNone/>
            </a:pPr>
            <a:endParaRPr lang="en-IN" b="1" dirty="0">
              <a:solidFill>
                <a:srgbClr val="C00000"/>
              </a:solidFill>
            </a:endParaRPr>
          </a:p>
          <a:p>
            <a:pPr marL="109728" indent="0">
              <a:buNone/>
            </a:pPr>
            <a:r>
              <a:rPr lang="en-IN" b="1" dirty="0" smtClean="0">
                <a:solidFill>
                  <a:srgbClr val="C00000"/>
                </a:solidFill>
              </a:rPr>
              <a:t> </a:t>
            </a:r>
            <a:r>
              <a:rPr lang="en-IN" b="1" dirty="0">
                <a:solidFill>
                  <a:srgbClr val="C00000"/>
                </a:solidFill>
              </a:rPr>
              <a:t>//getting the record of 3rd row </a:t>
            </a:r>
            <a:endParaRPr lang="en-IN" b="1" dirty="0" smtClean="0">
              <a:solidFill>
                <a:srgbClr val="C00000"/>
              </a:solidFill>
            </a:endParaRPr>
          </a:p>
          <a:p>
            <a:pPr marL="109728" indent="0">
              <a:buNone/>
            </a:pPr>
            <a:r>
              <a:rPr lang="en-IN" b="1" dirty="0" err="1" smtClean="0">
                <a:solidFill>
                  <a:srgbClr val="C00000"/>
                </a:solidFill>
              </a:rPr>
              <a:t>rs.absolute</a:t>
            </a:r>
            <a:r>
              <a:rPr lang="en-IN" b="1" dirty="0" smtClean="0">
                <a:solidFill>
                  <a:srgbClr val="C00000"/>
                </a:solidFill>
              </a:rPr>
              <a:t>(3</a:t>
            </a:r>
            <a:r>
              <a:rPr lang="en-IN" b="1" dirty="0">
                <a:solidFill>
                  <a:srgbClr val="C00000"/>
                </a:solidFill>
              </a:rPr>
              <a:t>); </a:t>
            </a:r>
            <a:endParaRPr lang="en-IN" b="1" dirty="0" smtClean="0">
              <a:solidFill>
                <a:srgbClr val="C00000"/>
              </a:solidFill>
            </a:endParaRPr>
          </a:p>
          <a:p>
            <a:pPr marL="109728" indent="0">
              <a:buNone/>
            </a:pPr>
            <a:r>
              <a:rPr lang="en-IN" b="1" dirty="0" err="1" smtClean="0">
                <a:solidFill>
                  <a:srgbClr val="C00000"/>
                </a:solidFill>
              </a:rPr>
              <a:t>System.out.println</a:t>
            </a:r>
            <a:r>
              <a:rPr lang="en-IN" b="1" dirty="0" smtClean="0">
                <a:solidFill>
                  <a:srgbClr val="C00000"/>
                </a:solidFill>
              </a:rPr>
              <a:t>(</a:t>
            </a:r>
            <a:r>
              <a:rPr lang="en-IN" b="1" dirty="0" err="1" smtClean="0">
                <a:solidFill>
                  <a:srgbClr val="C00000"/>
                </a:solidFill>
              </a:rPr>
              <a:t>rs.getString</a:t>
            </a:r>
            <a:r>
              <a:rPr lang="en-IN" b="1" dirty="0" smtClean="0">
                <a:solidFill>
                  <a:srgbClr val="C00000"/>
                </a:solidFill>
              </a:rPr>
              <a:t>(1</a:t>
            </a:r>
            <a:r>
              <a:rPr lang="en-IN" b="1" dirty="0">
                <a:solidFill>
                  <a:srgbClr val="C00000"/>
                </a:solidFill>
              </a:rPr>
              <a:t>)+" "+</a:t>
            </a:r>
            <a:r>
              <a:rPr lang="en-IN" b="1" dirty="0" err="1">
                <a:solidFill>
                  <a:srgbClr val="C00000"/>
                </a:solidFill>
              </a:rPr>
              <a:t>rs.getString</a:t>
            </a:r>
            <a:r>
              <a:rPr lang="en-IN" b="1" dirty="0">
                <a:solidFill>
                  <a:srgbClr val="C00000"/>
                </a:solidFill>
              </a:rPr>
              <a:t>(2)+" "+</a:t>
            </a:r>
            <a:r>
              <a:rPr lang="en-IN" b="1" dirty="0" err="1">
                <a:solidFill>
                  <a:srgbClr val="C00000"/>
                </a:solidFill>
              </a:rPr>
              <a:t>rs.getString</a:t>
            </a:r>
            <a:r>
              <a:rPr lang="en-IN" b="1" dirty="0">
                <a:solidFill>
                  <a:srgbClr val="C00000"/>
                </a:solidFill>
              </a:rPr>
              <a:t>(3</a:t>
            </a:r>
            <a:r>
              <a:rPr lang="en-IN" b="1" dirty="0" smtClean="0">
                <a:solidFill>
                  <a:srgbClr val="C00000"/>
                </a:solidFill>
              </a:rPr>
              <a:t>));</a:t>
            </a:r>
            <a:br>
              <a:rPr lang="en-IN" b="1" dirty="0" smtClean="0">
                <a:solidFill>
                  <a:srgbClr val="C00000"/>
                </a:solidFill>
              </a:rPr>
            </a:br>
            <a:endParaRPr lang="en-IN" b="1" dirty="0" smtClean="0">
              <a:solidFill>
                <a:srgbClr val="C00000"/>
              </a:solidFill>
            </a:endParaRPr>
          </a:p>
          <a:p>
            <a:pPr marL="109728" indent="0">
              <a:buNone/>
            </a:pPr>
            <a:r>
              <a:rPr lang="en-IN" b="1" dirty="0" smtClean="0">
                <a:solidFill>
                  <a:srgbClr val="C00000"/>
                </a:solidFill>
              </a:rPr>
              <a:t> </a:t>
            </a:r>
            <a:r>
              <a:rPr lang="en-IN" b="1" dirty="0" err="1">
                <a:solidFill>
                  <a:srgbClr val="C00000"/>
                </a:solidFill>
              </a:rPr>
              <a:t>con.close</a:t>
            </a:r>
            <a:r>
              <a:rPr lang="en-IN" b="1" dirty="0">
                <a:solidFill>
                  <a:srgbClr val="C00000"/>
                </a:solidFill>
              </a:rPr>
              <a:t>();</a:t>
            </a:r>
          </a:p>
        </p:txBody>
      </p:sp>
    </p:spTree>
    <p:extLst>
      <p:ext uri="{BB962C8B-B14F-4D97-AF65-F5344CB8AC3E}">
        <p14:creationId xmlns:p14="http://schemas.microsoft.com/office/powerpoint/2010/main" val="149758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8802" y="487425"/>
            <a:ext cx="8614395" cy="5883150"/>
          </a:xfrm>
          <a:prstGeom prst="rect">
            <a:avLst/>
          </a:prstGeom>
        </p:spPr>
      </p:pic>
    </p:spTree>
    <p:extLst>
      <p:ext uri="{BB962C8B-B14F-4D97-AF65-F5344CB8AC3E}">
        <p14:creationId xmlns:p14="http://schemas.microsoft.com/office/powerpoint/2010/main" val="314780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Up MySQL JDBC Development Environment</a:t>
            </a:r>
          </a:p>
        </p:txBody>
      </p:sp>
      <p:sp>
        <p:nvSpPr>
          <p:cNvPr id="3" name="Content Placeholder 2"/>
          <p:cNvSpPr>
            <a:spLocks noGrp="1"/>
          </p:cNvSpPr>
          <p:nvPr>
            <p:ph idx="1"/>
          </p:nvPr>
        </p:nvSpPr>
        <p:spPr/>
        <p:txBody>
          <a:bodyPr/>
          <a:lstStyle/>
          <a:p>
            <a:r>
              <a:rPr lang="en-IN" dirty="0"/>
              <a:t>Download and install </a:t>
            </a:r>
            <a:r>
              <a:rPr lang="en-IN" dirty="0" smtClean="0"/>
              <a:t>JDK.</a:t>
            </a:r>
          </a:p>
          <a:p>
            <a:r>
              <a:rPr lang="en-IN" dirty="0"/>
              <a:t>Download and install </a:t>
            </a:r>
            <a:r>
              <a:rPr lang="en-IN" dirty="0" err="1"/>
              <a:t>NetBeans</a:t>
            </a:r>
            <a:r>
              <a:rPr lang="en-IN" dirty="0"/>
              <a:t> </a:t>
            </a:r>
            <a:r>
              <a:rPr lang="en-IN" dirty="0" smtClean="0"/>
              <a:t>/ Eclipse IDE.</a:t>
            </a:r>
          </a:p>
          <a:p>
            <a:r>
              <a:rPr lang="en-IN" dirty="0" smtClean="0"/>
              <a:t>Download MySQL Connector/J</a:t>
            </a:r>
            <a:r>
              <a:rPr lang="en-IN" dirty="0"/>
              <a:t> </a:t>
            </a:r>
            <a:r>
              <a:rPr lang="en-IN" dirty="0" smtClean="0"/>
              <a:t>/ojdbc14.jar and configure it to build path in Eclipse.</a:t>
            </a:r>
            <a:endParaRPr lang="en-IN" dirty="0"/>
          </a:p>
        </p:txBody>
      </p:sp>
    </p:spTree>
    <p:extLst>
      <p:ext uri="{BB962C8B-B14F-4D97-AF65-F5344CB8AC3E}">
        <p14:creationId xmlns:p14="http://schemas.microsoft.com/office/powerpoint/2010/main" val="23369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Connecting &amp; </a:t>
            </a:r>
            <a:r>
              <a:rPr lang="en-IN" sz="3200" dirty="0"/>
              <a:t>Querying Data From MySQL Using JDBC</a:t>
            </a:r>
          </a:p>
        </p:txBody>
      </p:sp>
      <p:sp>
        <p:nvSpPr>
          <p:cNvPr id="3" name="Content Placeholder 2"/>
          <p:cNvSpPr>
            <a:spLocks noGrp="1"/>
          </p:cNvSpPr>
          <p:nvPr>
            <p:ph idx="1"/>
          </p:nvPr>
        </p:nvSpPr>
        <p:spPr>
          <a:xfrm>
            <a:off x="609600" y="1625925"/>
            <a:ext cx="5414682" cy="4666223"/>
          </a:xfrm>
        </p:spPr>
        <p:style>
          <a:lnRef idx="1">
            <a:schemeClr val="dk1"/>
          </a:lnRef>
          <a:fillRef idx="3">
            <a:schemeClr val="dk1"/>
          </a:fillRef>
          <a:effectRef idx="2">
            <a:schemeClr val="dk1"/>
          </a:effectRef>
          <a:fontRef idx="minor">
            <a:schemeClr val="lt1"/>
          </a:fontRef>
        </p:style>
        <p:txBody>
          <a:bodyPr>
            <a:noAutofit/>
          </a:bodyPr>
          <a:lstStyle/>
          <a:p>
            <a:pPr marL="109728" indent="0">
              <a:buNone/>
            </a:pPr>
            <a:r>
              <a:rPr lang="en-IN" sz="1600" dirty="0"/>
              <a:t>import </a:t>
            </a:r>
            <a:r>
              <a:rPr lang="en-IN" sz="1600" dirty="0" err="1"/>
              <a:t>java.sql.Connection</a:t>
            </a:r>
            <a:r>
              <a:rPr lang="en-IN" sz="1600" dirty="0"/>
              <a:t>;</a:t>
            </a:r>
          </a:p>
          <a:p>
            <a:pPr marL="109728" indent="0">
              <a:buNone/>
            </a:pPr>
            <a:r>
              <a:rPr lang="en-IN" sz="1600" dirty="0"/>
              <a:t>import </a:t>
            </a:r>
            <a:r>
              <a:rPr lang="en-IN" sz="1600" dirty="0" err="1"/>
              <a:t>java.sql.DriverManager</a:t>
            </a:r>
            <a:r>
              <a:rPr lang="en-IN" sz="1600" dirty="0"/>
              <a:t>;</a:t>
            </a:r>
          </a:p>
          <a:p>
            <a:pPr marL="109728" indent="0">
              <a:buNone/>
            </a:pPr>
            <a:r>
              <a:rPr lang="en-IN" sz="1600" dirty="0"/>
              <a:t>import </a:t>
            </a:r>
            <a:r>
              <a:rPr lang="en-IN" sz="1600" dirty="0" err="1"/>
              <a:t>java.sql.SQLException</a:t>
            </a:r>
            <a:r>
              <a:rPr lang="en-IN" sz="1600" dirty="0" smtClean="0"/>
              <a:t>;</a:t>
            </a:r>
          </a:p>
          <a:p>
            <a:pPr marL="109728" indent="0">
              <a:buNone/>
            </a:pPr>
            <a:endParaRPr lang="en-IN" sz="1600" dirty="0" smtClean="0"/>
          </a:p>
          <a:p>
            <a:pPr marL="109728" indent="0">
              <a:buNone/>
            </a:pPr>
            <a:r>
              <a:rPr lang="en-IN" sz="2000" b="1" dirty="0"/>
              <a:t>class</a:t>
            </a:r>
            <a:r>
              <a:rPr lang="en-IN" sz="2000" dirty="0"/>
              <a:t> </a:t>
            </a:r>
            <a:r>
              <a:rPr lang="en-IN" sz="2000" dirty="0" err="1"/>
              <a:t>MysqlCon</a:t>
            </a:r>
            <a:r>
              <a:rPr lang="en-IN" sz="2000" dirty="0"/>
              <a:t>{  </a:t>
            </a:r>
            <a:endParaRPr lang="en-IN" sz="2000" dirty="0" smtClean="0"/>
          </a:p>
          <a:p>
            <a:pPr marL="109728" indent="0">
              <a:buNone/>
            </a:pPr>
            <a:endParaRPr lang="en-IN" sz="2000" dirty="0"/>
          </a:p>
          <a:p>
            <a:pPr marL="109728" indent="0">
              <a:buNone/>
            </a:pPr>
            <a:r>
              <a:rPr lang="en-IN" sz="2000" b="1" dirty="0"/>
              <a:t>public</a:t>
            </a:r>
            <a:r>
              <a:rPr lang="en-IN" sz="2000" dirty="0"/>
              <a:t> </a:t>
            </a:r>
            <a:r>
              <a:rPr lang="en-IN" sz="2000" b="1" dirty="0"/>
              <a:t>static</a:t>
            </a:r>
            <a:r>
              <a:rPr lang="en-IN" sz="2000" dirty="0"/>
              <a:t> </a:t>
            </a:r>
            <a:r>
              <a:rPr lang="en-IN" sz="2000" b="1" dirty="0"/>
              <a:t>void</a:t>
            </a:r>
            <a:r>
              <a:rPr lang="en-IN" sz="2000" dirty="0"/>
              <a:t> main(String </a:t>
            </a:r>
            <a:r>
              <a:rPr lang="en-IN" sz="2000" dirty="0" err="1"/>
              <a:t>args</a:t>
            </a:r>
            <a:r>
              <a:rPr lang="en-IN" sz="2000" dirty="0"/>
              <a:t>[]){  </a:t>
            </a:r>
          </a:p>
          <a:p>
            <a:pPr marL="109728" indent="0">
              <a:buNone/>
            </a:pPr>
            <a:r>
              <a:rPr lang="en-IN" sz="2000" b="1" dirty="0"/>
              <a:t>try</a:t>
            </a:r>
            <a:r>
              <a:rPr lang="en-IN" sz="2000" dirty="0"/>
              <a:t>{  </a:t>
            </a:r>
          </a:p>
          <a:p>
            <a:pPr marL="109728" lvl="0" indent="0">
              <a:buNone/>
            </a:pPr>
            <a:r>
              <a:rPr lang="en-IN" sz="2000" dirty="0" err="1"/>
              <a:t>Class.forName</a:t>
            </a:r>
            <a:r>
              <a:rPr lang="en-IN" sz="2000" dirty="0" smtClean="0"/>
              <a:t>(“</a:t>
            </a:r>
            <a:r>
              <a:rPr lang="en-IN" sz="2000" dirty="0" err="1" smtClean="0"/>
              <a:t>com.mysql.jdbc.Driver</a:t>
            </a:r>
            <a:r>
              <a:rPr lang="en-IN" sz="2000" dirty="0" smtClean="0"/>
              <a:t>");</a:t>
            </a:r>
            <a:r>
              <a:rPr lang="en-IN" sz="2000" dirty="0"/>
              <a:t>  </a:t>
            </a:r>
          </a:p>
          <a:p>
            <a:pPr marL="109728" indent="0">
              <a:buNone/>
            </a:pPr>
            <a:r>
              <a:rPr lang="en-IN" sz="2000" dirty="0"/>
              <a:t>Connection con=</a:t>
            </a:r>
            <a:r>
              <a:rPr lang="en-IN" sz="2000" dirty="0" err="1"/>
              <a:t>DriverManager.getConnection</a:t>
            </a:r>
            <a:r>
              <a:rPr lang="en-IN" sz="2000" dirty="0"/>
              <a:t>(  </a:t>
            </a:r>
            <a:r>
              <a:rPr lang="en-IN" sz="2000" dirty="0" smtClean="0"/>
              <a:t>"</a:t>
            </a:r>
            <a:r>
              <a:rPr lang="en-IN" sz="2000" dirty="0" err="1"/>
              <a:t>jdbc:mysql</a:t>
            </a:r>
            <a:r>
              <a:rPr lang="en-IN" sz="2000" dirty="0"/>
              <a:t>://localhost:3306/</a:t>
            </a:r>
            <a:r>
              <a:rPr lang="en-IN" sz="2000" dirty="0" err="1"/>
              <a:t>dbname</a:t>
            </a:r>
            <a:r>
              <a:rPr lang="en-IN" sz="2000" dirty="0"/>
              <a:t>","root","</a:t>
            </a:r>
            <a:r>
              <a:rPr lang="en-IN" sz="2000" dirty="0" err="1" smtClean="0"/>
              <a:t>redhat</a:t>
            </a:r>
            <a:r>
              <a:rPr lang="en-IN" sz="2000" dirty="0" smtClean="0"/>
              <a:t>") </a:t>
            </a:r>
            <a:r>
              <a:rPr lang="en-IN" sz="2000" dirty="0"/>
              <a:t> </a:t>
            </a:r>
            <a:r>
              <a:rPr lang="en-IN" sz="2000" dirty="0"/>
              <a:t> </a:t>
            </a:r>
          </a:p>
          <a:p>
            <a:pPr marL="109728" indent="0">
              <a:buNone/>
            </a:pPr>
            <a:r>
              <a:rPr lang="en-IN" sz="1600" dirty="0"/>
              <a:t>  </a:t>
            </a:r>
          </a:p>
          <a:p>
            <a:pPr marL="109728" indent="0">
              <a:buNone/>
            </a:pPr>
            <a:endParaRPr lang="en-IN" sz="1600" dirty="0"/>
          </a:p>
        </p:txBody>
      </p:sp>
      <p:sp>
        <p:nvSpPr>
          <p:cNvPr id="4" name="Rectangle 3"/>
          <p:cNvSpPr/>
          <p:nvPr/>
        </p:nvSpPr>
        <p:spPr>
          <a:xfrm>
            <a:off x="6279776" y="2136339"/>
            <a:ext cx="5661212" cy="3170099"/>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IN" sz="2000" dirty="0"/>
              <a:t>Statement </a:t>
            </a:r>
            <a:r>
              <a:rPr lang="en-IN" sz="2000" dirty="0" err="1"/>
              <a:t>stmt</a:t>
            </a:r>
            <a:r>
              <a:rPr lang="en-IN" sz="2000" dirty="0"/>
              <a:t>=</a:t>
            </a:r>
            <a:r>
              <a:rPr lang="en-IN" sz="2000" dirty="0" err="1"/>
              <a:t>con.createStatement</a:t>
            </a:r>
            <a:r>
              <a:rPr lang="en-IN" sz="2000" dirty="0"/>
              <a:t>();  </a:t>
            </a:r>
          </a:p>
          <a:p>
            <a:r>
              <a:rPr lang="en-IN" sz="2000" dirty="0" err="1"/>
              <a:t>ResultSet</a:t>
            </a:r>
            <a:r>
              <a:rPr lang="en-IN" sz="2000" dirty="0"/>
              <a:t> </a:t>
            </a:r>
            <a:r>
              <a:rPr lang="en-IN" sz="2000" dirty="0" err="1"/>
              <a:t>rs</a:t>
            </a:r>
            <a:r>
              <a:rPr lang="en-IN" sz="2000" dirty="0"/>
              <a:t>=</a:t>
            </a:r>
            <a:r>
              <a:rPr lang="en-IN" sz="2000" dirty="0" err="1"/>
              <a:t>stmt.executeQuery</a:t>
            </a:r>
            <a:r>
              <a:rPr lang="en-IN" sz="2000" dirty="0"/>
              <a:t>("select </a:t>
            </a:r>
            <a:r>
              <a:rPr lang="en-IN" sz="2000" smtClean="0"/>
              <a:t>* from</a:t>
            </a:r>
            <a:r>
              <a:rPr lang="en-IN" sz="2000" dirty="0"/>
              <a:t> </a:t>
            </a:r>
            <a:r>
              <a:rPr lang="en-IN" sz="2000" dirty="0" smtClean="0"/>
              <a:t>employees");</a:t>
            </a:r>
            <a:r>
              <a:rPr lang="en-IN" sz="2000" dirty="0"/>
              <a:t>  </a:t>
            </a:r>
          </a:p>
          <a:p>
            <a:r>
              <a:rPr lang="en-IN" sz="2000" dirty="0"/>
              <a:t>while(</a:t>
            </a:r>
            <a:r>
              <a:rPr lang="en-IN" sz="2000" dirty="0" err="1"/>
              <a:t>rs.next</a:t>
            </a:r>
            <a:r>
              <a:rPr lang="en-IN" sz="2000" dirty="0"/>
              <a:t>())  </a:t>
            </a:r>
          </a:p>
          <a:p>
            <a:r>
              <a:rPr lang="en-IN" sz="2000" dirty="0" err="1"/>
              <a:t>System.out.println</a:t>
            </a:r>
            <a:r>
              <a:rPr lang="en-IN" sz="2000" dirty="0"/>
              <a:t>(</a:t>
            </a:r>
            <a:r>
              <a:rPr lang="en-IN" sz="2000" dirty="0" err="1"/>
              <a:t>rs.getInt</a:t>
            </a:r>
            <a:r>
              <a:rPr lang="en-IN" sz="2000" dirty="0"/>
              <a:t>(1)+"  "+</a:t>
            </a:r>
            <a:r>
              <a:rPr lang="en-IN" sz="2000" dirty="0" err="1"/>
              <a:t>rs.getString</a:t>
            </a:r>
            <a:r>
              <a:rPr lang="en-IN" sz="2000" dirty="0"/>
              <a:t>(2)+"  "+</a:t>
            </a:r>
            <a:r>
              <a:rPr lang="en-IN" sz="2000" dirty="0" err="1"/>
              <a:t>rs.getString</a:t>
            </a:r>
            <a:r>
              <a:rPr lang="en-IN" sz="2000" dirty="0"/>
              <a:t>(3));  </a:t>
            </a:r>
          </a:p>
          <a:p>
            <a:r>
              <a:rPr lang="en-IN" sz="2000" dirty="0" err="1"/>
              <a:t>con.close</a:t>
            </a:r>
            <a:r>
              <a:rPr lang="en-IN" sz="2000" dirty="0"/>
              <a:t>();  </a:t>
            </a:r>
          </a:p>
          <a:p>
            <a:r>
              <a:rPr lang="en-IN" sz="2000" dirty="0"/>
              <a:t>}catch(Exception e){ </a:t>
            </a:r>
            <a:r>
              <a:rPr lang="en-IN" sz="2000" dirty="0" err="1"/>
              <a:t>System.out.println</a:t>
            </a:r>
            <a:r>
              <a:rPr lang="en-IN" sz="2000" dirty="0"/>
              <a:t>(e);}  </a:t>
            </a:r>
          </a:p>
          <a:p>
            <a:r>
              <a:rPr lang="en-IN" sz="2000" dirty="0"/>
              <a:t>}  </a:t>
            </a:r>
          </a:p>
          <a:p>
            <a:r>
              <a:rPr lang="en-IN" sz="2000" dirty="0"/>
              <a:t>}  </a:t>
            </a:r>
          </a:p>
        </p:txBody>
      </p:sp>
    </p:spTree>
    <p:extLst>
      <p:ext uri="{BB962C8B-B14F-4D97-AF65-F5344CB8AC3E}">
        <p14:creationId xmlns:p14="http://schemas.microsoft.com/office/powerpoint/2010/main" val="361768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Scrollable </a:t>
            </a:r>
            <a:r>
              <a:rPr lang="en-IN" dirty="0" err="1"/>
              <a:t>Resultset</a:t>
            </a:r>
            <a:r>
              <a:rPr lang="en-IN" dirty="0"/>
              <a:t> in JDBC</a:t>
            </a:r>
          </a:p>
        </p:txBody>
      </p:sp>
      <p:sp>
        <p:nvSpPr>
          <p:cNvPr id="3" name="Content Placeholder 2"/>
          <p:cNvSpPr>
            <a:spLocks noGrp="1"/>
          </p:cNvSpPr>
          <p:nvPr>
            <p:ph idx="1"/>
          </p:nvPr>
        </p:nvSpPr>
        <p:spPr/>
        <p:txBody>
          <a:bodyPr/>
          <a:lstStyle/>
          <a:p>
            <a:pPr marL="109728" indent="0">
              <a:buNone/>
            </a:pPr>
            <a:r>
              <a:rPr lang="en-IN" dirty="0"/>
              <a:t>In </a:t>
            </a:r>
            <a:r>
              <a:rPr lang="en-IN" dirty="0" err="1"/>
              <a:t>Jdbc</a:t>
            </a:r>
            <a:r>
              <a:rPr lang="en-IN" dirty="0"/>
              <a:t> </a:t>
            </a:r>
            <a:r>
              <a:rPr lang="en-IN" dirty="0" err="1"/>
              <a:t>ResultSet</a:t>
            </a:r>
            <a:r>
              <a:rPr lang="en-IN" dirty="0"/>
              <a:t> Interface are classified into two type;.</a:t>
            </a:r>
          </a:p>
          <a:p>
            <a:pPr lvl="1"/>
            <a:r>
              <a:rPr lang="en-IN" dirty="0" smtClean="0"/>
              <a:t>Non-Scrollable </a:t>
            </a:r>
            <a:r>
              <a:rPr lang="en-IN" dirty="0" err="1"/>
              <a:t>ResultSet</a:t>
            </a:r>
            <a:r>
              <a:rPr lang="en-IN" dirty="0"/>
              <a:t> in JDBC</a:t>
            </a:r>
          </a:p>
          <a:p>
            <a:pPr lvl="1"/>
            <a:r>
              <a:rPr lang="en-IN" dirty="0"/>
              <a:t>Scrollable </a:t>
            </a:r>
            <a:r>
              <a:rPr lang="en-IN" dirty="0" err="1" smtClean="0"/>
              <a:t>ResultSet</a:t>
            </a:r>
            <a:endParaRPr lang="en-IN" dirty="0" smtClean="0"/>
          </a:p>
          <a:p>
            <a:pPr lvl="1"/>
            <a:endParaRPr lang="en-IN" dirty="0"/>
          </a:p>
          <a:p>
            <a:r>
              <a:rPr lang="en-IN" dirty="0"/>
              <a:t>By default a </a:t>
            </a:r>
            <a:r>
              <a:rPr lang="en-IN" dirty="0" err="1"/>
              <a:t>ResultSet</a:t>
            </a:r>
            <a:r>
              <a:rPr lang="en-IN" dirty="0"/>
              <a:t> Interface is </a:t>
            </a:r>
            <a:r>
              <a:rPr lang="en-IN" dirty="0" smtClean="0"/>
              <a:t>Non-Scrollable.</a:t>
            </a:r>
          </a:p>
          <a:p>
            <a:r>
              <a:rPr lang="en-IN" dirty="0" smtClean="0"/>
              <a:t>In </a:t>
            </a:r>
            <a:r>
              <a:rPr lang="en-IN" dirty="0"/>
              <a:t>non-scrollable </a:t>
            </a:r>
            <a:r>
              <a:rPr lang="en-IN" dirty="0" err="1"/>
              <a:t>ResultSet</a:t>
            </a:r>
            <a:r>
              <a:rPr lang="en-IN" dirty="0"/>
              <a:t> we can move only in forward </a:t>
            </a:r>
            <a:r>
              <a:rPr lang="en-IN" dirty="0" smtClean="0"/>
              <a:t>direction, </a:t>
            </a:r>
            <a:r>
              <a:rPr lang="en-IN" dirty="0"/>
              <a:t>but not in Backward Direction</a:t>
            </a:r>
            <a:r>
              <a:rPr lang="en-IN" dirty="0" smtClean="0"/>
              <a:t>,</a:t>
            </a:r>
          </a:p>
          <a:p>
            <a:r>
              <a:rPr lang="en-IN" dirty="0" smtClean="0"/>
              <a:t>If </a:t>
            </a:r>
            <a:r>
              <a:rPr lang="en-IN" dirty="0"/>
              <a:t>you want to move in backward direction use Scrollable Interface.</a:t>
            </a:r>
          </a:p>
        </p:txBody>
      </p:sp>
    </p:spTree>
    <p:extLst>
      <p:ext uri="{BB962C8B-B14F-4D97-AF65-F5344CB8AC3E}">
        <p14:creationId xmlns:p14="http://schemas.microsoft.com/office/powerpoint/2010/main" val="210547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a:t>
            </a:r>
            <a:r>
              <a:rPr lang="en-IN" dirty="0" err="1" smtClean="0"/>
              <a:t>Resultset</a:t>
            </a:r>
            <a:endParaRPr lang="en-IN" dirty="0"/>
          </a:p>
        </p:txBody>
      </p:sp>
      <p:grpSp>
        <p:nvGrpSpPr>
          <p:cNvPr id="6" name="Group 5"/>
          <p:cNvGrpSpPr/>
          <p:nvPr/>
        </p:nvGrpSpPr>
        <p:grpSpPr>
          <a:xfrm>
            <a:off x="2729753" y="1640541"/>
            <a:ext cx="6468035" cy="4746812"/>
            <a:chOff x="2729753" y="1640541"/>
            <a:chExt cx="6468035" cy="4746812"/>
          </a:xfrm>
        </p:grpSpPr>
        <p:pic>
          <p:nvPicPr>
            <p:cNvPr id="4" name="Picture 3"/>
            <p:cNvPicPr>
              <a:picLocks noChangeAspect="1"/>
            </p:cNvPicPr>
            <p:nvPr/>
          </p:nvPicPr>
          <p:blipFill>
            <a:blip r:embed="rId2"/>
            <a:stretch>
              <a:fillRect/>
            </a:stretch>
          </p:blipFill>
          <p:spPr>
            <a:xfrm>
              <a:off x="2729753" y="1640541"/>
              <a:ext cx="6468035" cy="4746812"/>
            </a:xfrm>
            <a:prstGeom prst="rect">
              <a:avLst/>
            </a:prstGeom>
          </p:spPr>
        </p:pic>
        <p:sp>
          <p:nvSpPr>
            <p:cNvPr id="5" name="Rectangle 4"/>
            <p:cNvSpPr/>
            <p:nvPr/>
          </p:nvSpPr>
          <p:spPr>
            <a:xfrm>
              <a:off x="4935071" y="4424082"/>
              <a:ext cx="1990164" cy="44375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57209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46127" y="755672"/>
            <a:ext cx="8699746" cy="5346655"/>
          </a:xfrm>
          <a:prstGeom prst="rect">
            <a:avLst/>
          </a:prstGeom>
        </p:spPr>
      </p:pic>
    </p:spTree>
    <p:extLst>
      <p:ext uri="{BB962C8B-B14F-4D97-AF65-F5344CB8AC3E}">
        <p14:creationId xmlns:p14="http://schemas.microsoft.com/office/powerpoint/2010/main" val="358184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 between Scrollable </a:t>
            </a:r>
            <a:r>
              <a:rPr lang="en-IN" dirty="0" err="1"/>
              <a:t>ResultSet</a:t>
            </a:r>
            <a:r>
              <a:rPr lang="en-IN" dirty="0"/>
              <a:t> and Non-Scrollable </a:t>
            </a:r>
            <a:r>
              <a:rPr lang="en-IN" dirty="0" err="1"/>
              <a:t>ResultSet</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0473557"/>
              </p:ext>
            </p:extLst>
          </p:nvPr>
        </p:nvGraphicFramePr>
        <p:xfrm>
          <a:off x="1411941" y="1977866"/>
          <a:ext cx="9278470" cy="2819400"/>
        </p:xfrm>
        <a:graphic>
          <a:graphicData uri="http://schemas.openxmlformats.org/drawingml/2006/table">
            <a:tbl>
              <a:tblPr>
                <a:tableStyleId>{775DCB02-9BB8-47FD-8907-85C794F793BA}</a:tableStyleId>
              </a:tblPr>
              <a:tblGrid>
                <a:gridCol w="4639235"/>
                <a:gridCol w="4639235"/>
              </a:tblGrid>
              <a:tr h="0">
                <a:tc>
                  <a:txBody>
                    <a:bodyPr/>
                    <a:lstStyle/>
                    <a:p>
                      <a:pPr algn="ctr"/>
                      <a:r>
                        <a:rPr lang="en-IN" sz="2000" b="1" dirty="0">
                          <a:effectLst/>
                        </a:rPr>
                        <a:t>Non-Scrollable </a:t>
                      </a:r>
                      <a:r>
                        <a:rPr lang="en-IN" sz="2000" b="1" dirty="0" err="1">
                          <a:effectLst/>
                        </a:rPr>
                        <a:t>ResultSet</a:t>
                      </a:r>
                      <a:endParaRPr lang="en-IN" sz="2000" b="1" dirty="0">
                        <a:solidFill>
                          <a:srgbClr val="FFFFFF"/>
                        </a:solidFill>
                        <a:effectLst/>
                      </a:endParaRPr>
                    </a:p>
                  </a:txBody>
                  <a:tcPr marL="76200" marR="76200" marT="114300" marB="114300" anchor="ctr"/>
                </a:tc>
                <a:tc>
                  <a:txBody>
                    <a:bodyPr/>
                    <a:lstStyle/>
                    <a:p>
                      <a:pPr algn="ctr"/>
                      <a:r>
                        <a:rPr lang="en-IN" sz="2000" b="1" dirty="0" smtClean="0">
                          <a:effectLst/>
                        </a:rPr>
                        <a:t>Scrollable </a:t>
                      </a:r>
                      <a:r>
                        <a:rPr lang="en-IN" sz="2000" b="1" dirty="0" err="1" smtClean="0">
                          <a:effectLst/>
                        </a:rPr>
                        <a:t>ResultSet</a:t>
                      </a:r>
                      <a:endParaRPr lang="en-IN" sz="2000" b="1" dirty="0">
                        <a:solidFill>
                          <a:srgbClr val="FFFFFF"/>
                        </a:solidFill>
                        <a:effectLst/>
                      </a:endParaRPr>
                    </a:p>
                  </a:txBody>
                  <a:tcPr marL="76200" marR="76200" marT="114300" marB="114300" anchor="ctr"/>
                </a:tc>
              </a:tr>
              <a:tr h="0">
                <a:tc>
                  <a:txBody>
                    <a:bodyPr/>
                    <a:lstStyle/>
                    <a:p>
                      <a:r>
                        <a:rPr lang="en-IN" sz="2000" dirty="0">
                          <a:effectLst/>
                        </a:rPr>
                        <a:t>Cursor move only in forward direction</a:t>
                      </a:r>
                    </a:p>
                  </a:txBody>
                  <a:tcPr marL="76200" marR="76200" marT="76200" marB="76200" anchor="ctr"/>
                </a:tc>
                <a:tc>
                  <a:txBody>
                    <a:bodyPr/>
                    <a:lstStyle/>
                    <a:p>
                      <a:r>
                        <a:rPr lang="en-IN" sz="2000" dirty="0">
                          <a:effectLst/>
                        </a:rPr>
                        <a:t>Cursor can move both forward and backward direction</a:t>
                      </a:r>
                    </a:p>
                  </a:txBody>
                  <a:tcPr marL="76200" marR="76200" marT="76200" marB="76200" anchor="ctr"/>
                </a:tc>
              </a:tr>
              <a:tr h="0">
                <a:tc>
                  <a:txBody>
                    <a:bodyPr/>
                    <a:lstStyle/>
                    <a:p>
                      <a:r>
                        <a:rPr lang="en-IN" sz="2000">
                          <a:effectLst/>
                        </a:rPr>
                        <a:t>Slow performance, If we want to move nth record then we need to n+1 iteration</a:t>
                      </a:r>
                    </a:p>
                  </a:txBody>
                  <a:tcPr marL="76200" marR="76200" marT="76200" marB="76200" anchor="ctr"/>
                </a:tc>
                <a:tc>
                  <a:txBody>
                    <a:bodyPr/>
                    <a:lstStyle/>
                    <a:p>
                      <a:r>
                        <a:rPr lang="en-IN" sz="2000" dirty="0">
                          <a:effectLst/>
                        </a:rPr>
                        <a:t>Fast performance, directly move on any record.</a:t>
                      </a:r>
                    </a:p>
                  </a:txBody>
                  <a:tcPr marL="76200" marR="76200" marT="76200" marB="76200" anchor="ctr"/>
                </a:tc>
              </a:tr>
              <a:tr h="0">
                <a:tc>
                  <a:txBody>
                    <a:bodyPr/>
                    <a:lstStyle/>
                    <a:p>
                      <a:r>
                        <a:rPr lang="en-IN" sz="2000">
                          <a:effectLst/>
                        </a:rPr>
                        <a:t>Non-Scrollable ResultSet cursor can not move randomly</a:t>
                      </a:r>
                    </a:p>
                  </a:txBody>
                  <a:tcPr marL="76200" marR="76200" marT="76200" marB="76200" anchor="ctr"/>
                </a:tc>
                <a:tc>
                  <a:txBody>
                    <a:bodyPr/>
                    <a:lstStyle/>
                    <a:p>
                      <a:r>
                        <a:rPr lang="en-IN" sz="2000" dirty="0">
                          <a:effectLst/>
                        </a:rPr>
                        <a:t>Scrollable </a:t>
                      </a:r>
                      <a:r>
                        <a:rPr lang="en-IN" sz="2000" dirty="0" err="1">
                          <a:effectLst/>
                        </a:rPr>
                        <a:t>ResultSet</a:t>
                      </a:r>
                      <a:r>
                        <a:rPr lang="en-IN" sz="2000" dirty="0">
                          <a:effectLst/>
                        </a:rPr>
                        <a:t> cursor can move randomly</a:t>
                      </a:r>
                    </a:p>
                  </a:txBody>
                  <a:tcPr marL="76200" marR="76200" marT="76200" marB="76200" anchor="ctr"/>
                </a:tc>
              </a:tr>
            </a:tbl>
          </a:graphicData>
        </a:graphic>
      </p:graphicFrame>
    </p:spTree>
    <p:extLst>
      <p:ext uri="{BB962C8B-B14F-4D97-AF65-F5344CB8AC3E}">
        <p14:creationId xmlns:p14="http://schemas.microsoft.com/office/powerpoint/2010/main" val="234822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Scrollable </a:t>
            </a:r>
            <a:r>
              <a:rPr lang="en-IN" dirty="0" err="1"/>
              <a:t>ResultSet</a:t>
            </a:r>
            <a:endParaRPr lang="en-IN" dirty="0"/>
          </a:p>
        </p:txBody>
      </p:sp>
      <p:sp>
        <p:nvSpPr>
          <p:cNvPr id="3" name="Content Placeholder 2"/>
          <p:cNvSpPr>
            <a:spLocks noGrp="1"/>
          </p:cNvSpPr>
          <p:nvPr>
            <p:ph idx="1"/>
          </p:nvPr>
        </p:nvSpPr>
        <p:spPr/>
        <p:txBody>
          <a:bodyPr/>
          <a:lstStyle/>
          <a:p>
            <a:r>
              <a:rPr lang="en-IN" dirty="0"/>
              <a:t>To create a Scrollable </a:t>
            </a:r>
            <a:r>
              <a:rPr lang="en-IN" dirty="0" err="1"/>
              <a:t>ResultSet</a:t>
            </a:r>
            <a:r>
              <a:rPr lang="en-IN" dirty="0"/>
              <a:t>, create Statement object with two parameters</a:t>
            </a:r>
            <a:r>
              <a:rPr lang="en-IN" dirty="0" smtClean="0"/>
              <a:t>.</a:t>
            </a:r>
          </a:p>
          <a:p>
            <a:pPr marL="109728" indent="0">
              <a:buNone/>
            </a:pPr>
            <a:r>
              <a:rPr lang="en-IN" b="1" dirty="0" smtClean="0"/>
              <a:t>Syntax :</a:t>
            </a:r>
            <a:endParaRPr lang="en-IN" b="1" dirty="0"/>
          </a:p>
          <a:p>
            <a:pPr marL="109728" indent="0" algn="ctr">
              <a:buNone/>
            </a:pPr>
            <a:r>
              <a:rPr lang="en-IN" b="1" dirty="0">
                <a:solidFill>
                  <a:srgbClr val="C00000"/>
                </a:solidFill>
              </a:rPr>
              <a:t>Statement </a:t>
            </a:r>
            <a:r>
              <a:rPr lang="en-IN" b="1" dirty="0" err="1">
                <a:solidFill>
                  <a:srgbClr val="C00000"/>
                </a:solidFill>
              </a:rPr>
              <a:t>stmt</a:t>
            </a:r>
            <a:r>
              <a:rPr lang="en-IN" b="1" dirty="0">
                <a:solidFill>
                  <a:srgbClr val="C00000"/>
                </a:solidFill>
              </a:rPr>
              <a:t>=</a:t>
            </a:r>
            <a:r>
              <a:rPr lang="en-IN" b="1" dirty="0" err="1">
                <a:solidFill>
                  <a:srgbClr val="C00000"/>
                </a:solidFill>
              </a:rPr>
              <a:t>con.CreateStatement</a:t>
            </a:r>
            <a:r>
              <a:rPr lang="en-IN" b="1" dirty="0">
                <a:solidFill>
                  <a:srgbClr val="C00000"/>
                </a:solidFill>
              </a:rPr>
              <a:t>(param1, param2</a:t>
            </a:r>
            <a:r>
              <a:rPr lang="en-IN" b="1" dirty="0" smtClean="0">
                <a:solidFill>
                  <a:srgbClr val="C00000"/>
                </a:solidFill>
              </a:rPr>
              <a:t>);</a:t>
            </a:r>
          </a:p>
          <a:p>
            <a:pPr marL="109728" indent="0" algn="ctr">
              <a:buNone/>
            </a:pPr>
            <a:endParaRPr lang="en-IN" b="1" dirty="0" smtClean="0">
              <a:solidFill>
                <a:srgbClr val="C00000"/>
              </a:solidFill>
            </a:endParaRPr>
          </a:p>
          <a:p>
            <a:pPr marL="109728" indent="0" algn="ctr">
              <a:buNone/>
            </a:pPr>
            <a:r>
              <a:rPr lang="en-IN" dirty="0"/>
              <a:t>// parm1 type and param2 mode</a:t>
            </a:r>
          </a:p>
        </p:txBody>
      </p:sp>
    </p:spTree>
    <p:extLst>
      <p:ext uri="{BB962C8B-B14F-4D97-AF65-F5344CB8AC3E}">
        <p14:creationId xmlns:p14="http://schemas.microsoft.com/office/powerpoint/2010/main" val="107139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Scrollable </a:t>
            </a:r>
            <a:r>
              <a:rPr lang="en-IN" dirty="0" err="1" smtClean="0"/>
              <a:t>ResultSet</a:t>
            </a:r>
            <a:r>
              <a:rPr lang="en-IN" dirty="0" smtClean="0"/>
              <a:t> – Type</a:t>
            </a:r>
            <a:endParaRPr lang="en-IN" dirty="0"/>
          </a:p>
        </p:txBody>
      </p:sp>
      <p:sp>
        <p:nvSpPr>
          <p:cNvPr id="3" name="Content Placeholder 2"/>
          <p:cNvSpPr>
            <a:spLocks noGrp="1"/>
          </p:cNvSpPr>
          <p:nvPr>
            <p:ph idx="1"/>
          </p:nvPr>
        </p:nvSpPr>
        <p:spPr>
          <a:xfrm>
            <a:off x="609600" y="1558691"/>
            <a:ext cx="10972800" cy="996252"/>
          </a:xfrm>
        </p:spPr>
        <p:txBody>
          <a:bodyPr/>
          <a:lstStyle/>
          <a:p>
            <a:r>
              <a:rPr lang="en-IN" dirty="0"/>
              <a:t>These type and mode are predefined in </a:t>
            </a:r>
            <a:r>
              <a:rPr lang="en-IN" dirty="0" err="1"/>
              <a:t>ResultSet</a:t>
            </a:r>
            <a:r>
              <a:rPr lang="en-IN" dirty="0"/>
              <a:t> Interface of </a:t>
            </a:r>
            <a:r>
              <a:rPr lang="en-IN" dirty="0" err="1"/>
              <a:t>Jdbc</a:t>
            </a:r>
            <a:r>
              <a:rPr lang="en-IN" dirty="0"/>
              <a:t> like below which is static final</a:t>
            </a:r>
            <a:r>
              <a:rPr lang="en-IN" dirty="0" smtClean="0"/>
              <a: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94827735"/>
              </p:ext>
            </p:extLst>
          </p:nvPr>
        </p:nvGraphicFramePr>
        <p:xfrm>
          <a:off x="838200" y="2613541"/>
          <a:ext cx="10515600" cy="3114907"/>
        </p:xfrm>
        <a:graphic>
          <a:graphicData uri="http://schemas.openxmlformats.org/drawingml/2006/table">
            <a:tbl>
              <a:tblPr/>
              <a:tblGrid>
                <a:gridCol w="4034118"/>
                <a:gridCol w="6481482"/>
              </a:tblGrid>
              <a:tr h="389694">
                <a:tc>
                  <a:txBody>
                    <a:bodyPr/>
                    <a:lstStyle/>
                    <a:p>
                      <a:pPr algn="ctr" fontAlgn="t"/>
                      <a:r>
                        <a:rPr lang="en-IN" sz="2000" b="1" dirty="0">
                          <a:effectLst/>
                        </a:rPr>
                        <a:t>Type</a:t>
                      </a:r>
                    </a:p>
                  </a:txBody>
                  <a:tcPr marL="69748" marR="69748" marT="69748" marB="697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effectLst/>
                        </a:rPr>
                        <a:t>Description</a:t>
                      </a:r>
                    </a:p>
                  </a:txBody>
                  <a:tcPr marL="69748" marR="69748" marT="69748" marB="697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62819">
                <a:tc>
                  <a:txBody>
                    <a:bodyPr/>
                    <a:lstStyle/>
                    <a:p>
                      <a:pPr fontAlgn="t"/>
                      <a:r>
                        <a:rPr lang="en-IN" sz="2000" dirty="0" err="1">
                          <a:effectLst/>
                        </a:rPr>
                        <a:t>ResultSet.TYPE_FORWARD_ONLY</a:t>
                      </a:r>
                      <a:endParaRPr lang="en-IN" sz="2000" dirty="0">
                        <a:effectLst/>
                      </a:endParaRPr>
                    </a:p>
                  </a:txBody>
                  <a:tcPr marL="69748" marR="69748" marT="69748" marB="697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The cursor can only move forward in the result set.</a:t>
                      </a:r>
                    </a:p>
                  </a:txBody>
                  <a:tcPr marL="69748" marR="69748" marT="69748" marB="697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02012">
                <a:tc>
                  <a:txBody>
                    <a:bodyPr/>
                    <a:lstStyle/>
                    <a:p>
                      <a:pPr fontAlgn="t"/>
                      <a:r>
                        <a:rPr lang="en-IN" sz="2000">
                          <a:effectLst/>
                        </a:rPr>
                        <a:t>ResultSet.TYPE_SCROLL_INSENSITIVE</a:t>
                      </a:r>
                    </a:p>
                  </a:txBody>
                  <a:tcPr marL="69748" marR="69748" marT="69748" marB="697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The cursor can scroll forward and backward, and the result set is not sensitive to changes made by others to the database that occur after the result set was created.</a:t>
                      </a:r>
                    </a:p>
                  </a:txBody>
                  <a:tcPr marL="69748" marR="69748" marT="69748" marB="697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1945">
                <a:tc>
                  <a:txBody>
                    <a:bodyPr/>
                    <a:lstStyle/>
                    <a:p>
                      <a:pPr fontAlgn="t"/>
                      <a:r>
                        <a:rPr lang="en-IN" sz="2000">
                          <a:effectLst/>
                        </a:rPr>
                        <a:t>ResultSet.TYPE_SCROLL_SENSITIVE.</a:t>
                      </a:r>
                    </a:p>
                  </a:txBody>
                  <a:tcPr marL="69748" marR="69748" marT="69748" marB="697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The cursor can scroll forward and backward, and the result set is sensitive to changes made by others to the database that occur after the result set was created.</a:t>
                      </a:r>
                    </a:p>
                  </a:txBody>
                  <a:tcPr marL="69748" marR="69748" marT="69748" marB="697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726141" y="5820996"/>
            <a:ext cx="10856259" cy="487256"/>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88872" tIns="88872" rIns="88872"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Open Sans"/>
              </a:rPr>
              <a:t>Statement</a:t>
            </a:r>
            <a:r>
              <a:rPr kumimoji="0" lang="en-US" altLang="en-US" sz="1600" b="0" i="0" u="none" strike="noStrike" cap="none" normalizeH="0" baseline="0" dirty="0" smtClean="0">
                <a:ln>
                  <a:noFill/>
                </a:ln>
                <a:solidFill>
                  <a:srgbClr val="000000"/>
                </a:solidFill>
                <a:effectLst/>
                <a:latin typeface="Open Sans"/>
              </a:rPr>
              <a:t> </a:t>
            </a:r>
            <a:r>
              <a:rPr kumimoji="0" lang="en-US" altLang="en-US" sz="1600" b="0" i="0" u="none" strike="noStrike" cap="none" normalizeH="0" baseline="0" dirty="0" err="1" smtClean="0">
                <a:ln>
                  <a:noFill/>
                </a:ln>
                <a:solidFill>
                  <a:srgbClr val="000000"/>
                </a:solidFill>
                <a:effectLst/>
                <a:latin typeface="Open Sans"/>
              </a:rPr>
              <a:t>stmt</a:t>
            </a:r>
            <a:r>
              <a:rPr kumimoji="0" lang="en-US" altLang="en-US" sz="1600" b="0" i="0" u="none" strike="noStrike" cap="none" normalizeH="0" baseline="0" dirty="0" smtClean="0">
                <a:ln>
                  <a:noFill/>
                </a:ln>
                <a:solidFill>
                  <a:srgbClr val="000000"/>
                </a:solidFill>
                <a:effectLst/>
                <a:latin typeface="Open Sans"/>
              </a:rPr>
              <a:t>=</a:t>
            </a:r>
            <a:r>
              <a:rPr kumimoji="0" lang="en-US" altLang="en-US" sz="1600" b="0" i="0" u="none" strike="noStrike" cap="none" normalizeH="0" baseline="0" dirty="0" err="1" smtClean="0">
                <a:ln>
                  <a:noFill/>
                </a:ln>
                <a:solidFill>
                  <a:srgbClr val="000000"/>
                </a:solidFill>
                <a:effectLst/>
                <a:latin typeface="Open Sans"/>
              </a:rPr>
              <a:t>con.</a:t>
            </a:r>
            <a:r>
              <a:rPr kumimoji="0" lang="en-US" altLang="en-US" sz="1600" b="0" i="0" u="none" strike="noStrike" cap="none" normalizeH="0" baseline="0" dirty="0" err="1" smtClean="0">
                <a:ln>
                  <a:noFill/>
                </a:ln>
                <a:solidFill>
                  <a:srgbClr val="FF0000"/>
                </a:solidFill>
                <a:effectLst/>
                <a:latin typeface="Open Sans"/>
              </a:rPr>
              <a:t>CreateStatement</a:t>
            </a:r>
            <a:r>
              <a:rPr kumimoji="0" lang="en-US" altLang="en-US" sz="1600" b="0" i="0" u="none" strike="noStrike" cap="none" normalizeH="0" baseline="0" dirty="0" smtClean="0">
                <a:ln>
                  <a:noFill/>
                </a:ln>
                <a:solidFill>
                  <a:srgbClr val="000000"/>
                </a:solidFill>
                <a:effectLst/>
                <a:latin typeface="Open Sans"/>
              </a:rPr>
              <a:t>(</a:t>
            </a:r>
            <a:r>
              <a:rPr kumimoji="0" lang="en-US" altLang="en-US" sz="1600" b="0" i="0" u="none" strike="noStrike" cap="none" normalizeH="0" baseline="0" dirty="0" err="1" smtClean="0">
                <a:ln>
                  <a:noFill/>
                </a:ln>
                <a:solidFill>
                  <a:srgbClr val="FF0000"/>
                </a:solidFill>
                <a:effectLst/>
                <a:latin typeface="Open Sans"/>
              </a:rPr>
              <a:t>ResutlSet</a:t>
            </a:r>
            <a:r>
              <a:rPr kumimoji="0" lang="en-US" altLang="en-US" sz="1600" b="0" i="0" u="none" strike="noStrike" cap="none" normalizeH="0" baseline="0" dirty="0" err="1" smtClean="0">
                <a:ln>
                  <a:noFill/>
                </a:ln>
                <a:solidFill>
                  <a:srgbClr val="000000"/>
                </a:solidFill>
                <a:effectLst/>
                <a:latin typeface="Open Sans"/>
              </a:rPr>
              <a:t>.TYPE_SCROLL_INSENSITIVE</a:t>
            </a:r>
            <a:r>
              <a:rPr kumimoji="0" lang="en-US" altLang="en-US" sz="1600" b="0" i="0" u="none" strike="noStrike" cap="none" normalizeH="0" baseline="0" dirty="0" smtClean="0">
                <a:ln>
                  <a:noFill/>
                </a:ln>
                <a:solidFill>
                  <a:srgbClr val="000000"/>
                </a:solidFill>
                <a:effectLst/>
                <a:latin typeface="Open Sans"/>
              </a:rPr>
              <a:t>, </a:t>
            </a:r>
            <a:r>
              <a:rPr kumimoji="0" lang="en-US" altLang="en-US" sz="1600" b="0" i="0" u="none" strike="noStrike" cap="none" normalizeH="0" baseline="0" dirty="0" err="1" smtClean="0">
                <a:ln>
                  <a:noFill/>
                </a:ln>
                <a:solidFill>
                  <a:srgbClr val="FF0000"/>
                </a:solidFill>
                <a:effectLst/>
                <a:latin typeface="Open Sans"/>
              </a:rPr>
              <a:t>ResultSet</a:t>
            </a:r>
            <a:r>
              <a:rPr kumimoji="0" lang="en-US" altLang="en-US" sz="1600" b="0" i="0" u="none" strike="noStrike" cap="none" normalizeH="0" baseline="0" dirty="0" err="1" smtClean="0">
                <a:ln>
                  <a:noFill/>
                </a:ln>
                <a:solidFill>
                  <a:srgbClr val="000000"/>
                </a:solidFill>
                <a:effectLst/>
                <a:latin typeface="Open Sans"/>
              </a:rPr>
              <a:t>.CONCUR_READ_ONLY</a:t>
            </a:r>
            <a:r>
              <a:rPr kumimoji="0" lang="en-US" altLang="en-US" sz="1600" b="0" i="0" u="none" strike="noStrike" cap="none" normalizeH="0" baseline="0" dirty="0" smtClean="0">
                <a:ln>
                  <a:noFill/>
                </a:ln>
                <a:solidFill>
                  <a:srgbClr val="000000"/>
                </a:solidFill>
                <a:effectLst/>
                <a:latin typeface="Open Sans"/>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137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Scrollable </a:t>
            </a:r>
            <a:r>
              <a:rPr lang="en-IN" dirty="0" err="1"/>
              <a:t>ResultSet</a:t>
            </a:r>
            <a:r>
              <a:rPr lang="en-IN" dirty="0"/>
              <a:t> </a:t>
            </a:r>
            <a:r>
              <a:rPr lang="en-IN" dirty="0" smtClean="0"/>
              <a:t>– Mode &amp; Methods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97531293"/>
              </p:ext>
            </p:extLst>
          </p:nvPr>
        </p:nvGraphicFramePr>
        <p:xfrm>
          <a:off x="1532964" y="1759229"/>
          <a:ext cx="9076765" cy="1371600"/>
        </p:xfrm>
        <a:graphic>
          <a:graphicData uri="http://schemas.openxmlformats.org/drawingml/2006/table">
            <a:tbl>
              <a:tblPr/>
              <a:tblGrid>
                <a:gridCol w="3818267"/>
                <a:gridCol w="5258498"/>
              </a:tblGrid>
              <a:tr h="0">
                <a:tc>
                  <a:txBody>
                    <a:bodyPr/>
                    <a:lstStyle/>
                    <a:p>
                      <a:pPr algn="ctr" fontAlgn="t"/>
                      <a:r>
                        <a:rPr lang="en-IN" sz="2000" b="1" dirty="0">
                          <a:effectLst/>
                        </a:rPr>
                        <a:t>Concurrency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IN" sz="2000">
                          <a:effectLst/>
                        </a:rPr>
                        <a:t>ResultSet.CONCUR_READ_ONLY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Creates a read-only result set. This is the default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IN" sz="2000">
                          <a:effectLst/>
                        </a:rPr>
                        <a:t>ResultSet.CONCUR_UPDATABLE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a:effectLst/>
                        </a:rPr>
                        <a:t>Creates an updateable result set.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4"/>
          <p:cNvSpPr/>
          <p:nvPr/>
        </p:nvSpPr>
        <p:spPr>
          <a:xfrm>
            <a:off x="1284193" y="4096556"/>
            <a:ext cx="8565777"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IN" sz="2000" b="1" dirty="0" err="1" smtClean="0"/>
              <a:t>afterLast</a:t>
            </a:r>
            <a:r>
              <a:rPr lang="en-IN" sz="2000" b="1" dirty="0" smtClean="0"/>
              <a:t>: </a:t>
            </a:r>
            <a:r>
              <a:rPr lang="en-IN" sz="2000" dirty="0" smtClean="0"/>
              <a:t>Used </a:t>
            </a:r>
            <a:r>
              <a:rPr lang="en-IN" sz="2000" dirty="0"/>
              <a:t>to move the cursor after last row.</a:t>
            </a:r>
          </a:p>
          <a:p>
            <a:r>
              <a:rPr lang="en-IN" sz="2000" b="1" dirty="0" err="1"/>
              <a:t>BeforeFirst</a:t>
            </a:r>
            <a:r>
              <a:rPr lang="en-IN" sz="2000" b="1" dirty="0"/>
              <a:t>:</a:t>
            </a:r>
            <a:r>
              <a:rPr lang="en-IN" sz="2000" dirty="0"/>
              <a:t> Used to move the cursor before first row.</a:t>
            </a:r>
          </a:p>
          <a:p>
            <a:r>
              <a:rPr lang="en-IN" sz="2000" b="1" dirty="0"/>
              <a:t>previous:</a:t>
            </a:r>
            <a:r>
              <a:rPr lang="en-IN" sz="2000" dirty="0"/>
              <a:t> Used to move the cursor backward.</a:t>
            </a:r>
          </a:p>
          <a:p>
            <a:r>
              <a:rPr lang="en-IN" sz="2000" b="1" dirty="0"/>
              <a:t>first:</a:t>
            </a:r>
            <a:r>
              <a:rPr lang="en-IN" sz="2000" dirty="0"/>
              <a:t> Used to move the cursor first at row.</a:t>
            </a:r>
          </a:p>
          <a:p>
            <a:r>
              <a:rPr lang="en-IN" sz="2000" b="1" dirty="0"/>
              <a:t>last: </a:t>
            </a:r>
            <a:r>
              <a:rPr lang="en-IN" sz="2000" dirty="0"/>
              <a:t>Used to move the cursor at last row</a:t>
            </a:r>
            <a:r>
              <a:rPr lang="en-IN" sz="2000" dirty="0" smtClean="0"/>
              <a:t>.</a:t>
            </a:r>
          </a:p>
          <a:p>
            <a:r>
              <a:rPr lang="en-IN" sz="2000" b="1" dirty="0" smtClean="0"/>
              <a:t>absolute</a:t>
            </a:r>
            <a:r>
              <a:rPr lang="en-IN" sz="2000" dirty="0" smtClean="0"/>
              <a:t>: </a:t>
            </a:r>
            <a:r>
              <a:rPr lang="en-IN" sz="2000" dirty="0"/>
              <a:t>Moves the cursor to the specified row</a:t>
            </a:r>
            <a:r>
              <a:rPr lang="en-IN" sz="2000" dirty="0" smtClean="0"/>
              <a:t>.</a:t>
            </a:r>
          </a:p>
          <a:p>
            <a:r>
              <a:rPr lang="en-IN" sz="2000" b="1" dirty="0"/>
              <a:t>relative</a:t>
            </a:r>
            <a:r>
              <a:rPr lang="en-IN" sz="2000" b="1" dirty="0" smtClean="0"/>
              <a:t>: </a:t>
            </a:r>
            <a:r>
              <a:rPr lang="en-IN" sz="2000" dirty="0" smtClean="0"/>
              <a:t>Moves </a:t>
            </a:r>
            <a:r>
              <a:rPr lang="en-IN" sz="2000" dirty="0"/>
              <a:t>the cursor the given number of rows forward or </a:t>
            </a:r>
            <a:r>
              <a:rPr lang="en-IN" sz="2000" dirty="0" smtClean="0"/>
              <a:t>backward.</a:t>
            </a:r>
            <a:endParaRPr lang="en-IN" sz="2000" dirty="0"/>
          </a:p>
        </p:txBody>
      </p:sp>
      <p:sp>
        <p:nvSpPr>
          <p:cNvPr id="6" name="Rectangle 5"/>
          <p:cNvSpPr/>
          <p:nvPr/>
        </p:nvSpPr>
        <p:spPr>
          <a:xfrm>
            <a:off x="1284192" y="3294093"/>
            <a:ext cx="8565777"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IN" b="1" dirty="0"/>
              <a:t>Below all methods are used for move the cursor in Scrollable </a:t>
            </a:r>
            <a:r>
              <a:rPr lang="en-IN" b="1" dirty="0" err="1"/>
              <a:t>ResultSet</a:t>
            </a:r>
            <a:r>
              <a:rPr lang="en-IN" b="1" dirty="0"/>
              <a:t>.</a:t>
            </a:r>
          </a:p>
        </p:txBody>
      </p:sp>
    </p:spTree>
    <p:extLst>
      <p:ext uri="{BB962C8B-B14F-4D97-AF65-F5344CB8AC3E}">
        <p14:creationId xmlns:p14="http://schemas.microsoft.com/office/powerpoint/2010/main" val="122513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1106" y="191743"/>
            <a:ext cx="8449788" cy="6474513"/>
          </a:xfrm>
          <a:prstGeom prst="rect">
            <a:avLst/>
          </a:prstGeom>
        </p:spPr>
      </p:pic>
    </p:spTree>
    <p:extLst>
      <p:ext uri="{BB962C8B-B14F-4D97-AF65-F5344CB8AC3E}">
        <p14:creationId xmlns:p14="http://schemas.microsoft.com/office/powerpoint/2010/main" val="39525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609600" y="555626"/>
            <a:ext cx="10972800" cy="555624"/>
          </a:xfrm>
          <a:noFill/>
        </p:spPr>
        <p:txBody>
          <a:bodyPr>
            <a:normAutofit fontScale="90000"/>
          </a:bodyPr>
          <a:lstStyle/>
          <a:p>
            <a:pPr eaLnBrk="1" hangingPunct="1"/>
            <a:r>
              <a:rPr lang="en-US" altLang="en-US" dirty="0" smtClean="0"/>
              <a:t>Using SQL Insert </a:t>
            </a:r>
          </a:p>
        </p:txBody>
      </p:sp>
      <p:sp>
        <p:nvSpPr>
          <p:cNvPr id="411653" name="Rectangle 5"/>
          <p:cNvSpPr>
            <a:spLocks noChangeArrowheads="1"/>
          </p:cNvSpPr>
          <p:nvPr/>
        </p:nvSpPr>
        <p:spPr bwMode="auto">
          <a:xfrm>
            <a:off x="2316163" y="1052514"/>
            <a:ext cx="81724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2400"/>
              <a:t>It demonstrates the usage of INSERT statement in SQL. </a:t>
            </a:r>
          </a:p>
        </p:txBody>
      </p:sp>
      <p:sp>
        <p:nvSpPr>
          <p:cNvPr id="40964" name="Rectangle 6"/>
          <p:cNvSpPr>
            <a:spLocks noChangeArrowheads="1"/>
          </p:cNvSpPr>
          <p:nvPr/>
        </p:nvSpPr>
        <p:spPr bwMode="auto">
          <a:xfrm>
            <a:off x="2208213" y="5516564"/>
            <a:ext cx="82089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en-US">
                <a:solidFill>
                  <a:srgbClr val="FF0000"/>
                </a:solidFill>
              </a:rPr>
              <a:t>Demonstration</a:t>
            </a:r>
            <a:r>
              <a:rPr lang="en-US" altLang="en-US"/>
              <a:t>: Example 3</a:t>
            </a:r>
          </a:p>
        </p:txBody>
      </p:sp>
      <p:sp>
        <p:nvSpPr>
          <p:cNvPr id="411655" name="Rectangle 7"/>
          <p:cNvSpPr>
            <a:spLocks noChangeArrowheads="1"/>
          </p:cNvSpPr>
          <p:nvPr/>
        </p:nvSpPr>
        <p:spPr bwMode="auto">
          <a:xfrm>
            <a:off x="2135189" y="1916113"/>
            <a:ext cx="8281987" cy="3397250"/>
          </a:xfrm>
          <a:prstGeom prst="rect">
            <a:avLst/>
          </a:prstGeom>
          <a:solidFill>
            <a:srgbClr val="FFFFCC"/>
          </a:solidFill>
          <a:ln w="9525">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fr-FR" altLang="zh-CN">
              <a:latin typeface="Courier New" panose="02070309020205020404" pitchFamily="49" charset="0"/>
            </a:endParaRPr>
          </a:p>
          <a:p>
            <a:pPr eaLnBrk="1" hangingPunct="1"/>
            <a:r>
              <a:rPr lang="fr-FR" altLang="zh-CN">
                <a:latin typeface="Courier New" panose="02070309020205020404" pitchFamily="49" charset="0"/>
              </a:rPr>
              <a:t>import java.sql.SQLException;</a:t>
            </a:r>
          </a:p>
          <a:p>
            <a:pPr eaLnBrk="1" hangingPunct="1"/>
            <a:r>
              <a:rPr lang="fr-FR" altLang="zh-CN">
                <a:latin typeface="Courier New" panose="02070309020205020404" pitchFamily="49" charset="0"/>
              </a:rPr>
              <a:t>import java.sql.Connection;</a:t>
            </a:r>
            <a:endParaRPr lang="en-US" altLang="zh-CN">
              <a:latin typeface="Courier New" panose="02070309020205020404" pitchFamily="49" charset="0"/>
            </a:endParaRPr>
          </a:p>
          <a:p>
            <a:pPr eaLnBrk="1" hangingPunct="1"/>
            <a:r>
              <a:rPr lang="en-US" altLang="zh-CN">
                <a:latin typeface="Courier New" panose="02070309020205020404" pitchFamily="49" charset="0"/>
              </a:rPr>
              <a:t>import java.sql.DriverManager;</a:t>
            </a:r>
          </a:p>
          <a:p>
            <a:pPr eaLnBrk="1" hangingPunct="1"/>
            <a:r>
              <a:rPr lang="en-US" altLang="zh-CN">
                <a:latin typeface="Courier New" panose="02070309020205020404" pitchFamily="49" charset="0"/>
              </a:rPr>
              <a:t>import java.sql.Statement;</a:t>
            </a:r>
          </a:p>
          <a:p>
            <a:pPr eaLnBrk="1" hangingPunct="1"/>
            <a:r>
              <a:rPr lang="en-US" altLang="zh-CN">
                <a:latin typeface="Courier New" panose="02070309020205020404" pitchFamily="49" charset="0"/>
              </a:rPr>
              <a:t>import java.sql.ResultSet;</a:t>
            </a:r>
          </a:p>
          <a:p>
            <a:pPr eaLnBrk="1" hangingPunct="1"/>
            <a:r>
              <a:rPr lang="en-US" altLang="zh-CN">
                <a:latin typeface="Courier New" panose="02070309020205020404" pitchFamily="49" charset="0"/>
              </a:rPr>
              <a:t>/** This class demonstrates the usage of INSERT statement.</a:t>
            </a:r>
          </a:p>
          <a:p>
            <a:pPr eaLnBrk="1" hangingPunct="1"/>
            <a:r>
              <a:rPr lang="en-US" altLang="zh-CN">
                <a:latin typeface="Courier New" panose="02070309020205020404" pitchFamily="49" charset="0"/>
              </a:rPr>
              <a:t>*/</a:t>
            </a:r>
          </a:p>
          <a:p>
            <a:pPr eaLnBrk="1" hangingPunct="1"/>
            <a:r>
              <a:rPr lang="en-US" altLang="zh-CN">
                <a:latin typeface="Courier New" panose="02070309020205020404" pitchFamily="49" charset="0"/>
              </a:rPr>
              <a:t>class Jdbctest3 {</a:t>
            </a:r>
          </a:p>
          <a:p>
            <a:pPr eaLnBrk="1" hangingPunct="1"/>
            <a:r>
              <a:rPr lang="en-US" altLang="zh-CN">
                <a:latin typeface="Courier New" panose="02070309020205020404" pitchFamily="49" charset="0"/>
              </a:rPr>
              <a:t>/** Constructor. */</a:t>
            </a:r>
          </a:p>
          <a:p>
            <a:pPr eaLnBrk="1" hangingPunct="1"/>
            <a:r>
              <a:rPr lang="en-US" altLang="zh-CN">
                <a:latin typeface="Courier New" panose="02070309020205020404" pitchFamily="49" charset="0"/>
              </a:rPr>
              <a:t>    protected Jdbctest3() {</a:t>
            </a:r>
          </a:p>
          <a:p>
            <a:pPr eaLnBrk="1" hangingPunct="1"/>
            <a:r>
              <a:rPr lang="en-US" altLang="zh-CN">
                <a:latin typeface="Courier New" panose="02070309020205020404" pitchFamily="49" charset="0"/>
              </a:rPr>
              <a:t>    }</a:t>
            </a:r>
          </a:p>
        </p:txBody>
      </p:sp>
      <p:sp>
        <p:nvSpPr>
          <p:cNvPr id="411656" name="Rectangle 8"/>
          <p:cNvSpPr>
            <a:spLocks noChangeArrowheads="1"/>
          </p:cNvSpPr>
          <p:nvPr/>
        </p:nvSpPr>
        <p:spPr bwMode="auto">
          <a:xfrm>
            <a:off x="2281239" y="2205038"/>
            <a:ext cx="4319587" cy="143986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411657" name="Rectangle 9"/>
          <p:cNvSpPr>
            <a:spLocks noChangeArrowheads="1"/>
          </p:cNvSpPr>
          <p:nvPr/>
        </p:nvSpPr>
        <p:spPr bwMode="auto">
          <a:xfrm>
            <a:off x="2135189" y="1125538"/>
            <a:ext cx="8281987" cy="5319712"/>
          </a:xfrm>
          <a:prstGeom prst="rect">
            <a:avLst/>
          </a:prstGeom>
          <a:solidFill>
            <a:srgbClr val="FFFFCC"/>
          </a:solidFill>
          <a:ln w="9525">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ourier New" panose="02070309020205020404" pitchFamily="49" charset="0"/>
              </a:rPr>
              <a:t>/** This is a main method. */</a:t>
            </a:r>
          </a:p>
          <a:p>
            <a:pPr eaLnBrk="1" hangingPunct="1"/>
            <a:r>
              <a:rPr lang="en-US" altLang="zh-CN">
                <a:latin typeface="Courier New" panose="02070309020205020404" pitchFamily="49" charset="0"/>
              </a:rPr>
              <a:t>    public static void main(final String [] args) {</a:t>
            </a:r>
          </a:p>
          <a:p>
            <a:pPr eaLnBrk="1" hangingPunct="1"/>
            <a:r>
              <a:rPr lang="en-US" altLang="zh-CN">
                <a:latin typeface="Courier New" panose="02070309020205020404" pitchFamily="49" charset="0"/>
              </a:rPr>
              <a:t>    try {</a:t>
            </a:r>
          </a:p>
          <a:p>
            <a:pPr eaLnBrk="1" hangingPunct="1"/>
            <a:r>
              <a:rPr lang="en-US" altLang="zh-CN">
                <a:latin typeface="Courier New" panose="02070309020205020404" pitchFamily="49" charset="0"/>
              </a:rPr>
              <a:t>        Class.forName("sun.jdbc.odbc.JdbcOdbcDriver");</a:t>
            </a:r>
          </a:p>
          <a:p>
            <a:pPr eaLnBrk="1" hangingPunct="1"/>
            <a:r>
              <a:rPr lang="en-US" altLang="zh-CN">
                <a:latin typeface="Courier New" panose="02070309020205020404" pitchFamily="49" charset="0"/>
              </a:rPr>
              <a:t>    } catch (ClassNotFoundException ce) {</a:t>
            </a:r>
          </a:p>
          <a:p>
            <a:pPr eaLnBrk="1" hangingPunct="1"/>
            <a:r>
              <a:rPr lang="en-US" altLang="zh-CN">
                <a:latin typeface="Courier New" panose="02070309020205020404" pitchFamily="49" charset="0"/>
              </a:rPr>
              <a:t>        System.out.println(ce);</a:t>
            </a:r>
          </a:p>
          <a:p>
            <a:pPr eaLnBrk="1" hangingPunct="1"/>
            <a:r>
              <a:rPr lang="en-US" altLang="zh-CN">
                <a:latin typeface="Courier New" panose="02070309020205020404" pitchFamily="49" charset="0"/>
              </a:rPr>
              <a:t>    }</a:t>
            </a:r>
          </a:p>
          <a:p>
            <a:pPr eaLnBrk="1" hangingPunct="1"/>
            <a:r>
              <a:rPr lang="en-US" altLang="zh-CN">
                <a:latin typeface="Courier New" panose="02070309020205020404" pitchFamily="49" charset="0"/>
              </a:rPr>
              <a:t>    try {</a:t>
            </a:r>
          </a:p>
          <a:p>
            <a:pPr eaLnBrk="1" hangingPunct="1"/>
            <a:r>
              <a:rPr lang="en-US" altLang="zh-CN">
                <a:latin typeface="Courier New" panose="02070309020205020404" pitchFamily="49" charset="0"/>
              </a:rPr>
              <a:t>        String url = "jdbc:odbc:test";</a:t>
            </a:r>
          </a:p>
          <a:p>
            <a:pPr eaLnBrk="1" hangingPunct="1"/>
            <a:r>
              <a:rPr lang="en-US" altLang="zh-CN">
                <a:latin typeface="Courier New" panose="02070309020205020404" pitchFamily="49" charset="0"/>
              </a:rPr>
              <a:t>        String str = "INSERT INTO        friends(name,address,salary)" </a:t>
            </a:r>
            <a:r>
              <a:rPr lang="fr-FR" altLang="zh-CN">
                <a:latin typeface="Courier New" panose="02070309020205020404" pitchFamily="49" charset="0"/>
              </a:rPr>
              <a:t>+ "VALUES('Jessica','Alaska',25690)";</a:t>
            </a:r>
            <a:endParaRPr lang="en-US" altLang="zh-CN">
              <a:latin typeface="Courier New" panose="02070309020205020404" pitchFamily="49" charset="0"/>
            </a:endParaRPr>
          </a:p>
          <a:p>
            <a:pPr eaLnBrk="1" hangingPunct="1"/>
            <a:r>
              <a:rPr lang="en-US" altLang="zh-CN">
                <a:latin typeface="Courier New" panose="02070309020205020404" pitchFamily="49" charset="0"/>
              </a:rPr>
              <a:t>        Connection con = DriverManager.getConnection(url);</a:t>
            </a:r>
          </a:p>
          <a:p>
            <a:pPr eaLnBrk="1" hangingPunct="1"/>
            <a:r>
              <a:rPr lang="en-US" altLang="zh-CN">
                <a:latin typeface="Courier New" panose="02070309020205020404" pitchFamily="49" charset="0"/>
              </a:rPr>
              <a:t>        Statement s = con.createStatement();</a:t>
            </a:r>
          </a:p>
          <a:p>
            <a:pPr eaLnBrk="1" hangingPunct="1"/>
            <a:r>
              <a:rPr lang="en-US" altLang="zh-CN">
                <a:latin typeface="Courier New" panose="02070309020205020404" pitchFamily="49" charset="0"/>
              </a:rPr>
              <a:t>        int rowcount = s.executeUpdate(str);</a:t>
            </a:r>
          </a:p>
          <a:p>
            <a:pPr eaLnBrk="1" hangingPunct="1"/>
            <a:r>
              <a:rPr lang="en-US" altLang="zh-CN">
                <a:latin typeface="Courier New" panose="02070309020205020404" pitchFamily="49" charset="0"/>
              </a:rPr>
              <a:t>        String str1 = "select name, avg(salary) from friends"</a:t>
            </a:r>
          </a:p>
          <a:p>
            <a:pPr eaLnBrk="1" hangingPunct="1"/>
            <a:r>
              <a:rPr lang="en-US" altLang="zh-CN">
                <a:latin typeface="Courier New" panose="02070309020205020404" pitchFamily="49" charset="0"/>
              </a:rPr>
              <a:t>                        + " group by name";</a:t>
            </a:r>
          </a:p>
          <a:p>
            <a:pPr eaLnBrk="1" hangingPunct="1"/>
            <a:r>
              <a:rPr lang="en-US" altLang="zh-CN">
                <a:latin typeface="Courier New" panose="02070309020205020404" pitchFamily="49" charset="0"/>
              </a:rPr>
              <a:t>        </a:t>
            </a:r>
          </a:p>
        </p:txBody>
      </p:sp>
      <p:sp>
        <p:nvSpPr>
          <p:cNvPr id="411659" name="Rectangle 11"/>
          <p:cNvSpPr>
            <a:spLocks noChangeArrowheads="1"/>
          </p:cNvSpPr>
          <p:nvPr/>
        </p:nvSpPr>
        <p:spPr bwMode="auto">
          <a:xfrm>
            <a:off x="2208213" y="3644900"/>
            <a:ext cx="5111750" cy="863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411660" name="Rectangle 12"/>
          <p:cNvSpPr>
            <a:spLocks noChangeArrowheads="1"/>
          </p:cNvSpPr>
          <p:nvPr/>
        </p:nvSpPr>
        <p:spPr bwMode="auto">
          <a:xfrm>
            <a:off x="2135189" y="2276476"/>
            <a:ext cx="8281987" cy="3122613"/>
          </a:xfrm>
          <a:prstGeom prst="rect">
            <a:avLst/>
          </a:prstGeom>
          <a:solidFill>
            <a:srgbClr val="FFFFCC"/>
          </a:solidFill>
          <a:ln w="9525">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latin typeface="Courier New" panose="02070309020205020404" pitchFamily="49" charset="0"/>
              </a:rPr>
              <a:t>ResultSet</a:t>
            </a:r>
            <a:r>
              <a:rPr lang="en-US" altLang="zh-CN" dirty="0">
                <a:latin typeface="Courier New" panose="02070309020205020404" pitchFamily="49" charset="0"/>
              </a:rPr>
              <a:t> </a:t>
            </a:r>
            <a:r>
              <a:rPr lang="en-US" altLang="zh-CN" dirty="0" err="1">
                <a:latin typeface="Courier New" panose="02070309020205020404" pitchFamily="49" charset="0"/>
              </a:rPr>
              <a:t>rs</a:t>
            </a:r>
            <a:r>
              <a:rPr lang="en-US" altLang="zh-CN" dirty="0">
                <a:latin typeface="Courier New" panose="02070309020205020404" pitchFamily="49" charset="0"/>
              </a:rPr>
              <a:t> = </a:t>
            </a:r>
            <a:r>
              <a:rPr lang="en-US" altLang="zh-CN" dirty="0" err="1">
                <a:latin typeface="Courier New" panose="02070309020205020404" pitchFamily="49" charset="0"/>
              </a:rPr>
              <a:t>s.executeQuery</a:t>
            </a:r>
            <a:r>
              <a:rPr lang="en-US" altLang="zh-CN" dirty="0">
                <a:latin typeface="Courier New" panose="02070309020205020404" pitchFamily="49" charset="0"/>
              </a:rPr>
              <a:t>(str1);</a:t>
            </a:r>
          </a:p>
          <a:p>
            <a:pPr eaLnBrk="1" hangingPunct="1"/>
            <a:r>
              <a:rPr lang="en-US" altLang="zh-CN" dirty="0">
                <a:latin typeface="Courier New" panose="02070309020205020404" pitchFamily="49" charset="0"/>
              </a:rPr>
              <a:t>while (</a:t>
            </a:r>
            <a:r>
              <a:rPr lang="en-US" altLang="zh-CN" dirty="0" err="1">
                <a:latin typeface="Courier New" panose="02070309020205020404" pitchFamily="49" charset="0"/>
              </a:rPr>
              <a:t>rs.next</a:t>
            </a:r>
            <a:r>
              <a:rPr lang="en-US" altLang="zh-CN" dirty="0">
                <a:latin typeface="Courier New" panose="02070309020205020404" pitchFamily="49" charset="0"/>
              </a:rPr>
              <a:t>()) {</a:t>
            </a:r>
          </a:p>
          <a:p>
            <a:pPr eaLnBrk="1" hangingPunct="1"/>
            <a:r>
              <a:rPr lang="en-US" altLang="zh-CN" dirty="0">
                <a:latin typeface="Courier New" panose="02070309020205020404" pitchFamily="49" charset="0"/>
              </a:rPr>
              <a:t>            </a:t>
            </a:r>
            <a:r>
              <a:rPr lang="en-US" altLang="zh-CN" dirty="0" err="1">
                <a:latin typeface="Courier New" panose="02070309020205020404" pitchFamily="49" charset="0"/>
              </a:rPr>
              <a:t>System.out.print</a:t>
            </a:r>
            <a:r>
              <a:rPr lang="en-US" altLang="zh-CN" dirty="0">
                <a:latin typeface="Courier New" panose="02070309020205020404" pitchFamily="49" charset="0"/>
              </a:rPr>
              <a:t>(</a:t>
            </a:r>
            <a:r>
              <a:rPr lang="en-US" altLang="zh-CN" dirty="0" err="1">
                <a:latin typeface="Courier New" panose="02070309020205020404" pitchFamily="49" charset="0"/>
              </a:rPr>
              <a:t>rs.getString</a:t>
            </a:r>
            <a:r>
              <a:rPr lang="en-US" altLang="zh-CN" dirty="0">
                <a:latin typeface="Courier New" panose="02070309020205020404" pitchFamily="49" charset="0"/>
              </a:rPr>
              <a:t>(1) + "\t");</a:t>
            </a:r>
          </a:p>
          <a:p>
            <a:pPr eaLnBrk="1" hangingPunct="1"/>
            <a:r>
              <a:rPr lang="en-US" altLang="zh-CN" dirty="0">
                <a:latin typeface="Courier New" panose="02070309020205020404" pitchFamily="49" charset="0"/>
              </a:rPr>
              <a:t>            </a:t>
            </a:r>
            <a:r>
              <a:rPr lang="fr-FR" altLang="zh-CN" dirty="0" err="1">
                <a:latin typeface="Courier New" panose="02070309020205020404" pitchFamily="49" charset="0"/>
              </a:rPr>
              <a:t>System.out.print</a:t>
            </a:r>
            <a:r>
              <a:rPr lang="fr-FR" altLang="zh-CN" dirty="0">
                <a:latin typeface="Courier New" panose="02070309020205020404" pitchFamily="49" charset="0"/>
              </a:rPr>
              <a:t>(</a:t>
            </a:r>
            <a:r>
              <a:rPr lang="fr-FR" altLang="zh-CN" dirty="0" err="1">
                <a:latin typeface="Courier New" panose="02070309020205020404" pitchFamily="49" charset="0"/>
              </a:rPr>
              <a:t>rs.getInt</a:t>
            </a:r>
            <a:r>
              <a:rPr lang="fr-FR" altLang="zh-CN" dirty="0">
                <a:latin typeface="Courier New" panose="02070309020205020404" pitchFamily="49" charset="0"/>
              </a:rPr>
              <a:t>(2) + "\t");</a:t>
            </a:r>
          </a:p>
          <a:p>
            <a:pPr eaLnBrk="1" hangingPunct="1"/>
            <a:r>
              <a:rPr lang="fr-FR" altLang="zh-CN" dirty="0">
                <a:latin typeface="Courier New" panose="02070309020205020404" pitchFamily="49" charset="0"/>
              </a:rPr>
              <a:t>            </a:t>
            </a:r>
            <a:r>
              <a:rPr lang="fr-FR" altLang="zh-CN" dirty="0" err="1">
                <a:latin typeface="Courier New" panose="02070309020205020404" pitchFamily="49" charset="0"/>
              </a:rPr>
              <a:t>System.out.println</a:t>
            </a:r>
            <a:r>
              <a:rPr lang="fr-FR" altLang="zh-CN" dirty="0">
                <a:latin typeface="Courier New" panose="02070309020205020404" pitchFamily="49" charset="0"/>
              </a:rPr>
              <a:t>(" ");</a:t>
            </a:r>
          </a:p>
          <a:p>
            <a:pPr eaLnBrk="1" hangingPunct="1"/>
            <a:r>
              <a:rPr lang="fr-FR" altLang="zh-CN" dirty="0">
                <a:latin typeface="Courier New" panose="02070309020205020404" pitchFamily="49" charset="0"/>
              </a:rPr>
              <a:t>    }</a:t>
            </a:r>
          </a:p>
          <a:p>
            <a:pPr eaLnBrk="1" hangingPunct="1"/>
            <a:r>
              <a:rPr lang="fr-FR" altLang="zh-CN" dirty="0">
                <a:latin typeface="Courier New" panose="02070309020205020404" pitchFamily="49" charset="0"/>
              </a:rPr>
              <a:t>    } catch (</a:t>
            </a:r>
            <a:r>
              <a:rPr lang="fr-FR" altLang="zh-CN" dirty="0" err="1">
                <a:latin typeface="Courier New" panose="02070309020205020404" pitchFamily="49" charset="0"/>
              </a:rPr>
              <a:t>SQLException</a:t>
            </a:r>
            <a:r>
              <a:rPr lang="fr-FR" altLang="zh-CN" dirty="0">
                <a:latin typeface="Courier New" panose="02070309020205020404" pitchFamily="49" charset="0"/>
              </a:rPr>
              <a:t> ce) {</a:t>
            </a:r>
          </a:p>
          <a:p>
            <a:pPr eaLnBrk="1" hangingPunct="1"/>
            <a:r>
              <a:rPr lang="fr-FR" altLang="zh-CN" dirty="0">
                <a:latin typeface="Courier New" panose="02070309020205020404" pitchFamily="49" charset="0"/>
              </a:rPr>
              <a:t>        </a:t>
            </a:r>
            <a:r>
              <a:rPr lang="fr-FR" altLang="zh-CN" dirty="0" err="1">
                <a:latin typeface="Courier New" panose="02070309020205020404" pitchFamily="49" charset="0"/>
              </a:rPr>
              <a:t>System.out.println</a:t>
            </a:r>
            <a:r>
              <a:rPr lang="fr-FR" altLang="zh-CN" dirty="0">
                <a:latin typeface="Courier New" panose="02070309020205020404" pitchFamily="49" charset="0"/>
              </a:rPr>
              <a:t>(ce);</a:t>
            </a:r>
          </a:p>
          <a:p>
            <a:pPr eaLnBrk="1" hangingPunct="1"/>
            <a:r>
              <a:rPr lang="fr-FR" altLang="zh-CN" dirty="0">
                <a:latin typeface="Courier New" panose="02070309020205020404" pitchFamily="49" charset="0"/>
              </a:rPr>
              <a:t>    }</a:t>
            </a:r>
          </a:p>
          <a:p>
            <a:pPr eaLnBrk="1" hangingPunct="1"/>
            <a:r>
              <a:rPr lang="fr-FR" altLang="zh-CN" dirty="0">
                <a:latin typeface="Courier New" panose="02070309020205020404" pitchFamily="49" charset="0"/>
              </a:rPr>
              <a:t>    }</a:t>
            </a:r>
          </a:p>
          <a:p>
            <a:pPr eaLnBrk="1" hangingPunct="1"/>
            <a:r>
              <a:rPr lang="fr-FR" altLang="zh-CN" dirty="0">
                <a:latin typeface="Courier New" panose="02070309020205020404" pitchFamily="49" charset="0"/>
              </a:rPr>
              <a:t>}</a:t>
            </a:r>
            <a:endParaRPr lang="en-US" altLang="zh-CN" dirty="0">
              <a:latin typeface="Courier New" panose="02070309020205020404" pitchFamily="49" charset="0"/>
            </a:endParaRPr>
          </a:p>
        </p:txBody>
      </p:sp>
    </p:spTree>
    <p:extLst>
      <p:ext uri="{BB962C8B-B14F-4D97-AF65-F5344CB8AC3E}">
        <p14:creationId xmlns:p14="http://schemas.microsoft.com/office/powerpoint/2010/main" val="280432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1653">
                                            <p:txEl>
                                              <p:pRg st="0" end="0"/>
                                            </p:txEl>
                                          </p:spTgt>
                                        </p:tgtEl>
                                        <p:attrNameLst>
                                          <p:attrName>style.visibility</p:attrName>
                                        </p:attrNameLst>
                                      </p:cBhvr>
                                      <p:to>
                                        <p:strVal val="visible"/>
                                      </p:to>
                                    </p:set>
                                    <p:anim calcmode="lin" valueType="num">
                                      <p:cBhvr additive="base">
                                        <p:cTn id="7" dur="1000" fill="hold"/>
                                        <p:tgtEl>
                                          <p:spTgt spid="41165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116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1655"/>
                                        </p:tgtEl>
                                        <p:attrNameLst>
                                          <p:attrName>style.visibility</p:attrName>
                                        </p:attrNameLst>
                                      </p:cBhvr>
                                      <p:to>
                                        <p:strVal val="visible"/>
                                      </p:to>
                                    </p:set>
                                  </p:childTnLst>
                                </p:cTn>
                              </p:par>
                            </p:childTnLst>
                          </p:cTn>
                        </p:par>
                        <p:par>
                          <p:cTn id="13" fill="hold" nodeType="afterGroup">
                            <p:stCondLst>
                              <p:cond delay="0"/>
                            </p:stCondLst>
                            <p:childTnLst>
                              <p:par>
                                <p:cTn id="14" presetID="21" presetClass="entr" presetSubtype="1" fill="hold" grpId="0" nodeType="afterEffect">
                                  <p:stCondLst>
                                    <p:cond delay="0"/>
                                  </p:stCondLst>
                                  <p:childTnLst>
                                    <p:set>
                                      <p:cBhvr>
                                        <p:cTn id="15" dur="1" fill="hold">
                                          <p:stCondLst>
                                            <p:cond delay="0"/>
                                          </p:stCondLst>
                                        </p:cTn>
                                        <p:tgtEl>
                                          <p:spTgt spid="411656"/>
                                        </p:tgtEl>
                                        <p:attrNameLst>
                                          <p:attrName>style.visibility</p:attrName>
                                        </p:attrNameLst>
                                      </p:cBhvr>
                                      <p:to>
                                        <p:strVal val="visible"/>
                                      </p:to>
                                    </p:set>
                                    <p:animEffect transition="in" filter="wheel(1)">
                                      <p:cBhvr>
                                        <p:cTn id="16" dur="2000"/>
                                        <p:tgtEl>
                                          <p:spTgt spid="4116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1657"/>
                                        </p:tgtEl>
                                        <p:attrNameLst>
                                          <p:attrName>style.visibility</p:attrName>
                                        </p:attrNameLst>
                                      </p:cBhvr>
                                      <p:to>
                                        <p:strVal val="visible"/>
                                      </p:to>
                                    </p:set>
                                  </p:childTnLst>
                                </p:cTn>
                              </p:par>
                            </p:childTnLst>
                          </p:cTn>
                        </p:par>
                        <p:par>
                          <p:cTn id="21" fill="hold" nodeType="afterGroup">
                            <p:stCondLst>
                              <p:cond delay="0"/>
                            </p:stCondLst>
                            <p:childTnLst>
                              <p:par>
                                <p:cTn id="22" presetID="21" presetClass="entr" presetSubtype="1" fill="hold" grpId="0" nodeType="afterEffect">
                                  <p:stCondLst>
                                    <p:cond delay="0"/>
                                  </p:stCondLst>
                                  <p:childTnLst>
                                    <p:set>
                                      <p:cBhvr>
                                        <p:cTn id="23" dur="1" fill="hold">
                                          <p:stCondLst>
                                            <p:cond delay="0"/>
                                          </p:stCondLst>
                                        </p:cTn>
                                        <p:tgtEl>
                                          <p:spTgt spid="411659"/>
                                        </p:tgtEl>
                                        <p:attrNameLst>
                                          <p:attrName>style.visibility</p:attrName>
                                        </p:attrNameLst>
                                      </p:cBhvr>
                                      <p:to>
                                        <p:strVal val="visible"/>
                                      </p:to>
                                    </p:set>
                                    <p:animEffect transition="in" filter="wheel(1)">
                                      <p:cBhvr>
                                        <p:cTn id="24" dur="2000"/>
                                        <p:tgtEl>
                                          <p:spTgt spid="41165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1165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1165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41165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41165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11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3" grpId="0" build="allAtOnce"/>
      <p:bldP spid="411655" grpId="0" animBg="1"/>
      <p:bldP spid="411655" grpId="1" animBg="1"/>
      <p:bldP spid="411656" grpId="0" animBg="1"/>
      <p:bldP spid="411656" grpId="1" animBg="1"/>
      <p:bldP spid="411657" grpId="0" animBg="1"/>
      <p:bldP spid="411657" grpId="1" animBg="1"/>
      <p:bldP spid="411659" grpId="0" animBg="1"/>
      <p:bldP spid="411659" grpId="1" animBg="1"/>
      <p:bldP spid="41166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4"/>
          <p:cNvSpPr>
            <a:spLocks noGrp="1" noChangeArrowheads="1"/>
          </p:cNvSpPr>
          <p:nvPr>
            <p:ph idx="1"/>
          </p:nvPr>
        </p:nvSpPr>
        <p:spPr>
          <a:xfrm>
            <a:off x="2207568" y="1340769"/>
            <a:ext cx="8229600" cy="4525963"/>
          </a:xfrm>
          <a:solidFill>
            <a:srgbClr val="FFFFCC"/>
          </a:solidFill>
          <a:ln>
            <a:solidFill>
              <a:srgbClr val="F58311"/>
            </a:solidFill>
            <a:miter lim="800000"/>
            <a:headEnd/>
            <a:tailEnd/>
          </a:ln>
        </p:spPr>
        <p:txBody>
          <a:bodyPr>
            <a:normAutofit lnSpcReduction="10000"/>
          </a:bodyPr>
          <a:lstStyle/>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This is a main method. */</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public static void main(final String [] </a:t>
            </a:r>
            <a:r>
              <a:rPr lang="en-US" altLang="zh-CN" sz="1800" dirty="0" err="1">
                <a:solidFill>
                  <a:schemeClr val="tx1"/>
                </a:solidFill>
                <a:latin typeface="Courier New" panose="02070309020205020404" pitchFamily="49" charset="0"/>
                <a:ea typeface="宋体" panose="02010600030101010101" pitchFamily="2" charset="-122"/>
              </a:rPr>
              <a:t>args</a:t>
            </a:r>
            <a:r>
              <a:rPr lang="en-US" altLang="zh-CN" sz="1800" dirty="0">
                <a:solidFill>
                  <a:schemeClr val="tx1"/>
                </a:solidFill>
                <a:latin typeface="Courier New" panose="02070309020205020404" pitchFamily="49" charset="0"/>
                <a:ea typeface="宋体" panose="02010600030101010101" pitchFamily="2" charset="-122"/>
              </a:rPr>
              <a:t>) {</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try {</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a:t>
            </a:r>
            <a:r>
              <a:rPr lang="en-US" altLang="zh-CN" sz="1800" dirty="0" err="1">
                <a:solidFill>
                  <a:schemeClr val="tx1"/>
                </a:solidFill>
                <a:latin typeface="Courier New" panose="02070309020205020404" pitchFamily="49" charset="0"/>
                <a:ea typeface="宋体" panose="02010600030101010101" pitchFamily="2" charset="-122"/>
              </a:rPr>
              <a:t>Class.forName</a:t>
            </a:r>
            <a:r>
              <a:rPr lang="en-US" altLang="zh-CN" sz="1800" dirty="0">
                <a:solidFill>
                  <a:schemeClr val="tx1"/>
                </a:solidFill>
                <a:latin typeface="Courier New" panose="02070309020205020404" pitchFamily="49" charset="0"/>
                <a:ea typeface="宋体" panose="02010600030101010101" pitchFamily="2" charset="-122"/>
              </a:rPr>
              <a:t>("</a:t>
            </a:r>
            <a:r>
              <a:rPr lang="en-US" altLang="zh-CN" sz="1800" dirty="0" err="1">
                <a:solidFill>
                  <a:schemeClr val="tx1"/>
                </a:solidFill>
                <a:latin typeface="Courier New" panose="02070309020205020404" pitchFamily="49" charset="0"/>
                <a:ea typeface="宋体" panose="02010600030101010101" pitchFamily="2" charset="-122"/>
              </a:rPr>
              <a:t>sun.jdbc.odbc.JdbcOdbcDriver</a:t>
            </a:r>
            <a:r>
              <a:rPr lang="en-US" altLang="zh-CN" sz="1800" dirty="0">
                <a:solidFill>
                  <a:schemeClr val="tx1"/>
                </a:solidFill>
                <a:latin typeface="Courier New" panose="02070309020205020404" pitchFamily="49" charset="0"/>
                <a:ea typeface="宋体" panose="02010600030101010101" pitchFamily="2" charset="-122"/>
              </a:rPr>
              <a:t>");</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 catch (</a:t>
            </a:r>
            <a:r>
              <a:rPr lang="en-US" altLang="zh-CN" sz="1800" dirty="0" err="1">
                <a:solidFill>
                  <a:schemeClr val="tx1"/>
                </a:solidFill>
                <a:latin typeface="Courier New" panose="02070309020205020404" pitchFamily="49" charset="0"/>
                <a:ea typeface="宋体" panose="02010600030101010101" pitchFamily="2" charset="-122"/>
              </a:rPr>
              <a:t>ClassNotFoundException</a:t>
            </a:r>
            <a:r>
              <a:rPr lang="en-US" altLang="zh-CN" sz="1800" dirty="0">
                <a:solidFill>
                  <a:schemeClr val="tx1"/>
                </a:solidFill>
                <a:latin typeface="Courier New" panose="02070309020205020404" pitchFamily="49" charset="0"/>
                <a:ea typeface="宋体" panose="02010600030101010101" pitchFamily="2" charset="-122"/>
              </a:rPr>
              <a:t> </a:t>
            </a:r>
            <a:r>
              <a:rPr lang="en-US" altLang="zh-CN" sz="1800" dirty="0" err="1">
                <a:solidFill>
                  <a:schemeClr val="tx1"/>
                </a:solidFill>
                <a:latin typeface="Courier New" panose="02070309020205020404" pitchFamily="49" charset="0"/>
                <a:ea typeface="宋体" panose="02010600030101010101" pitchFamily="2" charset="-122"/>
              </a:rPr>
              <a:t>ce</a:t>
            </a:r>
            <a:r>
              <a:rPr lang="en-US" altLang="zh-CN" sz="1800" dirty="0">
                <a:solidFill>
                  <a:schemeClr val="tx1"/>
                </a:solidFill>
                <a:latin typeface="Courier New" panose="02070309020205020404" pitchFamily="49" charset="0"/>
                <a:ea typeface="宋体" panose="02010600030101010101" pitchFamily="2" charset="-122"/>
              </a:rPr>
              <a:t>) {</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a:t>
            </a:r>
            <a:r>
              <a:rPr lang="en-US" altLang="zh-CN" sz="1800" dirty="0" err="1">
                <a:solidFill>
                  <a:schemeClr val="tx1"/>
                </a:solidFill>
                <a:latin typeface="Courier New" panose="02070309020205020404" pitchFamily="49" charset="0"/>
                <a:ea typeface="宋体" panose="02010600030101010101" pitchFamily="2" charset="-122"/>
              </a:rPr>
              <a:t>System.out.println</a:t>
            </a:r>
            <a:r>
              <a:rPr lang="en-US" altLang="zh-CN" sz="1800" dirty="0">
                <a:solidFill>
                  <a:schemeClr val="tx1"/>
                </a:solidFill>
                <a:latin typeface="Courier New" panose="02070309020205020404" pitchFamily="49" charset="0"/>
                <a:ea typeface="宋体" panose="02010600030101010101" pitchFamily="2" charset="-122"/>
              </a:rPr>
              <a:t>(</a:t>
            </a:r>
            <a:r>
              <a:rPr lang="en-US" altLang="zh-CN" sz="1800" dirty="0" err="1">
                <a:solidFill>
                  <a:schemeClr val="tx1"/>
                </a:solidFill>
                <a:latin typeface="Courier New" panose="02070309020205020404" pitchFamily="49" charset="0"/>
                <a:ea typeface="宋体" panose="02010600030101010101" pitchFamily="2" charset="-122"/>
              </a:rPr>
              <a:t>ce</a:t>
            </a:r>
            <a:r>
              <a:rPr lang="en-US" altLang="zh-CN" sz="1800" dirty="0">
                <a:solidFill>
                  <a:schemeClr val="tx1"/>
                </a:solidFill>
                <a:latin typeface="Courier New" panose="02070309020205020404" pitchFamily="49" charset="0"/>
                <a:ea typeface="宋体" panose="02010600030101010101" pitchFamily="2" charset="-122"/>
              </a:rPr>
              <a:t>);</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try {</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String </a:t>
            </a:r>
            <a:r>
              <a:rPr lang="en-US" altLang="zh-CN" sz="1800" dirty="0" err="1">
                <a:solidFill>
                  <a:schemeClr val="tx1"/>
                </a:solidFill>
                <a:latin typeface="Courier New" panose="02070309020205020404" pitchFamily="49" charset="0"/>
                <a:ea typeface="宋体" panose="02010600030101010101" pitchFamily="2" charset="-122"/>
              </a:rPr>
              <a:t>url</a:t>
            </a:r>
            <a:r>
              <a:rPr lang="en-US" altLang="zh-CN" sz="1800" dirty="0">
                <a:solidFill>
                  <a:schemeClr val="tx1"/>
                </a:solidFill>
                <a:latin typeface="Courier New" panose="02070309020205020404" pitchFamily="49" charset="0"/>
                <a:ea typeface="宋体" panose="02010600030101010101" pitchFamily="2" charset="-122"/>
              </a:rPr>
              <a:t> = "</a:t>
            </a:r>
            <a:r>
              <a:rPr lang="en-US" altLang="zh-CN" sz="1800" dirty="0" err="1">
                <a:solidFill>
                  <a:schemeClr val="tx1"/>
                </a:solidFill>
                <a:latin typeface="Courier New" panose="02070309020205020404" pitchFamily="49" charset="0"/>
                <a:ea typeface="宋体" panose="02010600030101010101" pitchFamily="2" charset="-122"/>
              </a:rPr>
              <a:t>jdbc:odbc:test</a:t>
            </a:r>
            <a:r>
              <a:rPr lang="en-US" altLang="zh-CN" sz="1800" dirty="0">
                <a:solidFill>
                  <a:schemeClr val="tx1"/>
                </a:solidFill>
                <a:latin typeface="Courier New" panose="02070309020205020404" pitchFamily="49" charset="0"/>
                <a:ea typeface="宋体" panose="02010600030101010101" pitchFamily="2" charset="-122"/>
              </a:rPr>
              <a:t>";</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String </a:t>
            </a:r>
            <a:r>
              <a:rPr lang="en-US" altLang="zh-CN" sz="1800" dirty="0" err="1">
                <a:solidFill>
                  <a:schemeClr val="tx1"/>
                </a:solidFill>
                <a:latin typeface="Courier New" panose="02070309020205020404" pitchFamily="49" charset="0"/>
                <a:ea typeface="宋体" panose="02010600030101010101" pitchFamily="2" charset="-122"/>
              </a:rPr>
              <a:t>str</a:t>
            </a:r>
            <a:r>
              <a:rPr lang="en-US" altLang="zh-CN" sz="1800" dirty="0">
                <a:solidFill>
                  <a:schemeClr val="tx1"/>
                </a:solidFill>
                <a:latin typeface="Courier New" panose="02070309020205020404" pitchFamily="49" charset="0"/>
                <a:ea typeface="宋体" panose="02010600030101010101" pitchFamily="2" charset="-122"/>
              </a:rPr>
              <a:t> = "INSERT INTO        friends(</a:t>
            </a:r>
            <a:r>
              <a:rPr lang="en-US" altLang="zh-CN" sz="1800" dirty="0" err="1">
                <a:solidFill>
                  <a:schemeClr val="tx1"/>
                </a:solidFill>
                <a:latin typeface="Courier New" panose="02070309020205020404" pitchFamily="49" charset="0"/>
                <a:ea typeface="宋体" panose="02010600030101010101" pitchFamily="2" charset="-122"/>
              </a:rPr>
              <a:t>name,address,salary</a:t>
            </a:r>
            <a:r>
              <a:rPr lang="en-US" altLang="zh-CN" sz="1800" dirty="0">
                <a:solidFill>
                  <a:schemeClr val="tx1"/>
                </a:solidFill>
                <a:latin typeface="Courier New" panose="02070309020205020404" pitchFamily="49" charset="0"/>
                <a:ea typeface="宋体" panose="02010600030101010101" pitchFamily="2" charset="-122"/>
              </a:rPr>
              <a:t>)" </a:t>
            </a:r>
            <a:r>
              <a:rPr lang="fr-FR" altLang="zh-CN" sz="1800" dirty="0">
                <a:solidFill>
                  <a:schemeClr val="tx1"/>
                </a:solidFill>
                <a:latin typeface="Courier New" panose="02070309020205020404" pitchFamily="49" charset="0"/>
                <a:ea typeface="宋体" panose="02010600030101010101" pitchFamily="2" charset="-122"/>
              </a:rPr>
              <a:t>+ "VALUES('Jessica','Alaska',25690)";</a:t>
            </a:r>
            <a:endParaRPr lang="en-US" altLang="zh-CN" sz="1800" dirty="0">
              <a:solidFill>
                <a:schemeClr val="tx1"/>
              </a:solidFill>
              <a:latin typeface="Courier New" panose="02070309020205020404" pitchFamily="49" charset="0"/>
              <a:ea typeface="宋体" panose="02010600030101010101" pitchFamily="2" charset="-122"/>
            </a:endParaRP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Connection con = </a:t>
            </a:r>
            <a:r>
              <a:rPr lang="en-US" altLang="zh-CN" sz="1800" dirty="0" err="1">
                <a:solidFill>
                  <a:schemeClr val="tx1"/>
                </a:solidFill>
                <a:latin typeface="Courier New" panose="02070309020205020404" pitchFamily="49" charset="0"/>
                <a:ea typeface="宋体" panose="02010600030101010101" pitchFamily="2" charset="-122"/>
              </a:rPr>
              <a:t>DriverManager.getConnection</a:t>
            </a:r>
            <a:r>
              <a:rPr lang="en-US" altLang="zh-CN" sz="1800" dirty="0">
                <a:solidFill>
                  <a:schemeClr val="tx1"/>
                </a:solidFill>
                <a:latin typeface="Courier New" panose="02070309020205020404" pitchFamily="49" charset="0"/>
                <a:ea typeface="宋体" panose="02010600030101010101" pitchFamily="2" charset="-122"/>
              </a:rPr>
              <a:t>(</a:t>
            </a:r>
            <a:r>
              <a:rPr lang="en-US" altLang="zh-CN" sz="1800" dirty="0" err="1">
                <a:solidFill>
                  <a:schemeClr val="tx1"/>
                </a:solidFill>
                <a:latin typeface="Courier New" panose="02070309020205020404" pitchFamily="49" charset="0"/>
                <a:ea typeface="宋体" panose="02010600030101010101" pitchFamily="2" charset="-122"/>
              </a:rPr>
              <a:t>url</a:t>
            </a:r>
            <a:r>
              <a:rPr lang="en-US" altLang="zh-CN" sz="1800" dirty="0">
                <a:solidFill>
                  <a:schemeClr val="tx1"/>
                </a:solidFill>
                <a:latin typeface="Courier New" panose="02070309020205020404" pitchFamily="49" charset="0"/>
                <a:ea typeface="宋体" panose="02010600030101010101" pitchFamily="2" charset="-122"/>
              </a:rPr>
              <a:t>);</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Statement s = </a:t>
            </a:r>
            <a:r>
              <a:rPr lang="en-US" altLang="zh-CN" sz="1800" dirty="0" err="1">
                <a:solidFill>
                  <a:schemeClr val="tx1"/>
                </a:solidFill>
                <a:latin typeface="Courier New" panose="02070309020205020404" pitchFamily="49" charset="0"/>
                <a:ea typeface="宋体" panose="02010600030101010101" pitchFamily="2" charset="-122"/>
              </a:rPr>
              <a:t>con.createStatement</a:t>
            </a:r>
            <a:r>
              <a:rPr lang="en-US" altLang="zh-CN" sz="1800" dirty="0">
                <a:solidFill>
                  <a:schemeClr val="tx1"/>
                </a:solidFill>
                <a:latin typeface="Courier New" panose="02070309020205020404" pitchFamily="49" charset="0"/>
                <a:ea typeface="宋体" panose="02010600030101010101" pitchFamily="2" charset="-122"/>
              </a:rPr>
              <a:t>();</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a:t>
            </a:r>
            <a:r>
              <a:rPr lang="en-US" altLang="zh-CN" sz="1800" dirty="0" err="1">
                <a:solidFill>
                  <a:schemeClr val="tx1"/>
                </a:solidFill>
                <a:latin typeface="Courier New" panose="02070309020205020404" pitchFamily="49" charset="0"/>
                <a:ea typeface="宋体" panose="02010600030101010101" pitchFamily="2" charset="-122"/>
              </a:rPr>
              <a:t>int</a:t>
            </a:r>
            <a:r>
              <a:rPr lang="en-US" altLang="zh-CN" sz="1800" dirty="0">
                <a:solidFill>
                  <a:schemeClr val="tx1"/>
                </a:solidFill>
                <a:latin typeface="Courier New" panose="02070309020205020404" pitchFamily="49" charset="0"/>
                <a:ea typeface="宋体" panose="02010600030101010101" pitchFamily="2" charset="-122"/>
              </a:rPr>
              <a:t> </a:t>
            </a:r>
            <a:r>
              <a:rPr lang="en-US" altLang="zh-CN" sz="1800" dirty="0" err="1">
                <a:solidFill>
                  <a:schemeClr val="tx1"/>
                </a:solidFill>
                <a:latin typeface="Courier New" panose="02070309020205020404" pitchFamily="49" charset="0"/>
                <a:ea typeface="宋体" panose="02010600030101010101" pitchFamily="2" charset="-122"/>
              </a:rPr>
              <a:t>rowcount</a:t>
            </a:r>
            <a:r>
              <a:rPr lang="en-US" altLang="zh-CN" sz="1800" dirty="0">
                <a:solidFill>
                  <a:schemeClr val="tx1"/>
                </a:solidFill>
                <a:latin typeface="Courier New" panose="02070309020205020404" pitchFamily="49" charset="0"/>
                <a:ea typeface="宋体" panose="02010600030101010101" pitchFamily="2" charset="-122"/>
              </a:rPr>
              <a:t> = </a:t>
            </a:r>
            <a:r>
              <a:rPr lang="en-US" altLang="zh-CN" sz="1800" dirty="0" err="1">
                <a:solidFill>
                  <a:schemeClr val="tx1"/>
                </a:solidFill>
                <a:latin typeface="Courier New" panose="02070309020205020404" pitchFamily="49" charset="0"/>
                <a:ea typeface="宋体" panose="02010600030101010101" pitchFamily="2" charset="-122"/>
              </a:rPr>
              <a:t>s.executeUpdate</a:t>
            </a:r>
            <a:r>
              <a:rPr lang="en-US" altLang="zh-CN" sz="1800" dirty="0">
                <a:solidFill>
                  <a:schemeClr val="tx1"/>
                </a:solidFill>
                <a:latin typeface="Courier New" panose="02070309020205020404" pitchFamily="49" charset="0"/>
                <a:ea typeface="宋体" panose="02010600030101010101" pitchFamily="2" charset="-122"/>
              </a:rPr>
              <a:t>(</a:t>
            </a:r>
            <a:r>
              <a:rPr lang="en-US" altLang="zh-CN" sz="1800" dirty="0" err="1">
                <a:solidFill>
                  <a:schemeClr val="tx1"/>
                </a:solidFill>
                <a:latin typeface="Courier New" panose="02070309020205020404" pitchFamily="49" charset="0"/>
                <a:ea typeface="宋体" panose="02010600030101010101" pitchFamily="2" charset="-122"/>
              </a:rPr>
              <a:t>str</a:t>
            </a:r>
            <a:r>
              <a:rPr lang="en-US" altLang="zh-CN" sz="1800" dirty="0">
                <a:solidFill>
                  <a:schemeClr val="tx1"/>
                </a:solidFill>
                <a:latin typeface="Courier New" panose="02070309020205020404" pitchFamily="49" charset="0"/>
                <a:ea typeface="宋体" panose="02010600030101010101" pitchFamily="2" charset="-122"/>
              </a:rPr>
              <a:t>);</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String str1 = "select name, </a:t>
            </a:r>
            <a:r>
              <a:rPr lang="en-US" altLang="zh-CN" sz="1800" dirty="0" err="1">
                <a:solidFill>
                  <a:schemeClr val="tx1"/>
                </a:solidFill>
                <a:latin typeface="Courier New" panose="02070309020205020404" pitchFamily="49" charset="0"/>
                <a:ea typeface="宋体" panose="02010600030101010101" pitchFamily="2" charset="-122"/>
              </a:rPr>
              <a:t>avg</a:t>
            </a:r>
            <a:r>
              <a:rPr lang="en-US" altLang="zh-CN" sz="1800" dirty="0">
                <a:solidFill>
                  <a:schemeClr val="tx1"/>
                </a:solidFill>
                <a:latin typeface="Courier New" panose="02070309020205020404" pitchFamily="49" charset="0"/>
                <a:ea typeface="宋体" panose="02010600030101010101" pitchFamily="2" charset="-122"/>
              </a:rPr>
              <a:t>(salary) from friends"</a:t>
            </a:r>
          </a:p>
          <a:p>
            <a:pPr marL="109728" indent="0" eaLnBrk="1" hangingPunct="1">
              <a:lnSpc>
                <a:spcPct val="80000"/>
              </a:lnSpc>
              <a:buNone/>
            </a:pPr>
            <a:r>
              <a:rPr lang="en-US" altLang="zh-CN" sz="1800" dirty="0">
                <a:solidFill>
                  <a:schemeClr val="tx1"/>
                </a:solidFill>
                <a:latin typeface="Courier New" panose="02070309020205020404" pitchFamily="49" charset="0"/>
                <a:ea typeface="宋体" panose="02010600030101010101" pitchFamily="2" charset="-122"/>
              </a:rPr>
              <a:t>                        + " group by name";</a:t>
            </a:r>
          </a:p>
          <a:p>
            <a:pPr marL="109728" indent="0">
              <a:lnSpc>
                <a:spcPct val="80000"/>
              </a:lnSpc>
              <a:spcBef>
                <a:spcPct val="0"/>
              </a:spcBef>
              <a:buClrTx/>
              <a:buNone/>
            </a:pPr>
            <a:r>
              <a:rPr lang="en-US" altLang="zh-CN" sz="1600" dirty="0"/>
              <a:t>        </a:t>
            </a:r>
          </a:p>
        </p:txBody>
      </p:sp>
    </p:spTree>
    <p:extLst>
      <p:ext uri="{BB962C8B-B14F-4D97-AF65-F5344CB8AC3E}">
        <p14:creationId xmlns:p14="http://schemas.microsoft.com/office/powerpoint/2010/main" val="878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3940"/>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4239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0" grpId="0" animBg="1"/>
      <p:bldP spid="423940"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3" name="Rectangle 5"/>
          <p:cNvSpPr>
            <a:spLocks noChangeArrowheads="1"/>
          </p:cNvSpPr>
          <p:nvPr/>
        </p:nvSpPr>
        <p:spPr bwMode="auto">
          <a:xfrm>
            <a:off x="2063750" y="2486026"/>
            <a:ext cx="8281988" cy="2847975"/>
          </a:xfrm>
          <a:prstGeom prst="rect">
            <a:avLst/>
          </a:prstGeom>
          <a:solidFill>
            <a:srgbClr val="FFFFCC"/>
          </a:solidFill>
          <a:ln w="9525">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fr-FR" altLang="zh-CN">
                <a:latin typeface="Courier New" panose="02070309020205020404" pitchFamily="49" charset="0"/>
              </a:rPr>
              <a:t>import java.sql.SQLException;</a:t>
            </a:r>
          </a:p>
          <a:p>
            <a:pPr eaLnBrk="1" hangingPunct="1"/>
            <a:r>
              <a:rPr lang="fr-FR" altLang="zh-CN">
                <a:latin typeface="Courier New" panose="02070309020205020404" pitchFamily="49" charset="0"/>
              </a:rPr>
              <a:t>import java.sql.Connection;</a:t>
            </a:r>
            <a:endParaRPr lang="en-US" altLang="zh-CN">
              <a:latin typeface="Courier New" panose="02070309020205020404" pitchFamily="49" charset="0"/>
            </a:endParaRPr>
          </a:p>
          <a:p>
            <a:pPr eaLnBrk="1" hangingPunct="1"/>
            <a:r>
              <a:rPr lang="en-US" altLang="zh-CN">
                <a:latin typeface="Courier New" panose="02070309020205020404" pitchFamily="49" charset="0"/>
              </a:rPr>
              <a:t>import java.sql.DriverManager;</a:t>
            </a:r>
          </a:p>
          <a:p>
            <a:pPr eaLnBrk="1" hangingPunct="1"/>
            <a:r>
              <a:rPr lang="en-US" altLang="zh-CN">
                <a:latin typeface="Courier New" panose="02070309020205020404" pitchFamily="49" charset="0"/>
              </a:rPr>
              <a:t>import java.sql.Statement;</a:t>
            </a:r>
          </a:p>
          <a:p>
            <a:pPr eaLnBrk="1" hangingPunct="1"/>
            <a:r>
              <a:rPr lang="en-US" altLang="zh-CN">
                <a:latin typeface="Courier New" panose="02070309020205020404" pitchFamily="49" charset="0"/>
              </a:rPr>
              <a:t>/** This class demonstrates the usage of commands in SQL.</a:t>
            </a:r>
          </a:p>
          <a:p>
            <a:pPr eaLnBrk="1" hangingPunct="1"/>
            <a:r>
              <a:rPr lang="en-US" altLang="zh-CN">
                <a:latin typeface="Courier New" panose="02070309020205020404" pitchFamily="49" charset="0"/>
              </a:rPr>
              <a:t>*/</a:t>
            </a:r>
          </a:p>
          <a:p>
            <a:pPr eaLnBrk="1" hangingPunct="1"/>
            <a:r>
              <a:rPr lang="en-US" altLang="zh-CN">
                <a:latin typeface="Courier New" panose="02070309020205020404" pitchFamily="49" charset="0"/>
              </a:rPr>
              <a:t>class Jdbc2 {</a:t>
            </a:r>
          </a:p>
          <a:p>
            <a:pPr eaLnBrk="1" hangingPunct="1"/>
            <a:r>
              <a:rPr lang="en-US" altLang="zh-CN">
                <a:latin typeface="Courier New" panose="02070309020205020404" pitchFamily="49" charset="0"/>
              </a:rPr>
              <a:t>/** Constructor. */</a:t>
            </a:r>
          </a:p>
          <a:p>
            <a:pPr eaLnBrk="1" hangingPunct="1"/>
            <a:r>
              <a:rPr lang="en-US" altLang="zh-CN">
                <a:latin typeface="Courier New" panose="02070309020205020404" pitchFamily="49" charset="0"/>
              </a:rPr>
              <a:t>    protected Jdbc2() {</a:t>
            </a:r>
          </a:p>
          <a:p>
            <a:pPr eaLnBrk="1" hangingPunct="1"/>
            <a:r>
              <a:rPr lang="en-US" altLang="zh-CN">
                <a:latin typeface="Courier New" panose="02070309020205020404" pitchFamily="49" charset="0"/>
              </a:rPr>
              <a:t>    }</a:t>
            </a:r>
          </a:p>
        </p:txBody>
      </p:sp>
      <p:sp>
        <p:nvSpPr>
          <p:cNvPr id="45059" name="Rectangle 2"/>
          <p:cNvSpPr>
            <a:spLocks noGrp="1" noChangeArrowheads="1"/>
          </p:cNvSpPr>
          <p:nvPr>
            <p:ph type="title"/>
          </p:nvPr>
        </p:nvSpPr>
        <p:spPr/>
        <p:txBody>
          <a:bodyPr/>
          <a:lstStyle/>
          <a:p>
            <a:pPr eaLnBrk="1" hangingPunct="1"/>
            <a:r>
              <a:rPr lang="en-US" altLang="en-US" sz="3200"/>
              <a:t>Using SQL 5-5</a:t>
            </a:r>
            <a:r>
              <a:rPr lang="en-US" altLang="en-US" smtClean="0"/>
              <a:t> </a:t>
            </a:r>
          </a:p>
        </p:txBody>
      </p:sp>
      <p:sp>
        <p:nvSpPr>
          <p:cNvPr id="416771" name="Rectangle 3"/>
          <p:cNvSpPr>
            <a:spLocks noChangeArrowheads="1"/>
          </p:cNvSpPr>
          <p:nvPr/>
        </p:nvSpPr>
        <p:spPr bwMode="auto">
          <a:xfrm>
            <a:off x="2135188" y="1052514"/>
            <a:ext cx="864076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sz="2400" i="1"/>
              <a:t> </a:t>
            </a:r>
            <a:r>
              <a:rPr lang="en-US" altLang="en-US" sz="2400"/>
              <a:t>It demonstrates the usage of commands in</a:t>
            </a:r>
            <a:r>
              <a:rPr lang="en-US" altLang="en-US"/>
              <a:t> </a:t>
            </a:r>
            <a:r>
              <a:rPr lang="en-US" altLang="en-US" sz="2400"/>
              <a:t>SQL. </a:t>
            </a:r>
          </a:p>
        </p:txBody>
      </p:sp>
      <p:sp>
        <p:nvSpPr>
          <p:cNvPr id="45061" name="Rectangle 4"/>
          <p:cNvSpPr>
            <a:spLocks noChangeArrowheads="1"/>
          </p:cNvSpPr>
          <p:nvPr/>
        </p:nvSpPr>
        <p:spPr bwMode="auto">
          <a:xfrm>
            <a:off x="2208213" y="5516564"/>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Arial" panose="020B060402020202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Arial" panose="020B060402020202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Arial" panose="020B060402020202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en-US">
                <a:solidFill>
                  <a:srgbClr val="FF0000"/>
                </a:solidFill>
              </a:rPr>
              <a:t>Demonstration</a:t>
            </a:r>
            <a:r>
              <a:rPr lang="en-US" altLang="en-US"/>
              <a:t>: Example 4</a:t>
            </a:r>
          </a:p>
        </p:txBody>
      </p:sp>
      <p:sp>
        <p:nvSpPr>
          <p:cNvPr id="416774" name="Rectangle 6"/>
          <p:cNvSpPr>
            <a:spLocks noChangeArrowheads="1"/>
          </p:cNvSpPr>
          <p:nvPr/>
        </p:nvSpPr>
        <p:spPr bwMode="auto">
          <a:xfrm>
            <a:off x="1992313" y="1125538"/>
            <a:ext cx="8604250" cy="5319712"/>
          </a:xfrm>
          <a:prstGeom prst="rect">
            <a:avLst/>
          </a:prstGeom>
          <a:solidFill>
            <a:srgbClr val="FFFFCC"/>
          </a:solidFill>
          <a:ln w="9525">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ourier New" panose="02070309020205020404" pitchFamily="49" charset="0"/>
              </a:rPr>
              <a:t>public static void main(final String [] args) {</a:t>
            </a:r>
          </a:p>
          <a:p>
            <a:pPr eaLnBrk="1" hangingPunct="1"/>
            <a:r>
              <a:rPr lang="en-US" altLang="zh-CN">
                <a:latin typeface="Courier New" panose="02070309020205020404" pitchFamily="49" charset="0"/>
              </a:rPr>
              <a:t>    Connection con;</a:t>
            </a:r>
          </a:p>
          <a:p>
            <a:pPr eaLnBrk="1" hangingPunct="1"/>
            <a:r>
              <a:rPr lang="en-US" altLang="zh-CN">
                <a:latin typeface="Courier New" panose="02070309020205020404" pitchFamily="49" charset="0"/>
              </a:rPr>
              <a:t>    Statement stmt;</a:t>
            </a:r>
          </a:p>
          <a:p>
            <a:pPr eaLnBrk="1" hangingPunct="1"/>
            <a:r>
              <a:rPr lang="en-US" altLang="zh-CN">
                <a:latin typeface="Courier New" panose="02070309020205020404" pitchFamily="49" charset="0"/>
              </a:rPr>
              <a:t>    String url;</a:t>
            </a:r>
          </a:p>
          <a:p>
            <a:pPr eaLnBrk="1" hangingPunct="1"/>
            <a:r>
              <a:rPr lang="en-US" altLang="zh-CN">
                <a:latin typeface="Courier New" panose="02070309020205020404" pitchFamily="49" charset="0"/>
              </a:rPr>
              <a:t>    String sql;</a:t>
            </a:r>
          </a:p>
          <a:p>
            <a:pPr eaLnBrk="1" hangingPunct="1"/>
            <a:r>
              <a:rPr lang="en-US" altLang="zh-CN">
                <a:latin typeface="Courier New" panose="02070309020205020404" pitchFamily="49" charset="0"/>
              </a:rPr>
              <a:t>    try {</a:t>
            </a:r>
          </a:p>
          <a:p>
            <a:pPr eaLnBrk="1" hangingPunct="1"/>
            <a:r>
              <a:rPr lang="en-US" altLang="zh-CN">
                <a:latin typeface="Courier New" panose="02070309020205020404" pitchFamily="49" charset="0"/>
              </a:rPr>
              <a:t>        Class.forName("sun.jdbc.odbc.JdbcOdbcDriver");</a:t>
            </a:r>
          </a:p>
          <a:p>
            <a:pPr eaLnBrk="1" hangingPunct="1"/>
            <a:r>
              <a:rPr lang="en-US" altLang="zh-CN">
                <a:latin typeface="Courier New" panose="02070309020205020404" pitchFamily="49" charset="0"/>
              </a:rPr>
              <a:t>    } catch (ClassNotFoundException ce) {</a:t>
            </a:r>
          </a:p>
          <a:p>
            <a:pPr eaLnBrk="1" hangingPunct="1"/>
            <a:r>
              <a:rPr lang="en-US" altLang="zh-CN">
                <a:latin typeface="Courier New" panose="02070309020205020404" pitchFamily="49" charset="0"/>
              </a:rPr>
              <a:t>        System.out.println(ce);</a:t>
            </a:r>
          </a:p>
          <a:p>
            <a:pPr eaLnBrk="1" hangingPunct="1"/>
            <a:r>
              <a:rPr lang="en-US" altLang="zh-CN">
                <a:latin typeface="Courier New" panose="02070309020205020404" pitchFamily="49" charset="0"/>
              </a:rPr>
              <a:t>    }</a:t>
            </a:r>
          </a:p>
          <a:p>
            <a:pPr eaLnBrk="1" hangingPunct="1"/>
            <a:r>
              <a:rPr lang="en-US" altLang="zh-CN">
                <a:latin typeface="Courier New" panose="02070309020205020404" pitchFamily="49" charset="0"/>
              </a:rPr>
              <a:t>   try {</a:t>
            </a:r>
          </a:p>
          <a:p>
            <a:pPr eaLnBrk="1" hangingPunct="1"/>
            <a:r>
              <a:rPr lang="en-US" altLang="zh-CN">
                <a:latin typeface="Courier New" panose="02070309020205020404" pitchFamily="49" charset="0"/>
              </a:rPr>
              <a:t>   url = "jdbc:odbc:test";</a:t>
            </a:r>
          </a:p>
          <a:p>
            <a:pPr eaLnBrk="1" hangingPunct="1"/>
            <a:r>
              <a:rPr lang="en-US" altLang="zh-CN">
                <a:latin typeface="Courier New" panose="02070309020205020404" pitchFamily="49" charset="0"/>
              </a:rPr>
              <a:t>   con = DriverManager.getConnection(url);</a:t>
            </a:r>
          </a:p>
          <a:p>
            <a:pPr eaLnBrk="1" hangingPunct="1"/>
            <a:r>
              <a:rPr lang="en-US" altLang="zh-CN">
                <a:latin typeface="Courier New" panose="02070309020205020404" pitchFamily="49" charset="0"/>
              </a:rPr>
              <a:t>   sql = "Delete from friends where rtrim(name)like\'Kim\';";</a:t>
            </a:r>
          </a:p>
          <a:p>
            <a:pPr eaLnBrk="1" hangingPunct="1"/>
            <a:r>
              <a:rPr lang="en-US" altLang="zh-CN">
                <a:latin typeface="Courier New" panose="02070309020205020404" pitchFamily="49" charset="0"/>
              </a:rPr>
              <a:t>        System.out.println(" ");</a:t>
            </a:r>
          </a:p>
          <a:p>
            <a:pPr eaLnBrk="1" hangingPunct="1"/>
            <a:r>
              <a:rPr lang="en-US" altLang="zh-CN">
                <a:latin typeface="Courier New" panose="02070309020205020404" pitchFamily="49" charset="0"/>
              </a:rPr>
              <a:t>        stmt = con.createStatement();</a:t>
            </a:r>
          </a:p>
          <a:p>
            <a:pPr eaLnBrk="1" hangingPunct="1"/>
            <a:r>
              <a:rPr lang="en-US" altLang="zh-CN">
                <a:latin typeface="Courier New" panose="02070309020205020404" pitchFamily="49" charset="0"/>
              </a:rPr>
              <a:t>         </a:t>
            </a:r>
            <a:r>
              <a:rPr lang="fr-FR" altLang="zh-CN">
                <a:latin typeface="Courier New" panose="02070309020205020404" pitchFamily="49" charset="0"/>
              </a:rPr>
              <a:t>stmt.executeUpdate(sql);</a:t>
            </a:r>
            <a:endParaRPr lang="en-US" altLang="zh-CN">
              <a:latin typeface="Courier New" panose="02070309020205020404" pitchFamily="49" charset="0"/>
            </a:endParaRPr>
          </a:p>
          <a:p>
            <a:pPr eaLnBrk="1" hangingPunct="1"/>
            <a:r>
              <a:rPr lang="en-US" altLang="zh-CN">
                <a:latin typeface="Courier New" panose="02070309020205020404" pitchFamily="49" charset="0"/>
              </a:rPr>
              <a:t>        System.out.println("Record for Kim is deleted“);</a:t>
            </a:r>
          </a:p>
          <a:p>
            <a:pPr eaLnBrk="1" hangingPunct="1"/>
            <a:r>
              <a:rPr lang="en-US" altLang="zh-CN">
                <a:latin typeface="Courier New" panose="02070309020205020404" pitchFamily="49" charset="0"/>
              </a:rPr>
              <a:t>        con.close();        </a:t>
            </a:r>
          </a:p>
        </p:txBody>
      </p:sp>
      <p:sp>
        <p:nvSpPr>
          <p:cNvPr id="416775" name="Rectangle 7"/>
          <p:cNvSpPr>
            <a:spLocks noChangeArrowheads="1"/>
          </p:cNvSpPr>
          <p:nvPr/>
        </p:nvSpPr>
        <p:spPr bwMode="auto">
          <a:xfrm>
            <a:off x="2424113" y="4724401"/>
            <a:ext cx="8101012" cy="28892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
        <p:nvSpPr>
          <p:cNvPr id="416776" name="Rectangle 8"/>
          <p:cNvSpPr>
            <a:spLocks noChangeArrowheads="1"/>
          </p:cNvSpPr>
          <p:nvPr/>
        </p:nvSpPr>
        <p:spPr bwMode="auto">
          <a:xfrm>
            <a:off x="2206625" y="2636839"/>
            <a:ext cx="8281988" cy="3671887"/>
          </a:xfrm>
          <a:prstGeom prst="rect">
            <a:avLst/>
          </a:prstGeom>
          <a:solidFill>
            <a:srgbClr val="FFFFCC"/>
          </a:solidFill>
          <a:ln w="9525">
            <a:solidFill>
              <a:srgbClr val="F5831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528"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en-US" altLang="zh-CN">
                <a:latin typeface="Courier New" panose="02070309020205020404" pitchFamily="49" charset="0"/>
              </a:rPr>
              <a:t>con = DriverManager.getConnection(url);</a:t>
            </a:r>
          </a:p>
          <a:p>
            <a:pPr eaLnBrk="1" hangingPunct="1"/>
            <a:r>
              <a:rPr lang="en-US" altLang="zh-CN">
                <a:latin typeface="Courier New" panose="02070309020205020404" pitchFamily="49" charset="0"/>
              </a:rPr>
              <a:t>        sql = "Update friends set address=\'Adelaide\' where " + "rtrim(name) like \'Mike\'; ";</a:t>
            </a:r>
          </a:p>
          <a:p>
            <a:pPr eaLnBrk="1" hangingPunct="1"/>
            <a:r>
              <a:rPr lang="en-US" altLang="zh-CN">
                <a:latin typeface="Courier New" panose="02070309020205020404" pitchFamily="49" charset="0"/>
              </a:rPr>
              <a:t>        System.out.println(" ");</a:t>
            </a:r>
          </a:p>
          <a:p>
            <a:pPr eaLnBrk="1" hangingPunct="1"/>
            <a:r>
              <a:rPr lang="en-US" altLang="zh-CN">
                <a:latin typeface="Courier New" panose="02070309020205020404" pitchFamily="49" charset="0"/>
              </a:rPr>
              <a:t>        stmt = con.createStatement();</a:t>
            </a:r>
          </a:p>
          <a:p>
            <a:pPr eaLnBrk="1" hangingPunct="1"/>
            <a:r>
              <a:rPr lang="en-US" altLang="zh-CN">
                <a:latin typeface="Courier New" panose="02070309020205020404" pitchFamily="49" charset="0"/>
              </a:rPr>
              <a:t>        stmt.executeUpdate(sql);</a:t>
            </a:r>
          </a:p>
          <a:p>
            <a:pPr eaLnBrk="1" hangingPunct="1"/>
            <a:r>
              <a:rPr lang="en-US" altLang="zh-CN">
                <a:latin typeface="Courier New" panose="02070309020205020404" pitchFamily="49" charset="0"/>
              </a:rPr>
              <a:t>        con.close();</a:t>
            </a:r>
          </a:p>
          <a:p>
            <a:pPr eaLnBrk="1" hangingPunct="1"/>
            <a:r>
              <a:rPr lang="en-US" altLang="zh-CN">
                <a:latin typeface="Courier New" panose="02070309020205020404" pitchFamily="49" charset="0"/>
              </a:rPr>
              <a:t>        System.out.println("Record for Mike updated");</a:t>
            </a:r>
          </a:p>
          <a:p>
            <a:pPr eaLnBrk="1" hangingPunct="1"/>
            <a:r>
              <a:rPr lang="en-US" altLang="zh-CN">
                <a:latin typeface="Courier New" panose="02070309020205020404" pitchFamily="49" charset="0"/>
              </a:rPr>
              <a:t>    </a:t>
            </a:r>
            <a:r>
              <a:rPr lang="fr-FR" altLang="zh-CN">
                <a:latin typeface="Courier New" panose="02070309020205020404" pitchFamily="49" charset="0"/>
              </a:rPr>
              <a:t>} catch (SQLException ce) {</a:t>
            </a:r>
          </a:p>
          <a:p>
            <a:pPr eaLnBrk="1" hangingPunct="1"/>
            <a:r>
              <a:rPr lang="fr-FR" altLang="zh-CN">
                <a:latin typeface="Courier New" panose="02070309020205020404" pitchFamily="49" charset="0"/>
              </a:rPr>
              <a:t>        System.out.println(ce);</a:t>
            </a:r>
          </a:p>
          <a:p>
            <a:pPr eaLnBrk="1" hangingPunct="1"/>
            <a:r>
              <a:rPr lang="fr-FR" altLang="zh-CN">
                <a:latin typeface="Courier New" panose="02070309020205020404" pitchFamily="49" charset="0"/>
              </a:rPr>
              <a:t>    }</a:t>
            </a:r>
          </a:p>
          <a:p>
            <a:pPr eaLnBrk="1" hangingPunct="1"/>
            <a:r>
              <a:rPr lang="fr-FR" altLang="zh-CN">
                <a:latin typeface="Courier New" panose="02070309020205020404" pitchFamily="49" charset="0"/>
              </a:rPr>
              <a:t>    }</a:t>
            </a:r>
          </a:p>
          <a:p>
            <a:pPr eaLnBrk="1" hangingPunct="1"/>
            <a:r>
              <a:rPr lang="fr-FR" altLang="zh-CN">
                <a:latin typeface="Courier New" panose="02070309020205020404" pitchFamily="49" charset="0"/>
              </a:rPr>
              <a:t>}</a:t>
            </a:r>
            <a:endParaRPr lang="en-US" altLang="zh-CN">
              <a:latin typeface="Courier New" panose="02070309020205020404" pitchFamily="49" charset="0"/>
            </a:endParaRPr>
          </a:p>
        </p:txBody>
      </p:sp>
      <p:sp>
        <p:nvSpPr>
          <p:cNvPr id="416777" name="Rectangle 9"/>
          <p:cNvSpPr>
            <a:spLocks noChangeArrowheads="1"/>
          </p:cNvSpPr>
          <p:nvPr/>
        </p:nvSpPr>
        <p:spPr bwMode="auto">
          <a:xfrm>
            <a:off x="2349501" y="2954339"/>
            <a:ext cx="8101013" cy="5746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IN" altLang="en-US"/>
          </a:p>
        </p:txBody>
      </p:sp>
    </p:spTree>
    <p:extLst>
      <p:ext uri="{BB962C8B-B14F-4D97-AF65-F5344CB8AC3E}">
        <p14:creationId xmlns:p14="http://schemas.microsoft.com/office/powerpoint/2010/main" val="1888729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anim calcmode="lin" valueType="num">
                                      <p:cBhvr additive="base">
                                        <p:cTn id="7" dur="1000" fill="hold"/>
                                        <p:tgtEl>
                                          <p:spTgt spid="41677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16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67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6774"/>
                                        </p:tgtEl>
                                        <p:attrNameLst>
                                          <p:attrName>style.visibility</p:attrName>
                                        </p:attrNameLst>
                                      </p:cBhvr>
                                      <p:to>
                                        <p:strVal val="visible"/>
                                      </p:to>
                                    </p:set>
                                  </p:childTnLst>
                                </p:cTn>
                              </p:par>
                              <p:par>
                                <p:cTn id="17" presetID="3" presetClass="exit" presetSubtype="10" fill="hold" grpId="1" nodeType="withEffect">
                                  <p:stCondLst>
                                    <p:cond delay="0"/>
                                  </p:stCondLst>
                                  <p:childTnLst>
                                    <p:animEffect transition="out" filter="blinds(horizontal)">
                                      <p:cBhvr>
                                        <p:cTn id="18" dur="500"/>
                                        <p:tgtEl>
                                          <p:spTgt spid="416773"/>
                                        </p:tgtEl>
                                      </p:cBhvr>
                                    </p:animEffect>
                                    <p:set>
                                      <p:cBhvr>
                                        <p:cTn id="19" dur="1" fill="hold">
                                          <p:stCondLst>
                                            <p:cond delay="499"/>
                                          </p:stCondLst>
                                        </p:cTn>
                                        <p:tgtEl>
                                          <p:spTgt spid="416773"/>
                                        </p:tgtEl>
                                        <p:attrNameLst>
                                          <p:attrName>style.visibility</p:attrName>
                                        </p:attrNameLst>
                                      </p:cBhvr>
                                      <p:to>
                                        <p:strVal val="hidden"/>
                                      </p:to>
                                    </p:set>
                                  </p:childTnLst>
                                </p:cTn>
                              </p:par>
                            </p:childTnLst>
                          </p:cTn>
                        </p:par>
                        <p:par>
                          <p:cTn id="20" fill="hold" nodeType="afterGroup">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416775"/>
                                        </p:tgtEl>
                                        <p:attrNameLst>
                                          <p:attrName>style.visibility</p:attrName>
                                        </p:attrNameLst>
                                      </p:cBhvr>
                                      <p:to>
                                        <p:strVal val="visible"/>
                                      </p:to>
                                    </p:set>
                                    <p:animEffect transition="in" filter="wipe(down)">
                                      <p:cBhvr>
                                        <p:cTn id="23" dur="1000"/>
                                        <p:tgtEl>
                                          <p:spTgt spid="4167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16776"/>
                                        </p:tgtEl>
                                        <p:attrNameLst>
                                          <p:attrName>style.visibility</p:attrName>
                                        </p:attrNameLst>
                                      </p:cBhvr>
                                      <p:to>
                                        <p:strVal val="visible"/>
                                      </p:to>
                                    </p:set>
                                  </p:childTnLst>
                                </p:cTn>
                              </p:par>
                              <p:par>
                                <p:cTn id="28" presetID="3" presetClass="exit" presetSubtype="10" fill="hold" grpId="1" nodeType="withEffect">
                                  <p:stCondLst>
                                    <p:cond delay="0"/>
                                  </p:stCondLst>
                                  <p:childTnLst>
                                    <p:animEffect transition="out" filter="blinds(horizontal)">
                                      <p:cBhvr>
                                        <p:cTn id="29" dur="500"/>
                                        <p:tgtEl>
                                          <p:spTgt spid="416774"/>
                                        </p:tgtEl>
                                      </p:cBhvr>
                                    </p:animEffect>
                                    <p:set>
                                      <p:cBhvr>
                                        <p:cTn id="30" dur="1" fill="hold">
                                          <p:stCondLst>
                                            <p:cond delay="499"/>
                                          </p:stCondLst>
                                        </p:cTn>
                                        <p:tgtEl>
                                          <p:spTgt spid="416774"/>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416775"/>
                                        </p:tgtEl>
                                      </p:cBhvr>
                                    </p:animEffect>
                                    <p:set>
                                      <p:cBhvr>
                                        <p:cTn id="33" dur="1" fill="hold">
                                          <p:stCondLst>
                                            <p:cond delay="499"/>
                                          </p:stCondLst>
                                        </p:cTn>
                                        <p:tgtEl>
                                          <p:spTgt spid="416775"/>
                                        </p:tgtEl>
                                        <p:attrNameLst>
                                          <p:attrName>style.visibility</p:attrName>
                                        </p:attrNameLst>
                                      </p:cBhvr>
                                      <p:to>
                                        <p:strVal val="hidden"/>
                                      </p:to>
                                    </p:set>
                                  </p:childTnLst>
                                </p:cTn>
                              </p:par>
                            </p:childTnLst>
                          </p:cTn>
                        </p:par>
                        <p:par>
                          <p:cTn id="34" fill="hold" nodeType="afterGroup">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416777"/>
                                        </p:tgtEl>
                                        <p:attrNameLst>
                                          <p:attrName>style.visibility</p:attrName>
                                        </p:attrNameLst>
                                      </p:cBhvr>
                                      <p:to>
                                        <p:strVal val="visible"/>
                                      </p:to>
                                    </p:set>
                                    <p:animEffect transition="in" filter="wipe(down)">
                                      <p:cBhvr>
                                        <p:cTn id="37" dur="1000"/>
                                        <p:tgtEl>
                                          <p:spTgt spid="416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3" grpId="0" animBg="1"/>
      <p:bldP spid="416773" grpId="1" animBg="1"/>
      <p:bldP spid="416774" grpId="0" animBg="1"/>
      <p:bldP spid="416774" grpId="1" animBg="1"/>
      <p:bldP spid="416775" grpId="0" animBg="1"/>
      <p:bldP spid="416775" grpId="1" animBg="1"/>
      <p:bldP spid="416776" grpId="0" animBg="1"/>
      <p:bldP spid="41677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PreparedStatement</a:t>
            </a:r>
            <a:r>
              <a:rPr lang="en-IN" dirty="0"/>
              <a:t> Interface</a:t>
            </a:r>
          </a:p>
        </p:txBody>
      </p:sp>
      <p:sp>
        <p:nvSpPr>
          <p:cNvPr id="3" name="Content Placeholder 2"/>
          <p:cNvSpPr>
            <a:spLocks noGrp="1"/>
          </p:cNvSpPr>
          <p:nvPr>
            <p:ph idx="1"/>
          </p:nvPr>
        </p:nvSpPr>
        <p:spPr/>
        <p:txBody>
          <a:bodyPr/>
          <a:lstStyle/>
          <a:p>
            <a:r>
              <a:rPr lang="en-IN" dirty="0"/>
              <a:t>The </a:t>
            </a:r>
            <a:r>
              <a:rPr lang="en-IN" dirty="0" err="1"/>
              <a:t>PreparedStatement</a:t>
            </a:r>
            <a:r>
              <a:rPr lang="en-IN" dirty="0"/>
              <a:t> interface is a sub interface of Statement. </a:t>
            </a:r>
            <a:endParaRPr lang="en-IN" dirty="0" smtClean="0"/>
          </a:p>
          <a:p>
            <a:r>
              <a:rPr lang="en-IN" dirty="0"/>
              <a:t>If the </a:t>
            </a:r>
            <a:r>
              <a:rPr lang="en-IN" dirty="0" err="1"/>
              <a:t>sql</a:t>
            </a:r>
            <a:r>
              <a:rPr lang="en-IN" dirty="0"/>
              <a:t> command is same then actually no need to compiling it for each time before it is executed. </a:t>
            </a:r>
            <a:endParaRPr lang="en-IN" dirty="0" smtClean="0"/>
          </a:p>
          <a:p>
            <a:r>
              <a:rPr lang="en-IN" dirty="0" smtClean="0"/>
              <a:t>So </a:t>
            </a:r>
            <a:r>
              <a:rPr lang="en-IN" dirty="0"/>
              <a:t>the performance of an application will be Increased. </a:t>
            </a:r>
            <a:endParaRPr lang="en-IN" dirty="0" smtClean="0"/>
          </a:p>
          <a:p>
            <a:r>
              <a:rPr lang="en-IN" dirty="0" smtClean="0"/>
              <a:t>In </a:t>
            </a:r>
            <a:r>
              <a:rPr lang="en-IN" dirty="0"/>
              <a:t>this case </a:t>
            </a:r>
            <a:r>
              <a:rPr lang="en-IN" b="1" dirty="0" err="1"/>
              <a:t>PreparedStatement</a:t>
            </a:r>
            <a:r>
              <a:rPr lang="en-IN" dirty="0"/>
              <a:t> is used.</a:t>
            </a:r>
            <a:endParaRPr lang="en-IN" dirty="0" smtClean="0"/>
          </a:p>
          <a:p>
            <a:r>
              <a:rPr lang="en-IN" dirty="0" smtClean="0"/>
              <a:t>It accepts values to query at runtime.</a:t>
            </a:r>
          </a:p>
          <a:p>
            <a:r>
              <a:rPr lang="en-IN" dirty="0" smtClean="0"/>
              <a:t> </a:t>
            </a:r>
            <a:r>
              <a:rPr lang="en-IN" dirty="0"/>
              <a:t>It is used to execute parameterized query. </a:t>
            </a:r>
            <a:endParaRPr lang="en-IN" dirty="0" smtClean="0"/>
          </a:p>
          <a:p>
            <a:r>
              <a:rPr lang="en-IN" dirty="0" smtClean="0"/>
              <a:t>Example </a:t>
            </a:r>
            <a:r>
              <a:rPr lang="en-IN" dirty="0"/>
              <a:t>of parameterized query: – </a:t>
            </a:r>
            <a:endParaRPr lang="en-IN" dirty="0" smtClean="0"/>
          </a:p>
          <a:p>
            <a:endParaRPr lang="en-IN" dirty="0"/>
          </a:p>
          <a:p>
            <a:pPr marL="109728" indent="0" algn="ctr">
              <a:buNone/>
            </a:pPr>
            <a:r>
              <a:rPr lang="en-IN" b="1" dirty="0" smtClean="0">
                <a:solidFill>
                  <a:srgbClr val="C00000"/>
                </a:solidFill>
              </a:rPr>
              <a:t>String </a:t>
            </a:r>
            <a:r>
              <a:rPr lang="en-IN" b="1" dirty="0" err="1">
                <a:solidFill>
                  <a:srgbClr val="C00000"/>
                </a:solidFill>
              </a:rPr>
              <a:t>sql</a:t>
            </a:r>
            <a:r>
              <a:rPr lang="en-IN" b="1" dirty="0">
                <a:solidFill>
                  <a:srgbClr val="C00000"/>
                </a:solidFill>
              </a:rPr>
              <a:t>="insert into </a:t>
            </a:r>
            <a:r>
              <a:rPr lang="en-IN" b="1" dirty="0" err="1">
                <a:solidFill>
                  <a:srgbClr val="C00000"/>
                </a:solidFill>
              </a:rPr>
              <a:t>emp</a:t>
            </a:r>
            <a:r>
              <a:rPr lang="en-IN" b="1" dirty="0">
                <a:solidFill>
                  <a:srgbClr val="C00000"/>
                </a:solidFill>
              </a:rPr>
              <a:t> values(?,?,?)";</a:t>
            </a:r>
          </a:p>
        </p:txBody>
      </p:sp>
    </p:spTree>
    <p:extLst>
      <p:ext uri="{BB962C8B-B14F-4D97-AF65-F5344CB8AC3E}">
        <p14:creationId xmlns:p14="http://schemas.microsoft.com/office/powerpoint/2010/main" val="105154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2659" y="341088"/>
            <a:ext cx="9287805" cy="6633023"/>
          </a:xfrm>
          <a:prstGeom prst="rect">
            <a:avLst/>
          </a:prstGeom>
        </p:spPr>
      </p:pic>
    </p:spTree>
    <p:extLst>
      <p:ext uri="{BB962C8B-B14F-4D97-AF65-F5344CB8AC3E}">
        <p14:creationId xmlns:p14="http://schemas.microsoft.com/office/powerpoint/2010/main" val="141617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91258" y="510987"/>
            <a:ext cx="8809484" cy="6221423"/>
          </a:xfrm>
          <a:prstGeom prst="rect">
            <a:avLst/>
          </a:prstGeom>
        </p:spPr>
      </p:pic>
    </p:spTree>
    <p:extLst>
      <p:ext uri="{BB962C8B-B14F-4D97-AF65-F5344CB8AC3E}">
        <p14:creationId xmlns:p14="http://schemas.microsoft.com/office/powerpoint/2010/main" val="352193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PreparedStatement</a:t>
            </a:r>
            <a:r>
              <a:rPr lang="en-IN" dirty="0"/>
              <a:t> </a:t>
            </a:r>
          </a:p>
        </p:txBody>
      </p:sp>
      <p:grpSp>
        <p:nvGrpSpPr>
          <p:cNvPr id="10" name="Group 9"/>
          <p:cNvGrpSpPr/>
          <p:nvPr/>
        </p:nvGrpSpPr>
        <p:grpSpPr>
          <a:xfrm>
            <a:off x="1707776" y="1887608"/>
            <a:ext cx="8175812" cy="4459403"/>
            <a:chOff x="1707776" y="1887608"/>
            <a:chExt cx="8175812" cy="4459403"/>
          </a:xfrm>
        </p:grpSpPr>
        <p:pic>
          <p:nvPicPr>
            <p:cNvPr id="6" name="Picture 5"/>
            <p:cNvPicPr>
              <a:picLocks noChangeAspect="1"/>
            </p:cNvPicPr>
            <p:nvPr/>
          </p:nvPicPr>
          <p:blipFill>
            <a:blip r:embed="rId2"/>
            <a:stretch>
              <a:fillRect/>
            </a:stretch>
          </p:blipFill>
          <p:spPr>
            <a:xfrm>
              <a:off x="1707776" y="1887608"/>
              <a:ext cx="8175812" cy="4459403"/>
            </a:xfrm>
            <a:prstGeom prst="rect">
              <a:avLst/>
            </a:prstGeom>
          </p:spPr>
        </p:pic>
        <p:sp>
          <p:nvSpPr>
            <p:cNvPr id="9" name="Rectangle 8"/>
            <p:cNvSpPr/>
            <p:nvPr/>
          </p:nvSpPr>
          <p:spPr>
            <a:xfrm>
              <a:off x="7180729" y="2971799"/>
              <a:ext cx="1882589" cy="3227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59886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 between </a:t>
            </a:r>
            <a:r>
              <a:rPr lang="en-IN" dirty="0" err="1"/>
              <a:t>PreparedStatement</a:t>
            </a:r>
            <a:r>
              <a:rPr lang="en-IN" dirty="0"/>
              <a:t> and Statement</a:t>
            </a:r>
          </a:p>
        </p:txBody>
      </p:sp>
      <p:graphicFrame>
        <p:nvGraphicFramePr>
          <p:cNvPr id="4" name="Table 3"/>
          <p:cNvGraphicFramePr>
            <a:graphicFrameLocks noGrp="1"/>
          </p:cNvGraphicFramePr>
          <p:nvPr>
            <p:extLst>
              <p:ext uri="{D42A27DB-BD31-4B8C-83A1-F6EECF244321}">
                <p14:modId xmlns:p14="http://schemas.microsoft.com/office/powerpoint/2010/main" val="3119470990"/>
              </p:ext>
            </p:extLst>
          </p:nvPr>
        </p:nvGraphicFramePr>
        <p:xfrm>
          <a:off x="981635" y="1919356"/>
          <a:ext cx="10058400" cy="4187625"/>
        </p:xfrm>
        <a:graphic>
          <a:graphicData uri="http://schemas.openxmlformats.org/drawingml/2006/table">
            <a:tbl>
              <a:tblPr>
                <a:tableStyleId>{08FB837D-C827-4EFA-A057-4D05807E0F7C}</a:tableStyleId>
              </a:tblPr>
              <a:tblGrid>
                <a:gridCol w="5029200"/>
                <a:gridCol w="5029200"/>
              </a:tblGrid>
              <a:tr h="595244">
                <a:tc>
                  <a:txBody>
                    <a:bodyPr/>
                    <a:lstStyle/>
                    <a:p>
                      <a:pPr algn="ctr"/>
                      <a:r>
                        <a:rPr lang="en-IN" sz="1800" b="1" dirty="0" smtClean="0">
                          <a:solidFill>
                            <a:srgbClr val="C00000"/>
                          </a:solidFill>
                          <a:effectLst/>
                        </a:rPr>
                        <a:t>Statement</a:t>
                      </a:r>
                      <a:endParaRPr lang="en-IN" sz="1800" b="1" dirty="0">
                        <a:solidFill>
                          <a:srgbClr val="C00000"/>
                        </a:solidFill>
                        <a:effectLst/>
                      </a:endParaRPr>
                    </a:p>
                  </a:txBody>
                  <a:tcPr marL="58596" marR="58596" marT="87893" marB="8789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800" b="1" dirty="0" smtClean="0">
                        <a:solidFill>
                          <a:srgbClr val="C000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err="1" smtClean="0">
                          <a:solidFill>
                            <a:srgbClr val="C00000"/>
                          </a:solidFill>
                          <a:effectLst/>
                        </a:rPr>
                        <a:t>PreparedStatement</a:t>
                      </a:r>
                      <a:endParaRPr lang="en-IN" sz="1800" b="1" dirty="0" smtClean="0">
                        <a:solidFill>
                          <a:srgbClr val="C00000"/>
                        </a:solidFill>
                        <a:effectLst/>
                      </a:endParaRPr>
                    </a:p>
                    <a:p>
                      <a:pPr algn="ctr"/>
                      <a:endParaRPr lang="en-IN" sz="1800" b="1" dirty="0">
                        <a:solidFill>
                          <a:srgbClr val="C00000"/>
                        </a:solidFill>
                      </a:endParaRPr>
                    </a:p>
                  </a:txBody>
                  <a:tcPr marL="70315" marR="70315" marT="35157" marB="35157"/>
                </a:tc>
              </a:tr>
              <a:tr h="939099">
                <a:tc>
                  <a:txBody>
                    <a:bodyPr/>
                    <a:lstStyle/>
                    <a:p>
                      <a:r>
                        <a:rPr lang="en-IN" sz="1800" b="1" dirty="0">
                          <a:effectLst/>
                        </a:rPr>
                        <a:t>Statement interface is slow because it compile the program for each execution</a:t>
                      </a:r>
                    </a:p>
                  </a:txBody>
                  <a:tcPr marL="58596" marR="58596" marT="58596" marB="58596" anchor="ctr"/>
                </a:tc>
                <a:tc>
                  <a:txBody>
                    <a:bodyPr/>
                    <a:lstStyle/>
                    <a:p>
                      <a:r>
                        <a:rPr lang="en-IN" sz="1800" b="1" dirty="0" err="1">
                          <a:effectLst/>
                        </a:rPr>
                        <a:t>PreparedStatement</a:t>
                      </a:r>
                      <a:r>
                        <a:rPr lang="en-IN" sz="1800" b="1" dirty="0">
                          <a:effectLst/>
                        </a:rPr>
                        <a:t> interface is faster, because its compile the command for once.</a:t>
                      </a:r>
                    </a:p>
                  </a:txBody>
                  <a:tcPr marL="58596" marR="58596" marT="58596" marB="58596" anchor="ctr"/>
                </a:tc>
              </a:tr>
              <a:tr h="1183342">
                <a:tc>
                  <a:txBody>
                    <a:bodyPr/>
                    <a:lstStyle/>
                    <a:p>
                      <a:r>
                        <a:rPr lang="en-IN" sz="1800" b="1">
                          <a:effectLst/>
                        </a:rPr>
                        <a:t>We can not use ? symbol in sql command so setting dynamic value into the command is complex</a:t>
                      </a:r>
                    </a:p>
                  </a:txBody>
                  <a:tcPr marL="58596" marR="58596" marT="58596" marB="58596" anchor="ctr"/>
                </a:tc>
                <a:tc>
                  <a:txBody>
                    <a:bodyPr/>
                    <a:lstStyle/>
                    <a:p>
                      <a:r>
                        <a:rPr lang="en-IN" sz="1800" b="1">
                          <a:effectLst/>
                        </a:rPr>
                        <a:t>We can use ? symbol in sql command, so setting dynamic value is simple.</a:t>
                      </a:r>
                    </a:p>
                  </a:txBody>
                  <a:tcPr marL="58596" marR="58596" marT="58596" marB="58596" anchor="ctr"/>
                </a:tc>
              </a:tr>
              <a:tr h="1171910">
                <a:tc>
                  <a:txBody>
                    <a:bodyPr/>
                    <a:lstStyle/>
                    <a:p>
                      <a:r>
                        <a:rPr lang="en-IN" sz="1800" b="1">
                          <a:effectLst/>
                        </a:rPr>
                        <a:t>We can not use statement for writing or reading binary data (picture)</a:t>
                      </a:r>
                    </a:p>
                  </a:txBody>
                  <a:tcPr marL="58596" marR="58596" marT="58596" marB="58596" anchor="ctr"/>
                </a:tc>
                <a:tc>
                  <a:txBody>
                    <a:bodyPr/>
                    <a:lstStyle/>
                    <a:p>
                      <a:r>
                        <a:rPr lang="en-IN" sz="1800" b="1" dirty="0">
                          <a:effectLst/>
                        </a:rPr>
                        <a:t>We can use </a:t>
                      </a:r>
                      <a:r>
                        <a:rPr lang="en-IN" sz="1800" b="1" dirty="0" err="1">
                          <a:effectLst/>
                        </a:rPr>
                        <a:t>PreparedStatement</a:t>
                      </a:r>
                      <a:r>
                        <a:rPr lang="en-IN" sz="1800" b="1" dirty="0">
                          <a:effectLst/>
                        </a:rPr>
                        <a:t> for reading or writing binary data.</a:t>
                      </a:r>
                    </a:p>
                  </a:txBody>
                  <a:tcPr marL="58596" marR="58596" marT="58596" marB="58596" anchor="ctr"/>
                </a:tc>
              </a:tr>
            </a:tbl>
          </a:graphicData>
        </a:graphic>
      </p:graphicFrame>
    </p:spTree>
    <p:extLst>
      <p:ext uri="{BB962C8B-B14F-4D97-AF65-F5344CB8AC3E}">
        <p14:creationId xmlns:p14="http://schemas.microsoft.com/office/powerpoint/2010/main" val="39661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use '?' symbol in </a:t>
            </a:r>
            <a:r>
              <a:rPr lang="en-IN" dirty="0" err="1"/>
              <a:t>PreparedStatement</a:t>
            </a:r>
            <a:endParaRPr lang="en-IN" dirty="0"/>
          </a:p>
        </p:txBody>
      </p:sp>
      <p:sp>
        <p:nvSpPr>
          <p:cNvPr id="3" name="Content Placeholder 2"/>
          <p:cNvSpPr>
            <a:spLocks noGrp="1"/>
          </p:cNvSpPr>
          <p:nvPr>
            <p:ph idx="1"/>
          </p:nvPr>
        </p:nvSpPr>
        <p:spPr>
          <a:xfrm>
            <a:off x="609600" y="1908314"/>
            <a:ext cx="10972800" cy="2018228"/>
          </a:xfrm>
        </p:spPr>
        <p:txBody>
          <a:bodyPr/>
          <a:lstStyle/>
          <a:p>
            <a:r>
              <a:rPr lang="en-IN" dirty="0"/>
              <a:t>To pre-compile a command only syntax of the command is </a:t>
            </a:r>
            <a:r>
              <a:rPr lang="en-IN" dirty="0" smtClean="0"/>
              <a:t>required.</a:t>
            </a:r>
          </a:p>
          <a:p>
            <a:r>
              <a:rPr lang="en-IN" dirty="0" smtClean="0"/>
              <a:t>So </a:t>
            </a:r>
            <a:r>
              <a:rPr lang="en-IN" dirty="0"/>
              <a:t>we can use '?' symbol for value in the command. </a:t>
            </a:r>
            <a:endParaRPr lang="en-IN" dirty="0" smtClean="0"/>
          </a:p>
          <a:p>
            <a:r>
              <a:rPr lang="en-IN" dirty="0" smtClean="0"/>
              <a:t>'?' </a:t>
            </a:r>
            <a:r>
              <a:rPr lang="en-IN" dirty="0"/>
              <a:t>symbol is called parameter or replacement operator or place-resolution operator.</a:t>
            </a:r>
          </a:p>
        </p:txBody>
      </p:sp>
      <p:pic>
        <p:nvPicPr>
          <p:cNvPr id="4" name="Picture 3"/>
          <p:cNvPicPr>
            <a:picLocks noChangeAspect="1"/>
          </p:cNvPicPr>
          <p:nvPr/>
        </p:nvPicPr>
        <p:blipFill>
          <a:blip r:embed="rId2"/>
          <a:stretch>
            <a:fillRect/>
          </a:stretch>
        </p:blipFill>
        <p:spPr>
          <a:xfrm>
            <a:off x="2339788" y="3926542"/>
            <a:ext cx="7046259" cy="1848733"/>
          </a:xfrm>
          <a:prstGeom prst="rect">
            <a:avLst/>
          </a:prstGeom>
        </p:spPr>
      </p:pic>
    </p:spTree>
    <p:extLst>
      <p:ext uri="{BB962C8B-B14F-4D97-AF65-F5344CB8AC3E}">
        <p14:creationId xmlns:p14="http://schemas.microsoft.com/office/powerpoint/2010/main" val="419463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Methods of </a:t>
            </a:r>
            <a:r>
              <a:rPr lang="en-IN" dirty="0" err="1"/>
              <a:t>PreparedStatement</a:t>
            </a:r>
            <a:endParaRPr lang="en-IN" dirty="0"/>
          </a:p>
        </p:txBody>
      </p:sp>
      <p:sp>
        <p:nvSpPr>
          <p:cNvPr id="3" name="Content Placeholder 2"/>
          <p:cNvSpPr>
            <a:spLocks noGrp="1"/>
          </p:cNvSpPr>
          <p:nvPr>
            <p:ph idx="1"/>
          </p:nvPr>
        </p:nvSpPr>
        <p:spPr/>
        <p:txBody>
          <a:bodyPr/>
          <a:lstStyle/>
          <a:p>
            <a:r>
              <a:rPr lang="en-IN" b="1" dirty="0">
                <a:solidFill>
                  <a:srgbClr val="C00000"/>
                </a:solidFill>
              </a:rPr>
              <a:t>public void </a:t>
            </a:r>
            <a:r>
              <a:rPr lang="en-IN" b="1" dirty="0" err="1">
                <a:solidFill>
                  <a:srgbClr val="C00000"/>
                </a:solidFill>
              </a:rPr>
              <a:t>setInt</a:t>
            </a:r>
            <a:r>
              <a:rPr lang="en-IN" b="1" dirty="0">
                <a:solidFill>
                  <a:srgbClr val="C00000"/>
                </a:solidFill>
              </a:rPr>
              <a:t>(</a:t>
            </a:r>
            <a:r>
              <a:rPr lang="en-IN" b="1" dirty="0" err="1">
                <a:solidFill>
                  <a:srgbClr val="C00000"/>
                </a:solidFill>
              </a:rPr>
              <a:t>int</a:t>
            </a:r>
            <a:r>
              <a:rPr lang="en-IN" b="1" dirty="0">
                <a:solidFill>
                  <a:srgbClr val="C00000"/>
                </a:solidFill>
              </a:rPr>
              <a:t> </a:t>
            </a:r>
            <a:r>
              <a:rPr lang="en-IN" b="1" dirty="0" err="1">
                <a:solidFill>
                  <a:srgbClr val="C00000"/>
                </a:solidFill>
              </a:rPr>
              <a:t>paramIndex</a:t>
            </a:r>
            <a:r>
              <a:rPr lang="en-IN" b="1" dirty="0">
                <a:solidFill>
                  <a:srgbClr val="C00000"/>
                </a:solidFill>
              </a:rPr>
              <a:t>, </a:t>
            </a:r>
            <a:r>
              <a:rPr lang="en-IN" b="1" dirty="0" err="1">
                <a:solidFill>
                  <a:srgbClr val="C00000"/>
                </a:solidFill>
              </a:rPr>
              <a:t>int</a:t>
            </a:r>
            <a:r>
              <a:rPr lang="en-IN" b="1" dirty="0">
                <a:solidFill>
                  <a:srgbClr val="C00000"/>
                </a:solidFill>
              </a:rPr>
              <a:t> value): </a:t>
            </a:r>
            <a:r>
              <a:rPr lang="en-IN" dirty="0"/>
              <a:t>sets the integer value to the given parameter index. </a:t>
            </a:r>
            <a:endParaRPr lang="en-IN" dirty="0" smtClean="0"/>
          </a:p>
          <a:p>
            <a:r>
              <a:rPr lang="en-IN" dirty="0" smtClean="0"/>
              <a:t> </a:t>
            </a:r>
            <a:r>
              <a:rPr lang="en-IN" b="1" dirty="0">
                <a:solidFill>
                  <a:srgbClr val="C00000"/>
                </a:solidFill>
              </a:rPr>
              <a:t>public void </a:t>
            </a:r>
            <a:r>
              <a:rPr lang="en-IN" b="1" dirty="0" err="1">
                <a:solidFill>
                  <a:srgbClr val="C00000"/>
                </a:solidFill>
              </a:rPr>
              <a:t>setString</a:t>
            </a:r>
            <a:r>
              <a:rPr lang="en-IN" b="1" dirty="0">
                <a:solidFill>
                  <a:srgbClr val="C00000"/>
                </a:solidFill>
              </a:rPr>
              <a:t>(</a:t>
            </a:r>
            <a:r>
              <a:rPr lang="en-IN" b="1" dirty="0" err="1">
                <a:solidFill>
                  <a:srgbClr val="C00000"/>
                </a:solidFill>
              </a:rPr>
              <a:t>int</a:t>
            </a:r>
            <a:r>
              <a:rPr lang="en-IN" b="1" dirty="0">
                <a:solidFill>
                  <a:srgbClr val="C00000"/>
                </a:solidFill>
              </a:rPr>
              <a:t> </a:t>
            </a:r>
            <a:r>
              <a:rPr lang="en-IN" b="1" dirty="0" err="1">
                <a:solidFill>
                  <a:srgbClr val="C00000"/>
                </a:solidFill>
              </a:rPr>
              <a:t>paramIndex</a:t>
            </a:r>
            <a:r>
              <a:rPr lang="en-IN" b="1" dirty="0">
                <a:solidFill>
                  <a:srgbClr val="C00000"/>
                </a:solidFill>
              </a:rPr>
              <a:t>, String value): </a:t>
            </a:r>
            <a:r>
              <a:rPr lang="en-IN" dirty="0"/>
              <a:t>sets the String value to the given parameter index. </a:t>
            </a:r>
            <a:endParaRPr lang="en-IN" dirty="0" smtClean="0"/>
          </a:p>
          <a:p>
            <a:r>
              <a:rPr lang="en-IN" dirty="0" smtClean="0"/>
              <a:t> </a:t>
            </a:r>
            <a:r>
              <a:rPr lang="en-IN" b="1" dirty="0">
                <a:solidFill>
                  <a:srgbClr val="C00000"/>
                </a:solidFill>
              </a:rPr>
              <a:t>public void </a:t>
            </a:r>
            <a:r>
              <a:rPr lang="en-IN" b="1" dirty="0" err="1">
                <a:solidFill>
                  <a:srgbClr val="C00000"/>
                </a:solidFill>
              </a:rPr>
              <a:t>setFloat</a:t>
            </a:r>
            <a:r>
              <a:rPr lang="en-IN" b="1" dirty="0">
                <a:solidFill>
                  <a:srgbClr val="C00000"/>
                </a:solidFill>
              </a:rPr>
              <a:t>(</a:t>
            </a:r>
            <a:r>
              <a:rPr lang="en-IN" b="1" dirty="0" err="1">
                <a:solidFill>
                  <a:srgbClr val="C00000"/>
                </a:solidFill>
              </a:rPr>
              <a:t>int</a:t>
            </a:r>
            <a:r>
              <a:rPr lang="en-IN" b="1" dirty="0">
                <a:solidFill>
                  <a:srgbClr val="C00000"/>
                </a:solidFill>
              </a:rPr>
              <a:t> </a:t>
            </a:r>
            <a:r>
              <a:rPr lang="en-IN" b="1" dirty="0" err="1">
                <a:solidFill>
                  <a:srgbClr val="C00000"/>
                </a:solidFill>
              </a:rPr>
              <a:t>paramIndex</a:t>
            </a:r>
            <a:r>
              <a:rPr lang="en-IN" b="1" dirty="0">
                <a:solidFill>
                  <a:srgbClr val="C00000"/>
                </a:solidFill>
              </a:rPr>
              <a:t>, float value): </a:t>
            </a:r>
            <a:r>
              <a:rPr lang="en-IN" dirty="0"/>
              <a:t>sets the float value to the given parameter index.</a:t>
            </a:r>
          </a:p>
        </p:txBody>
      </p:sp>
    </p:spTree>
    <p:extLst>
      <p:ext uri="{BB962C8B-B14F-4D97-AF65-F5344CB8AC3E}">
        <p14:creationId xmlns:p14="http://schemas.microsoft.com/office/powerpoint/2010/main" val="67744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a:t>
            </a:r>
            <a:r>
              <a:rPr lang="en-IN" dirty="0" err="1"/>
              <a:t>PreparedStatement</a:t>
            </a:r>
            <a:endParaRPr lang="en-IN" dirty="0"/>
          </a:p>
        </p:txBody>
      </p:sp>
      <p:sp>
        <p:nvSpPr>
          <p:cNvPr id="3" name="Content Placeholder 2"/>
          <p:cNvSpPr>
            <a:spLocks noGrp="1"/>
          </p:cNvSpPr>
          <p:nvPr>
            <p:ph idx="1"/>
          </p:nvPr>
        </p:nvSpPr>
        <p:spPr/>
        <p:txBody>
          <a:bodyPr/>
          <a:lstStyle/>
          <a:p>
            <a:r>
              <a:rPr lang="en-IN" b="1" dirty="0">
                <a:solidFill>
                  <a:srgbClr val="C00000"/>
                </a:solidFill>
              </a:rPr>
              <a:t>public void </a:t>
            </a:r>
            <a:r>
              <a:rPr lang="en-IN" b="1" dirty="0" err="1">
                <a:solidFill>
                  <a:srgbClr val="C00000"/>
                </a:solidFill>
              </a:rPr>
              <a:t>setDouble</a:t>
            </a:r>
            <a:r>
              <a:rPr lang="en-IN" b="1" dirty="0">
                <a:solidFill>
                  <a:srgbClr val="C00000"/>
                </a:solidFill>
              </a:rPr>
              <a:t>(</a:t>
            </a:r>
            <a:r>
              <a:rPr lang="en-IN" b="1" dirty="0" err="1">
                <a:solidFill>
                  <a:srgbClr val="C00000"/>
                </a:solidFill>
              </a:rPr>
              <a:t>int</a:t>
            </a:r>
            <a:r>
              <a:rPr lang="en-IN" b="1" dirty="0">
                <a:solidFill>
                  <a:srgbClr val="C00000"/>
                </a:solidFill>
              </a:rPr>
              <a:t> </a:t>
            </a:r>
            <a:r>
              <a:rPr lang="en-IN" b="1" dirty="0" err="1">
                <a:solidFill>
                  <a:srgbClr val="C00000"/>
                </a:solidFill>
              </a:rPr>
              <a:t>paramIndex</a:t>
            </a:r>
            <a:r>
              <a:rPr lang="en-IN" b="1" dirty="0">
                <a:solidFill>
                  <a:srgbClr val="C00000"/>
                </a:solidFill>
              </a:rPr>
              <a:t>, double value): </a:t>
            </a:r>
            <a:r>
              <a:rPr lang="en-IN" dirty="0"/>
              <a:t>sets the double value to the given parameter index. </a:t>
            </a:r>
            <a:endParaRPr lang="en-IN" dirty="0" smtClean="0"/>
          </a:p>
          <a:p>
            <a:r>
              <a:rPr lang="en-IN" dirty="0" smtClean="0"/>
              <a:t> </a:t>
            </a:r>
            <a:r>
              <a:rPr lang="en-IN" b="1" dirty="0">
                <a:solidFill>
                  <a:srgbClr val="C00000"/>
                </a:solidFill>
              </a:rPr>
              <a:t>public </a:t>
            </a:r>
            <a:r>
              <a:rPr lang="en-IN" b="1" dirty="0" err="1">
                <a:solidFill>
                  <a:srgbClr val="C00000"/>
                </a:solidFill>
              </a:rPr>
              <a:t>int</a:t>
            </a:r>
            <a:r>
              <a:rPr lang="en-IN" b="1" dirty="0">
                <a:solidFill>
                  <a:srgbClr val="C00000"/>
                </a:solidFill>
              </a:rPr>
              <a:t> </a:t>
            </a:r>
            <a:r>
              <a:rPr lang="en-IN" b="1" dirty="0" err="1">
                <a:solidFill>
                  <a:srgbClr val="C00000"/>
                </a:solidFill>
              </a:rPr>
              <a:t>executeUpdate</a:t>
            </a:r>
            <a:r>
              <a:rPr lang="en-IN" b="1" dirty="0">
                <a:solidFill>
                  <a:srgbClr val="C00000"/>
                </a:solidFill>
              </a:rPr>
              <a:t>(): </a:t>
            </a:r>
            <a:r>
              <a:rPr lang="en-IN" dirty="0"/>
              <a:t>executes the query. It is used for create, drop, insert, update, delete etc. </a:t>
            </a:r>
            <a:endParaRPr lang="en-IN" dirty="0" smtClean="0"/>
          </a:p>
          <a:p>
            <a:r>
              <a:rPr lang="en-IN" dirty="0" smtClean="0"/>
              <a:t> </a:t>
            </a:r>
            <a:r>
              <a:rPr lang="en-IN" b="1" dirty="0">
                <a:solidFill>
                  <a:srgbClr val="C00000"/>
                </a:solidFill>
              </a:rPr>
              <a:t>public </a:t>
            </a:r>
            <a:r>
              <a:rPr lang="en-IN" b="1" dirty="0" err="1">
                <a:solidFill>
                  <a:srgbClr val="C00000"/>
                </a:solidFill>
              </a:rPr>
              <a:t>ResultSet</a:t>
            </a:r>
            <a:r>
              <a:rPr lang="en-IN" b="1" dirty="0">
                <a:solidFill>
                  <a:srgbClr val="C00000"/>
                </a:solidFill>
              </a:rPr>
              <a:t> </a:t>
            </a:r>
            <a:r>
              <a:rPr lang="en-IN" b="1" dirty="0" err="1">
                <a:solidFill>
                  <a:srgbClr val="C00000"/>
                </a:solidFill>
              </a:rPr>
              <a:t>executeQuery</a:t>
            </a:r>
            <a:r>
              <a:rPr lang="en-IN" b="1" dirty="0">
                <a:solidFill>
                  <a:srgbClr val="C00000"/>
                </a:solidFill>
              </a:rPr>
              <a:t>(): </a:t>
            </a:r>
            <a:r>
              <a:rPr lang="en-IN" dirty="0"/>
              <a:t>executes the select query. It returns an instance of </a:t>
            </a:r>
            <a:r>
              <a:rPr lang="en-IN" dirty="0" err="1"/>
              <a:t>ResultSet</a:t>
            </a:r>
            <a:r>
              <a:rPr lang="en-IN" dirty="0"/>
              <a:t>.</a:t>
            </a:r>
          </a:p>
        </p:txBody>
      </p:sp>
    </p:spTree>
    <p:extLst>
      <p:ext uri="{BB962C8B-B14F-4D97-AF65-F5344CB8AC3E}">
        <p14:creationId xmlns:p14="http://schemas.microsoft.com/office/powerpoint/2010/main" val="220563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PreparedStatement</a:t>
            </a:r>
            <a:r>
              <a:rPr lang="en-IN" dirty="0"/>
              <a:t> Interface Example</a:t>
            </a:r>
          </a:p>
        </p:txBody>
      </p:sp>
      <p:sp>
        <p:nvSpPr>
          <p:cNvPr id="3" name="Content Placeholder 2"/>
          <p:cNvSpPr>
            <a:spLocks noGrp="1"/>
          </p:cNvSpPr>
          <p:nvPr>
            <p:ph idx="1"/>
          </p:nvPr>
        </p:nvSpPr>
        <p:spPr/>
        <p:txBody>
          <a:bodyPr/>
          <a:lstStyle/>
          <a:p>
            <a:pPr marL="109728" indent="0">
              <a:buNone/>
            </a:pPr>
            <a:r>
              <a:rPr lang="en-IN" dirty="0" err="1">
                <a:solidFill>
                  <a:srgbClr val="C00000"/>
                </a:solidFill>
              </a:rPr>
              <a:t>PreparedStatement</a:t>
            </a:r>
            <a:r>
              <a:rPr lang="en-IN" dirty="0">
                <a:solidFill>
                  <a:srgbClr val="C00000"/>
                </a:solidFill>
              </a:rPr>
              <a:t> </a:t>
            </a:r>
            <a:r>
              <a:rPr lang="en-IN" dirty="0" err="1">
                <a:solidFill>
                  <a:srgbClr val="C00000"/>
                </a:solidFill>
              </a:rPr>
              <a:t>stmt</a:t>
            </a:r>
            <a:r>
              <a:rPr lang="en-IN" dirty="0">
                <a:solidFill>
                  <a:srgbClr val="C00000"/>
                </a:solidFill>
              </a:rPr>
              <a:t>=</a:t>
            </a:r>
            <a:r>
              <a:rPr lang="en-IN" dirty="0" err="1">
                <a:solidFill>
                  <a:srgbClr val="C00000"/>
                </a:solidFill>
              </a:rPr>
              <a:t>con.prepareStatement</a:t>
            </a:r>
            <a:r>
              <a:rPr lang="en-IN" dirty="0">
                <a:solidFill>
                  <a:srgbClr val="C00000"/>
                </a:solidFill>
              </a:rPr>
              <a:t>("insert into </a:t>
            </a:r>
            <a:r>
              <a:rPr lang="en-IN" dirty="0" err="1">
                <a:solidFill>
                  <a:srgbClr val="C00000"/>
                </a:solidFill>
              </a:rPr>
              <a:t>Emp</a:t>
            </a:r>
            <a:r>
              <a:rPr lang="en-IN" dirty="0">
                <a:solidFill>
                  <a:srgbClr val="C00000"/>
                </a:solidFill>
              </a:rPr>
              <a:t> values(?,?)"); </a:t>
            </a:r>
            <a:endParaRPr lang="en-IN" dirty="0" smtClean="0">
              <a:solidFill>
                <a:srgbClr val="C00000"/>
              </a:solidFill>
            </a:endParaRPr>
          </a:p>
          <a:p>
            <a:pPr marL="109728" indent="0">
              <a:buNone/>
            </a:pPr>
            <a:r>
              <a:rPr lang="en-IN" dirty="0" err="1" smtClean="0">
                <a:solidFill>
                  <a:srgbClr val="C00000"/>
                </a:solidFill>
              </a:rPr>
              <a:t>stmt.setInt</a:t>
            </a:r>
            <a:r>
              <a:rPr lang="en-IN" dirty="0" smtClean="0">
                <a:solidFill>
                  <a:srgbClr val="C00000"/>
                </a:solidFill>
              </a:rPr>
              <a:t>(1,101);</a:t>
            </a:r>
          </a:p>
          <a:p>
            <a:pPr marL="109728" indent="0">
              <a:buNone/>
            </a:pPr>
            <a:r>
              <a:rPr lang="en-IN" dirty="0" smtClean="0">
                <a:solidFill>
                  <a:srgbClr val="C00000"/>
                </a:solidFill>
              </a:rPr>
              <a:t>//</a:t>
            </a:r>
            <a:r>
              <a:rPr lang="en-IN" dirty="0">
                <a:solidFill>
                  <a:srgbClr val="C00000"/>
                </a:solidFill>
              </a:rPr>
              <a:t>1 specifies the first parameter in the query </a:t>
            </a:r>
            <a:endParaRPr lang="en-IN" dirty="0" smtClean="0">
              <a:solidFill>
                <a:srgbClr val="C00000"/>
              </a:solidFill>
            </a:endParaRPr>
          </a:p>
          <a:p>
            <a:pPr marL="109728" indent="0">
              <a:buNone/>
            </a:pPr>
            <a:r>
              <a:rPr lang="en-IN" dirty="0" err="1" smtClean="0">
                <a:solidFill>
                  <a:srgbClr val="C00000"/>
                </a:solidFill>
              </a:rPr>
              <a:t>stmt.setString</a:t>
            </a:r>
            <a:r>
              <a:rPr lang="en-IN" dirty="0" smtClean="0">
                <a:solidFill>
                  <a:srgbClr val="C00000"/>
                </a:solidFill>
              </a:rPr>
              <a:t>(2</a:t>
            </a:r>
            <a:r>
              <a:rPr lang="en-IN" dirty="0">
                <a:solidFill>
                  <a:srgbClr val="C00000"/>
                </a:solidFill>
              </a:rPr>
              <a:t>,"Ratan"); </a:t>
            </a:r>
            <a:endParaRPr lang="en-IN" dirty="0" smtClean="0">
              <a:solidFill>
                <a:srgbClr val="C00000"/>
              </a:solidFill>
            </a:endParaRPr>
          </a:p>
          <a:p>
            <a:pPr marL="109728" indent="0">
              <a:buNone/>
            </a:pPr>
            <a:r>
              <a:rPr lang="en-IN" dirty="0" err="1" smtClean="0">
                <a:solidFill>
                  <a:srgbClr val="C00000"/>
                </a:solidFill>
              </a:rPr>
              <a:t>int</a:t>
            </a:r>
            <a:r>
              <a:rPr lang="en-IN" dirty="0" smtClean="0">
                <a:solidFill>
                  <a:srgbClr val="C00000"/>
                </a:solidFill>
              </a:rPr>
              <a:t> </a:t>
            </a:r>
            <a:r>
              <a:rPr lang="en-IN" dirty="0" err="1">
                <a:solidFill>
                  <a:srgbClr val="C00000"/>
                </a:solidFill>
              </a:rPr>
              <a:t>i</a:t>
            </a:r>
            <a:r>
              <a:rPr lang="en-IN" dirty="0">
                <a:solidFill>
                  <a:srgbClr val="C00000"/>
                </a:solidFill>
              </a:rPr>
              <a:t>=</a:t>
            </a:r>
            <a:r>
              <a:rPr lang="en-IN" dirty="0" err="1">
                <a:solidFill>
                  <a:srgbClr val="C00000"/>
                </a:solidFill>
              </a:rPr>
              <a:t>stmt.executeUpdate</a:t>
            </a:r>
            <a:r>
              <a:rPr lang="en-IN" dirty="0">
                <a:solidFill>
                  <a:srgbClr val="C00000"/>
                </a:solidFill>
              </a:rPr>
              <a:t>(); </a:t>
            </a:r>
            <a:endParaRPr lang="en-IN" dirty="0" smtClean="0">
              <a:solidFill>
                <a:srgbClr val="C00000"/>
              </a:solidFill>
            </a:endParaRPr>
          </a:p>
          <a:p>
            <a:pPr marL="109728" indent="0">
              <a:buNone/>
            </a:pPr>
            <a:r>
              <a:rPr lang="en-IN" dirty="0" err="1" smtClean="0">
                <a:solidFill>
                  <a:srgbClr val="C00000"/>
                </a:solidFill>
              </a:rPr>
              <a:t>System.out.println</a:t>
            </a:r>
            <a:r>
              <a:rPr lang="en-IN" dirty="0" smtClean="0">
                <a:solidFill>
                  <a:srgbClr val="C00000"/>
                </a:solidFill>
              </a:rPr>
              <a:t>(</a:t>
            </a:r>
            <a:r>
              <a:rPr lang="en-IN" dirty="0" err="1" smtClean="0">
                <a:solidFill>
                  <a:srgbClr val="C00000"/>
                </a:solidFill>
              </a:rPr>
              <a:t>i</a:t>
            </a:r>
            <a:r>
              <a:rPr lang="en-IN" dirty="0">
                <a:solidFill>
                  <a:srgbClr val="C00000"/>
                </a:solidFill>
              </a:rPr>
              <a:t>+" records inserted");</a:t>
            </a:r>
          </a:p>
        </p:txBody>
      </p:sp>
      <p:sp>
        <p:nvSpPr>
          <p:cNvPr id="4" name="Rectangle 3"/>
          <p:cNvSpPr/>
          <p:nvPr/>
        </p:nvSpPr>
        <p:spPr>
          <a:xfrm>
            <a:off x="858370" y="5351493"/>
            <a:ext cx="10475259"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IN" sz="2000" b="1" dirty="0" smtClean="0"/>
              <a:t>Note </a:t>
            </a:r>
            <a:r>
              <a:rPr lang="en-IN" sz="2000" b="1" dirty="0"/>
              <a:t>that you can use any statement such as SELECT, INSERT, DELETE, </a:t>
            </a:r>
            <a:r>
              <a:rPr lang="en-IN" sz="2000" b="1" dirty="0" err="1"/>
              <a:t>etc</a:t>
            </a:r>
            <a:r>
              <a:rPr lang="en-IN" sz="2000" b="1" dirty="0"/>
              <a:t> with </a:t>
            </a:r>
            <a:r>
              <a:rPr lang="en-IN" sz="2000" b="1" dirty="0" err="1"/>
              <a:t>PreparedStatement</a:t>
            </a:r>
            <a:r>
              <a:rPr lang="en-IN" sz="2000" b="1" dirty="0"/>
              <a:t> interface.</a:t>
            </a:r>
          </a:p>
        </p:txBody>
      </p:sp>
    </p:spTree>
    <p:extLst>
      <p:ext uri="{BB962C8B-B14F-4D97-AF65-F5344CB8AC3E}">
        <p14:creationId xmlns:p14="http://schemas.microsoft.com/office/powerpoint/2010/main" val="17446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Callablestatement</a:t>
            </a:r>
            <a:r>
              <a:rPr lang="en-IN" dirty="0"/>
              <a:t> in </a:t>
            </a:r>
            <a:r>
              <a:rPr lang="en-IN" dirty="0" err="1"/>
              <a:t>Jdbc</a:t>
            </a:r>
            <a:endParaRPr lang="en-IN" dirty="0"/>
          </a:p>
        </p:txBody>
      </p:sp>
      <p:sp>
        <p:nvSpPr>
          <p:cNvPr id="3" name="Content Placeholder 2"/>
          <p:cNvSpPr>
            <a:spLocks noGrp="1"/>
          </p:cNvSpPr>
          <p:nvPr>
            <p:ph idx="1"/>
          </p:nvPr>
        </p:nvSpPr>
        <p:spPr/>
        <p:txBody>
          <a:bodyPr/>
          <a:lstStyle/>
          <a:p>
            <a:r>
              <a:rPr lang="en-IN" dirty="0"/>
              <a:t>To call the procedures and functions of a database, </a:t>
            </a:r>
            <a:r>
              <a:rPr lang="en-IN" dirty="0" err="1"/>
              <a:t>CallableStatement</a:t>
            </a:r>
            <a:r>
              <a:rPr lang="en-IN" dirty="0"/>
              <a:t> interface is used</a:t>
            </a:r>
            <a:r>
              <a:rPr lang="en-IN" dirty="0" smtClean="0"/>
              <a:t>.</a:t>
            </a:r>
            <a:endParaRPr lang="en-IN" dirty="0"/>
          </a:p>
          <a:p>
            <a:r>
              <a:rPr lang="en-IN" dirty="0" err="1"/>
              <a:t>CallableStatement</a:t>
            </a:r>
            <a:r>
              <a:rPr lang="en-IN" dirty="0"/>
              <a:t> is a derived Interface of </a:t>
            </a:r>
            <a:r>
              <a:rPr lang="en-IN" dirty="0" err="1"/>
              <a:t>preparedStatement</a:t>
            </a:r>
            <a:r>
              <a:rPr lang="en-IN" dirty="0"/>
              <a:t>. </a:t>
            </a:r>
            <a:endParaRPr lang="en-IN" dirty="0" smtClean="0"/>
          </a:p>
          <a:p>
            <a:r>
              <a:rPr lang="en-IN" dirty="0" smtClean="0"/>
              <a:t>It </a:t>
            </a:r>
            <a:r>
              <a:rPr lang="en-IN" dirty="0"/>
              <a:t>has one additional feature over </a:t>
            </a:r>
            <a:r>
              <a:rPr lang="en-IN" dirty="0" err="1"/>
              <a:t>PreparedStatement</a:t>
            </a:r>
            <a:r>
              <a:rPr lang="en-IN" dirty="0"/>
              <a:t> that is calling procedures and function of a database</a:t>
            </a:r>
            <a:r>
              <a:rPr lang="en-IN" dirty="0" smtClean="0"/>
              <a:t>.</a:t>
            </a:r>
            <a:endParaRPr lang="en-IN" dirty="0"/>
          </a:p>
          <a:p>
            <a:r>
              <a:rPr lang="en-IN" dirty="0"/>
              <a:t>Because of </a:t>
            </a:r>
            <a:r>
              <a:rPr lang="en-IN" dirty="0" err="1"/>
              <a:t>CallableStatement</a:t>
            </a:r>
            <a:r>
              <a:rPr lang="en-IN" dirty="0"/>
              <a:t> is inherited from </a:t>
            </a:r>
            <a:r>
              <a:rPr lang="en-IN" dirty="0" err="1"/>
              <a:t>PreparedStatement</a:t>
            </a:r>
            <a:r>
              <a:rPr lang="en-IN" dirty="0"/>
              <a:t> all the features of </a:t>
            </a:r>
            <a:r>
              <a:rPr lang="en-IN" dirty="0" err="1"/>
              <a:t>PreparedStatement</a:t>
            </a:r>
            <a:r>
              <a:rPr lang="en-IN" dirty="0"/>
              <a:t> are also available with </a:t>
            </a:r>
            <a:r>
              <a:rPr lang="en-IN" dirty="0" err="1"/>
              <a:t>CallableStatement</a:t>
            </a:r>
            <a:r>
              <a:rPr lang="en-IN" dirty="0"/>
              <a:t>.</a:t>
            </a:r>
          </a:p>
        </p:txBody>
      </p:sp>
    </p:spTree>
    <p:extLst>
      <p:ext uri="{BB962C8B-B14F-4D97-AF65-F5344CB8AC3E}">
        <p14:creationId xmlns:p14="http://schemas.microsoft.com/office/powerpoint/2010/main" val="7621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Callable Statement</a:t>
            </a:r>
            <a:endParaRPr lang="en-IN" dirty="0"/>
          </a:p>
        </p:txBody>
      </p:sp>
      <p:grpSp>
        <p:nvGrpSpPr>
          <p:cNvPr id="6" name="Group 5"/>
          <p:cNvGrpSpPr/>
          <p:nvPr/>
        </p:nvGrpSpPr>
        <p:grpSpPr>
          <a:xfrm>
            <a:off x="1492625" y="1951265"/>
            <a:ext cx="8565776" cy="4395747"/>
            <a:chOff x="1492625" y="1951265"/>
            <a:chExt cx="8565776" cy="4395747"/>
          </a:xfrm>
        </p:grpSpPr>
        <p:pic>
          <p:nvPicPr>
            <p:cNvPr id="4" name="Picture 3"/>
            <p:cNvPicPr>
              <a:picLocks noChangeAspect="1"/>
            </p:cNvPicPr>
            <p:nvPr/>
          </p:nvPicPr>
          <p:blipFill>
            <a:blip r:embed="rId2"/>
            <a:stretch>
              <a:fillRect/>
            </a:stretch>
          </p:blipFill>
          <p:spPr>
            <a:xfrm>
              <a:off x="1492625" y="1951265"/>
              <a:ext cx="8565776" cy="4395747"/>
            </a:xfrm>
            <a:prstGeom prst="rect">
              <a:avLst/>
            </a:prstGeom>
          </p:spPr>
        </p:pic>
        <p:sp>
          <p:nvSpPr>
            <p:cNvPr id="5" name="Rectangle 4"/>
            <p:cNvSpPr/>
            <p:nvPr/>
          </p:nvSpPr>
          <p:spPr>
            <a:xfrm>
              <a:off x="7543800" y="2918012"/>
              <a:ext cx="1801906" cy="4303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82190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Procedures &amp; Functions</a:t>
            </a:r>
            <a:endParaRPr lang="en-IN" dirty="0"/>
          </a:p>
        </p:txBody>
      </p:sp>
      <p:sp>
        <p:nvSpPr>
          <p:cNvPr id="3" name="Content Placeholder 2"/>
          <p:cNvSpPr>
            <a:spLocks noGrp="1"/>
          </p:cNvSpPr>
          <p:nvPr>
            <p:ph idx="1"/>
          </p:nvPr>
        </p:nvSpPr>
        <p:spPr/>
        <p:txBody>
          <a:bodyPr/>
          <a:lstStyle/>
          <a:p>
            <a:r>
              <a:rPr lang="en-IN" dirty="0"/>
              <a:t>We can have business logic on the database by the use of stored procedures and </a:t>
            </a:r>
            <a:r>
              <a:rPr lang="en-IN" dirty="0" smtClean="0"/>
              <a:t>functions.</a:t>
            </a:r>
          </a:p>
          <a:p>
            <a:r>
              <a:rPr lang="en-IN" dirty="0" smtClean="0"/>
              <a:t>It </a:t>
            </a:r>
            <a:r>
              <a:rPr lang="en-IN" dirty="0"/>
              <a:t>will make the performance better because these are precompiled</a:t>
            </a:r>
            <a:r>
              <a:rPr lang="en-IN" dirty="0" smtClean="0"/>
              <a:t>.</a:t>
            </a:r>
          </a:p>
          <a:p>
            <a:endParaRPr lang="en-IN" dirty="0"/>
          </a:p>
          <a:p>
            <a:pPr marL="109728" indent="0">
              <a:buNone/>
            </a:pPr>
            <a:r>
              <a:rPr lang="en-IN" dirty="0" smtClean="0"/>
              <a:t>Example:</a:t>
            </a:r>
          </a:p>
          <a:p>
            <a:r>
              <a:rPr lang="en-IN" dirty="0"/>
              <a:t>Suppose you need the get the age of the employee based on the date of birth, you may create a function that receives date as the input and returns age of the employee as the output.</a:t>
            </a:r>
          </a:p>
        </p:txBody>
      </p:sp>
    </p:spTree>
    <p:extLst>
      <p:ext uri="{BB962C8B-B14F-4D97-AF65-F5344CB8AC3E}">
        <p14:creationId xmlns:p14="http://schemas.microsoft.com/office/powerpoint/2010/main" val="81302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Stored Procedures vs Functions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33882376"/>
              </p:ext>
            </p:extLst>
          </p:nvPr>
        </p:nvGraphicFramePr>
        <p:xfrm>
          <a:off x="1013008" y="2022121"/>
          <a:ext cx="10282520" cy="3611880"/>
        </p:xfrm>
        <a:graphic>
          <a:graphicData uri="http://schemas.openxmlformats.org/drawingml/2006/table">
            <a:tbl>
              <a:tblPr/>
              <a:tblGrid>
                <a:gridCol w="5141260"/>
                <a:gridCol w="5141260"/>
              </a:tblGrid>
              <a:tr h="0">
                <a:tc>
                  <a:txBody>
                    <a:bodyPr/>
                    <a:lstStyle/>
                    <a:p>
                      <a:pPr algn="ctr" fontAlgn="t"/>
                      <a:r>
                        <a:rPr lang="en-IN" b="1" dirty="0">
                          <a:solidFill>
                            <a:srgbClr val="000000"/>
                          </a:solidFill>
                          <a:effectLst/>
                          <a:latin typeface="times new roman" panose="02020603050405020304" pitchFamily="18" charset="0"/>
                        </a:rPr>
                        <a:t>Stored Procedure</a:t>
                      </a:r>
                    </a:p>
                  </a:txBody>
                  <a:tcPr marL="114300" marR="114300" marT="114300" marB="114300">
                    <a:lnL w="9525" cap="flat" cmpd="sng" algn="ctr">
                      <a:solidFill>
                        <a:srgbClr val="084196"/>
                      </a:solidFill>
                      <a:prstDash val="solid"/>
                      <a:round/>
                      <a:headEnd type="none" w="med" len="med"/>
                      <a:tailEnd type="none" w="med" len="med"/>
                    </a:lnL>
                    <a:lnR w="9525" cap="flat" cmpd="sng" algn="ctr">
                      <a:solidFill>
                        <a:srgbClr val="084196"/>
                      </a:solidFill>
                      <a:prstDash val="solid"/>
                      <a:round/>
                      <a:headEnd type="none" w="med" len="med"/>
                      <a:tailEnd type="none" w="med" len="med"/>
                    </a:lnR>
                    <a:lnT w="9525" cap="flat" cmpd="sng" algn="ctr">
                      <a:solidFill>
                        <a:srgbClr val="0841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b="1" dirty="0">
                          <a:solidFill>
                            <a:srgbClr val="000000"/>
                          </a:solidFill>
                          <a:effectLst/>
                          <a:latin typeface="times new roman" panose="02020603050405020304" pitchFamily="18" charset="0"/>
                        </a:rPr>
                        <a:t>Function</a:t>
                      </a:r>
                    </a:p>
                  </a:txBody>
                  <a:tcPr marL="114300" marR="114300" marT="114300" marB="114300">
                    <a:lnL w="9525" cap="flat" cmpd="sng" algn="ctr">
                      <a:solidFill>
                        <a:srgbClr val="084196"/>
                      </a:solidFill>
                      <a:prstDash val="solid"/>
                      <a:round/>
                      <a:headEnd type="none" w="med" len="med"/>
                      <a:tailEnd type="none" w="med" len="med"/>
                    </a:lnL>
                    <a:lnR w="9525" cap="flat" cmpd="sng" algn="ctr">
                      <a:solidFill>
                        <a:srgbClr val="084196"/>
                      </a:solidFill>
                      <a:prstDash val="solid"/>
                      <a:round/>
                      <a:headEnd type="none" w="med" len="med"/>
                      <a:tailEnd type="none" w="med" len="med"/>
                    </a:lnR>
                    <a:lnT w="9525" cap="flat" cmpd="sng" algn="ctr">
                      <a:solidFill>
                        <a:srgbClr val="0841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b="0" i="0">
                          <a:solidFill>
                            <a:srgbClr val="000000"/>
                          </a:solidFill>
                          <a:effectLst/>
                          <a:latin typeface="verdana" panose="020B0604030504040204" pitchFamily="34" charset="0"/>
                        </a:rPr>
                        <a:t>is used to perform business logic.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a:solidFill>
                            <a:srgbClr val="000000"/>
                          </a:solidFill>
                          <a:effectLst/>
                          <a:latin typeface="verdana" panose="020B0604030504040204" pitchFamily="34" charset="0"/>
                        </a:rPr>
                        <a:t>is used to perform calculation.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a:solidFill>
                            <a:srgbClr val="000000"/>
                          </a:solidFill>
                          <a:effectLst/>
                          <a:latin typeface="verdana" panose="020B0604030504040204" pitchFamily="34" charset="0"/>
                        </a:rPr>
                        <a:t>must not have the return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a:solidFill>
                            <a:srgbClr val="000000"/>
                          </a:solidFill>
                          <a:effectLst/>
                          <a:latin typeface="verdana" panose="020B0604030504040204" pitchFamily="34" charset="0"/>
                        </a:rPr>
                        <a:t>must have the return type.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0" i="0">
                          <a:solidFill>
                            <a:srgbClr val="000000"/>
                          </a:solidFill>
                          <a:effectLst/>
                          <a:latin typeface="verdana" panose="020B0604030504040204" pitchFamily="34" charset="0"/>
                        </a:rPr>
                        <a:t>may return 0 or more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a:solidFill>
                            <a:srgbClr val="000000"/>
                          </a:solidFill>
                          <a:effectLst/>
                          <a:latin typeface="verdana" panose="020B0604030504040204" pitchFamily="34" charset="0"/>
                        </a:rPr>
                        <a:t>may return only one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a:solidFill>
                            <a:srgbClr val="000000"/>
                          </a:solidFill>
                          <a:effectLst/>
                          <a:latin typeface="verdana" panose="020B0604030504040204" pitchFamily="34" charset="0"/>
                        </a:rPr>
                        <a:t>We can call functions from the procedure.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a:solidFill>
                            <a:srgbClr val="000000"/>
                          </a:solidFill>
                          <a:effectLst/>
                          <a:latin typeface="verdana" panose="020B0604030504040204" pitchFamily="34" charset="0"/>
                        </a:rPr>
                        <a:t>Procedure cannot be called from function.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0" i="0">
                          <a:solidFill>
                            <a:srgbClr val="000000"/>
                          </a:solidFill>
                          <a:effectLst/>
                          <a:latin typeface="verdana" panose="020B0604030504040204" pitchFamily="34" charset="0"/>
                        </a:rPr>
                        <a:t>Procedure supports input and output parameters.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b="0" i="0">
                          <a:solidFill>
                            <a:srgbClr val="000000"/>
                          </a:solidFill>
                          <a:effectLst/>
                          <a:latin typeface="verdana" panose="020B0604030504040204" pitchFamily="34" charset="0"/>
                        </a:rPr>
                        <a:t>Function supports only input parameter.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0" i="0">
                          <a:solidFill>
                            <a:srgbClr val="000000"/>
                          </a:solidFill>
                          <a:effectLst/>
                          <a:latin typeface="verdana" panose="020B0604030504040204" pitchFamily="34" charset="0"/>
                        </a:rPr>
                        <a:t>Exception handling using try/catch block can be used in stored procedures.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b="0" i="0" dirty="0">
                          <a:solidFill>
                            <a:srgbClr val="000000"/>
                          </a:solidFill>
                          <a:effectLst/>
                          <a:latin typeface="verdana" panose="020B0604030504040204" pitchFamily="34" charset="0"/>
                        </a:rPr>
                        <a:t>Exception handling using try/catch can't be used in user defined functions.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99600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1066800"/>
          </a:xfrm>
        </p:spPr>
        <p:txBody>
          <a:bodyPr/>
          <a:lstStyle/>
          <a:p>
            <a:r>
              <a:rPr lang="en-IN" dirty="0" smtClean="0"/>
              <a:t>JDBC</a:t>
            </a:r>
            <a:endParaRPr lang="en-IN" dirty="0"/>
          </a:p>
        </p:txBody>
      </p:sp>
      <p:sp>
        <p:nvSpPr>
          <p:cNvPr id="3" name="Content Placeholder 2"/>
          <p:cNvSpPr>
            <a:spLocks noGrp="1"/>
          </p:cNvSpPr>
          <p:nvPr>
            <p:ph idx="1"/>
          </p:nvPr>
        </p:nvSpPr>
        <p:spPr>
          <a:xfrm>
            <a:off x="609600" y="1752600"/>
            <a:ext cx="10972800" cy="2469776"/>
          </a:xfrm>
        </p:spPr>
        <p:txBody>
          <a:bodyPr/>
          <a:lstStyle/>
          <a:p>
            <a:r>
              <a:rPr lang="en-IN" dirty="0"/>
              <a:t>JDBC is a Java-based data access technology (Java Standard Edition platform) from Oracle Corporation. </a:t>
            </a:r>
            <a:endParaRPr lang="en-IN" dirty="0" smtClean="0"/>
          </a:p>
          <a:p>
            <a:r>
              <a:rPr lang="en-IN" dirty="0" smtClean="0"/>
              <a:t>This </a:t>
            </a:r>
            <a:r>
              <a:rPr lang="en-IN" dirty="0"/>
              <a:t>technology is an API for the Java programming language that defines how a client may access a database. </a:t>
            </a:r>
            <a:endParaRPr lang="en-IN" dirty="0" smtClean="0"/>
          </a:p>
          <a:p>
            <a:r>
              <a:rPr lang="en-IN" dirty="0" smtClean="0"/>
              <a:t>It </a:t>
            </a:r>
            <a:r>
              <a:rPr lang="en-IN" dirty="0"/>
              <a:t>provides methods for querying and updating data in a database.</a:t>
            </a:r>
          </a:p>
        </p:txBody>
      </p:sp>
      <p:pic>
        <p:nvPicPr>
          <p:cNvPr id="5" name="Picture 4"/>
          <p:cNvPicPr>
            <a:picLocks noChangeAspect="1"/>
          </p:cNvPicPr>
          <p:nvPr/>
        </p:nvPicPr>
        <p:blipFill rotWithShape="1">
          <a:blip r:embed="rId2"/>
          <a:srcRect l="2867" r="3237" b="10114"/>
          <a:stretch/>
        </p:blipFill>
        <p:spPr>
          <a:xfrm>
            <a:off x="3563469" y="4034118"/>
            <a:ext cx="4031877" cy="2649070"/>
          </a:xfrm>
          <a:prstGeom prst="rect">
            <a:avLst/>
          </a:prstGeom>
        </p:spPr>
      </p:pic>
    </p:spTree>
    <p:extLst>
      <p:ext uri="{BB962C8B-B14F-4D97-AF65-F5344CB8AC3E}">
        <p14:creationId xmlns:p14="http://schemas.microsoft.com/office/powerpoint/2010/main" val="352564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object of </a:t>
            </a:r>
            <a:r>
              <a:rPr lang="en-IN" dirty="0" err="1"/>
              <a:t>CallableStatement</a:t>
            </a:r>
            <a:endParaRPr lang="en-IN" dirty="0"/>
          </a:p>
        </p:txBody>
      </p:sp>
      <p:sp>
        <p:nvSpPr>
          <p:cNvPr id="3" name="Content Placeholder 2"/>
          <p:cNvSpPr>
            <a:spLocks noGrp="1"/>
          </p:cNvSpPr>
          <p:nvPr>
            <p:ph idx="1"/>
          </p:nvPr>
        </p:nvSpPr>
        <p:spPr>
          <a:xfrm>
            <a:off x="609600" y="1908314"/>
            <a:ext cx="10972800" cy="1816522"/>
          </a:xfrm>
        </p:spPr>
        <p:txBody>
          <a:bodyPr>
            <a:normAutofit lnSpcReduction="10000"/>
          </a:bodyPr>
          <a:lstStyle/>
          <a:p>
            <a:r>
              <a:rPr lang="en-IN" dirty="0"/>
              <a:t>The </a:t>
            </a:r>
            <a:r>
              <a:rPr lang="en-IN" b="1" dirty="0" err="1">
                <a:solidFill>
                  <a:srgbClr val="C00000"/>
                </a:solidFill>
              </a:rPr>
              <a:t>prepareCall</a:t>
            </a:r>
            <a:r>
              <a:rPr lang="en-IN" b="1" dirty="0">
                <a:solidFill>
                  <a:srgbClr val="C00000"/>
                </a:solidFill>
              </a:rPr>
              <a:t>() </a:t>
            </a:r>
            <a:r>
              <a:rPr lang="en-IN" dirty="0"/>
              <a:t>method of Connection interface returns the instance of </a:t>
            </a:r>
            <a:r>
              <a:rPr lang="en-IN" dirty="0" err="1"/>
              <a:t>CallableStatement</a:t>
            </a:r>
            <a:r>
              <a:rPr lang="en-IN" dirty="0"/>
              <a:t>. </a:t>
            </a:r>
            <a:endParaRPr lang="en-IN" dirty="0" smtClean="0"/>
          </a:p>
          <a:p>
            <a:r>
              <a:rPr lang="en-IN" dirty="0" smtClean="0"/>
              <a:t>To </a:t>
            </a:r>
            <a:r>
              <a:rPr lang="en-IN" dirty="0"/>
              <a:t>create a reference of </a:t>
            </a:r>
            <a:r>
              <a:rPr lang="en-IN" dirty="0" err="1"/>
              <a:t>CallableStatement</a:t>
            </a:r>
            <a:r>
              <a:rPr lang="en-IN" dirty="0"/>
              <a:t> we have two syntaxes one with command and the other is </a:t>
            </a:r>
            <a:r>
              <a:rPr lang="en-IN" dirty="0" smtClean="0"/>
              <a:t>with </a:t>
            </a:r>
            <a:r>
              <a:rPr lang="en-IN" dirty="0"/>
              <a:t>calling procedure or function.</a:t>
            </a:r>
          </a:p>
        </p:txBody>
      </p:sp>
      <p:pic>
        <p:nvPicPr>
          <p:cNvPr id="4" name="Picture 3"/>
          <p:cNvPicPr>
            <a:picLocks noChangeAspect="1"/>
          </p:cNvPicPr>
          <p:nvPr/>
        </p:nvPicPr>
        <p:blipFill>
          <a:blip r:embed="rId2"/>
          <a:stretch>
            <a:fillRect/>
          </a:stretch>
        </p:blipFill>
        <p:spPr>
          <a:xfrm>
            <a:off x="1842247" y="3873921"/>
            <a:ext cx="7664824" cy="2553772"/>
          </a:xfrm>
          <a:prstGeom prst="rect">
            <a:avLst/>
          </a:prstGeom>
        </p:spPr>
      </p:pic>
    </p:spTree>
    <p:extLst>
      <p:ext uri="{BB962C8B-B14F-4D97-AF65-F5344CB8AC3E}">
        <p14:creationId xmlns:p14="http://schemas.microsoft.com/office/powerpoint/2010/main" val="82211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Syntax of </a:t>
            </a:r>
            <a:r>
              <a:rPr lang="en-IN" dirty="0" err="1"/>
              <a:t>prepareCall</a:t>
            </a:r>
            <a:r>
              <a:rPr lang="en-IN" dirty="0"/>
              <a:t>() method</a:t>
            </a:r>
          </a:p>
        </p:txBody>
      </p:sp>
      <p:pic>
        <p:nvPicPr>
          <p:cNvPr id="4" name="Picture 3"/>
          <p:cNvPicPr>
            <a:picLocks noChangeAspect="1"/>
          </p:cNvPicPr>
          <p:nvPr/>
        </p:nvPicPr>
        <p:blipFill>
          <a:blip r:embed="rId2"/>
          <a:stretch>
            <a:fillRect/>
          </a:stretch>
        </p:blipFill>
        <p:spPr>
          <a:xfrm>
            <a:off x="1371600" y="1759229"/>
            <a:ext cx="9103659" cy="4614677"/>
          </a:xfrm>
          <a:prstGeom prst="rect">
            <a:avLst/>
          </a:prstGeom>
        </p:spPr>
      </p:pic>
    </p:spTree>
    <p:extLst>
      <p:ext uri="{BB962C8B-B14F-4D97-AF65-F5344CB8AC3E}">
        <p14:creationId xmlns:p14="http://schemas.microsoft.com/office/powerpoint/2010/main" val="384298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general syntax of calling a stored procedure</a:t>
            </a:r>
          </a:p>
        </p:txBody>
      </p:sp>
      <p:sp>
        <p:nvSpPr>
          <p:cNvPr id="3" name="Content Placeholder 2"/>
          <p:cNvSpPr>
            <a:spLocks noGrp="1"/>
          </p:cNvSpPr>
          <p:nvPr>
            <p:ph idx="1"/>
          </p:nvPr>
        </p:nvSpPr>
        <p:spPr/>
        <p:txBody>
          <a:bodyPr/>
          <a:lstStyle/>
          <a:p>
            <a:pPr marL="109728" indent="0" algn="ctr">
              <a:buNone/>
            </a:pPr>
            <a:r>
              <a:rPr lang="en-IN" b="1" dirty="0">
                <a:solidFill>
                  <a:srgbClr val="C00000"/>
                </a:solidFill>
              </a:rPr>
              <a:t>{?= call </a:t>
            </a:r>
            <a:r>
              <a:rPr lang="en-IN" b="1" dirty="0" err="1">
                <a:solidFill>
                  <a:srgbClr val="C00000"/>
                </a:solidFill>
              </a:rPr>
              <a:t>procedure_name</a:t>
            </a:r>
            <a:r>
              <a:rPr lang="en-IN" b="1" dirty="0">
                <a:solidFill>
                  <a:srgbClr val="C00000"/>
                </a:solidFill>
              </a:rPr>
              <a:t>(param1,param2</a:t>
            </a:r>
            <a:r>
              <a:rPr lang="en-IN" b="1" dirty="0" smtClean="0">
                <a:solidFill>
                  <a:srgbClr val="C00000"/>
                </a:solidFill>
              </a:rPr>
              <a:t>,...)}</a:t>
            </a:r>
            <a:br>
              <a:rPr lang="en-IN" b="1" dirty="0" smtClean="0">
                <a:solidFill>
                  <a:srgbClr val="C00000"/>
                </a:solidFill>
              </a:rPr>
            </a:br>
            <a:endParaRPr lang="en-IN" b="1" dirty="0" smtClean="0">
              <a:solidFill>
                <a:srgbClr val="C00000"/>
              </a:solidFill>
            </a:endParaRPr>
          </a:p>
          <a:p>
            <a:r>
              <a:rPr lang="en-IN" b="1" dirty="0">
                <a:solidFill>
                  <a:srgbClr val="C00000"/>
                </a:solidFill>
              </a:rPr>
              <a:t> </a:t>
            </a:r>
            <a:r>
              <a:rPr lang="en-IN" dirty="0"/>
              <a:t>W</a:t>
            </a:r>
            <a:r>
              <a:rPr lang="en-IN" dirty="0" smtClean="0"/>
              <a:t>rap </a:t>
            </a:r>
            <a:r>
              <a:rPr lang="en-IN" dirty="0"/>
              <a:t>the stored procedure call within braces ({}). </a:t>
            </a:r>
            <a:endParaRPr lang="en-IN" dirty="0" smtClean="0"/>
          </a:p>
          <a:p>
            <a:r>
              <a:rPr lang="en-IN" dirty="0" smtClean="0"/>
              <a:t>If </a:t>
            </a:r>
            <a:r>
              <a:rPr lang="en-IN" dirty="0"/>
              <a:t>the stored procedure returns a value, you need to add the question mark and equal (?=) before the call keyword. </a:t>
            </a:r>
            <a:endParaRPr lang="en-IN" dirty="0" smtClean="0"/>
          </a:p>
          <a:p>
            <a:r>
              <a:rPr lang="en-IN" dirty="0" smtClean="0"/>
              <a:t>If </a:t>
            </a:r>
            <a:r>
              <a:rPr lang="en-IN" dirty="0"/>
              <a:t>a stored procedure does not return any values, you just omit the ?= sign. </a:t>
            </a:r>
            <a:endParaRPr lang="en-IN" dirty="0" smtClean="0"/>
          </a:p>
          <a:p>
            <a:r>
              <a:rPr lang="en-IN" dirty="0" smtClean="0"/>
              <a:t>In </a:t>
            </a:r>
            <a:r>
              <a:rPr lang="en-IN" dirty="0"/>
              <a:t>case the stored procedure accepts any parameters, you list them within the opening and closing parentheses after the stored procedure’s name</a:t>
            </a:r>
          </a:p>
        </p:txBody>
      </p:sp>
    </p:spTree>
    <p:extLst>
      <p:ext uri="{BB962C8B-B14F-4D97-AF65-F5344CB8AC3E}">
        <p14:creationId xmlns:p14="http://schemas.microsoft.com/office/powerpoint/2010/main" val="335904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Examples </a:t>
            </a:r>
            <a:r>
              <a:rPr lang="en-IN" dirty="0"/>
              <a:t>of using the syntax for calling stored procedures in different contexts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0266456"/>
              </p:ext>
            </p:extLst>
          </p:nvPr>
        </p:nvGraphicFramePr>
        <p:xfrm>
          <a:off x="1653987" y="2245661"/>
          <a:ext cx="8861612" cy="2909745"/>
        </p:xfrm>
        <a:graphic>
          <a:graphicData uri="http://schemas.openxmlformats.org/drawingml/2006/table">
            <a:tbl>
              <a:tblPr>
                <a:tableStyleId>{3C2FFA5D-87B4-456A-9821-1D502468CF0F}</a:tableStyleId>
              </a:tblPr>
              <a:tblGrid>
                <a:gridCol w="3307978"/>
                <a:gridCol w="5553634"/>
              </a:tblGrid>
              <a:tr h="447653">
                <a:tc>
                  <a:txBody>
                    <a:bodyPr/>
                    <a:lstStyle/>
                    <a:p>
                      <a:pPr algn="ctr" fontAlgn="t"/>
                      <a:r>
                        <a:rPr lang="en-IN" sz="2000" b="1" dirty="0">
                          <a:effectLst/>
                        </a:rPr>
                        <a:t>Syntax</a:t>
                      </a:r>
                      <a:endParaRPr lang="en-IN" sz="2000" b="1" dirty="0">
                        <a:solidFill>
                          <a:srgbClr val="C00000"/>
                        </a:solidFill>
                        <a:effectLst/>
                      </a:endParaRPr>
                    </a:p>
                  </a:txBody>
                  <a:tcPr/>
                </a:tc>
                <a:tc>
                  <a:txBody>
                    <a:bodyPr/>
                    <a:lstStyle/>
                    <a:p>
                      <a:pPr algn="ctr" fontAlgn="t"/>
                      <a:r>
                        <a:rPr lang="en-IN" sz="2000" b="1" dirty="0">
                          <a:effectLst/>
                        </a:rPr>
                        <a:t>Stores Procedures</a:t>
                      </a:r>
                      <a:endParaRPr lang="en-IN" sz="2000" b="1" dirty="0">
                        <a:solidFill>
                          <a:srgbClr val="C00000"/>
                        </a:solidFill>
                        <a:effectLst/>
                      </a:endParaRPr>
                    </a:p>
                  </a:txBody>
                  <a:tcPr/>
                </a:tc>
              </a:tr>
              <a:tr h="783393">
                <a:tc>
                  <a:txBody>
                    <a:bodyPr/>
                    <a:lstStyle/>
                    <a:p>
                      <a:pPr algn="l" fontAlgn="t"/>
                      <a:r>
                        <a:rPr lang="en-IN" sz="2000" dirty="0">
                          <a:effectLst/>
                        </a:rPr>
                        <a:t>{  call </a:t>
                      </a:r>
                      <a:r>
                        <a:rPr lang="en-IN" sz="2000" dirty="0" err="1">
                          <a:effectLst/>
                        </a:rPr>
                        <a:t>procedure_name</a:t>
                      </a:r>
                      <a:r>
                        <a:rPr lang="en-IN" sz="2000" dirty="0">
                          <a:effectLst/>
                        </a:rPr>
                        <a:t>() }</a:t>
                      </a:r>
                    </a:p>
                  </a:txBody>
                  <a:tcPr/>
                </a:tc>
                <a:tc>
                  <a:txBody>
                    <a:bodyPr/>
                    <a:lstStyle/>
                    <a:p>
                      <a:pPr algn="l" fontAlgn="t"/>
                      <a:r>
                        <a:rPr lang="en-IN" sz="2000">
                          <a:effectLst/>
                        </a:rPr>
                        <a:t>Accept no parameters and return no value</a:t>
                      </a:r>
                    </a:p>
                  </a:txBody>
                  <a:tcPr/>
                </a:tc>
              </a:tr>
              <a:tr h="783393">
                <a:tc>
                  <a:txBody>
                    <a:bodyPr/>
                    <a:lstStyle/>
                    <a:p>
                      <a:pPr algn="l" fontAlgn="t"/>
                      <a:r>
                        <a:rPr lang="en-IN" sz="2000">
                          <a:effectLst/>
                        </a:rPr>
                        <a:t>{ call procedure_name(?,?) }</a:t>
                      </a:r>
                    </a:p>
                  </a:txBody>
                  <a:tcPr/>
                </a:tc>
                <a:tc>
                  <a:txBody>
                    <a:bodyPr/>
                    <a:lstStyle/>
                    <a:p>
                      <a:pPr algn="l" fontAlgn="t"/>
                      <a:r>
                        <a:rPr lang="en-IN" sz="2000">
                          <a:effectLst/>
                        </a:rPr>
                        <a:t>Accept two parameters and return no value</a:t>
                      </a:r>
                    </a:p>
                  </a:txBody>
                  <a:tcPr/>
                </a:tc>
              </a:tr>
              <a:tr h="447653">
                <a:tc>
                  <a:txBody>
                    <a:bodyPr/>
                    <a:lstStyle/>
                    <a:p>
                      <a:pPr algn="l" fontAlgn="t"/>
                      <a:r>
                        <a:rPr lang="en-IN" sz="2000">
                          <a:effectLst/>
                        </a:rPr>
                        <a:t>{?= call procedure_name() }</a:t>
                      </a:r>
                    </a:p>
                  </a:txBody>
                  <a:tcPr/>
                </a:tc>
                <a:tc>
                  <a:txBody>
                    <a:bodyPr/>
                    <a:lstStyle/>
                    <a:p>
                      <a:pPr algn="l" fontAlgn="t"/>
                      <a:r>
                        <a:rPr lang="en-IN" sz="2000">
                          <a:effectLst/>
                        </a:rPr>
                        <a:t>Accept no parameter and return value</a:t>
                      </a:r>
                    </a:p>
                  </a:txBody>
                  <a:tcPr/>
                </a:tc>
              </a:tr>
              <a:tr h="447653">
                <a:tc>
                  <a:txBody>
                    <a:bodyPr/>
                    <a:lstStyle/>
                    <a:p>
                      <a:pPr algn="l" fontAlgn="t"/>
                      <a:r>
                        <a:rPr lang="en-IN" sz="2000">
                          <a:effectLst/>
                        </a:rPr>
                        <a:t>{?= call procedure_name(?) }</a:t>
                      </a:r>
                    </a:p>
                  </a:txBody>
                  <a:tcPr/>
                </a:tc>
                <a:tc>
                  <a:txBody>
                    <a:bodyPr/>
                    <a:lstStyle/>
                    <a:p>
                      <a:pPr algn="l" fontAlgn="t"/>
                      <a:r>
                        <a:rPr lang="en-IN" sz="2000" dirty="0">
                          <a:effectLst/>
                        </a:rPr>
                        <a:t>Accept one parameter and return value</a:t>
                      </a:r>
                    </a:p>
                  </a:txBody>
                  <a:tcPr/>
                </a:tc>
              </a:tr>
            </a:tbl>
          </a:graphicData>
        </a:graphic>
      </p:graphicFrame>
    </p:spTree>
    <p:extLst>
      <p:ext uri="{BB962C8B-B14F-4D97-AF65-F5344CB8AC3E}">
        <p14:creationId xmlns:p14="http://schemas.microsoft.com/office/powerpoint/2010/main" val="18911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JDBC MySQL stored procedure </a:t>
            </a:r>
            <a:r>
              <a:rPr lang="en-IN" dirty="0" smtClean="0"/>
              <a:t>example -1</a:t>
            </a:r>
            <a:endParaRPr lang="en-IN" dirty="0"/>
          </a:p>
        </p:txBody>
      </p:sp>
      <p:sp>
        <p:nvSpPr>
          <p:cNvPr id="3" name="Content Placeholder 2"/>
          <p:cNvSpPr>
            <a:spLocks noGrp="1"/>
          </p:cNvSpPr>
          <p:nvPr>
            <p:ph idx="1"/>
          </p:nvPr>
        </p:nvSpPr>
        <p:spPr/>
        <p:txBody>
          <a:bodyPr/>
          <a:lstStyle/>
          <a:p>
            <a:r>
              <a:rPr lang="en-IN" dirty="0" smtClean="0"/>
              <a:t>Open </a:t>
            </a:r>
            <a:r>
              <a:rPr lang="en-IN" dirty="0"/>
              <a:t>a connection to MySQL server by creating a new Connection object</a:t>
            </a:r>
            <a:r>
              <a:rPr lang="en-IN" dirty="0" smtClean="0"/>
              <a:t>.</a:t>
            </a:r>
          </a:p>
          <a:p>
            <a:r>
              <a:rPr lang="en-IN" dirty="0"/>
              <a:t>Then, prepare a stored procedure call and create a </a:t>
            </a:r>
            <a:r>
              <a:rPr lang="en-IN" dirty="0" err="1"/>
              <a:t>CallableStatement</a:t>
            </a:r>
            <a:r>
              <a:rPr lang="en-IN" dirty="0"/>
              <a:t> object by calling </a:t>
            </a:r>
            <a:r>
              <a:rPr lang="en-IN" dirty="0" err="1"/>
              <a:t>prepareCall</a:t>
            </a:r>
            <a:r>
              <a:rPr lang="en-IN" dirty="0"/>
              <a:t>() method of the Connection object</a:t>
            </a:r>
            <a:r>
              <a:rPr lang="en-IN" dirty="0" smtClean="0"/>
              <a:t>.</a:t>
            </a:r>
          </a:p>
          <a:p>
            <a:pPr marL="109728" indent="0" algn="ctr">
              <a:buNone/>
            </a:pPr>
            <a:r>
              <a:rPr lang="en-IN" b="1" dirty="0">
                <a:solidFill>
                  <a:srgbClr val="C00000"/>
                </a:solidFill>
              </a:rPr>
              <a:t>String query = "{CALL </a:t>
            </a:r>
            <a:r>
              <a:rPr lang="en-IN" b="1" dirty="0" err="1">
                <a:solidFill>
                  <a:srgbClr val="C00000"/>
                </a:solidFill>
              </a:rPr>
              <a:t>get_candidate_skill</a:t>
            </a:r>
            <a:r>
              <a:rPr lang="en-IN" b="1" dirty="0">
                <a:solidFill>
                  <a:srgbClr val="C00000"/>
                </a:solidFill>
              </a:rPr>
              <a:t>(?)}";</a:t>
            </a:r>
          </a:p>
          <a:p>
            <a:pPr marL="109728" indent="0" algn="ctr">
              <a:buNone/>
            </a:pPr>
            <a:r>
              <a:rPr lang="en-IN" b="1" dirty="0" err="1">
                <a:solidFill>
                  <a:srgbClr val="C00000"/>
                </a:solidFill>
              </a:rPr>
              <a:t>CallableStatement</a:t>
            </a:r>
            <a:r>
              <a:rPr lang="en-IN" b="1" dirty="0">
                <a:solidFill>
                  <a:srgbClr val="C00000"/>
                </a:solidFill>
              </a:rPr>
              <a:t> </a:t>
            </a:r>
            <a:r>
              <a:rPr lang="en-IN" b="1" dirty="0" err="1">
                <a:solidFill>
                  <a:srgbClr val="C00000"/>
                </a:solidFill>
              </a:rPr>
              <a:t>stmt</a:t>
            </a:r>
            <a:r>
              <a:rPr lang="en-IN" b="1" dirty="0">
                <a:solidFill>
                  <a:srgbClr val="C00000"/>
                </a:solidFill>
              </a:rPr>
              <a:t> = </a:t>
            </a:r>
            <a:r>
              <a:rPr lang="en-IN" b="1" dirty="0" err="1" smtClean="0">
                <a:solidFill>
                  <a:srgbClr val="C00000"/>
                </a:solidFill>
              </a:rPr>
              <a:t>conn.prepareCall</a:t>
            </a:r>
            <a:r>
              <a:rPr lang="en-IN" b="1" dirty="0" smtClean="0">
                <a:solidFill>
                  <a:srgbClr val="C00000"/>
                </a:solidFill>
              </a:rPr>
              <a:t>(query)</a:t>
            </a:r>
          </a:p>
          <a:p>
            <a:r>
              <a:rPr lang="en-IN" dirty="0"/>
              <a:t>Next, pass all the parameters to the stored procedure. In this case, the </a:t>
            </a:r>
            <a:r>
              <a:rPr lang="en-IN" dirty="0" err="1"/>
              <a:t>get_candidate_skill</a:t>
            </a:r>
            <a:r>
              <a:rPr lang="en-IN" dirty="0"/>
              <a:t> stored procedure accepts only one IN parameter</a:t>
            </a:r>
            <a:r>
              <a:rPr lang="en-IN" dirty="0" smtClean="0"/>
              <a:t>.</a:t>
            </a:r>
          </a:p>
          <a:p>
            <a:pPr marL="109728" indent="0" algn="ctr">
              <a:buNone/>
            </a:pPr>
            <a:r>
              <a:rPr lang="en-IN" b="1" dirty="0" err="1">
                <a:solidFill>
                  <a:srgbClr val="C00000"/>
                </a:solidFill>
              </a:rPr>
              <a:t>stmt.setInt</a:t>
            </a:r>
            <a:r>
              <a:rPr lang="en-IN" b="1" dirty="0">
                <a:solidFill>
                  <a:srgbClr val="C00000"/>
                </a:solidFill>
              </a:rPr>
              <a:t>(1, </a:t>
            </a:r>
            <a:r>
              <a:rPr lang="en-IN" b="1" dirty="0" err="1">
                <a:solidFill>
                  <a:srgbClr val="C00000"/>
                </a:solidFill>
              </a:rPr>
              <a:t>candidateId</a:t>
            </a:r>
            <a:r>
              <a:rPr lang="en-IN" b="1" dirty="0">
                <a:solidFill>
                  <a:srgbClr val="C00000"/>
                </a:solidFill>
              </a:rPr>
              <a:t>);</a:t>
            </a:r>
          </a:p>
        </p:txBody>
      </p:sp>
    </p:spTree>
    <p:extLst>
      <p:ext uri="{BB962C8B-B14F-4D97-AF65-F5344CB8AC3E}">
        <p14:creationId xmlns:p14="http://schemas.microsoft.com/office/powerpoint/2010/main" val="422549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JDBC MySQL stored procedure </a:t>
            </a:r>
            <a:r>
              <a:rPr lang="en-IN" dirty="0" smtClean="0"/>
              <a:t>example -2</a:t>
            </a:r>
            <a:endParaRPr lang="en-IN" dirty="0"/>
          </a:p>
        </p:txBody>
      </p:sp>
      <p:sp>
        <p:nvSpPr>
          <p:cNvPr id="3" name="Content Placeholder 2"/>
          <p:cNvSpPr>
            <a:spLocks noGrp="1"/>
          </p:cNvSpPr>
          <p:nvPr>
            <p:ph idx="1"/>
          </p:nvPr>
        </p:nvSpPr>
        <p:spPr/>
        <p:txBody>
          <a:bodyPr/>
          <a:lstStyle/>
          <a:p>
            <a:r>
              <a:rPr lang="en-IN" dirty="0"/>
              <a:t>After that, execute the stored procedure by calling the </a:t>
            </a:r>
            <a:r>
              <a:rPr lang="en-IN" dirty="0" err="1"/>
              <a:t>executeQuery</a:t>
            </a:r>
            <a:r>
              <a:rPr lang="en-IN" dirty="0"/>
              <a:t>() method of the </a:t>
            </a:r>
            <a:r>
              <a:rPr lang="en-IN" dirty="0" err="1"/>
              <a:t>CallableStatement</a:t>
            </a:r>
            <a:r>
              <a:rPr lang="en-IN" dirty="0"/>
              <a:t> object. </a:t>
            </a:r>
            <a:endParaRPr lang="en-IN" dirty="0" smtClean="0"/>
          </a:p>
          <a:p>
            <a:r>
              <a:rPr lang="en-IN" dirty="0" smtClean="0"/>
              <a:t>It </a:t>
            </a:r>
            <a:r>
              <a:rPr lang="en-IN" dirty="0"/>
              <a:t>returns a result set in this case</a:t>
            </a:r>
            <a:r>
              <a:rPr lang="en-IN" dirty="0" smtClean="0"/>
              <a:t>.</a:t>
            </a:r>
          </a:p>
          <a:p>
            <a:pPr marL="109728" indent="0" algn="ctr">
              <a:buNone/>
            </a:pPr>
            <a:r>
              <a:rPr lang="en-IN" b="1" dirty="0" err="1">
                <a:solidFill>
                  <a:srgbClr val="C00000"/>
                </a:solidFill>
              </a:rPr>
              <a:t>ResultSet</a:t>
            </a:r>
            <a:r>
              <a:rPr lang="en-IN" b="1" dirty="0">
                <a:solidFill>
                  <a:srgbClr val="C00000"/>
                </a:solidFill>
              </a:rPr>
              <a:t> </a:t>
            </a:r>
            <a:r>
              <a:rPr lang="en-IN" b="1" dirty="0" err="1">
                <a:solidFill>
                  <a:srgbClr val="C00000"/>
                </a:solidFill>
              </a:rPr>
              <a:t>rs</a:t>
            </a:r>
            <a:r>
              <a:rPr lang="en-IN" b="1" dirty="0">
                <a:solidFill>
                  <a:srgbClr val="C00000"/>
                </a:solidFill>
              </a:rPr>
              <a:t> = </a:t>
            </a:r>
            <a:r>
              <a:rPr lang="en-IN" b="1" dirty="0" err="1">
                <a:solidFill>
                  <a:srgbClr val="C00000"/>
                </a:solidFill>
              </a:rPr>
              <a:t>stmt.executeQuery</a:t>
            </a:r>
            <a:r>
              <a:rPr lang="en-IN" b="1" dirty="0" smtClean="0">
                <a:solidFill>
                  <a:srgbClr val="C00000"/>
                </a:solidFill>
              </a:rPr>
              <a:t>();</a:t>
            </a:r>
          </a:p>
          <a:p>
            <a:pPr marL="109728" indent="0" algn="ctr">
              <a:buNone/>
            </a:pPr>
            <a:endParaRPr lang="en-IN" b="1" dirty="0">
              <a:solidFill>
                <a:srgbClr val="C00000"/>
              </a:solidFill>
            </a:endParaRPr>
          </a:p>
          <a:p>
            <a:r>
              <a:rPr lang="en-IN" dirty="0"/>
              <a:t>Finally, traverse the </a:t>
            </a:r>
            <a:r>
              <a:rPr lang="en-IN" dirty="0" err="1"/>
              <a:t>ResultSet</a:t>
            </a:r>
            <a:r>
              <a:rPr lang="en-IN" dirty="0"/>
              <a:t> to display the results.</a:t>
            </a:r>
          </a:p>
        </p:txBody>
      </p:sp>
    </p:spTree>
    <p:extLst>
      <p:ext uri="{BB962C8B-B14F-4D97-AF65-F5344CB8AC3E}">
        <p14:creationId xmlns:p14="http://schemas.microsoft.com/office/powerpoint/2010/main" val="287538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Callable Statement Example</a:t>
            </a:r>
            <a:endParaRPr lang="en-IN"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77500" lnSpcReduction="20000"/>
          </a:bodyPr>
          <a:lstStyle/>
          <a:p>
            <a:pPr marL="109728" indent="0">
              <a:buNone/>
            </a:pPr>
            <a:r>
              <a:rPr lang="en-IN" dirty="0"/>
              <a:t>String query = "{ call </a:t>
            </a:r>
            <a:r>
              <a:rPr lang="en-IN" dirty="0" err="1"/>
              <a:t>get_candidate_skill</a:t>
            </a:r>
            <a:r>
              <a:rPr lang="en-IN" dirty="0"/>
              <a:t>(?) }";</a:t>
            </a:r>
          </a:p>
          <a:p>
            <a:pPr marL="109728" indent="0">
              <a:buNone/>
            </a:pPr>
            <a:r>
              <a:rPr lang="en-IN" dirty="0"/>
              <a:t>        </a:t>
            </a:r>
            <a:r>
              <a:rPr lang="en-IN" dirty="0" err="1"/>
              <a:t>ResultSet</a:t>
            </a:r>
            <a:r>
              <a:rPr lang="en-IN" dirty="0"/>
              <a:t> </a:t>
            </a:r>
            <a:r>
              <a:rPr lang="en-IN" dirty="0" err="1"/>
              <a:t>rs</a:t>
            </a:r>
            <a:r>
              <a:rPr lang="en-IN" dirty="0"/>
              <a:t>;</a:t>
            </a:r>
          </a:p>
          <a:p>
            <a:pPr marL="109728" indent="0">
              <a:buNone/>
            </a:pPr>
            <a:r>
              <a:rPr lang="en-IN" dirty="0"/>
              <a:t> </a:t>
            </a:r>
          </a:p>
          <a:p>
            <a:pPr marL="109728" indent="0">
              <a:buNone/>
            </a:pPr>
            <a:r>
              <a:rPr lang="en-IN" dirty="0"/>
              <a:t>        try </a:t>
            </a:r>
            <a:r>
              <a:rPr lang="en-IN" dirty="0" smtClean="0"/>
              <a:t>{</a:t>
            </a:r>
          </a:p>
          <a:p>
            <a:pPr marL="109728" indent="0">
              <a:buNone/>
            </a:pPr>
            <a:r>
              <a:rPr lang="en-IN" dirty="0"/>
              <a:t> </a:t>
            </a:r>
            <a:r>
              <a:rPr lang="en-IN" dirty="0" smtClean="0"/>
              <a:t>            </a:t>
            </a:r>
            <a:r>
              <a:rPr lang="en-IN" dirty="0" err="1" smtClean="0"/>
              <a:t>CallableStatement</a:t>
            </a:r>
            <a:r>
              <a:rPr lang="en-IN" dirty="0" smtClean="0"/>
              <a:t> </a:t>
            </a:r>
            <a:r>
              <a:rPr lang="en-IN" dirty="0" err="1"/>
              <a:t>stmt</a:t>
            </a:r>
            <a:r>
              <a:rPr lang="en-IN" dirty="0"/>
              <a:t> = </a:t>
            </a:r>
            <a:r>
              <a:rPr lang="en-IN" dirty="0" err="1"/>
              <a:t>conn.prepareCall</a:t>
            </a:r>
            <a:r>
              <a:rPr lang="en-IN" dirty="0"/>
              <a:t>(query)) {</a:t>
            </a:r>
          </a:p>
          <a:p>
            <a:pPr marL="109728" indent="0">
              <a:buNone/>
            </a:pPr>
            <a:r>
              <a:rPr lang="en-IN" dirty="0"/>
              <a:t> </a:t>
            </a:r>
          </a:p>
          <a:p>
            <a:pPr marL="109728" indent="0">
              <a:buNone/>
            </a:pPr>
            <a:r>
              <a:rPr lang="en-IN" dirty="0"/>
              <a:t>            </a:t>
            </a:r>
            <a:r>
              <a:rPr lang="en-IN" dirty="0" err="1"/>
              <a:t>stmt.setInt</a:t>
            </a:r>
            <a:r>
              <a:rPr lang="en-IN" dirty="0"/>
              <a:t>(1, </a:t>
            </a:r>
            <a:r>
              <a:rPr lang="en-IN" dirty="0" err="1"/>
              <a:t>candidateId</a:t>
            </a:r>
            <a:r>
              <a:rPr lang="en-IN" dirty="0"/>
              <a:t>);</a:t>
            </a:r>
          </a:p>
          <a:p>
            <a:pPr marL="109728" indent="0">
              <a:buNone/>
            </a:pPr>
            <a:r>
              <a:rPr lang="en-IN" dirty="0"/>
              <a:t> </a:t>
            </a:r>
          </a:p>
          <a:p>
            <a:pPr marL="109728" indent="0">
              <a:buNone/>
            </a:pPr>
            <a:r>
              <a:rPr lang="en-IN" dirty="0"/>
              <a:t>            </a:t>
            </a:r>
            <a:r>
              <a:rPr lang="en-IN" dirty="0" err="1"/>
              <a:t>rs</a:t>
            </a:r>
            <a:r>
              <a:rPr lang="en-IN" dirty="0"/>
              <a:t> = </a:t>
            </a:r>
            <a:r>
              <a:rPr lang="en-IN" dirty="0" err="1"/>
              <a:t>stmt.executeQuery</a:t>
            </a:r>
            <a:r>
              <a:rPr lang="en-IN" dirty="0"/>
              <a:t>();</a:t>
            </a:r>
          </a:p>
          <a:p>
            <a:pPr marL="109728" indent="0">
              <a:buNone/>
            </a:pPr>
            <a:r>
              <a:rPr lang="en-IN" dirty="0"/>
              <a:t>            while (</a:t>
            </a:r>
            <a:r>
              <a:rPr lang="en-IN" dirty="0" err="1"/>
              <a:t>rs.next</a:t>
            </a:r>
            <a:r>
              <a:rPr lang="en-IN" dirty="0"/>
              <a:t>()) {</a:t>
            </a:r>
          </a:p>
          <a:p>
            <a:pPr marL="109728" indent="0">
              <a:buNone/>
            </a:pPr>
            <a:r>
              <a:rPr lang="en-IN" dirty="0"/>
              <a:t>                </a:t>
            </a:r>
            <a:r>
              <a:rPr lang="en-IN" dirty="0" err="1"/>
              <a:t>System.out.println</a:t>
            </a:r>
            <a:r>
              <a:rPr lang="en-IN" dirty="0"/>
              <a:t>(</a:t>
            </a:r>
            <a:r>
              <a:rPr lang="en-IN" dirty="0" err="1"/>
              <a:t>String.format</a:t>
            </a:r>
            <a:r>
              <a:rPr lang="en-IN" dirty="0"/>
              <a:t>("%s - %s",</a:t>
            </a:r>
          </a:p>
          <a:p>
            <a:pPr marL="109728" indent="0">
              <a:buNone/>
            </a:pPr>
            <a:r>
              <a:rPr lang="en-IN" dirty="0"/>
              <a:t>                        </a:t>
            </a:r>
            <a:r>
              <a:rPr lang="en-IN" dirty="0" err="1"/>
              <a:t>rs.getString</a:t>
            </a:r>
            <a:r>
              <a:rPr lang="en-IN" dirty="0"/>
              <a:t>("</a:t>
            </a:r>
            <a:r>
              <a:rPr lang="en-IN" dirty="0" err="1"/>
              <a:t>first_name</a:t>
            </a:r>
            <a:r>
              <a:rPr lang="en-IN" dirty="0"/>
              <a:t>") + " "</a:t>
            </a:r>
          </a:p>
          <a:p>
            <a:pPr marL="109728" indent="0">
              <a:buNone/>
            </a:pPr>
            <a:r>
              <a:rPr lang="en-IN" dirty="0"/>
              <a:t>                        + </a:t>
            </a:r>
            <a:r>
              <a:rPr lang="en-IN" dirty="0" err="1"/>
              <a:t>rs.getString</a:t>
            </a:r>
            <a:r>
              <a:rPr lang="en-IN" dirty="0"/>
              <a:t>("</a:t>
            </a:r>
            <a:r>
              <a:rPr lang="en-IN" dirty="0" err="1"/>
              <a:t>last_name</a:t>
            </a:r>
            <a:r>
              <a:rPr lang="en-IN" dirty="0"/>
              <a:t>"),</a:t>
            </a:r>
          </a:p>
          <a:p>
            <a:pPr marL="109728" indent="0">
              <a:buNone/>
            </a:pPr>
            <a:r>
              <a:rPr lang="en-IN" dirty="0"/>
              <a:t>                        </a:t>
            </a:r>
            <a:r>
              <a:rPr lang="en-IN" dirty="0" err="1"/>
              <a:t>rs.getString</a:t>
            </a:r>
            <a:r>
              <a:rPr lang="en-IN" dirty="0"/>
              <a:t>("skill")));</a:t>
            </a:r>
          </a:p>
          <a:p>
            <a:pPr marL="109728" indent="0">
              <a:buNone/>
            </a:pPr>
            <a:r>
              <a:rPr lang="en-IN" dirty="0"/>
              <a:t>            }</a:t>
            </a:r>
          </a:p>
        </p:txBody>
      </p:sp>
    </p:spTree>
    <p:extLst>
      <p:ext uri="{BB962C8B-B14F-4D97-AF65-F5344CB8AC3E}">
        <p14:creationId xmlns:p14="http://schemas.microsoft.com/office/powerpoint/2010/main" val="242655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Batch Processing in </a:t>
            </a:r>
            <a:r>
              <a:rPr lang="en-IN" dirty="0" err="1"/>
              <a:t>Jdbc</a:t>
            </a:r>
            <a:endParaRPr lang="en-IN" dirty="0"/>
          </a:p>
        </p:txBody>
      </p:sp>
      <p:sp>
        <p:nvSpPr>
          <p:cNvPr id="3" name="Content Placeholder 2"/>
          <p:cNvSpPr>
            <a:spLocks noGrp="1"/>
          </p:cNvSpPr>
          <p:nvPr>
            <p:ph idx="1"/>
          </p:nvPr>
        </p:nvSpPr>
        <p:spPr>
          <a:xfrm>
            <a:off x="609600" y="1584419"/>
            <a:ext cx="10972800" cy="1831136"/>
          </a:xfrm>
        </p:spPr>
        <p:txBody>
          <a:bodyPr>
            <a:normAutofit lnSpcReduction="10000"/>
          </a:bodyPr>
          <a:lstStyle/>
          <a:p>
            <a:r>
              <a:rPr lang="en-IN" dirty="0"/>
              <a:t>Instead of executing a single query, we can execute a batch (group) of queries using batch processing</a:t>
            </a:r>
            <a:r>
              <a:rPr lang="en-IN" dirty="0" smtClean="0"/>
              <a:t>. It </a:t>
            </a:r>
            <a:r>
              <a:rPr lang="en-IN" dirty="0"/>
              <a:t>makes the performance fast.</a:t>
            </a:r>
            <a:endParaRPr lang="en-IN" dirty="0" smtClean="0"/>
          </a:p>
          <a:p>
            <a:r>
              <a:rPr lang="en-IN" dirty="0"/>
              <a:t>The </a:t>
            </a:r>
            <a:r>
              <a:rPr lang="en-IN" b="1" dirty="0" err="1">
                <a:solidFill>
                  <a:srgbClr val="C00000"/>
                </a:solidFill>
              </a:rPr>
              <a:t>java.sql.Statement</a:t>
            </a:r>
            <a:r>
              <a:rPr lang="en-IN" dirty="0"/>
              <a:t> and </a:t>
            </a:r>
            <a:r>
              <a:rPr lang="en-IN" b="1" dirty="0" err="1">
                <a:solidFill>
                  <a:srgbClr val="C00000"/>
                </a:solidFill>
              </a:rPr>
              <a:t>java.sql.PreparedStatement</a:t>
            </a:r>
            <a:r>
              <a:rPr lang="en-IN" dirty="0"/>
              <a:t> interfaces provide methods for batch processing.</a:t>
            </a:r>
          </a:p>
        </p:txBody>
      </p:sp>
      <p:pic>
        <p:nvPicPr>
          <p:cNvPr id="6" name="Picture 5"/>
          <p:cNvPicPr>
            <a:picLocks noChangeAspect="1"/>
          </p:cNvPicPr>
          <p:nvPr/>
        </p:nvPicPr>
        <p:blipFill>
          <a:blip r:embed="rId2"/>
          <a:stretch>
            <a:fillRect/>
          </a:stretch>
        </p:blipFill>
        <p:spPr>
          <a:xfrm>
            <a:off x="1183341" y="3227294"/>
            <a:ext cx="9574305" cy="3523129"/>
          </a:xfrm>
          <a:prstGeom prst="rect">
            <a:avLst/>
          </a:prstGeom>
        </p:spPr>
      </p:pic>
    </p:spTree>
    <p:extLst>
      <p:ext uri="{BB962C8B-B14F-4D97-AF65-F5344CB8AC3E}">
        <p14:creationId xmlns:p14="http://schemas.microsoft.com/office/powerpoint/2010/main" val="92735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need of Batch </a:t>
            </a:r>
            <a:r>
              <a:rPr lang="en-IN" dirty="0" smtClean="0"/>
              <a:t>Processing ?</a:t>
            </a:r>
            <a:endParaRPr lang="en-IN" dirty="0"/>
          </a:p>
        </p:txBody>
      </p:sp>
      <p:sp>
        <p:nvSpPr>
          <p:cNvPr id="3" name="Content Placeholder 2"/>
          <p:cNvSpPr>
            <a:spLocks noGrp="1"/>
          </p:cNvSpPr>
          <p:nvPr>
            <p:ph idx="1"/>
          </p:nvPr>
        </p:nvSpPr>
        <p:spPr/>
        <p:txBody>
          <a:bodyPr/>
          <a:lstStyle/>
          <a:p>
            <a:r>
              <a:rPr lang="en-IN" dirty="0"/>
              <a:t>In a </a:t>
            </a:r>
            <a:r>
              <a:rPr lang="en-IN" dirty="0" err="1"/>
              <a:t>Jdbc</a:t>
            </a:r>
            <a:r>
              <a:rPr lang="en-IN" dirty="0"/>
              <a:t> program if multiple </a:t>
            </a:r>
            <a:r>
              <a:rPr lang="en-IN" dirty="0" err="1"/>
              <a:t>sql</a:t>
            </a:r>
            <a:r>
              <a:rPr lang="en-IN" dirty="0"/>
              <a:t> operations are there, then each operation is individually transferred to the database. </a:t>
            </a:r>
            <a:endParaRPr lang="en-IN" dirty="0" smtClean="0"/>
          </a:p>
          <a:p>
            <a:r>
              <a:rPr lang="en-IN" dirty="0" smtClean="0"/>
              <a:t>This </a:t>
            </a:r>
            <a:r>
              <a:rPr lang="en-IN" dirty="0"/>
              <a:t>approach will increase the number of round trips between java program (application) and database. </a:t>
            </a:r>
            <a:endParaRPr lang="en-IN" dirty="0" smtClean="0"/>
          </a:p>
          <a:p>
            <a:r>
              <a:rPr lang="en-IN" dirty="0" smtClean="0"/>
              <a:t>If </a:t>
            </a:r>
            <a:r>
              <a:rPr lang="en-IN" dirty="0"/>
              <a:t>the number of </a:t>
            </a:r>
            <a:r>
              <a:rPr lang="en-IN" b="1" dirty="0">
                <a:solidFill>
                  <a:srgbClr val="C00000"/>
                </a:solidFill>
              </a:rPr>
              <a:t>round trips </a:t>
            </a:r>
            <a:r>
              <a:rPr lang="en-IN" dirty="0"/>
              <a:t>is increased between an application and database, then it will reduce the performance of an application. </a:t>
            </a:r>
            <a:endParaRPr lang="en-IN" dirty="0" smtClean="0"/>
          </a:p>
          <a:p>
            <a:r>
              <a:rPr lang="en-IN" dirty="0" smtClean="0"/>
              <a:t>To </a:t>
            </a:r>
            <a:r>
              <a:rPr lang="en-IN" dirty="0"/>
              <a:t>overcome these problems we </a:t>
            </a:r>
            <a:r>
              <a:rPr lang="en-IN" dirty="0" smtClean="0"/>
              <a:t>use </a:t>
            </a:r>
            <a:r>
              <a:rPr lang="en-IN" dirty="0"/>
              <a:t>Batch Processing</a:t>
            </a:r>
            <a:r>
              <a:rPr lang="en-IN" dirty="0" smtClean="0"/>
              <a:t>.</a:t>
            </a:r>
          </a:p>
          <a:p>
            <a:pPr marL="109728" indent="0">
              <a:buNone/>
            </a:pPr>
            <a:r>
              <a:rPr lang="en-IN" b="1" dirty="0" smtClean="0">
                <a:solidFill>
                  <a:srgbClr val="C00000"/>
                </a:solidFill>
              </a:rPr>
              <a:t>Advantage:</a:t>
            </a:r>
            <a:endParaRPr lang="en-IN" b="1" dirty="0">
              <a:solidFill>
                <a:srgbClr val="C00000"/>
              </a:solidFill>
            </a:endParaRPr>
          </a:p>
          <a:p>
            <a:r>
              <a:rPr lang="en-IN" dirty="0"/>
              <a:t>Increase the performance of an application.</a:t>
            </a:r>
          </a:p>
        </p:txBody>
      </p:sp>
    </p:spTree>
    <p:extLst>
      <p:ext uri="{BB962C8B-B14F-4D97-AF65-F5344CB8AC3E}">
        <p14:creationId xmlns:p14="http://schemas.microsoft.com/office/powerpoint/2010/main" val="395012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a:t>
            </a:r>
            <a:r>
              <a:rPr lang="en-IN" dirty="0"/>
              <a:t>of Batch Processing</a:t>
            </a:r>
          </a:p>
        </p:txBody>
      </p:sp>
      <p:sp>
        <p:nvSpPr>
          <p:cNvPr id="3" name="Content Placeholder 2"/>
          <p:cNvSpPr>
            <a:spLocks noGrp="1"/>
          </p:cNvSpPr>
          <p:nvPr>
            <p:ph idx="1"/>
          </p:nvPr>
        </p:nvSpPr>
        <p:spPr>
          <a:xfrm>
            <a:off x="609600" y="1585584"/>
            <a:ext cx="10972800" cy="754205"/>
          </a:xfrm>
        </p:spPr>
        <p:txBody>
          <a:bodyPr/>
          <a:lstStyle/>
          <a:p>
            <a:r>
              <a:rPr lang="en-IN" dirty="0"/>
              <a:t> These methods are given by Statement Interface.</a:t>
            </a:r>
          </a:p>
        </p:txBody>
      </p:sp>
      <p:graphicFrame>
        <p:nvGraphicFramePr>
          <p:cNvPr id="4" name="Table 3"/>
          <p:cNvGraphicFramePr>
            <a:graphicFrameLocks noGrp="1"/>
          </p:cNvGraphicFramePr>
          <p:nvPr>
            <p:extLst>
              <p:ext uri="{D42A27DB-BD31-4B8C-83A1-F6EECF244321}">
                <p14:modId xmlns:p14="http://schemas.microsoft.com/office/powerpoint/2010/main" val="1050892570"/>
              </p:ext>
            </p:extLst>
          </p:nvPr>
        </p:nvGraphicFramePr>
        <p:xfrm>
          <a:off x="1196787" y="2268873"/>
          <a:ext cx="8996084" cy="1569720"/>
        </p:xfrm>
        <a:graphic>
          <a:graphicData uri="http://schemas.openxmlformats.org/drawingml/2006/table">
            <a:tbl>
              <a:tblPr>
                <a:tableStyleId>{3C2FFA5D-87B4-456A-9821-1D502468CF0F}</a:tableStyleId>
              </a:tblPr>
              <a:tblGrid>
                <a:gridCol w="4498042"/>
                <a:gridCol w="4498042"/>
              </a:tblGrid>
              <a:tr h="482927">
                <a:tc>
                  <a:txBody>
                    <a:bodyPr/>
                    <a:lstStyle/>
                    <a:p>
                      <a:pPr algn="ctr"/>
                      <a:r>
                        <a:rPr lang="en-IN" sz="2000" b="1" dirty="0" smtClean="0">
                          <a:solidFill>
                            <a:srgbClr val="C00000"/>
                          </a:solidFill>
                          <a:effectLst/>
                        </a:rPr>
                        <a:t>Method</a:t>
                      </a:r>
                      <a:endParaRPr lang="en-IN" sz="2000" b="1" dirty="0">
                        <a:solidFill>
                          <a:srgbClr val="C00000"/>
                        </a:solidFill>
                        <a:effectLst/>
                      </a:endParaRPr>
                    </a:p>
                  </a:txBody>
                  <a:tcPr marL="76200" marR="76200" marT="114300" marB="1143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1" dirty="0" smtClean="0">
                          <a:solidFill>
                            <a:srgbClr val="C00000"/>
                          </a:solidFill>
                          <a:effectLst/>
                        </a:rPr>
                        <a:t>Description</a:t>
                      </a:r>
                      <a:endParaRPr lang="en-IN" sz="2000" b="1" dirty="0">
                        <a:solidFill>
                          <a:srgbClr val="C00000"/>
                        </a:solidFill>
                      </a:endParaRPr>
                    </a:p>
                  </a:txBody>
                  <a:tcPr/>
                </a:tc>
              </a:tr>
              <a:tr h="0">
                <a:tc>
                  <a:txBody>
                    <a:bodyPr/>
                    <a:lstStyle/>
                    <a:p>
                      <a:r>
                        <a:rPr lang="en-IN" sz="2400" dirty="0">
                          <a:effectLst/>
                        </a:rPr>
                        <a:t>void </a:t>
                      </a:r>
                      <a:r>
                        <a:rPr lang="en-IN" sz="2400" dirty="0" err="1">
                          <a:effectLst/>
                        </a:rPr>
                        <a:t>addBatch</a:t>
                      </a:r>
                      <a:r>
                        <a:rPr lang="en-IN" sz="2400" dirty="0">
                          <a:effectLst/>
                        </a:rPr>
                        <a:t>(String query)</a:t>
                      </a:r>
                    </a:p>
                  </a:txBody>
                  <a:tcPr marL="76200" marR="76200" marT="76200" marB="76200" anchor="ctr"/>
                </a:tc>
                <a:tc>
                  <a:txBody>
                    <a:bodyPr/>
                    <a:lstStyle/>
                    <a:p>
                      <a:r>
                        <a:rPr lang="en-IN" sz="2400" dirty="0">
                          <a:effectLst/>
                        </a:rPr>
                        <a:t>It adds query into batch.</a:t>
                      </a:r>
                    </a:p>
                  </a:txBody>
                  <a:tcPr marL="76200" marR="76200" marT="76200" marB="76200" anchor="ctr"/>
                </a:tc>
              </a:tr>
              <a:tr h="0">
                <a:tc>
                  <a:txBody>
                    <a:bodyPr/>
                    <a:lstStyle/>
                    <a:p>
                      <a:r>
                        <a:rPr lang="en-IN" sz="2400" dirty="0" err="1">
                          <a:effectLst/>
                        </a:rPr>
                        <a:t>int</a:t>
                      </a:r>
                      <a:r>
                        <a:rPr lang="en-IN" sz="2400" dirty="0">
                          <a:effectLst/>
                        </a:rPr>
                        <a:t>[] </a:t>
                      </a:r>
                      <a:r>
                        <a:rPr lang="en-IN" sz="2400" dirty="0" err="1">
                          <a:effectLst/>
                        </a:rPr>
                        <a:t>executeBatch</a:t>
                      </a:r>
                      <a:r>
                        <a:rPr lang="en-IN" sz="2400" dirty="0">
                          <a:effectLst/>
                        </a:rPr>
                        <a:t>()</a:t>
                      </a:r>
                    </a:p>
                  </a:txBody>
                  <a:tcPr marL="76200" marR="76200" marT="76200" marB="76200" anchor="ctr"/>
                </a:tc>
                <a:tc>
                  <a:txBody>
                    <a:bodyPr/>
                    <a:lstStyle/>
                    <a:p>
                      <a:r>
                        <a:rPr lang="en-IN" sz="2400" dirty="0">
                          <a:effectLst/>
                        </a:rPr>
                        <a:t>It executes the batch of queries.</a:t>
                      </a:r>
                    </a:p>
                  </a:txBody>
                  <a:tcPr marL="76200" marR="76200" marT="76200" marB="76200" anchor="ctr"/>
                </a:tc>
              </a:tr>
            </a:tbl>
          </a:graphicData>
        </a:graphic>
      </p:graphicFrame>
      <p:sp>
        <p:nvSpPr>
          <p:cNvPr id="5" name="Content Placeholder 2"/>
          <p:cNvSpPr txBox="1">
            <a:spLocks/>
          </p:cNvSpPr>
          <p:nvPr/>
        </p:nvSpPr>
        <p:spPr>
          <a:xfrm>
            <a:off x="282388" y="4356848"/>
            <a:ext cx="11658600" cy="2178424"/>
          </a:xfrm>
          <a:prstGeom prst="rect">
            <a:avLst/>
          </a:prstGeom>
        </p:spPr>
        <p:style>
          <a:lnRef idx="1">
            <a:schemeClr val="accent1"/>
          </a:lnRef>
          <a:fillRef idx="3">
            <a:schemeClr val="accent1"/>
          </a:fillRef>
          <a:effectRef idx="2">
            <a:schemeClr val="accent1"/>
          </a:effectRef>
          <a:fontRef idx="minor">
            <a:schemeClr val="lt1"/>
          </a:fontRef>
        </p:style>
        <p:txBody>
          <a:bodyPr vert="horz">
            <a:normAutofit fontScale="77500" lnSpcReduction="20000"/>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r>
              <a:rPr lang="en-IN" sz="3300" dirty="0" smtClean="0"/>
              <a:t>In </a:t>
            </a:r>
            <a:r>
              <a:rPr lang="en-IN" sz="3300" dirty="0"/>
              <a:t>Batch Processing only </a:t>
            </a:r>
            <a:r>
              <a:rPr lang="en-IN" sz="3300" b="1" dirty="0">
                <a:solidFill>
                  <a:srgbClr val="C00000"/>
                </a:solidFill>
              </a:rPr>
              <a:t>non-select</a:t>
            </a:r>
            <a:r>
              <a:rPr lang="en-IN" sz="3300" dirty="0"/>
              <a:t> operations are allowed select operation is not allowed.</a:t>
            </a:r>
          </a:p>
          <a:p>
            <a:r>
              <a:rPr lang="en-IN" sz="3300" dirty="0"/>
              <a:t>If any operation failed in batch processing then </a:t>
            </a:r>
            <a:r>
              <a:rPr lang="en-IN" sz="3300" b="1" dirty="0" err="1">
                <a:solidFill>
                  <a:srgbClr val="C00000"/>
                </a:solidFill>
              </a:rPr>
              <a:t>java.sql.BatchUpdate</a:t>
            </a:r>
            <a:r>
              <a:rPr lang="en-IN" sz="3300" dirty="0"/>
              <a:t> Exception will be </a:t>
            </a:r>
            <a:r>
              <a:rPr lang="en-IN" sz="3300" dirty="0" smtClean="0"/>
              <a:t>thrown.</a:t>
            </a:r>
            <a:endParaRPr lang="en-IN" sz="3300" dirty="0"/>
          </a:p>
          <a:p>
            <a:r>
              <a:rPr lang="en-IN" sz="3300" dirty="0"/>
              <a:t>When we want to cancel all the operation of the batch when one operation failed then apply batch processing with transaction management.</a:t>
            </a:r>
          </a:p>
          <a:p>
            <a:endParaRPr lang="en-IN" dirty="0"/>
          </a:p>
        </p:txBody>
      </p:sp>
    </p:spTree>
    <p:extLst>
      <p:ext uri="{BB962C8B-B14F-4D97-AF65-F5344CB8AC3E}">
        <p14:creationId xmlns:p14="http://schemas.microsoft.com/office/powerpoint/2010/main" val="270576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JDBC History</a:t>
            </a:r>
          </a:p>
        </p:txBody>
      </p:sp>
      <p:sp>
        <p:nvSpPr>
          <p:cNvPr id="3" name="Content Placeholder 2"/>
          <p:cNvSpPr>
            <a:spLocks noGrp="1"/>
          </p:cNvSpPr>
          <p:nvPr>
            <p:ph idx="1"/>
          </p:nvPr>
        </p:nvSpPr>
        <p:spPr>
          <a:xfrm>
            <a:off x="609600" y="1653989"/>
            <a:ext cx="10972800" cy="4920548"/>
          </a:xfrm>
        </p:spPr>
        <p:txBody>
          <a:bodyPr>
            <a:normAutofit/>
          </a:bodyPr>
          <a:lstStyle/>
          <a:p>
            <a:r>
              <a:rPr lang="en-IN" dirty="0"/>
              <a:t>Before JDBC, ODBC API was used to connect and execute query to the database. </a:t>
            </a:r>
          </a:p>
          <a:p>
            <a:r>
              <a:rPr lang="en-IN" dirty="0" smtClean="0"/>
              <a:t>But </a:t>
            </a:r>
            <a:r>
              <a:rPr lang="en-IN" dirty="0"/>
              <a:t>ODBC API uses ODBC driver that is written in C language which is platform dependent and unsecured. </a:t>
            </a:r>
          </a:p>
          <a:p>
            <a:r>
              <a:rPr lang="en-IN" dirty="0" smtClean="0"/>
              <a:t>That </a:t>
            </a:r>
            <a:r>
              <a:rPr lang="en-IN" dirty="0"/>
              <a:t>is why Sun Micro System has defined its own API (JDBC API) that uses JDBC driver written in Java language.</a:t>
            </a:r>
          </a:p>
          <a:p>
            <a:r>
              <a:rPr lang="en-IN" dirty="0" smtClean="0"/>
              <a:t>Sun </a:t>
            </a:r>
            <a:r>
              <a:rPr lang="en-IN" dirty="0"/>
              <a:t>Microsystems released JDBC as part of JDK 1.1 on February 19, 1997. </a:t>
            </a:r>
          </a:p>
          <a:p>
            <a:r>
              <a:rPr lang="en-IN" dirty="0" smtClean="0"/>
              <a:t>The </a:t>
            </a:r>
            <a:r>
              <a:rPr lang="en-IN" dirty="0"/>
              <a:t>JDBC classes are contained in the Java package </a:t>
            </a:r>
            <a:r>
              <a:rPr lang="en-IN" dirty="0" err="1"/>
              <a:t>java.sql</a:t>
            </a:r>
            <a:r>
              <a:rPr lang="en-IN" dirty="0"/>
              <a:t> and </a:t>
            </a:r>
            <a:r>
              <a:rPr lang="en-IN" dirty="0" err="1" smtClean="0"/>
              <a:t>javax.sql</a:t>
            </a:r>
            <a:endParaRPr lang="en-IN" dirty="0" smtClean="0"/>
          </a:p>
          <a:p>
            <a:r>
              <a:rPr lang="en-IN" dirty="0" smtClean="0"/>
              <a:t>The </a:t>
            </a:r>
            <a:r>
              <a:rPr lang="en-IN" dirty="0"/>
              <a:t>latest version, JDBC 4.2, and is included in Java SE 8.</a:t>
            </a:r>
          </a:p>
        </p:txBody>
      </p:sp>
    </p:spTree>
    <p:extLst>
      <p:ext uri="{BB962C8B-B14F-4D97-AF65-F5344CB8AC3E}">
        <p14:creationId xmlns:p14="http://schemas.microsoft.com/office/powerpoint/2010/main" val="965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Processing - Example</a:t>
            </a:r>
            <a:endParaRPr lang="en-IN" dirty="0"/>
          </a:p>
        </p:txBody>
      </p:sp>
      <p:sp>
        <p:nvSpPr>
          <p:cNvPr id="3" name="Content Placeholder 2"/>
          <p:cNvSpPr>
            <a:spLocks noGrp="1"/>
          </p:cNvSpPr>
          <p:nvPr>
            <p:ph idx="1"/>
          </p:nvPr>
        </p:nvSpPr>
        <p:spPr>
          <a:xfrm>
            <a:off x="609600" y="1908313"/>
            <a:ext cx="5280212" cy="4666223"/>
          </a:xfrm>
        </p:spPr>
        <p:style>
          <a:lnRef idx="3">
            <a:schemeClr val="lt1"/>
          </a:lnRef>
          <a:fillRef idx="1">
            <a:schemeClr val="dk1"/>
          </a:fillRef>
          <a:effectRef idx="1">
            <a:schemeClr val="dk1"/>
          </a:effectRef>
          <a:fontRef idx="minor">
            <a:schemeClr val="lt1"/>
          </a:fontRef>
        </p:style>
        <p:txBody>
          <a:bodyPr>
            <a:normAutofit/>
          </a:bodyPr>
          <a:lstStyle/>
          <a:p>
            <a:pPr marL="109728" indent="0">
              <a:buNone/>
            </a:pPr>
            <a:r>
              <a:rPr lang="en-IN" dirty="0"/>
              <a:t>//create batch</a:t>
            </a:r>
          </a:p>
          <a:p>
            <a:pPr marL="109728" indent="0">
              <a:buNone/>
            </a:pPr>
            <a:r>
              <a:rPr lang="en-IN" dirty="0" err="1"/>
              <a:t>stmt.addBatch</a:t>
            </a:r>
            <a:r>
              <a:rPr lang="en-IN" dirty="0"/>
              <a:t>("insert into student values(901,'PQR',788)");</a:t>
            </a:r>
          </a:p>
          <a:p>
            <a:pPr marL="109728" indent="0">
              <a:buNone/>
            </a:pPr>
            <a:r>
              <a:rPr lang="en-IN" dirty="0" err="1"/>
              <a:t>stmt.addBatch</a:t>
            </a:r>
            <a:r>
              <a:rPr lang="en-IN" dirty="0"/>
              <a:t>("update </a:t>
            </a:r>
            <a:r>
              <a:rPr lang="en-IN" dirty="0" err="1"/>
              <a:t>emp_info</a:t>
            </a:r>
            <a:r>
              <a:rPr lang="en-IN" dirty="0"/>
              <a:t> set </a:t>
            </a:r>
            <a:r>
              <a:rPr lang="en-IN" dirty="0" err="1"/>
              <a:t>esal</a:t>
            </a:r>
            <a:r>
              <a:rPr lang="en-IN" dirty="0"/>
              <a:t>=8888 where </a:t>
            </a:r>
            <a:r>
              <a:rPr lang="en-IN" dirty="0" err="1"/>
              <a:t>eno</a:t>
            </a:r>
            <a:r>
              <a:rPr lang="en-IN" dirty="0"/>
              <a:t>=1012");</a:t>
            </a:r>
          </a:p>
          <a:p>
            <a:pPr marL="109728" indent="0">
              <a:buNone/>
            </a:pPr>
            <a:r>
              <a:rPr lang="en-IN" dirty="0" err="1"/>
              <a:t>stmt.addBatch</a:t>
            </a:r>
            <a:r>
              <a:rPr lang="en-IN" dirty="0"/>
              <a:t>("delete from customer where </a:t>
            </a:r>
            <a:r>
              <a:rPr lang="en-IN" dirty="0" err="1"/>
              <a:t>custid</a:t>
            </a:r>
            <a:r>
              <a:rPr lang="en-IN" dirty="0"/>
              <a:t>=111");</a:t>
            </a:r>
          </a:p>
          <a:p>
            <a:pPr marL="109728" indent="0">
              <a:buNone/>
            </a:pPr>
            <a:endParaRPr lang="en-IN" dirty="0"/>
          </a:p>
          <a:p>
            <a:pPr marL="109728" indent="0">
              <a:buNone/>
            </a:pPr>
            <a:r>
              <a:rPr lang="en-IN" dirty="0"/>
              <a:t>//</a:t>
            </a:r>
            <a:r>
              <a:rPr lang="en-IN" dirty="0" err="1"/>
              <a:t>disabl</a:t>
            </a:r>
            <a:r>
              <a:rPr lang="en-IN" dirty="0"/>
              <a:t> auto-commit mode</a:t>
            </a:r>
          </a:p>
          <a:p>
            <a:pPr marL="109728" indent="0">
              <a:buNone/>
            </a:pPr>
            <a:r>
              <a:rPr lang="en-IN" dirty="0" err="1"/>
              <a:t>con.setAutoCommit</a:t>
            </a:r>
            <a:r>
              <a:rPr lang="en-IN" dirty="0"/>
              <a:t>(false);</a:t>
            </a:r>
          </a:p>
          <a:p>
            <a:pPr marL="109728" indent="0">
              <a:buNone/>
            </a:pPr>
            <a:endParaRPr lang="en-IN" dirty="0"/>
          </a:p>
        </p:txBody>
      </p:sp>
      <p:sp>
        <p:nvSpPr>
          <p:cNvPr id="4" name="Content Placeholder 2"/>
          <p:cNvSpPr txBox="1">
            <a:spLocks/>
          </p:cNvSpPr>
          <p:nvPr/>
        </p:nvSpPr>
        <p:spPr>
          <a:xfrm>
            <a:off x="6046694" y="1908312"/>
            <a:ext cx="5535706" cy="4666223"/>
          </a:xfrm>
          <a:prstGeom prst="rect">
            <a:avLst/>
          </a:prstGeom>
        </p:spPr>
        <p:style>
          <a:lnRef idx="3">
            <a:schemeClr val="lt1"/>
          </a:lnRef>
          <a:fillRef idx="1">
            <a:schemeClr val="dk1"/>
          </a:fillRef>
          <a:effectRef idx="1">
            <a:schemeClr val="dk1"/>
          </a:effectRef>
          <a:fontRef idx="minor">
            <a:schemeClr val="lt1"/>
          </a:fontRef>
        </p:style>
        <p:txBody>
          <a:bodyPr vert="horz">
            <a:no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marL="109728" indent="0">
              <a:buNone/>
            </a:pPr>
            <a:r>
              <a:rPr lang="en-IN" sz="2400" dirty="0" smtClean="0">
                <a:solidFill>
                  <a:schemeClr val="lt1"/>
                </a:solidFill>
              </a:rPr>
              <a:t>try {</a:t>
            </a:r>
            <a:endParaRPr lang="en-IN" sz="2400" dirty="0">
              <a:solidFill>
                <a:schemeClr val="lt1"/>
              </a:solidFill>
            </a:endParaRPr>
          </a:p>
          <a:p>
            <a:pPr marL="109728" indent="0">
              <a:buNone/>
            </a:pPr>
            <a:r>
              <a:rPr lang="en-IN" sz="2400" dirty="0">
                <a:solidFill>
                  <a:schemeClr val="lt1"/>
                </a:solidFill>
              </a:rPr>
              <a:t> </a:t>
            </a:r>
            <a:r>
              <a:rPr lang="en-IN" sz="2400" dirty="0" err="1">
                <a:solidFill>
                  <a:schemeClr val="lt1"/>
                </a:solidFill>
              </a:rPr>
              <a:t>int</a:t>
            </a:r>
            <a:r>
              <a:rPr lang="en-IN" sz="2400" dirty="0">
                <a:solidFill>
                  <a:schemeClr val="lt1"/>
                </a:solidFill>
              </a:rPr>
              <a:t> </a:t>
            </a:r>
            <a:r>
              <a:rPr lang="en-IN" sz="2400" dirty="0" err="1">
                <a:solidFill>
                  <a:schemeClr val="lt1"/>
                </a:solidFill>
              </a:rPr>
              <a:t>i</a:t>
            </a:r>
            <a:r>
              <a:rPr lang="en-IN" sz="2400" dirty="0">
                <a:solidFill>
                  <a:schemeClr val="lt1"/>
                </a:solidFill>
              </a:rPr>
              <a:t>[]=</a:t>
            </a:r>
            <a:r>
              <a:rPr lang="en-IN" sz="2400" dirty="0" err="1">
                <a:solidFill>
                  <a:schemeClr val="lt1"/>
                </a:solidFill>
              </a:rPr>
              <a:t>stmt.executeBatch</a:t>
            </a:r>
            <a:r>
              <a:rPr lang="en-IN" sz="2400" dirty="0">
                <a:solidFill>
                  <a:schemeClr val="lt1"/>
                </a:solidFill>
              </a:rPr>
              <a:t>();</a:t>
            </a:r>
          </a:p>
          <a:p>
            <a:pPr marL="109728" indent="0">
              <a:buNone/>
            </a:pPr>
            <a:r>
              <a:rPr lang="en-IN" sz="2400" dirty="0">
                <a:solidFill>
                  <a:schemeClr val="lt1"/>
                </a:solidFill>
              </a:rPr>
              <a:t> </a:t>
            </a:r>
            <a:r>
              <a:rPr lang="en-IN" sz="2400" dirty="0" err="1">
                <a:solidFill>
                  <a:schemeClr val="lt1"/>
                </a:solidFill>
              </a:rPr>
              <a:t>con.commit</a:t>
            </a:r>
            <a:r>
              <a:rPr lang="en-IN" sz="2400" dirty="0">
                <a:solidFill>
                  <a:schemeClr val="lt1"/>
                </a:solidFill>
              </a:rPr>
              <a:t>();</a:t>
            </a:r>
          </a:p>
          <a:p>
            <a:pPr marL="109728" indent="0">
              <a:buNone/>
            </a:pPr>
            <a:r>
              <a:rPr lang="en-IN" sz="2400" dirty="0">
                <a:solidFill>
                  <a:schemeClr val="lt1"/>
                </a:solidFill>
              </a:rPr>
              <a:t> </a:t>
            </a:r>
            <a:r>
              <a:rPr lang="en-IN" sz="2400" dirty="0" err="1">
                <a:solidFill>
                  <a:schemeClr val="lt1"/>
                </a:solidFill>
              </a:rPr>
              <a:t>System.out.println</a:t>
            </a:r>
            <a:r>
              <a:rPr lang="en-IN" sz="2400" dirty="0">
                <a:solidFill>
                  <a:schemeClr val="lt1"/>
                </a:solidFill>
              </a:rPr>
              <a:t>("batch is successfully executed"); }</a:t>
            </a:r>
          </a:p>
          <a:p>
            <a:pPr marL="109728" indent="0">
              <a:buNone/>
            </a:pPr>
            <a:r>
              <a:rPr lang="en-IN" sz="2400" dirty="0">
                <a:solidFill>
                  <a:schemeClr val="lt1"/>
                </a:solidFill>
              </a:rPr>
              <a:t>catch (Exception e)</a:t>
            </a:r>
          </a:p>
          <a:p>
            <a:pPr marL="109728" indent="0">
              <a:buNone/>
            </a:pPr>
            <a:r>
              <a:rPr lang="en-IN" sz="2400" dirty="0">
                <a:solidFill>
                  <a:schemeClr val="lt1"/>
                </a:solidFill>
              </a:rPr>
              <a:t>{</a:t>
            </a:r>
          </a:p>
          <a:p>
            <a:pPr marL="109728" indent="0">
              <a:buNone/>
            </a:pPr>
            <a:r>
              <a:rPr lang="en-IN" sz="2400" dirty="0" smtClean="0">
                <a:solidFill>
                  <a:schemeClr val="lt1"/>
                </a:solidFill>
              </a:rPr>
              <a:t>Try {</a:t>
            </a:r>
            <a:endParaRPr lang="en-IN" sz="2400" dirty="0">
              <a:solidFill>
                <a:schemeClr val="lt1"/>
              </a:solidFill>
            </a:endParaRPr>
          </a:p>
          <a:p>
            <a:pPr marL="109728" indent="0">
              <a:buNone/>
            </a:pPr>
            <a:r>
              <a:rPr lang="en-IN" sz="2400" dirty="0" err="1">
                <a:solidFill>
                  <a:schemeClr val="lt1"/>
                </a:solidFill>
              </a:rPr>
              <a:t>con.rollback</a:t>
            </a:r>
            <a:r>
              <a:rPr lang="en-IN" sz="2400" dirty="0">
                <a:solidFill>
                  <a:schemeClr val="lt1"/>
                </a:solidFill>
              </a:rPr>
              <a:t>();</a:t>
            </a:r>
          </a:p>
          <a:p>
            <a:pPr marL="109728" indent="0">
              <a:buNone/>
            </a:pPr>
            <a:r>
              <a:rPr lang="en-IN" sz="2400" dirty="0" err="1">
                <a:solidFill>
                  <a:schemeClr val="lt1"/>
                </a:solidFill>
              </a:rPr>
              <a:t>System.out.println</a:t>
            </a:r>
            <a:r>
              <a:rPr lang="en-IN" sz="2400" dirty="0">
                <a:solidFill>
                  <a:schemeClr val="lt1"/>
                </a:solidFill>
              </a:rPr>
              <a:t>("batch is failed</a:t>
            </a:r>
            <a:r>
              <a:rPr lang="en-IN" sz="2400" dirty="0" smtClean="0">
                <a:solidFill>
                  <a:schemeClr val="lt1"/>
                </a:solidFill>
              </a:rPr>
              <a:t>")  }</a:t>
            </a:r>
            <a:endParaRPr lang="en-IN" sz="2400" dirty="0">
              <a:solidFill>
                <a:schemeClr val="lt1"/>
              </a:solidFill>
            </a:endParaRPr>
          </a:p>
        </p:txBody>
      </p:sp>
    </p:spTree>
    <p:extLst>
      <p:ext uri="{BB962C8B-B14F-4D97-AF65-F5344CB8AC3E}">
        <p14:creationId xmlns:p14="http://schemas.microsoft.com/office/powerpoint/2010/main" val="76694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 Management in JDBC</a:t>
            </a:r>
          </a:p>
        </p:txBody>
      </p:sp>
      <p:sp>
        <p:nvSpPr>
          <p:cNvPr id="3" name="Content Placeholder 2"/>
          <p:cNvSpPr>
            <a:spLocks noGrp="1"/>
          </p:cNvSpPr>
          <p:nvPr>
            <p:ph idx="1"/>
          </p:nvPr>
        </p:nvSpPr>
        <p:spPr>
          <a:xfrm>
            <a:off x="609600" y="1759229"/>
            <a:ext cx="10972800" cy="2300616"/>
          </a:xfrm>
        </p:spPr>
        <p:txBody>
          <a:bodyPr>
            <a:normAutofit lnSpcReduction="10000"/>
          </a:bodyPr>
          <a:lstStyle/>
          <a:p>
            <a:r>
              <a:rPr lang="en-IN" dirty="0"/>
              <a:t>A transaction is a group of operation used to performed one </a:t>
            </a:r>
            <a:r>
              <a:rPr lang="en-IN" dirty="0" smtClean="0"/>
              <a:t>task.</a:t>
            </a:r>
          </a:p>
          <a:p>
            <a:r>
              <a:rPr lang="en-IN" dirty="0" smtClean="0"/>
              <a:t>If </a:t>
            </a:r>
            <a:r>
              <a:rPr lang="en-IN" dirty="0"/>
              <a:t>all operations in the group are success then the task is finished and the transaction is successfully completed. </a:t>
            </a:r>
            <a:endParaRPr lang="en-IN" dirty="0" smtClean="0"/>
          </a:p>
          <a:p>
            <a:r>
              <a:rPr lang="en-IN" dirty="0" smtClean="0"/>
              <a:t>If </a:t>
            </a:r>
            <a:r>
              <a:rPr lang="en-IN" dirty="0"/>
              <a:t>any one operation in the group is failed then the task is failed and the transaction is failed.</a:t>
            </a:r>
          </a:p>
        </p:txBody>
      </p:sp>
      <p:grpSp>
        <p:nvGrpSpPr>
          <p:cNvPr id="8" name="Group 7"/>
          <p:cNvGrpSpPr/>
          <p:nvPr/>
        </p:nvGrpSpPr>
        <p:grpSpPr>
          <a:xfrm>
            <a:off x="4324163" y="3644153"/>
            <a:ext cx="5761131" cy="2891118"/>
            <a:chOff x="4324163" y="3644153"/>
            <a:chExt cx="5761131" cy="2891118"/>
          </a:xfrm>
        </p:grpSpPr>
        <p:grpSp>
          <p:nvGrpSpPr>
            <p:cNvPr id="6" name="Group 5"/>
            <p:cNvGrpSpPr/>
            <p:nvPr/>
          </p:nvGrpSpPr>
          <p:grpSpPr>
            <a:xfrm>
              <a:off x="4324163" y="3644153"/>
              <a:ext cx="5761131" cy="2891118"/>
              <a:chOff x="4324163" y="3644153"/>
              <a:chExt cx="5761131" cy="2891118"/>
            </a:xfrm>
          </p:grpSpPr>
          <p:pic>
            <p:nvPicPr>
              <p:cNvPr id="18434" name="Picture 2" descr="transaction management in jd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163" y="3644153"/>
                <a:ext cx="5761131" cy="28911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52882" y="6172200"/>
                <a:ext cx="1156447" cy="3227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
          <p:nvSpPr>
            <p:cNvPr id="7" name="Rectangle 6"/>
            <p:cNvSpPr/>
            <p:nvPr/>
          </p:nvSpPr>
          <p:spPr>
            <a:xfrm>
              <a:off x="8565776" y="6172200"/>
              <a:ext cx="1519518" cy="32272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312774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 - Example </a:t>
            </a:r>
            <a:endParaRPr lang="en-IN" dirty="0"/>
          </a:p>
        </p:txBody>
      </p:sp>
      <p:sp>
        <p:nvSpPr>
          <p:cNvPr id="3" name="Content Placeholder 2"/>
          <p:cNvSpPr>
            <a:spLocks noGrp="1"/>
          </p:cNvSpPr>
          <p:nvPr>
            <p:ph idx="1"/>
          </p:nvPr>
        </p:nvSpPr>
        <p:spPr>
          <a:xfrm>
            <a:off x="609600" y="1759229"/>
            <a:ext cx="10972800" cy="4815307"/>
          </a:xfrm>
        </p:spPr>
        <p:txBody>
          <a:bodyPr/>
          <a:lstStyle/>
          <a:p>
            <a:r>
              <a:rPr lang="en-IN" dirty="0"/>
              <a:t>Suppose a movie ticket booking at online is a transaction. This task contains four operation.</a:t>
            </a:r>
          </a:p>
          <a:p>
            <a:pPr lvl="1"/>
            <a:r>
              <a:rPr lang="en-IN" dirty="0" smtClean="0">
                <a:solidFill>
                  <a:srgbClr val="C00000"/>
                </a:solidFill>
              </a:rPr>
              <a:t>Verify </a:t>
            </a:r>
            <a:r>
              <a:rPr lang="en-IN" dirty="0">
                <a:solidFill>
                  <a:srgbClr val="C00000"/>
                </a:solidFill>
              </a:rPr>
              <a:t>the seats</a:t>
            </a:r>
          </a:p>
          <a:p>
            <a:pPr lvl="1"/>
            <a:r>
              <a:rPr lang="en-IN" dirty="0">
                <a:solidFill>
                  <a:srgbClr val="C00000"/>
                </a:solidFill>
              </a:rPr>
              <a:t>Reserve the seats</a:t>
            </a:r>
          </a:p>
          <a:p>
            <a:pPr lvl="1"/>
            <a:r>
              <a:rPr lang="en-IN" dirty="0">
                <a:solidFill>
                  <a:srgbClr val="C00000"/>
                </a:solidFill>
              </a:rPr>
              <a:t>Payment</a:t>
            </a:r>
          </a:p>
          <a:p>
            <a:pPr lvl="1"/>
            <a:r>
              <a:rPr lang="en-IN" dirty="0">
                <a:solidFill>
                  <a:srgbClr val="C00000"/>
                </a:solidFill>
              </a:rPr>
              <a:t>Issue tickets</a:t>
            </a:r>
          </a:p>
          <a:p>
            <a:r>
              <a:rPr lang="en-IN" dirty="0"/>
              <a:t>If all the above four operations are done successfully then a transaction is finished successfully. </a:t>
            </a:r>
            <a:endParaRPr lang="en-IN" dirty="0" smtClean="0"/>
          </a:p>
          <a:p>
            <a:r>
              <a:rPr lang="en-IN" dirty="0" smtClean="0"/>
              <a:t>In </a:t>
            </a:r>
            <a:r>
              <a:rPr lang="en-IN" dirty="0"/>
              <a:t>the middle, if any one operation is failed then all operation are </a:t>
            </a:r>
            <a:r>
              <a:rPr lang="en-IN" dirty="0" err="1"/>
              <a:t>canceled</a:t>
            </a:r>
            <a:r>
              <a:rPr lang="en-IN" dirty="0"/>
              <a:t> and finally a transaction is failed.</a:t>
            </a:r>
          </a:p>
        </p:txBody>
      </p:sp>
    </p:spTree>
    <p:extLst>
      <p:ext uri="{BB962C8B-B14F-4D97-AF65-F5344CB8AC3E}">
        <p14:creationId xmlns:p14="http://schemas.microsoft.com/office/powerpoint/2010/main" val="119267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Transaction managements</a:t>
            </a:r>
          </a:p>
        </p:txBody>
      </p:sp>
      <p:sp>
        <p:nvSpPr>
          <p:cNvPr id="3" name="Content Placeholder 2"/>
          <p:cNvSpPr>
            <a:spLocks noGrp="1"/>
          </p:cNvSpPr>
          <p:nvPr>
            <p:ph idx="1"/>
          </p:nvPr>
        </p:nvSpPr>
        <p:spPr>
          <a:xfrm>
            <a:off x="609600" y="1908313"/>
            <a:ext cx="10972800" cy="915569"/>
          </a:xfrm>
        </p:spPr>
        <p:txBody>
          <a:bodyPr>
            <a:normAutofit lnSpcReduction="10000"/>
          </a:bodyPr>
          <a:lstStyle/>
          <a:p>
            <a:r>
              <a:rPr lang="en-IN" dirty="0"/>
              <a:t>Every transaction follows some transaction properties these are called ACID properties.</a:t>
            </a:r>
          </a:p>
        </p:txBody>
      </p:sp>
      <p:grpSp>
        <p:nvGrpSpPr>
          <p:cNvPr id="5" name="Group 4"/>
          <p:cNvGrpSpPr/>
          <p:nvPr/>
        </p:nvGrpSpPr>
        <p:grpSpPr>
          <a:xfrm>
            <a:off x="3019799" y="2667000"/>
            <a:ext cx="7159625" cy="3478306"/>
            <a:chOff x="3019799" y="2667000"/>
            <a:chExt cx="7159625" cy="3478306"/>
          </a:xfrm>
        </p:grpSpPr>
        <p:pic>
          <p:nvPicPr>
            <p:cNvPr id="19458" name="Picture 2" descr="transaction proper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799" y="2667000"/>
              <a:ext cx="7052048" cy="34783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619565" y="5580529"/>
              <a:ext cx="1559859" cy="38996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1384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ACID</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solidFill>
                  <a:srgbClr val="C00000"/>
                </a:solidFill>
              </a:rPr>
              <a:t>Atomicity: </a:t>
            </a:r>
            <a:r>
              <a:rPr lang="en-IN" dirty="0"/>
              <a:t>Atomicity of a transaction is nothing but in a transaction either all operations can be done or all operation can be undone, but some operations are done and some operation are undone should not </a:t>
            </a:r>
            <a:r>
              <a:rPr lang="en-IN" dirty="0" smtClean="0"/>
              <a:t>occur.</a:t>
            </a:r>
          </a:p>
          <a:p>
            <a:endParaRPr lang="en-IN" dirty="0"/>
          </a:p>
          <a:p>
            <a:r>
              <a:rPr lang="en-IN" b="1" dirty="0">
                <a:solidFill>
                  <a:srgbClr val="C00000"/>
                </a:solidFill>
              </a:rPr>
              <a:t>Consistency: </a:t>
            </a:r>
            <a:r>
              <a:rPr lang="en-IN" dirty="0"/>
              <a:t>Consistency means, after a transaction completed with successful, the data in the </a:t>
            </a:r>
            <a:r>
              <a:rPr lang="en-IN" dirty="0" err="1"/>
              <a:t>datastore</a:t>
            </a:r>
            <a:r>
              <a:rPr lang="en-IN" dirty="0"/>
              <a:t> should be a reliable data this reliable data is also called as consistent data.</a:t>
            </a:r>
          </a:p>
          <a:p>
            <a:endParaRPr lang="en-IN" dirty="0"/>
          </a:p>
          <a:p>
            <a:r>
              <a:rPr lang="en-IN" b="1" dirty="0">
                <a:solidFill>
                  <a:srgbClr val="C00000"/>
                </a:solidFill>
              </a:rPr>
              <a:t>Isolation: </a:t>
            </a:r>
            <a:r>
              <a:rPr lang="en-IN" dirty="0"/>
              <a:t>Isolation means, if two transaction are going on same data then one transaction will not disturb another transaction.</a:t>
            </a:r>
          </a:p>
          <a:p>
            <a:endParaRPr lang="en-IN" dirty="0"/>
          </a:p>
          <a:p>
            <a:r>
              <a:rPr lang="en-IN" b="1" dirty="0">
                <a:solidFill>
                  <a:srgbClr val="C00000"/>
                </a:solidFill>
              </a:rPr>
              <a:t>Durability</a:t>
            </a:r>
            <a:r>
              <a:rPr lang="en-IN" dirty="0"/>
              <a:t>: Durability means, after a transaction is completed the data in the data store will be permanent until another transaction is going to be performed on that data.</a:t>
            </a:r>
          </a:p>
        </p:txBody>
      </p:sp>
    </p:spTree>
    <p:extLst>
      <p:ext uri="{BB962C8B-B14F-4D97-AF65-F5344CB8AC3E}">
        <p14:creationId xmlns:p14="http://schemas.microsoft.com/office/powerpoint/2010/main" val="377625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Transaction</a:t>
            </a:r>
          </a:p>
        </p:txBody>
      </p:sp>
      <p:sp>
        <p:nvSpPr>
          <p:cNvPr id="3" name="Content Placeholder 2"/>
          <p:cNvSpPr>
            <a:spLocks noGrp="1"/>
          </p:cNvSpPr>
          <p:nvPr>
            <p:ph idx="1"/>
          </p:nvPr>
        </p:nvSpPr>
        <p:spPr>
          <a:xfrm>
            <a:off x="609600" y="1559860"/>
            <a:ext cx="10972800" cy="4329952"/>
          </a:xfrm>
        </p:spPr>
        <p:txBody>
          <a:bodyPr/>
          <a:lstStyle/>
          <a:p>
            <a:r>
              <a:rPr lang="en-IN" b="1" dirty="0">
                <a:solidFill>
                  <a:srgbClr val="C00000"/>
                </a:solidFill>
              </a:rPr>
              <a:t>Local Transaction</a:t>
            </a:r>
          </a:p>
          <a:p>
            <a:pPr lvl="1"/>
            <a:r>
              <a:rPr lang="en-IN" dirty="0"/>
              <a:t>A local transaction means, all operation in a transaction are executed against one database.</a:t>
            </a:r>
            <a:br>
              <a:rPr lang="en-IN" dirty="0"/>
            </a:br>
            <a:r>
              <a:rPr lang="en-IN" dirty="0"/>
              <a:t>For example; If transfer money from first account to second account belongs to same bank then transaction is local transaction</a:t>
            </a:r>
            <a:r>
              <a:rPr lang="en-IN" dirty="0" smtClean="0"/>
              <a:t>.</a:t>
            </a:r>
          </a:p>
          <a:p>
            <a:r>
              <a:rPr lang="en-IN" b="1" dirty="0">
                <a:solidFill>
                  <a:srgbClr val="C00000"/>
                </a:solidFill>
              </a:rPr>
              <a:t>Global Transaction</a:t>
            </a:r>
          </a:p>
          <a:p>
            <a:pPr lvl="1"/>
            <a:r>
              <a:rPr lang="en-IN" dirty="0"/>
              <a:t>A global transaction means, all operations in a transaction are executed against multiple database.</a:t>
            </a:r>
          </a:p>
          <a:p>
            <a:pPr lvl="1"/>
            <a:r>
              <a:rPr lang="en-IN" dirty="0"/>
              <a:t>For Example; If transfer money from first account to second account belongs to different banks then the transaction is a global transaction.</a:t>
            </a:r>
          </a:p>
          <a:p>
            <a:endParaRPr lang="en-IN" dirty="0"/>
          </a:p>
        </p:txBody>
      </p:sp>
      <p:sp>
        <p:nvSpPr>
          <p:cNvPr id="4" name="Rectangle 3"/>
          <p:cNvSpPr/>
          <p:nvPr/>
        </p:nvSpPr>
        <p:spPr>
          <a:xfrm>
            <a:off x="1532965" y="5889812"/>
            <a:ext cx="8323729" cy="646331"/>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marL="285750" indent="-285750">
              <a:buFont typeface="Arial" panose="020B0604020202020204" pitchFamily="34" charset="0"/>
              <a:buChar char="•"/>
            </a:pPr>
            <a:r>
              <a:rPr lang="en-IN" b="1" dirty="0" err="1"/>
              <a:t>Jdbc</a:t>
            </a:r>
            <a:r>
              <a:rPr lang="en-IN" b="1" dirty="0"/>
              <a:t> technology perform only local transactions. </a:t>
            </a:r>
            <a:endParaRPr lang="en-IN" b="1" dirty="0" smtClean="0"/>
          </a:p>
          <a:p>
            <a:pPr marL="285750" indent="-285750">
              <a:buFont typeface="Arial" panose="020B0604020202020204" pitchFamily="34" charset="0"/>
              <a:buChar char="•"/>
            </a:pPr>
            <a:r>
              <a:rPr lang="en-IN" b="1" dirty="0" smtClean="0"/>
              <a:t>For </a:t>
            </a:r>
            <a:r>
              <a:rPr lang="en-IN" b="1" dirty="0"/>
              <a:t>global transaction in java we need either EJB or spring framework.</a:t>
            </a:r>
          </a:p>
        </p:txBody>
      </p:sp>
    </p:spTree>
    <p:extLst>
      <p:ext uri="{BB962C8B-B14F-4D97-AF65-F5344CB8AC3E}">
        <p14:creationId xmlns:p14="http://schemas.microsoft.com/office/powerpoint/2010/main" val="86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Things required for transaction in </a:t>
            </a:r>
            <a:r>
              <a:rPr lang="en-IN" dirty="0" err="1"/>
              <a:t>Jdbc</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4647992"/>
              </p:ext>
            </p:extLst>
          </p:nvPr>
        </p:nvGraphicFramePr>
        <p:xfrm>
          <a:off x="609600" y="1908314"/>
          <a:ext cx="10972800" cy="1883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281953" y="4083441"/>
            <a:ext cx="83058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n-IN" dirty="0"/>
              <a:t>By default in </a:t>
            </a:r>
            <a:r>
              <a:rPr lang="en-IN" dirty="0" err="1"/>
              <a:t>Jdbc</a:t>
            </a:r>
            <a:r>
              <a:rPr lang="en-IN" dirty="0"/>
              <a:t> </a:t>
            </a:r>
            <a:r>
              <a:rPr lang="en-IN" dirty="0" err="1"/>
              <a:t>autocommit</a:t>
            </a:r>
            <a:r>
              <a:rPr lang="en-IN" dirty="0"/>
              <a:t> mode is enabled but we need to disable it. </a:t>
            </a:r>
            <a:endParaRPr lang="en-IN" dirty="0" smtClean="0"/>
          </a:p>
          <a:p>
            <a:pPr marL="285750" indent="-285750">
              <a:buFont typeface="Arial" panose="020B0604020202020204" pitchFamily="34" charset="0"/>
              <a:buChar char="•"/>
            </a:pPr>
            <a:r>
              <a:rPr lang="en-IN" dirty="0" smtClean="0"/>
              <a:t>To </a:t>
            </a:r>
            <a:r>
              <a:rPr lang="en-IN" dirty="0"/>
              <a:t>disable call </a:t>
            </a:r>
            <a:r>
              <a:rPr lang="en-IN" dirty="0" err="1"/>
              <a:t>setAutoCommit</a:t>
            </a:r>
            <a:r>
              <a:rPr lang="en-IN" dirty="0"/>
              <a:t>() method of connection Interface</a:t>
            </a:r>
            <a:r>
              <a:rPr lang="en-IN" dirty="0" smtClean="0"/>
              <a:t>.</a:t>
            </a:r>
          </a:p>
          <a:p>
            <a:pPr algn="ctr"/>
            <a:r>
              <a:rPr lang="en-IN" b="1" dirty="0" err="1">
                <a:solidFill>
                  <a:srgbClr val="C00000"/>
                </a:solidFill>
              </a:rPr>
              <a:t>con.setAutoCommit</a:t>
            </a:r>
            <a:r>
              <a:rPr lang="en-IN" b="1" dirty="0">
                <a:solidFill>
                  <a:srgbClr val="C00000"/>
                </a:solidFill>
              </a:rPr>
              <a:t>(false);</a:t>
            </a:r>
          </a:p>
        </p:txBody>
      </p:sp>
      <p:sp>
        <p:nvSpPr>
          <p:cNvPr id="7" name="Rectangle 6"/>
          <p:cNvSpPr/>
          <p:nvPr/>
        </p:nvSpPr>
        <p:spPr>
          <a:xfrm>
            <a:off x="1281953" y="5230923"/>
            <a:ext cx="83058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n-IN" dirty="0"/>
              <a:t>To commit a transaction, call commit() and to rollback a transaction, call rollback() method of connection Interface respectively</a:t>
            </a:r>
            <a:r>
              <a:rPr lang="en-IN" dirty="0" smtClean="0"/>
              <a:t>.</a:t>
            </a:r>
          </a:p>
          <a:p>
            <a:pPr algn="ctr"/>
            <a:r>
              <a:rPr lang="en-IN" b="1" dirty="0" err="1">
                <a:solidFill>
                  <a:srgbClr val="C00000"/>
                </a:solidFill>
              </a:rPr>
              <a:t>con.commit</a:t>
            </a:r>
            <a:r>
              <a:rPr lang="en-IN" b="1" dirty="0">
                <a:solidFill>
                  <a:srgbClr val="C00000"/>
                </a:solidFill>
              </a:rPr>
              <a:t>();</a:t>
            </a:r>
          </a:p>
          <a:p>
            <a:pPr algn="ctr"/>
            <a:r>
              <a:rPr lang="en-IN" b="1" dirty="0" err="1">
                <a:solidFill>
                  <a:srgbClr val="C00000"/>
                </a:solidFill>
              </a:rPr>
              <a:t>con.rollback</a:t>
            </a:r>
            <a:r>
              <a:rPr lang="en-IN" b="1" dirty="0">
                <a:solidFill>
                  <a:srgbClr val="C00000"/>
                </a:solidFill>
              </a:rPr>
              <a:t>();</a:t>
            </a:r>
          </a:p>
        </p:txBody>
      </p:sp>
    </p:spTree>
    <p:extLst>
      <p:ext uri="{BB962C8B-B14F-4D97-AF65-F5344CB8AC3E}">
        <p14:creationId xmlns:p14="http://schemas.microsoft.com/office/powerpoint/2010/main" val="224226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 Example</a:t>
            </a:r>
            <a:endParaRPr lang="en-IN" dirty="0"/>
          </a:p>
        </p:txBody>
      </p:sp>
      <p:sp>
        <p:nvSpPr>
          <p:cNvPr id="3" name="Content Placeholder 2"/>
          <p:cNvSpPr>
            <a:spLocks noGrp="1"/>
          </p:cNvSpPr>
          <p:nvPr>
            <p:ph idx="1"/>
          </p:nvPr>
        </p:nvSpPr>
        <p:spPr>
          <a:xfrm>
            <a:off x="609600" y="1759229"/>
            <a:ext cx="10972800" cy="4815307"/>
          </a:xfrm>
        </p:spPr>
        <p:style>
          <a:lnRef idx="1">
            <a:schemeClr val="dk1"/>
          </a:lnRef>
          <a:fillRef idx="3">
            <a:schemeClr val="dk1"/>
          </a:fillRef>
          <a:effectRef idx="2">
            <a:schemeClr val="dk1"/>
          </a:effectRef>
          <a:fontRef idx="minor">
            <a:schemeClr val="lt1"/>
          </a:fontRef>
        </p:style>
        <p:txBody>
          <a:bodyPr>
            <a:normAutofit fontScale="92500" lnSpcReduction="20000"/>
          </a:bodyPr>
          <a:lstStyle/>
          <a:p>
            <a:pPr marL="109728" indent="0">
              <a:buNone/>
            </a:pPr>
            <a:r>
              <a:rPr lang="en-IN" dirty="0"/>
              <a:t>Statement </a:t>
            </a:r>
            <a:r>
              <a:rPr lang="en-IN" dirty="0" err="1"/>
              <a:t>stmt</a:t>
            </a:r>
            <a:r>
              <a:rPr lang="en-IN" dirty="0"/>
              <a:t>=</a:t>
            </a:r>
            <a:r>
              <a:rPr lang="en-IN" dirty="0" err="1"/>
              <a:t>con.createStatement</a:t>
            </a:r>
            <a:r>
              <a:rPr lang="en-IN" dirty="0"/>
              <a:t>();</a:t>
            </a:r>
          </a:p>
          <a:p>
            <a:pPr marL="109728" indent="0">
              <a:buNone/>
            </a:pPr>
            <a:r>
              <a:rPr lang="en-IN" dirty="0" err="1"/>
              <a:t>con.setAutoCommit</a:t>
            </a:r>
            <a:r>
              <a:rPr lang="en-IN" dirty="0"/>
              <a:t>(false);</a:t>
            </a:r>
          </a:p>
          <a:p>
            <a:pPr marL="109728" indent="0">
              <a:buNone/>
            </a:pPr>
            <a:r>
              <a:rPr lang="en-IN" dirty="0" smtClean="0"/>
              <a:t>Try {</a:t>
            </a:r>
            <a:endParaRPr lang="en-IN" dirty="0"/>
          </a:p>
          <a:p>
            <a:pPr marL="109728" indent="0">
              <a:buNone/>
            </a:pPr>
            <a:r>
              <a:rPr lang="en-IN" dirty="0" err="1"/>
              <a:t>int</a:t>
            </a:r>
            <a:r>
              <a:rPr lang="en-IN" dirty="0"/>
              <a:t> i1=</a:t>
            </a:r>
            <a:r>
              <a:rPr lang="en-IN" dirty="0" err="1"/>
              <a:t>stmt.executeUpdate</a:t>
            </a:r>
            <a:r>
              <a:rPr lang="en-IN" dirty="0"/>
              <a:t>("insert into student values(110</a:t>
            </a:r>
            <a:r>
              <a:rPr lang="en-IN" dirty="0" smtClean="0"/>
              <a:t>,‘Ravi',</a:t>
            </a:r>
            <a:r>
              <a:rPr lang="en-IN" dirty="0"/>
              <a:t>685)");</a:t>
            </a:r>
          </a:p>
          <a:p>
            <a:pPr marL="109728" indent="0">
              <a:buNone/>
            </a:pPr>
            <a:r>
              <a:rPr lang="en-IN" dirty="0" err="1"/>
              <a:t>int</a:t>
            </a:r>
            <a:r>
              <a:rPr lang="en-IN" dirty="0"/>
              <a:t> i2=</a:t>
            </a:r>
            <a:r>
              <a:rPr lang="en-IN" dirty="0" err="1"/>
              <a:t>stmt.executeUpdate</a:t>
            </a:r>
            <a:r>
              <a:rPr lang="en-IN" dirty="0"/>
              <a:t>("update customer set </a:t>
            </a:r>
            <a:r>
              <a:rPr lang="en-IN" dirty="0" err="1"/>
              <a:t>custadd</a:t>
            </a:r>
            <a:r>
              <a:rPr lang="en-IN" dirty="0" smtClean="0"/>
              <a:t>=‘Bangalore‘ where </a:t>
            </a:r>
            <a:r>
              <a:rPr lang="en-IN" dirty="0" err="1"/>
              <a:t>custid</a:t>
            </a:r>
            <a:r>
              <a:rPr lang="en-IN" dirty="0"/>
              <a:t>=111");</a:t>
            </a:r>
          </a:p>
          <a:p>
            <a:pPr marL="109728" indent="0">
              <a:buNone/>
            </a:pPr>
            <a:r>
              <a:rPr lang="en-IN" dirty="0" err="1"/>
              <a:t>int</a:t>
            </a:r>
            <a:r>
              <a:rPr lang="en-IN" dirty="0"/>
              <a:t> i3=</a:t>
            </a:r>
            <a:r>
              <a:rPr lang="en-IN" dirty="0" err="1"/>
              <a:t>stmt.executeUpdate</a:t>
            </a:r>
            <a:r>
              <a:rPr lang="en-IN" dirty="0"/>
              <a:t>("delete from student where </a:t>
            </a:r>
            <a:r>
              <a:rPr lang="en-IN" dirty="0" err="1"/>
              <a:t>sid</a:t>
            </a:r>
            <a:r>
              <a:rPr lang="en-IN" dirty="0"/>
              <a:t>=101");</a:t>
            </a:r>
          </a:p>
          <a:p>
            <a:pPr marL="109728" indent="0">
              <a:buNone/>
            </a:pPr>
            <a:r>
              <a:rPr lang="en-IN" dirty="0" err="1"/>
              <a:t>con.commit</a:t>
            </a:r>
            <a:r>
              <a:rPr lang="en-IN" dirty="0"/>
              <a:t>();</a:t>
            </a:r>
          </a:p>
          <a:p>
            <a:pPr marL="109728" indent="0">
              <a:buNone/>
            </a:pPr>
            <a:r>
              <a:rPr lang="en-IN" dirty="0" err="1"/>
              <a:t>System.out.println</a:t>
            </a:r>
            <a:r>
              <a:rPr lang="en-IN" dirty="0"/>
              <a:t>("Transaction is success</a:t>
            </a:r>
            <a:r>
              <a:rPr lang="en-IN" dirty="0" smtClean="0"/>
              <a:t>"); }//</a:t>
            </a:r>
            <a:r>
              <a:rPr lang="en-IN" dirty="0"/>
              <a:t>end of try</a:t>
            </a:r>
          </a:p>
          <a:p>
            <a:pPr marL="109728" indent="0">
              <a:buNone/>
            </a:pPr>
            <a:r>
              <a:rPr lang="en-IN" dirty="0"/>
              <a:t>catch (Exception e</a:t>
            </a:r>
            <a:r>
              <a:rPr lang="en-IN" dirty="0" smtClean="0"/>
              <a:t>) {</a:t>
            </a:r>
            <a:endParaRPr lang="en-IN" dirty="0"/>
          </a:p>
          <a:p>
            <a:pPr marL="109728" indent="0">
              <a:buNone/>
            </a:pPr>
            <a:r>
              <a:rPr lang="en-IN" dirty="0" smtClean="0"/>
              <a:t>Try {</a:t>
            </a:r>
            <a:endParaRPr lang="en-IN" dirty="0"/>
          </a:p>
          <a:p>
            <a:pPr marL="109728" indent="0">
              <a:buNone/>
            </a:pPr>
            <a:r>
              <a:rPr lang="en-IN" dirty="0" err="1"/>
              <a:t>con.rollback</a:t>
            </a:r>
            <a:r>
              <a:rPr lang="en-IN" dirty="0"/>
              <a:t>();</a:t>
            </a:r>
          </a:p>
          <a:p>
            <a:pPr marL="109728" indent="0">
              <a:buNone/>
            </a:pPr>
            <a:r>
              <a:rPr lang="en-IN" dirty="0" err="1"/>
              <a:t>System.out.println</a:t>
            </a:r>
            <a:r>
              <a:rPr lang="en-IN" dirty="0"/>
              <a:t>("</a:t>
            </a:r>
            <a:r>
              <a:rPr lang="en-IN" dirty="0" err="1"/>
              <a:t>Trasaction</a:t>
            </a:r>
            <a:r>
              <a:rPr lang="en-IN" dirty="0"/>
              <a:t> is failed</a:t>
            </a:r>
            <a:r>
              <a:rPr lang="en-IN" dirty="0" smtClean="0"/>
              <a:t>"); }</a:t>
            </a:r>
            <a:endParaRPr lang="en-IN" dirty="0"/>
          </a:p>
        </p:txBody>
      </p:sp>
    </p:spTree>
    <p:extLst>
      <p:ext uri="{BB962C8B-B14F-4D97-AF65-F5344CB8AC3E}">
        <p14:creationId xmlns:p14="http://schemas.microsoft.com/office/powerpoint/2010/main" val="360497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Resultsetmetadata</a:t>
            </a:r>
            <a:r>
              <a:rPr lang="en-IN" dirty="0"/>
              <a:t> Interface in JDBC</a:t>
            </a:r>
          </a:p>
        </p:txBody>
      </p:sp>
      <p:sp>
        <p:nvSpPr>
          <p:cNvPr id="3" name="Content Placeholder 2"/>
          <p:cNvSpPr>
            <a:spLocks noGrp="1"/>
          </p:cNvSpPr>
          <p:nvPr>
            <p:ph idx="1"/>
          </p:nvPr>
        </p:nvSpPr>
        <p:spPr/>
        <p:txBody>
          <a:bodyPr>
            <a:normAutofit fontScale="92500"/>
          </a:bodyPr>
          <a:lstStyle/>
          <a:p>
            <a:r>
              <a:rPr lang="en-IN" dirty="0"/>
              <a:t>The metadata means data about data, in case of database we get metadata of a table like total number of column, column name, column type etc.</a:t>
            </a:r>
          </a:p>
          <a:p>
            <a:endParaRPr lang="en-IN" dirty="0"/>
          </a:p>
          <a:p>
            <a:r>
              <a:rPr lang="en-IN" dirty="0"/>
              <a:t>While executing a select operation on a database if the table structure is already known for the programmer, then a programmer of JDBC can read the data from </a:t>
            </a:r>
            <a:r>
              <a:rPr lang="en-IN" dirty="0" err="1"/>
              <a:t>ResutlSet</a:t>
            </a:r>
            <a:r>
              <a:rPr lang="en-IN" dirty="0"/>
              <a:t> object directly. If the table structure is unknown then a JDBC programmer has to take the help of </a:t>
            </a:r>
            <a:r>
              <a:rPr lang="en-IN" dirty="0" err="1"/>
              <a:t>ResultSetMetadata</a:t>
            </a:r>
            <a:r>
              <a:rPr lang="en-IN" dirty="0"/>
              <a:t>.</a:t>
            </a:r>
          </a:p>
          <a:p>
            <a:endParaRPr lang="en-IN" dirty="0"/>
          </a:p>
          <a:p>
            <a:r>
              <a:rPr lang="en-IN" dirty="0"/>
              <a:t>A </a:t>
            </a:r>
            <a:r>
              <a:rPr lang="en-IN" dirty="0" err="1"/>
              <a:t>ResultSetMetaData</a:t>
            </a:r>
            <a:r>
              <a:rPr lang="en-IN" dirty="0"/>
              <a:t> reference stores the metadata of the data selected into a </a:t>
            </a:r>
            <a:r>
              <a:rPr lang="en-IN" dirty="0" err="1"/>
              <a:t>ResutlSet</a:t>
            </a:r>
            <a:r>
              <a:rPr lang="en-IN" dirty="0"/>
              <a:t> object.</a:t>
            </a:r>
          </a:p>
        </p:txBody>
      </p:sp>
    </p:spTree>
    <p:extLst>
      <p:ext uri="{BB962C8B-B14F-4D97-AF65-F5344CB8AC3E}">
        <p14:creationId xmlns:p14="http://schemas.microsoft.com/office/powerpoint/2010/main" val="45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&amp; Methods of </a:t>
            </a:r>
            <a:r>
              <a:rPr lang="en-IN" dirty="0" err="1" smtClean="0"/>
              <a:t>ResultSetMetaData</a:t>
            </a:r>
            <a:endParaRPr lang="en-IN" dirty="0"/>
          </a:p>
        </p:txBody>
      </p:sp>
      <p:sp>
        <p:nvSpPr>
          <p:cNvPr id="3" name="Content Placeholder 2"/>
          <p:cNvSpPr>
            <a:spLocks noGrp="1"/>
          </p:cNvSpPr>
          <p:nvPr>
            <p:ph idx="1"/>
          </p:nvPr>
        </p:nvSpPr>
        <p:spPr>
          <a:xfrm>
            <a:off x="609600" y="1908313"/>
            <a:ext cx="10972800" cy="552499"/>
          </a:xfrm>
        </p:spPr>
        <p:txBody>
          <a:bodyPr/>
          <a:lstStyle/>
          <a:p>
            <a:r>
              <a:rPr lang="en-IN" b="1" dirty="0" err="1">
                <a:solidFill>
                  <a:srgbClr val="C00000"/>
                </a:solidFill>
              </a:rPr>
              <a:t>ResultSetMetaData</a:t>
            </a:r>
            <a:r>
              <a:rPr lang="en-IN" b="1" dirty="0">
                <a:solidFill>
                  <a:srgbClr val="C00000"/>
                </a:solidFill>
              </a:rPr>
              <a:t> </a:t>
            </a:r>
            <a:r>
              <a:rPr lang="en-IN" b="1" dirty="0" err="1">
                <a:solidFill>
                  <a:srgbClr val="C00000"/>
                </a:solidFill>
              </a:rPr>
              <a:t>rsmd</a:t>
            </a:r>
            <a:r>
              <a:rPr lang="en-IN" b="1" dirty="0">
                <a:solidFill>
                  <a:srgbClr val="C00000"/>
                </a:solidFill>
              </a:rPr>
              <a:t>=</a:t>
            </a:r>
            <a:r>
              <a:rPr lang="en-IN" b="1" dirty="0" err="1">
                <a:solidFill>
                  <a:srgbClr val="C00000"/>
                </a:solidFill>
              </a:rPr>
              <a:t>rs.getMetaData</a:t>
            </a:r>
            <a:r>
              <a:rPr lang="en-IN" b="1" dirty="0">
                <a:solidFill>
                  <a:srgbClr val="C00000"/>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1701109437"/>
              </p:ext>
            </p:extLst>
          </p:nvPr>
        </p:nvGraphicFramePr>
        <p:xfrm>
          <a:off x="1290917" y="2941003"/>
          <a:ext cx="9412942" cy="2667000"/>
        </p:xfrm>
        <a:graphic>
          <a:graphicData uri="http://schemas.openxmlformats.org/drawingml/2006/table">
            <a:tbl>
              <a:tblPr>
                <a:tableStyleId>{3C2FFA5D-87B4-456A-9821-1D502468CF0F}</a:tableStyleId>
              </a:tblPr>
              <a:tblGrid>
                <a:gridCol w="3254189"/>
                <a:gridCol w="6158753"/>
              </a:tblGrid>
              <a:tr h="0">
                <a:tc>
                  <a:txBody>
                    <a:bodyPr/>
                    <a:lstStyle/>
                    <a:p>
                      <a:pPr algn="ctr"/>
                      <a:r>
                        <a:rPr lang="en-IN" sz="2400" b="1" dirty="0">
                          <a:solidFill>
                            <a:srgbClr val="C00000"/>
                          </a:solidFill>
                          <a:effectLst/>
                        </a:rPr>
                        <a:t>method</a:t>
                      </a:r>
                    </a:p>
                  </a:txBody>
                  <a:tcPr marL="76200" marR="76200" marT="114300" marB="114300" anchor="ctr"/>
                </a:tc>
                <a:tc>
                  <a:txBody>
                    <a:bodyPr/>
                    <a:lstStyle/>
                    <a:p>
                      <a:pPr algn="ctr"/>
                      <a:r>
                        <a:rPr lang="en-IN" sz="2400" b="1" dirty="0" err="1">
                          <a:solidFill>
                            <a:srgbClr val="C00000"/>
                          </a:solidFill>
                          <a:effectLst/>
                        </a:rPr>
                        <a:t>Discription</a:t>
                      </a:r>
                      <a:endParaRPr lang="en-IN" sz="2400" b="1" dirty="0">
                        <a:solidFill>
                          <a:srgbClr val="C00000"/>
                        </a:solidFill>
                        <a:effectLst/>
                      </a:endParaRPr>
                    </a:p>
                  </a:txBody>
                  <a:tcPr marL="76200" marR="76200" marT="114300" marB="114300" anchor="ctr"/>
                </a:tc>
              </a:tr>
              <a:tr h="0">
                <a:tc>
                  <a:txBody>
                    <a:bodyPr/>
                    <a:lstStyle/>
                    <a:p>
                      <a:r>
                        <a:rPr lang="en-IN" sz="2400" dirty="0" err="1">
                          <a:effectLst/>
                        </a:rPr>
                        <a:t>getColumnCount</a:t>
                      </a:r>
                      <a:r>
                        <a:rPr lang="en-IN" sz="2400" dirty="0">
                          <a:effectLst/>
                        </a:rPr>
                        <a:t>()</a:t>
                      </a:r>
                    </a:p>
                  </a:txBody>
                  <a:tcPr marL="76200" marR="76200" marT="76200" marB="76200" anchor="ctr"/>
                </a:tc>
                <a:tc>
                  <a:txBody>
                    <a:bodyPr/>
                    <a:lstStyle/>
                    <a:p>
                      <a:r>
                        <a:rPr lang="en-IN" sz="2400">
                          <a:effectLst/>
                        </a:rPr>
                        <a:t>To find the number of columns in a ResultSet</a:t>
                      </a:r>
                    </a:p>
                  </a:txBody>
                  <a:tcPr marL="76200" marR="76200" marT="76200" marB="76200" anchor="ctr"/>
                </a:tc>
              </a:tr>
              <a:tr h="0">
                <a:tc>
                  <a:txBody>
                    <a:bodyPr/>
                    <a:lstStyle/>
                    <a:p>
                      <a:r>
                        <a:rPr lang="en-IN" sz="2400">
                          <a:effectLst/>
                        </a:rPr>
                        <a:t>getColumnName()</a:t>
                      </a:r>
                    </a:p>
                  </a:txBody>
                  <a:tcPr marL="76200" marR="76200" marT="76200" marB="76200" anchor="ctr"/>
                </a:tc>
                <a:tc>
                  <a:txBody>
                    <a:bodyPr/>
                    <a:lstStyle/>
                    <a:p>
                      <a:r>
                        <a:rPr lang="en-IN" sz="2400">
                          <a:effectLst/>
                        </a:rPr>
                        <a:t>To find the column name of a column index.</a:t>
                      </a:r>
                    </a:p>
                  </a:txBody>
                  <a:tcPr marL="76200" marR="76200" marT="76200" marB="76200" anchor="ctr"/>
                </a:tc>
              </a:tr>
              <a:tr h="0">
                <a:tc>
                  <a:txBody>
                    <a:bodyPr/>
                    <a:lstStyle/>
                    <a:p>
                      <a:r>
                        <a:rPr lang="en-IN" sz="2400">
                          <a:effectLst/>
                        </a:rPr>
                        <a:t>getColumnTypeName()</a:t>
                      </a:r>
                    </a:p>
                  </a:txBody>
                  <a:tcPr marL="76200" marR="76200" marT="76200" marB="76200" anchor="ctr"/>
                </a:tc>
                <a:tc>
                  <a:txBody>
                    <a:bodyPr/>
                    <a:lstStyle/>
                    <a:p>
                      <a:r>
                        <a:rPr lang="en-IN" sz="2400">
                          <a:effectLst/>
                        </a:rPr>
                        <a:t>To find data type of a column.</a:t>
                      </a:r>
                    </a:p>
                  </a:txBody>
                  <a:tcPr marL="76200" marR="76200" marT="76200" marB="76200" anchor="ctr"/>
                </a:tc>
              </a:tr>
              <a:tr h="0">
                <a:tc>
                  <a:txBody>
                    <a:bodyPr/>
                    <a:lstStyle/>
                    <a:p>
                      <a:r>
                        <a:rPr lang="en-IN" sz="2400">
                          <a:effectLst/>
                        </a:rPr>
                        <a:t>getColumnDisplaySize()</a:t>
                      </a:r>
                    </a:p>
                  </a:txBody>
                  <a:tcPr marL="76200" marR="76200" marT="76200" marB="76200" anchor="ctr"/>
                </a:tc>
                <a:tc>
                  <a:txBody>
                    <a:bodyPr/>
                    <a:lstStyle/>
                    <a:p>
                      <a:r>
                        <a:rPr lang="en-IN" sz="2400" dirty="0">
                          <a:effectLst/>
                        </a:rPr>
                        <a:t>To find size of a column.</a:t>
                      </a:r>
                    </a:p>
                  </a:txBody>
                  <a:tcPr marL="76200" marR="76200" marT="76200" marB="76200" anchor="ctr"/>
                </a:tc>
              </a:tr>
            </a:tbl>
          </a:graphicData>
        </a:graphic>
      </p:graphicFrame>
    </p:spTree>
    <p:extLst>
      <p:ext uri="{BB962C8B-B14F-4D97-AF65-F5344CB8AC3E}">
        <p14:creationId xmlns:p14="http://schemas.microsoft.com/office/powerpoint/2010/main" val="33143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API</a:t>
            </a:r>
            <a:endParaRPr lang="en-IN" dirty="0"/>
          </a:p>
        </p:txBody>
      </p:sp>
      <p:sp>
        <p:nvSpPr>
          <p:cNvPr id="3" name="Content Placeholder 2"/>
          <p:cNvSpPr>
            <a:spLocks noGrp="1"/>
          </p:cNvSpPr>
          <p:nvPr>
            <p:ph idx="1"/>
          </p:nvPr>
        </p:nvSpPr>
        <p:spPr/>
        <p:txBody>
          <a:bodyPr/>
          <a:lstStyle/>
          <a:p>
            <a:r>
              <a:rPr lang="en-IN" dirty="0"/>
              <a:t>The Java API is the set of classes included with the Java Development Environment. </a:t>
            </a:r>
            <a:endParaRPr lang="en-IN" dirty="0" smtClean="0"/>
          </a:p>
          <a:p>
            <a:r>
              <a:rPr lang="en-IN" dirty="0" smtClean="0"/>
              <a:t>These </a:t>
            </a:r>
            <a:r>
              <a:rPr lang="en-IN" dirty="0"/>
              <a:t>classes are written using the Java language and run on the JVM</a:t>
            </a:r>
            <a:r>
              <a:rPr lang="en-IN" dirty="0" smtClean="0"/>
              <a:t>.</a:t>
            </a:r>
          </a:p>
          <a:p>
            <a:r>
              <a:rPr lang="en-IN" dirty="0" smtClean="0"/>
              <a:t> </a:t>
            </a:r>
            <a:r>
              <a:rPr lang="en-IN" dirty="0"/>
              <a:t>The Java API includes everything from collection classes to GUI classes. </a:t>
            </a:r>
            <a:endParaRPr lang="en-IN" dirty="0" smtClean="0"/>
          </a:p>
          <a:p>
            <a:r>
              <a:rPr lang="en-IN" dirty="0" smtClean="0"/>
              <a:t>JDBC </a:t>
            </a:r>
            <a:r>
              <a:rPr lang="en-IN" dirty="0"/>
              <a:t>is also an API.</a:t>
            </a:r>
          </a:p>
        </p:txBody>
      </p:sp>
    </p:spTree>
    <p:extLst>
      <p:ext uri="{BB962C8B-B14F-4D97-AF65-F5344CB8AC3E}">
        <p14:creationId xmlns:p14="http://schemas.microsoft.com/office/powerpoint/2010/main" val="225724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a:t>
            </a:r>
            <a:r>
              <a:rPr lang="en-IN" dirty="0" err="1"/>
              <a:t>ResultSetMetaData</a:t>
            </a:r>
            <a:endParaRPr lang="en-IN" dirty="0"/>
          </a:p>
        </p:txBody>
      </p:sp>
      <p:sp>
        <p:nvSpPr>
          <p:cNvPr id="3" name="Content Placeholder 2"/>
          <p:cNvSpPr>
            <a:spLocks noGrp="1"/>
          </p:cNvSpPr>
          <p:nvPr>
            <p:ph idx="1"/>
          </p:nvPr>
        </p:nvSpPr>
        <p:spPr/>
        <p:style>
          <a:lnRef idx="1">
            <a:schemeClr val="dk1"/>
          </a:lnRef>
          <a:fillRef idx="3">
            <a:schemeClr val="dk1"/>
          </a:fillRef>
          <a:effectRef idx="2">
            <a:schemeClr val="dk1"/>
          </a:effectRef>
          <a:fontRef idx="minor">
            <a:schemeClr val="lt1"/>
          </a:fontRef>
        </p:style>
        <p:txBody>
          <a:bodyPr>
            <a:normAutofit fontScale="85000" lnSpcReduction="20000"/>
          </a:bodyPr>
          <a:lstStyle/>
          <a:p>
            <a:pPr marL="109728" indent="0">
              <a:buNone/>
            </a:pPr>
            <a:r>
              <a:rPr lang="en-IN" dirty="0"/>
              <a:t>Statement </a:t>
            </a:r>
            <a:r>
              <a:rPr lang="en-IN" dirty="0" err="1"/>
              <a:t>stmt</a:t>
            </a:r>
            <a:r>
              <a:rPr lang="en-IN" dirty="0"/>
              <a:t>=</a:t>
            </a:r>
            <a:r>
              <a:rPr lang="en-IN" dirty="0" err="1"/>
              <a:t>con.createStatement</a:t>
            </a:r>
            <a:r>
              <a:rPr lang="en-IN" dirty="0"/>
              <a:t>();</a:t>
            </a:r>
          </a:p>
          <a:p>
            <a:pPr marL="109728" indent="0">
              <a:buNone/>
            </a:pPr>
            <a:r>
              <a:rPr lang="en-IN" dirty="0" err="1"/>
              <a:t>ResultSet</a:t>
            </a:r>
            <a:r>
              <a:rPr lang="en-IN" dirty="0"/>
              <a:t> </a:t>
            </a:r>
            <a:r>
              <a:rPr lang="en-IN" dirty="0" err="1"/>
              <a:t>rs</a:t>
            </a:r>
            <a:r>
              <a:rPr lang="en-IN" dirty="0"/>
              <a:t>=</a:t>
            </a:r>
            <a:r>
              <a:rPr lang="en-IN" dirty="0" err="1"/>
              <a:t>stmt.executeQuery</a:t>
            </a:r>
            <a:r>
              <a:rPr lang="en-IN" dirty="0"/>
              <a:t>("select * from student");</a:t>
            </a:r>
          </a:p>
          <a:p>
            <a:pPr marL="109728" indent="0">
              <a:buNone/>
            </a:pPr>
            <a:r>
              <a:rPr lang="en-IN" dirty="0" err="1"/>
              <a:t>ResultSetMetaData</a:t>
            </a:r>
            <a:r>
              <a:rPr lang="en-IN" dirty="0"/>
              <a:t> </a:t>
            </a:r>
            <a:r>
              <a:rPr lang="en-IN" dirty="0" err="1"/>
              <a:t>rsmd</a:t>
            </a:r>
            <a:r>
              <a:rPr lang="en-IN" dirty="0"/>
              <a:t>=</a:t>
            </a:r>
            <a:r>
              <a:rPr lang="en-IN" dirty="0" err="1"/>
              <a:t>rs.getMetaData</a:t>
            </a:r>
            <a:r>
              <a:rPr lang="en-IN" dirty="0"/>
              <a:t>();</a:t>
            </a:r>
          </a:p>
          <a:p>
            <a:pPr marL="109728" indent="0">
              <a:buNone/>
            </a:pPr>
            <a:r>
              <a:rPr lang="en-IN" dirty="0"/>
              <a:t>//find the no of columns</a:t>
            </a:r>
          </a:p>
          <a:p>
            <a:pPr marL="109728" indent="0">
              <a:buNone/>
            </a:pPr>
            <a:r>
              <a:rPr lang="en-IN" dirty="0" err="1"/>
              <a:t>int</a:t>
            </a:r>
            <a:r>
              <a:rPr lang="en-IN" dirty="0"/>
              <a:t> count=</a:t>
            </a:r>
            <a:r>
              <a:rPr lang="en-IN" dirty="0" err="1"/>
              <a:t>rsmd.getColumnCount</a:t>
            </a:r>
            <a:r>
              <a:rPr lang="en-IN" dirty="0"/>
              <a:t>();</a:t>
            </a:r>
          </a:p>
          <a:p>
            <a:pPr marL="109728" indent="0">
              <a:buNone/>
            </a:pPr>
            <a:r>
              <a:rPr lang="en-IN" dirty="0"/>
              <a:t>for(</a:t>
            </a:r>
            <a:r>
              <a:rPr lang="en-IN" dirty="0" err="1"/>
              <a:t>int</a:t>
            </a:r>
            <a:r>
              <a:rPr lang="en-IN" dirty="0"/>
              <a:t> </a:t>
            </a:r>
            <a:r>
              <a:rPr lang="en-IN" dirty="0" err="1"/>
              <a:t>i</a:t>
            </a:r>
            <a:r>
              <a:rPr lang="en-IN" dirty="0"/>
              <a:t>=1;i &lt;=</a:t>
            </a:r>
            <a:r>
              <a:rPr lang="en-IN" dirty="0" err="1"/>
              <a:t>count;i</a:t>
            </a:r>
            <a:r>
              <a:rPr lang="en-IN" dirty="0"/>
              <a:t>++)</a:t>
            </a:r>
          </a:p>
          <a:p>
            <a:pPr marL="109728" indent="0">
              <a:buNone/>
            </a:pPr>
            <a:r>
              <a:rPr lang="en-IN" dirty="0"/>
              <a:t>{</a:t>
            </a:r>
          </a:p>
          <a:p>
            <a:pPr marL="109728" indent="0">
              <a:buNone/>
            </a:pPr>
            <a:r>
              <a:rPr lang="en-IN" dirty="0" err="1"/>
              <a:t>System.out.println</a:t>
            </a:r>
            <a:r>
              <a:rPr lang="en-IN" dirty="0"/>
              <a:t>("column no :"+</a:t>
            </a:r>
            <a:r>
              <a:rPr lang="en-IN" dirty="0" err="1"/>
              <a:t>i</a:t>
            </a:r>
            <a:r>
              <a:rPr lang="en-IN" dirty="0"/>
              <a:t>);</a:t>
            </a:r>
          </a:p>
          <a:p>
            <a:pPr marL="109728" indent="0">
              <a:buNone/>
            </a:pPr>
            <a:r>
              <a:rPr lang="en-IN" dirty="0" err="1"/>
              <a:t>System.out.println</a:t>
            </a:r>
            <a:r>
              <a:rPr lang="en-IN" dirty="0"/>
              <a:t>("column name :"+</a:t>
            </a:r>
            <a:r>
              <a:rPr lang="en-IN" dirty="0" err="1"/>
              <a:t>rsmd.getColumnName</a:t>
            </a:r>
            <a:r>
              <a:rPr lang="en-IN" dirty="0"/>
              <a:t>(</a:t>
            </a:r>
            <a:r>
              <a:rPr lang="en-IN" dirty="0" err="1"/>
              <a:t>i</a:t>
            </a:r>
            <a:r>
              <a:rPr lang="en-IN" dirty="0"/>
              <a:t>));</a:t>
            </a:r>
          </a:p>
          <a:p>
            <a:pPr marL="109728" indent="0">
              <a:buNone/>
            </a:pPr>
            <a:r>
              <a:rPr lang="en-IN" dirty="0" err="1"/>
              <a:t>System.out.println</a:t>
            </a:r>
            <a:r>
              <a:rPr lang="en-IN" dirty="0"/>
              <a:t>("column type :"+</a:t>
            </a:r>
            <a:r>
              <a:rPr lang="en-IN" dirty="0" err="1"/>
              <a:t>rsmd.getColumnTypeName</a:t>
            </a:r>
            <a:r>
              <a:rPr lang="en-IN" dirty="0"/>
              <a:t>(</a:t>
            </a:r>
            <a:r>
              <a:rPr lang="en-IN" dirty="0" err="1"/>
              <a:t>i</a:t>
            </a:r>
            <a:r>
              <a:rPr lang="en-IN" dirty="0"/>
              <a:t>));</a:t>
            </a:r>
          </a:p>
          <a:p>
            <a:pPr marL="109728" indent="0">
              <a:buNone/>
            </a:pPr>
            <a:r>
              <a:rPr lang="en-IN" dirty="0" err="1"/>
              <a:t>System.out.println</a:t>
            </a:r>
            <a:r>
              <a:rPr lang="en-IN" dirty="0"/>
              <a:t>("column size :"+</a:t>
            </a:r>
            <a:r>
              <a:rPr lang="en-IN" dirty="0" err="1"/>
              <a:t>rsmd.getColumnDisplaySize</a:t>
            </a:r>
            <a:r>
              <a:rPr lang="en-IN" dirty="0"/>
              <a:t>(</a:t>
            </a:r>
            <a:r>
              <a:rPr lang="en-IN" dirty="0" err="1"/>
              <a:t>i</a:t>
            </a:r>
            <a:r>
              <a:rPr lang="en-IN" dirty="0"/>
              <a:t>));</a:t>
            </a:r>
          </a:p>
          <a:p>
            <a:pPr marL="109728" indent="0">
              <a:buNone/>
            </a:pPr>
            <a:r>
              <a:rPr lang="en-IN" dirty="0" err="1"/>
              <a:t>System.out.println</a:t>
            </a:r>
            <a:r>
              <a:rPr lang="en-IN" dirty="0"/>
              <a:t>("-----------");</a:t>
            </a:r>
          </a:p>
          <a:p>
            <a:pPr marL="109728" indent="0">
              <a:buNone/>
            </a:pPr>
            <a:r>
              <a:rPr lang="en-IN" dirty="0"/>
              <a:t>}</a:t>
            </a:r>
          </a:p>
        </p:txBody>
      </p:sp>
    </p:spTree>
    <p:extLst>
      <p:ext uri="{BB962C8B-B14F-4D97-AF65-F5344CB8AC3E}">
        <p14:creationId xmlns:p14="http://schemas.microsoft.com/office/powerpoint/2010/main" val="128157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DatabaseMetaData</a:t>
            </a:r>
            <a:r>
              <a:rPr lang="en-IN" dirty="0"/>
              <a:t> in JDBC</a:t>
            </a:r>
          </a:p>
        </p:txBody>
      </p:sp>
      <p:sp>
        <p:nvSpPr>
          <p:cNvPr id="3" name="Content Placeholder 2"/>
          <p:cNvSpPr>
            <a:spLocks noGrp="1"/>
          </p:cNvSpPr>
          <p:nvPr>
            <p:ph idx="1"/>
          </p:nvPr>
        </p:nvSpPr>
        <p:spPr/>
        <p:txBody>
          <a:bodyPr/>
          <a:lstStyle/>
          <a:p>
            <a:r>
              <a:rPr lang="en-IN" dirty="0"/>
              <a:t>This metadata interface is used for reading metadata about a database.</a:t>
            </a:r>
          </a:p>
          <a:p>
            <a:r>
              <a:rPr lang="en-IN" dirty="0" smtClean="0"/>
              <a:t>Metadata </a:t>
            </a:r>
            <a:r>
              <a:rPr lang="en-IN" dirty="0"/>
              <a:t>about database is nothing but reading database server, version, driver name and its version, maximum number of columns allowed in a table etc</a:t>
            </a:r>
            <a:r>
              <a:rPr lang="en-IN" dirty="0" smtClean="0"/>
              <a:t>.</a:t>
            </a:r>
          </a:p>
          <a:p>
            <a:r>
              <a:rPr lang="en-IN" dirty="0"/>
              <a:t>To obtain a object of </a:t>
            </a:r>
            <a:r>
              <a:rPr lang="en-IN" dirty="0" err="1"/>
              <a:t>DatabaseMetaData</a:t>
            </a:r>
            <a:r>
              <a:rPr lang="en-IN" dirty="0"/>
              <a:t>, we need to call </a:t>
            </a:r>
            <a:r>
              <a:rPr lang="en-IN" b="1" dirty="0" err="1">
                <a:solidFill>
                  <a:srgbClr val="C00000"/>
                </a:solidFill>
              </a:rPr>
              <a:t>getMetaData</a:t>
            </a:r>
            <a:r>
              <a:rPr lang="en-IN" b="1" dirty="0">
                <a:solidFill>
                  <a:srgbClr val="C00000"/>
                </a:solidFill>
              </a:rPr>
              <a:t>() </a:t>
            </a:r>
            <a:r>
              <a:rPr lang="en-IN" dirty="0"/>
              <a:t>method of Connection object</a:t>
            </a:r>
            <a:r>
              <a:rPr lang="en-IN" dirty="0" smtClean="0"/>
              <a:t>.</a:t>
            </a:r>
          </a:p>
          <a:p>
            <a:endParaRPr lang="en-IN" dirty="0"/>
          </a:p>
          <a:p>
            <a:pPr marL="109728" indent="0" algn="ctr">
              <a:buNone/>
            </a:pPr>
            <a:r>
              <a:rPr lang="en-IN" b="1" dirty="0" err="1">
                <a:solidFill>
                  <a:srgbClr val="C00000"/>
                </a:solidFill>
              </a:rPr>
              <a:t>DatabaseMetaData</a:t>
            </a:r>
            <a:r>
              <a:rPr lang="en-IN" b="1" dirty="0">
                <a:solidFill>
                  <a:srgbClr val="C00000"/>
                </a:solidFill>
              </a:rPr>
              <a:t> </a:t>
            </a:r>
            <a:r>
              <a:rPr lang="en-IN" b="1" dirty="0" err="1">
                <a:solidFill>
                  <a:srgbClr val="C00000"/>
                </a:solidFill>
              </a:rPr>
              <a:t>dbms</a:t>
            </a:r>
            <a:r>
              <a:rPr lang="en-IN" b="1" dirty="0">
                <a:solidFill>
                  <a:srgbClr val="C00000"/>
                </a:solidFill>
              </a:rPr>
              <a:t>=</a:t>
            </a:r>
            <a:r>
              <a:rPr lang="en-IN" b="1" dirty="0" err="1">
                <a:solidFill>
                  <a:srgbClr val="C00000"/>
                </a:solidFill>
              </a:rPr>
              <a:t>con.getMetaData</a:t>
            </a:r>
            <a:r>
              <a:rPr lang="en-IN" b="1" dirty="0">
                <a:solidFill>
                  <a:srgbClr val="C00000"/>
                </a:solidFill>
              </a:rPr>
              <a:t>();</a:t>
            </a:r>
          </a:p>
        </p:txBody>
      </p:sp>
    </p:spTree>
    <p:extLst>
      <p:ext uri="{BB962C8B-B14F-4D97-AF65-F5344CB8AC3E}">
        <p14:creationId xmlns:p14="http://schemas.microsoft.com/office/powerpoint/2010/main" val="284263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of </a:t>
            </a:r>
            <a:r>
              <a:rPr lang="en-IN" dirty="0" err="1"/>
              <a:t>DatabaseMetaData</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16177580"/>
              </p:ext>
            </p:extLst>
          </p:nvPr>
        </p:nvGraphicFramePr>
        <p:xfrm>
          <a:off x="1734670" y="2362779"/>
          <a:ext cx="8834718" cy="3032760"/>
        </p:xfrm>
        <a:graphic>
          <a:graphicData uri="http://schemas.openxmlformats.org/drawingml/2006/table">
            <a:tbl>
              <a:tblPr>
                <a:tableStyleId>{3C2FFA5D-87B4-456A-9821-1D502468CF0F}</a:tableStyleId>
              </a:tblPr>
              <a:tblGrid>
                <a:gridCol w="4417359"/>
                <a:gridCol w="4417359"/>
              </a:tblGrid>
              <a:tr h="0">
                <a:tc>
                  <a:txBody>
                    <a:bodyPr/>
                    <a:lstStyle/>
                    <a:p>
                      <a:pPr algn="ctr"/>
                      <a:r>
                        <a:rPr lang="en-IN" sz="2400" b="1" dirty="0" smtClean="0">
                          <a:solidFill>
                            <a:srgbClr val="C00000"/>
                          </a:solidFill>
                          <a:effectLst/>
                        </a:rPr>
                        <a:t>Method</a:t>
                      </a:r>
                      <a:endParaRPr lang="en-IN" sz="2400" b="1" dirty="0">
                        <a:solidFill>
                          <a:srgbClr val="C00000"/>
                        </a:solidFill>
                        <a:effectLst/>
                      </a:endParaRPr>
                    </a:p>
                  </a:txBody>
                  <a:tcPr marL="76200" marR="76200" marT="114300" marB="114300" anchor="ctr"/>
                </a:tc>
                <a:tc>
                  <a:txBody>
                    <a:bodyPr/>
                    <a:lstStyle/>
                    <a:p>
                      <a:pPr algn="ctr"/>
                      <a:r>
                        <a:rPr lang="en-IN" sz="2400" b="1" dirty="0" smtClean="0">
                          <a:solidFill>
                            <a:srgbClr val="C00000"/>
                          </a:solidFill>
                          <a:effectLst/>
                        </a:rPr>
                        <a:t>Description</a:t>
                      </a:r>
                      <a:endParaRPr lang="en-IN" sz="2400" b="1" dirty="0">
                        <a:solidFill>
                          <a:srgbClr val="C00000"/>
                        </a:solidFill>
                        <a:effectLst/>
                      </a:endParaRPr>
                    </a:p>
                  </a:txBody>
                  <a:tcPr marL="76200" marR="76200" marT="114300" marB="114300" anchor="ctr"/>
                </a:tc>
              </a:tr>
              <a:tr h="0">
                <a:tc>
                  <a:txBody>
                    <a:bodyPr/>
                    <a:lstStyle/>
                    <a:p>
                      <a:r>
                        <a:rPr lang="en-IN" sz="2400" dirty="0" err="1">
                          <a:effectLst/>
                        </a:rPr>
                        <a:t>getDatabaseProductName</a:t>
                      </a:r>
                      <a:r>
                        <a:rPr lang="en-IN" sz="2400" dirty="0">
                          <a:effectLst/>
                        </a:rPr>
                        <a:t>()</a:t>
                      </a:r>
                    </a:p>
                  </a:txBody>
                  <a:tcPr marL="76200" marR="76200" marT="76200" marB="76200" anchor="ctr"/>
                </a:tc>
                <a:tc>
                  <a:txBody>
                    <a:bodyPr/>
                    <a:lstStyle/>
                    <a:p>
                      <a:r>
                        <a:rPr lang="en-IN" sz="2400">
                          <a:effectLst/>
                        </a:rPr>
                        <a:t>To read database server name.</a:t>
                      </a:r>
                    </a:p>
                  </a:txBody>
                  <a:tcPr marL="76200" marR="76200" marT="76200" marB="76200" anchor="ctr"/>
                </a:tc>
              </a:tr>
              <a:tr h="0">
                <a:tc>
                  <a:txBody>
                    <a:bodyPr/>
                    <a:lstStyle/>
                    <a:p>
                      <a:r>
                        <a:rPr lang="en-IN" sz="2400">
                          <a:effectLst/>
                        </a:rPr>
                        <a:t>getDatabaseProductVersion()</a:t>
                      </a:r>
                    </a:p>
                  </a:txBody>
                  <a:tcPr marL="76200" marR="76200" marT="76200" marB="76200" anchor="ctr"/>
                </a:tc>
                <a:tc>
                  <a:txBody>
                    <a:bodyPr/>
                    <a:lstStyle/>
                    <a:p>
                      <a:r>
                        <a:rPr lang="en-IN" sz="2400">
                          <a:effectLst/>
                        </a:rPr>
                        <a:t>To read database server version.</a:t>
                      </a:r>
                    </a:p>
                  </a:txBody>
                  <a:tcPr marL="76200" marR="76200" marT="76200" marB="76200" anchor="ctr"/>
                </a:tc>
              </a:tr>
              <a:tr h="0">
                <a:tc>
                  <a:txBody>
                    <a:bodyPr/>
                    <a:lstStyle/>
                    <a:p>
                      <a:r>
                        <a:rPr lang="en-IN" sz="2400">
                          <a:effectLst/>
                        </a:rPr>
                        <a:t>getDriverName()</a:t>
                      </a:r>
                    </a:p>
                  </a:txBody>
                  <a:tcPr marL="76200" marR="76200" marT="76200" marB="76200" anchor="ctr"/>
                </a:tc>
                <a:tc>
                  <a:txBody>
                    <a:bodyPr/>
                    <a:lstStyle/>
                    <a:p>
                      <a:r>
                        <a:rPr lang="en-IN" sz="2400">
                          <a:effectLst/>
                        </a:rPr>
                        <a:t>To read driver software name.</a:t>
                      </a:r>
                    </a:p>
                  </a:txBody>
                  <a:tcPr marL="76200" marR="76200" marT="76200" marB="76200" anchor="ctr"/>
                </a:tc>
              </a:tr>
              <a:tr h="0">
                <a:tc>
                  <a:txBody>
                    <a:bodyPr/>
                    <a:lstStyle/>
                    <a:p>
                      <a:r>
                        <a:rPr lang="en-IN" sz="2400">
                          <a:effectLst/>
                        </a:rPr>
                        <a:t>getColumnInTable()</a:t>
                      </a:r>
                    </a:p>
                  </a:txBody>
                  <a:tcPr marL="76200" marR="76200" marT="76200" marB="76200" anchor="ctr"/>
                </a:tc>
                <a:tc>
                  <a:txBody>
                    <a:bodyPr/>
                    <a:lstStyle/>
                    <a:p>
                      <a:r>
                        <a:rPr lang="en-IN" sz="2400" dirty="0">
                          <a:effectLst/>
                        </a:rPr>
                        <a:t>To find maximum number of columns allowed in the table..</a:t>
                      </a:r>
                    </a:p>
                  </a:txBody>
                  <a:tcPr marL="76200" marR="76200" marT="76200" marB="76200" anchor="ctr"/>
                </a:tc>
              </a:tr>
            </a:tbl>
          </a:graphicData>
        </a:graphic>
      </p:graphicFrame>
    </p:spTree>
    <p:extLst>
      <p:ext uri="{BB962C8B-B14F-4D97-AF65-F5344CB8AC3E}">
        <p14:creationId xmlns:p14="http://schemas.microsoft.com/office/powerpoint/2010/main" val="54488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a:t>
            </a:r>
            <a:r>
              <a:rPr lang="en-IN" dirty="0" err="1"/>
              <a:t>DatabaseMetaData</a:t>
            </a:r>
            <a:endParaRPr lang="en-IN"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lnSpcReduction="10000"/>
          </a:bodyPr>
          <a:lstStyle/>
          <a:p>
            <a:pPr marL="109728" indent="0">
              <a:buNone/>
            </a:pPr>
            <a:r>
              <a:rPr lang="en-IN" dirty="0"/>
              <a:t>Statement </a:t>
            </a:r>
            <a:r>
              <a:rPr lang="en-IN" dirty="0" err="1"/>
              <a:t>stmt</a:t>
            </a:r>
            <a:r>
              <a:rPr lang="en-IN" dirty="0"/>
              <a:t>=</a:t>
            </a:r>
            <a:r>
              <a:rPr lang="en-IN" dirty="0" err="1"/>
              <a:t>con.createStatement</a:t>
            </a:r>
            <a:r>
              <a:rPr lang="en-IN" dirty="0"/>
              <a:t>();</a:t>
            </a:r>
          </a:p>
          <a:p>
            <a:pPr marL="109728" indent="0">
              <a:buNone/>
            </a:pPr>
            <a:r>
              <a:rPr lang="en-IN" dirty="0" err="1"/>
              <a:t>DatabaseMetaData</a:t>
            </a:r>
            <a:r>
              <a:rPr lang="en-IN" dirty="0"/>
              <a:t> </a:t>
            </a:r>
            <a:r>
              <a:rPr lang="en-IN" dirty="0" err="1"/>
              <a:t>dbmd</a:t>
            </a:r>
            <a:r>
              <a:rPr lang="en-IN" dirty="0"/>
              <a:t>=</a:t>
            </a:r>
            <a:r>
              <a:rPr lang="en-IN" dirty="0" err="1"/>
              <a:t>con.getMetaData</a:t>
            </a:r>
            <a:r>
              <a:rPr lang="en-IN" dirty="0"/>
              <a:t>();</a:t>
            </a:r>
          </a:p>
          <a:p>
            <a:pPr marL="109728" indent="0">
              <a:buNone/>
            </a:pPr>
            <a:r>
              <a:rPr lang="en-IN" dirty="0" err="1"/>
              <a:t>System.out.println</a:t>
            </a:r>
            <a:r>
              <a:rPr lang="en-IN" dirty="0"/>
              <a:t>("database server name:"+</a:t>
            </a:r>
            <a:r>
              <a:rPr lang="en-IN" dirty="0" err="1"/>
              <a:t>dbmd.getDatabaseProductName</a:t>
            </a:r>
            <a:r>
              <a:rPr lang="en-IN" dirty="0"/>
              <a:t>());</a:t>
            </a:r>
          </a:p>
          <a:p>
            <a:pPr marL="109728" indent="0">
              <a:buNone/>
            </a:pPr>
            <a:r>
              <a:rPr lang="en-IN" dirty="0" err="1"/>
              <a:t>System.out.println</a:t>
            </a:r>
            <a:r>
              <a:rPr lang="en-IN" dirty="0"/>
              <a:t>("database server version:"+</a:t>
            </a:r>
            <a:r>
              <a:rPr lang="en-IN" dirty="0" err="1"/>
              <a:t>dbmd.getDatabaseProductVersion</a:t>
            </a:r>
            <a:r>
              <a:rPr lang="en-IN" dirty="0"/>
              <a:t>());</a:t>
            </a:r>
          </a:p>
          <a:p>
            <a:pPr marL="109728" indent="0">
              <a:buNone/>
            </a:pPr>
            <a:r>
              <a:rPr lang="en-IN" dirty="0" err="1"/>
              <a:t>System.out.println</a:t>
            </a:r>
            <a:r>
              <a:rPr lang="en-IN" dirty="0"/>
              <a:t>("driver server version:"+</a:t>
            </a:r>
            <a:r>
              <a:rPr lang="en-IN" dirty="0" err="1"/>
              <a:t>dbmd.getDriverVersion</a:t>
            </a:r>
            <a:r>
              <a:rPr lang="en-IN" dirty="0"/>
              <a:t>());</a:t>
            </a:r>
          </a:p>
          <a:p>
            <a:pPr marL="109728" indent="0">
              <a:buNone/>
            </a:pPr>
            <a:r>
              <a:rPr lang="en-IN" dirty="0" err="1"/>
              <a:t>System.out.println</a:t>
            </a:r>
            <a:r>
              <a:rPr lang="en-IN" dirty="0"/>
              <a:t>("driver server name:"+</a:t>
            </a:r>
            <a:r>
              <a:rPr lang="en-IN" dirty="0" err="1"/>
              <a:t>dbmd.getDriverName</a:t>
            </a:r>
            <a:r>
              <a:rPr lang="en-IN" dirty="0"/>
              <a:t>());</a:t>
            </a:r>
          </a:p>
          <a:p>
            <a:pPr marL="109728" indent="0">
              <a:buNone/>
            </a:pPr>
            <a:r>
              <a:rPr lang="en-IN" dirty="0" err="1"/>
              <a:t>System.out.println</a:t>
            </a:r>
            <a:r>
              <a:rPr lang="en-IN" dirty="0"/>
              <a:t>("max columns:"+</a:t>
            </a:r>
            <a:r>
              <a:rPr lang="en-IN" dirty="0" err="1"/>
              <a:t>dbmd.getMaxColumnsInTable</a:t>
            </a:r>
            <a:r>
              <a:rPr lang="en-IN" dirty="0"/>
              <a:t>());</a:t>
            </a:r>
          </a:p>
          <a:p>
            <a:pPr marL="109728" indent="0">
              <a:buNone/>
            </a:pPr>
            <a:r>
              <a:rPr lang="en-IN" dirty="0" err="1"/>
              <a:t>stmt.close</a:t>
            </a:r>
            <a:r>
              <a:rPr lang="en-IN" dirty="0"/>
              <a:t>();</a:t>
            </a:r>
          </a:p>
          <a:p>
            <a:pPr marL="109728" indent="0">
              <a:buNone/>
            </a:pPr>
            <a:r>
              <a:rPr lang="en-IN" dirty="0" err="1"/>
              <a:t>con.close</a:t>
            </a:r>
            <a:r>
              <a:rPr lang="en-IN" dirty="0"/>
              <a:t>();</a:t>
            </a:r>
          </a:p>
        </p:txBody>
      </p:sp>
    </p:spTree>
    <p:extLst>
      <p:ext uri="{BB962C8B-B14F-4D97-AF65-F5344CB8AC3E}">
        <p14:creationId xmlns:p14="http://schemas.microsoft.com/office/powerpoint/2010/main" val="24853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9070"/>
            <a:ext cx="10972800" cy="1069848"/>
          </a:xfrm>
        </p:spPr>
        <p:txBody>
          <a:bodyPr/>
          <a:lstStyle/>
          <a:p>
            <a:pPr algn="ctr"/>
            <a:r>
              <a:rPr lang="en-IN" b="1" dirty="0" smtClean="0"/>
              <a:t>END</a:t>
            </a:r>
            <a:endParaRPr lang="en-IN" b="1" dirty="0"/>
          </a:p>
        </p:txBody>
      </p:sp>
    </p:spTree>
    <p:extLst>
      <p:ext uri="{BB962C8B-B14F-4D97-AF65-F5344CB8AC3E}">
        <p14:creationId xmlns:p14="http://schemas.microsoft.com/office/powerpoint/2010/main" val="421927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2686</TotalTime>
  <Words>4582</Words>
  <Application>Microsoft Office PowerPoint</Application>
  <PresentationFormat>Widescreen</PresentationFormat>
  <Paragraphs>663</Paragraphs>
  <Slides>94</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94</vt:i4>
      </vt:variant>
    </vt:vector>
  </HeadingPairs>
  <TitlesOfParts>
    <vt:vector size="107" baseType="lpstr">
      <vt:lpstr>宋体</vt:lpstr>
      <vt:lpstr>Arial</vt:lpstr>
      <vt:lpstr>Calibri</vt:lpstr>
      <vt:lpstr>Courier New</vt:lpstr>
      <vt:lpstr>Georgia</vt:lpstr>
      <vt:lpstr>Open Sans</vt:lpstr>
      <vt:lpstr>黑体</vt:lpstr>
      <vt:lpstr>times new roman</vt:lpstr>
      <vt:lpstr>times new roman</vt:lpstr>
      <vt:lpstr>verdana</vt:lpstr>
      <vt:lpstr>Wingdings</vt:lpstr>
      <vt:lpstr>Wingdings 2</vt:lpstr>
      <vt:lpstr>Training presentation</vt:lpstr>
      <vt:lpstr>Java.sql package</vt:lpstr>
      <vt:lpstr>Introduction</vt:lpstr>
      <vt:lpstr>Database</vt:lpstr>
      <vt:lpstr>PowerPoint Presentation</vt:lpstr>
      <vt:lpstr>PowerPoint Presentation</vt:lpstr>
      <vt:lpstr>PowerPoint Presentation</vt:lpstr>
      <vt:lpstr>JDBC</vt:lpstr>
      <vt:lpstr>JDBC History</vt:lpstr>
      <vt:lpstr>API</vt:lpstr>
      <vt:lpstr>PowerPoint Presentation</vt:lpstr>
      <vt:lpstr>JDBC Driver</vt:lpstr>
      <vt:lpstr>PowerPoint Presentation</vt:lpstr>
      <vt:lpstr>PowerPoint Presentation</vt:lpstr>
      <vt:lpstr>PowerPoint Presentation</vt:lpstr>
      <vt:lpstr>PowerPoint Presentation</vt:lpstr>
      <vt:lpstr>Two-Tier Architecture</vt:lpstr>
      <vt:lpstr>Two-Tier Architecture</vt:lpstr>
      <vt:lpstr>Three-Tier Architecture</vt:lpstr>
      <vt:lpstr>3- Tier Architecture</vt:lpstr>
      <vt:lpstr>3- Tier Pros &amp; Cons</vt:lpstr>
      <vt:lpstr>PowerPoint Presentation</vt:lpstr>
      <vt:lpstr>java.sql package 3-1 </vt:lpstr>
      <vt:lpstr>java.sql package 3-2</vt:lpstr>
      <vt:lpstr>java.sql package 3-3</vt:lpstr>
      <vt:lpstr>PowerPoint Presentation</vt:lpstr>
      <vt:lpstr>Registering the Driver </vt:lpstr>
      <vt:lpstr>Creating Connection Object </vt:lpstr>
      <vt:lpstr>Creating Statement Object</vt:lpstr>
      <vt:lpstr>Execute Query</vt:lpstr>
      <vt:lpstr>Closing Connection</vt:lpstr>
      <vt:lpstr>Connecting to the MySQL Database</vt:lpstr>
      <vt:lpstr>Database URL for MYSQL</vt:lpstr>
      <vt:lpstr>Loading the .jar </vt:lpstr>
      <vt:lpstr>DriverManager class</vt:lpstr>
      <vt:lpstr>Connection Interface</vt:lpstr>
      <vt:lpstr> Methods of Connection interface</vt:lpstr>
      <vt:lpstr>Statement Interface</vt:lpstr>
      <vt:lpstr>Methods of Statement interface</vt:lpstr>
      <vt:lpstr>Statement Interface Example</vt:lpstr>
      <vt:lpstr>PowerPoint Presentation</vt:lpstr>
      <vt:lpstr>ResultSet interface</vt:lpstr>
      <vt:lpstr>Methods of ResultSet interface</vt:lpstr>
      <vt:lpstr>Methods of ResultSet interface</vt:lpstr>
      <vt:lpstr>ResultSet Interface Example</vt:lpstr>
      <vt:lpstr>PowerPoint Presentation</vt:lpstr>
      <vt:lpstr>Setting Up MySQL JDBC Development Environment</vt:lpstr>
      <vt:lpstr>Connecting &amp; Querying Data From MySQL Using JDBC</vt:lpstr>
      <vt:lpstr>Scrollable Resultset in JDBC</vt:lpstr>
      <vt:lpstr>Types of Resultset</vt:lpstr>
      <vt:lpstr>Difference between Scrollable ResultSet and Non-Scrollable ResultSet </vt:lpstr>
      <vt:lpstr>Create Scrollable ResultSet</vt:lpstr>
      <vt:lpstr>Scrollable ResultSet – Type</vt:lpstr>
      <vt:lpstr>Scrollable ResultSet – Mode &amp; Methods</vt:lpstr>
      <vt:lpstr>PowerPoint Presentation</vt:lpstr>
      <vt:lpstr>Using SQL Insert </vt:lpstr>
      <vt:lpstr>PowerPoint Presentation</vt:lpstr>
      <vt:lpstr>Using SQL 5-5 </vt:lpstr>
      <vt:lpstr>PreparedStatement Interface</vt:lpstr>
      <vt:lpstr>PowerPoint Presentation</vt:lpstr>
      <vt:lpstr>PreparedStatement </vt:lpstr>
      <vt:lpstr>Difference between PreparedStatement and Statement</vt:lpstr>
      <vt:lpstr>Why use '?' symbol in PreparedStatement</vt:lpstr>
      <vt:lpstr> Methods of PreparedStatement</vt:lpstr>
      <vt:lpstr>Methods of PreparedStatement</vt:lpstr>
      <vt:lpstr>PreparedStatement Interface Example</vt:lpstr>
      <vt:lpstr>Callablestatement in Jdbc</vt:lpstr>
      <vt:lpstr>Callable Statement</vt:lpstr>
      <vt:lpstr>Stored Procedures &amp; Functions</vt:lpstr>
      <vt:lpstr>Stored Procedures vs Functions</vt:lpstr>
      <vt:lpstr>Create object of CallableStatement</vt:lpstr>
      <vt:lpstr>Syntax of prepareCall() method</vt:lpstr>
      <vt:lpstr>The general syntax of calling a stored procedure</vt:lpstr>
      <vt:lpstr>Examples of using the syntax for calling stored procedures in different contexts</vt:lpstr>
      <vt:lpstr>JDBC MySQL stored procedure example -1</vt:lpstr>
      <vt:lpstr>JDBC MySQL stored procedure example -2</vt:lpstr>
      <vt:lpstr>Callable Statement Example</vt:lpstr>
      <vt:lpstr>Batch Processing in Jdbc</vt:lpstr>
      <vt:lpstr>Why need of Batch Processing ?</vt:lpstr>
      <vt:lpstr>Methods of Batch Processing</vt:lpstr>
      <vt:lpstr>Batch Processing - Example</vt:lpstr>
      <vt:lpstr>Transaction Management in JDBC</vt:lpstr>
      <vt:lpstr>Transaction - Example </vt:lpstr>
      <vt:lpstr>Properties of Transaction managements</vt:lpstr>
      <vt:lpstr>ACID</vt:lpstr>
      <vt:lpstr>Types of Transaction</vt:lpstr>
      <vt:lpstr>Things required for transaction in Jdbc</vt:lpstr>
      <vt:lpstr>Transaction Example</vt:lpstr>
      <vt:lpstr>Resultsetmetadata Interface in JDBC</vt:lpstr>
      <vt:lpstr>Object &amp; Methods of ResultSetMetaData</vt:lpstr>
      <vt:lpstr>Example of ResultSetMetaData</vt:lpstr>
      <vt:lpstr>DatabaseMetaData in JDBC</vt:lpstr>
      <vt:lpstr>Methods of DatabaseMetaData</vt:lpstr>
      <vt:lpstr>Example of DatabaseMetaData</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Java.sql package</dc:title>
  <dc:creator>raj</dc:creator>
  <cp:lastModifiedBy>Rajashekar gs</cp:lastModifiedBy>
  <cp:revision>109</cp:revision>
  <dcterms:created xsi:type="dcterms:W3CDTF">2018-03-27T17:08:35Z</dcterms:created>
  <dcterms:modified xsi:type="dcterms:W3CDTF">2019-02-21T05:09:37Z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