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61" r:id="rId2"/>
    <p:sldId id="257" r:id="rId3"/>
    <p:sldId id="262" r:id="rId4"/>
    <p:sldId id="379" r:id="rId5"/>
    <p:sldId id="377" r:id="rId6"/>
    <p:sldId id="378" r:id="rId7"/>
    <p:sldId id="374" r:id="rId8"/>
    <p:sldId id="375" r:id="rId9"/>
    <p:sldId id="376" r:id="rId10"/>
    <p:sldId id="372" r:id="rId11"/>
    <p:sldId id="386" r:id="rId12"/>
    <p:sldId id="387" r:id="rId13"/>
    <p:sldId id="410" r:id="rId14"/>
    <p:sldId id="411" r:id="rId15"/>
    <p:sldId id="388" r:id="rId16"/>
    <p:sldId id="344" r:id="rId17"/>
    <p:sldId id="382" r:id="rId18"/>
    <p:sldId id="352" r:id="rId19"/>
    <p:sldId id="353" r:id="rId20"/>
    <p:sldId id="370" r:id="rId21"/>
    <p:sldId id="371" r:id="rId22"/>
    <p:sldId id="354" r:id="rId23"/>
    <p:sldId id="355" r:id="rId24"/>
    <p:sldId id="356" r:id="rId25"/>
    <p:sldId id="383" r:id="rId26"/>
    <p:sldId id="361" r:id="rId27"/>
    <p:sldId id="391" r:id="rId28"/>
    <p:sldId id="357" r:id="rId29"/>
    <p:sldId id="363" r:id="rId30"/>
    <p:sldId id="369" r:id="rId31"/>
    <p:sldId id="380" r:id="rId32"/>
    <p:sldId id="365" r:id="rId33"/>
    <p:sldId id="358" r:id="rId34"/>
    <p:sldId id="364" r:id="rId35"/>
    <p:sldId id="367" r:id="rId36"/>
    <p:sldId id="368" r:id="rId37"/>
    <p:sldId id="403" r:id="rId38"/>
    <p:sldId id="404" r:id="rId39"/>
    <p:sldId id="325" r:id="rId40"/>
    <p:sldId id="327" r:id="rId41"/>
    <p:sldId id="392" r:id="rId42"/>
    <p:sldId id="393" r:id="rId43"/>
    <p:sldId id="395" r:id="rId44"/>
    <p:sldId id="396" r:id="rId45"/>
    <p:sldId id="394" r:id="rId46"/>
    <p:sldId id="397" r:id="rId47"/>
    <p:sldId id="398" r:id="rId48"/>
    <p:sldId id="399" r:id="rId49"/>
    <p:sldId id="400" r:id="rId50"/>
    <p:sldId id="401" r:id="rId51"/>
    <p:sldId id="402" r:id="rId52"/>
    <p:sldId id="328" r:id="rId53"/>
    <p:sldId id="329" r:id="rId54"/>
    <p:sldId id="331" r:id="rId55"/>
    <p:sldId id="332" r:id="rId56"/>
    <p:sldId id="381" r:id="rId57"/>
    <p:sldId id="335" r:id="rId58"/>
    <p:sldId id="333" r:id="rId59"/>
    <p:sldId id="342" r:id="rId60"/>
    <p:sldId id="337" r:id="rId61"/>
    <p:sldId id="339" r:id="rId62"/>
    <p:sldId id="340" r:id="rId63"/>
    <p:sldId id="385" r:id="rId64"/>
    <p:sldId id="347" r:id="rId65"/>
    <p:sldId id="349" r:id="rId66"/>
    <p:sldId id="405" r:id="rId67"/>
    <p:sldId id="406" r:id="rId68"/>
    <p:sldId id="407" r:id="rId69"/>
    <p:sldId id="408" r:id="rId70"/>
    <p:sldId id="409" r:id="rId71"/>
    <p:sldId id="390" r:id="rId7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ydeepd" initials="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9B979"/>
    <a:srgbClr val="FFFF00"/>
    <a:srgbClr val="C0C0C0"/>
    <a:srgbClr val="009900"/>
    <a:srgbClr val="FF0000"/>
    <a:srgbClr val="777777"/>
    <a:srgbClr val="E8E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8" autoAdjust="0"/>
    <p:restoredTop sz="94660"/>
  </p:normalViewPr>
  <p:slideViewPr>
    <p:cSldViewPr>
      <p:cViewPr varScale="1">
        <p:scale>
          <a:sx n="67" d="100"/>
          <a:sy n="67" d="100"/>
        </p:scale>
        <p:origin x="17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6-07-03T11:36:52.757" idx="2">
    <p:pos x="5778" y="2513"/>
    <p:text>The code block after assignment won't add any value becuse after assignment both will be equal. Pl. remove it.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6-07-03T12:14:54.870" idx="3">
    <p:pos x="5632" y="260"/>
    <p:text>The section Object is not present in SG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556FE958-6247-4986-900A-FF437BCB7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795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DBD51E-5222-4C1F-B195-97DD32022956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1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D65894-9BC8-4CA6-A249-36331358C962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1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9A18FC-E4E1-4CAC-A20A-112513D53FEC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100 100 a a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9B1B02-352E-40A4-8683-BDEF089AE54D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6678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5FDD2C-093A-4FBE-9D0E-9E5E32B2932D}" type="slidenum">
              <a:rPr lang="en-US" altLang="zh-CN" smtClean="0"/>
              <a:pPr>
                <a:spcBef>
                  <a:spcPct val="0"/>
                </a:spcBef>
              </a:pPr>
              <a:t>71</a:t>
            </a:fld>
            <a:endParaRPr lang="en-US" altLang="zh-CN" smtClean="0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9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2943225" y="6519863"/>
            <a:ext cx="2673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mtClean="0"/>
              <a:t>New Horizons India Ltd.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altLang="zh-CN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67704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72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50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882737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65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8027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798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91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827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8108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554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7714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ic01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zh-CN" smtClean="0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6011863" y="6516688"/>
            <a:ext cx="3268662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smtClean="0">
                <a:latin typeface="Tahoma" panose="020B0604030504040204" pitchFamily="34" charset="0"/>
              </a:rPr>
              <a:t>A Simple Approach - Core Java</a:t>
            </a:r>
            <a:r>
              <a:rPr lang="en-US" altLang="en-US" smtClean="0"/>
              <a:t> </a:t>
            </a:r>
            <a:r>
              <a:rPr lang="en-US" altLang="en-US" sz="1000" smtClean="0">
                <a:latin typeface="Tahoma" panose="020B0604030504040204" pitchFamily="34" charset="0"/>
              </a:rPr>
              <a:t>/ Session 10/ </a:t>
            </a:r>
            <a:fld id="{760F76DA-8736-4249-A0F2-C871A4A79BC8}" type="slidenum">
              <a:rPr lang="en-US" altLang="en-US" sz="1000" smtClean="0">
                <a:latin typeface="Tahoma" panose="020B0604030504040204" pitchFamily="34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en-US" sz="1000" smtClean="0">
                <a:latin typeface="Tahoma" panose="020B0604030504040204" pitchFamily="34" charset="0"/>
              </a:rPr>
              <a:t> of 51</a:t>
            </a:r>
          </a:p>
        </p:txBody>
      </p:sp>
      <p:sp>
        <p:nvSpPr>
          <p:cNvPr id="1031" name="Text Box 19"/>
          <p:cNvSpPr txBox="1">
            <a:spLocks noChangeArrowheads="1"/>
          </p:cNvSpPr>
          <p:nvPr userDrawn="1"/>
        </p:nvSpPr>
        <p:spPr bwMode="auto">
          <a:xfrm>
            <a:off x="3563938" y="6629400"/>
            <a:ext cx="14335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New Horizons India Ltd.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util/StringTokenizer.html#nextToken()" TargetMode="External"/><Relationship Id="rId3" Type="http://schemas.openxmlformats.org/officeDocument/2006/relationships/hyperlink" Target="https://docs.oracle.com/javase/7/docs/api/java/util/StringTokenizer.html#hasMoreElements()" TargetMode="External"/><Relationship Id="rId7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hyperlink" Target="https://docs.oracle.com/javase/7/docs/api/java/util/StringTokenizer.html#countTokens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util/StringTokenizer.html#nextElement()" TargetMode="External"/><Relationship Id="rId5" Type="http://schemas.openxmlformats.org/officeDocument/2006/relationships/hyperlink" Target="https://docs.oracle.com/javase/7/docs/api/java/lang/Object.html" TargetMode="External"/><Relationship Id="rId4" Type="http://schemas.openxmlformats.org/officeDocument/2006/relationships/hyperlink" Target="https://docs.oracle.com/javase/7/docs/api/java/util/StringTokenizer.html#hasMoreTokens()" TargetMode="External"/><Relationship Id="rId9" Type="http://schemas.openxmlformats.org/officeDocument/2006/relationships/hyperlink" Target="https://docs.oracle.com/javase/7/docs/api/java/util/StringTokenizer.html#nextToken(java.lang.String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10.123.43.67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916113"/>
            <a:ext cx="7772400" cy="1008062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Session 10</a:t>
            </a:r>
            <a:r>
              <a:rPr lang="zh-CN" altLang="en-US" b="1" smtClean="0">
                <a:solidFill>
                  <a:schemeClr val="accent2"/>
                </a:solidFill>
              </a:rPr>
              <a:t>　</a:t>
            </a:r>
            <a:endParaRPr lang="zh-CN" altLang="en-US" b="1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211513"/>
            <a:ext cx="8497887" cy="1296987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Introduction To Packages</a:t>
            </a:r>
            <a:endParaRPr lang="en-US" altLang="zh-CN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Packages and Access control 3-1</a:t>
            </a:r>
          </a:p>
        </p:txBody>
      </p:sp>
      <p:sp>
        <p:nvSpPr>
          <p:cNvPr id="221188" name="AutoShape 4"/>
          <p:cNvSpPr>
            <a:spLocks noChangeArrowheads="1"/>
          </p:cNvSpPr>
          <p:nvPr/>
        </p:nvSpPr>
        <p:spPr bwMode="auto">
          <a:xfrm>
            <a:off x="2124075" y="1844675"/>
            <a:ext cx="6119813" cy="3816350"/>
          </a:xfrm>
          <a:prstGeom prst="flowChartAlternateProcess">
            <a:avLst/>
          </a:prstGeom>
          <a:solidFill>
            <a:srgbClr val="DDDDDD">
              <a:alpha val="5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692275" y="1268413"/>
            <a:ext cx="6408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ea typeface="宋体" panose="02010600030101010101" pitchFamily="2" charset="-122"/>
              </a:rPr>
              <a:t>package (Container for classes and sub packages)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2268538" y="2133600"/>
            <a:ext cx="2592387" cy="2087563"/>
          </a:xfrm>
          <a:prstGeom prst="rect">
            <a:avLst/>
          </a:prstGeom>
          <a:solidFill>
            <a:srgbClr val="F3B6A1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2555875" y="2493963"/>
            <a:ext cx="19431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2555875" y="3429000"/>
            <a:ext cx="19431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Code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2555875" y="1838325"/>
            <a:ext cx="208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Default class</a:t>
            </a:r>
          </a:p>
        </p:txBody>
      </p:sp>
      <p:sp>
        <p:nvSpPr>
          <p:cNvPr id="221197" name="Rectangle 13"/>
          <p:cNvSpPr>
            <a:spLocks noChangeArrowheads="1"/>
          </p:cNvSpPr>
          <p:nvPr/>
        </p:nvSpPr>
        <p:spPr bwMode="auto">
          <a:xfrm>
            <a:off x="6516688" y="2349500"/>
            <a:ext cx="1655762" cy="1727200"/>
          </a:xfrm>
          <a:prstGeom prst="rect">
            <a:avLst/>
          </a:prstGeom>
          <a:solidFill>
            <a:schemeClr val="accent2">
              <a:alpha val="2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Sub packages</a:t>
            </a:r>
          </a:p>
        </p:txBody>
      </p:sp>
      <p:sp>
        <p:nvSpPr>
          <p:cNvPr id="221198" name="Rectangle 14"/>
          <p:cNvSpPr>
            <a:spLocks noChangeArrowheads="1"/>
          </p:cNvSpPr>
          <p:nvPr/>
        </p:nvSpPr>
        <p:spPr bwMode="auto">
          <a:xfrm>
            <a:off x="4427538" y="4508500"/>
            <a:ext cx="2808287" cy="10080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21199" name="Rectangle 15"/>
          <p:cNvSpPr>
            <a:spLocks noChangeArrowheads="1"/>
          </p:cNvSpPr>
          <p:nvPr/>
        </p:nvSpPr>
        <p:spPr bwMode="auto">
          <a:xfrm>
            <a:off x="4860925" y="4652963"/>
            <a:ext cx="1584325" cy="290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221200" name="Rectangle 16"/>
          <p:cNvSpPr>
            <a:spLocks noChangeArrowheads="1"/>
          </p:cNvSpPr>
          <p:nvPr/>
        </p:nvSpPr>
        <p:spPr bwMode="auto">
          <a:xfrm>
            <a:off x="4860925" y="5086350"/>
            <a:ext cx="1584325" cy="290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Code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5003800" y="4149725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ea typeface="宋体" panose="02010600030101010101" pitchFamily="2" charset="-122"/>
              </a:rPr>
              <a:t>public class</a:t>
            </a:r>
          </a:p>
        </p:txBody>
      </p:sp>
      <p:cxnSp>
        <p:nvCxnSpPr>
          <p:cNvPr id="221203" name="AutoShape 19"/>
          <p:cNvCxnSpPr>
            <a:cxnSpLocks noChangeShapeType="1"/>
            <a:stCxn id="221192" idx="1"/>
          </p:cNvCxnSpPr>
          <p:nvPr/>
        </p:nvCxnSpPr>
        <p:spPr bwMode="auto">
          <a:xfrm rot="10800000" flipV="1">
            <a:off x="1044575" y="3178175"/>
            <a:ext cx="1223963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1204" name="Oval 20"/>
          <p:cNvSpPr>
            <a:spLocks noChangeArrowheads="1"/>
          </p:cNvSpPr>
          <p:nvPr/>
        </p:nvSpPr>
        <p:spPr bwMode="auto">
          <a:xfrm>
            <a:off x="73025" y="4508500"/>
            <a:ext cx="2051050" cy="1152525"/>
          </a:xfrm>
          <a:prstGeom prst="ellipse">
            <a:avLst/>
          </a:prstGeom>
          <a:solidFill>
            <a:srgbClr val="F9B979">
              <a:alpha val="6588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Accessible outside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the package</a:t>
            </a:r>
          </a:p>
        </p:txBody>
      </p:sp>
      <p:sp>
        <p:nvSpPr>
          <p:cNvPr id="221205" name="Line 21"/>
          <p:cNvSpPr>
            <a:spLocks noChangeShapeType="1"/>
          </p:cNvSpPr>
          <p:nvPr/>
        </p:nvSpPr>
        <p:spPr bwMode="auto">
          <a:xfrm>
            <a:off x="466725" y="4581525"/>
            <a:ext cx="1152525" cy="935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1207" name="Line 23"/>
          <p:cNvSpPr>
            <a:spLocks noChangeShapeType="1"/>
          </p:cNvSpPr>
          <p:nvPr/>
        </p:nvSpPr>
        <p:spPr bwMode="auto">
          <a:xfrm flipH="1">
            <a:off x="538163" y="4581525"/>
            <a:ext cx="865187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21209" name="AutoShape 25"/>
          <p:cNvCxnSpPr>
            <a:cxnSpLocks noChangeShapeType="1"/>
          </p:cNvCxnSpPr>
          <p:nvPr/>
        </p:nvCxnSpPr>
        <p:spPr bwMode="auto">
          <a:xfrm rot="10800000" flipV="1">
            <a:off x="3563938" y="5013325"/>
            <a:ext cx="863600" cy="971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1210" name="Oval 26"/>
          <p:cNvSpPr>
            <a:spLocks noChangeArrowheads="1"/>
          </p:cNvSpPr>
          <p:nvPr/>
        </p:nvSpPr>
        <p:spPr bwMode="auto">
          <a:xfrm>
            <a:off x="2411413" y="5976938"/>
            <a:ext cx="2376487" cy="765175"/>
          </a:xfrm>
          <a:prstGeom prst="ellipse">
            <a:avLst/>
          </a:prstGeom>
          <a:solidFill>
            <a:srgbClr val="F9B979">
              <a:alpha val="6588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Accessible outside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the package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5076825" y="2636838"/>
            <a:ext cx="1295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ea typeface="宋体" panose="02010600030101010101" pitchFamily="2" charset="-122"/>
              </a:rPr>
              <a:t>Accessible    inside the package</a:t>
            </a:r>
          </a:p>
        </p:txBody>
      </p:sp>
      <p:cxnSp>
        <p:nvCxnSpPr>
          <p:cNvPr id="221214" name="AutoShape 30"/>
          <p:cNvCxnSpPr>
            <a:cxnSpLocks noChangeShapeType="1"/>
            <a:stCxn id="221192" idx="3"/>
            <a:endCxn id="221212" idx="0"/>
          </p:cNvCxnSpPr>
          <p:nvPr/>
        </p:nvCxnSpPr>
        <p:spPr bwMode="auto">
          <a:xfrm flipV="1">
            <a:off x="4860925" y="2636838"/>
            <a:ext cx="863600" cy="541337"/>
          </a:xfrm>
          <a:prstGeom prst="bentConnector4">
            <a:avLst>
              <a:gd name="adj1" fmla="val 12500"/>
              <a:gd name="adj2" fmla="val 14222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215" name="AutoShape 31"/>
          <p:cNvCxnSpPr>
            <a:cxnSpLocks noChangeShapeType="1"/>
            <a:stCxn id="221198" idx="3"/>
            <a:endCxn id="221212" idx="2"/>
          </p:cNvCxnSpPr>
          <p:nvPr/>
        </p:nvCxnSpPr>
        <p:spPr bwMode="auto">
          <a:xfrm flipH="1" flipV="1">
            <a:off x="5724525" y="3552825"/>
            <a:ext cx="1511300" cy="1460500"/>
          </a:xfrm>
          <a:prstGeom prst="bentConnector4">
            <a:avLst>
              <a:gd name="adj1" fmla="val -15125"/>
              <a:gd name="adj2" fmla="val 6728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10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10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1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10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10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10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22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22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22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80"/>
                            </p:stCondLst>
                            <p:childTnLst>
                              <p:par>
                                <p:cTn id="78" presetID="9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22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22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22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1000"/>
                                        <p:tgtEl>
                                          <p:spTgt spid="22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22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22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22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nimBg="1"/>
      <p:bldP spid="221192" grpId="0" animBg="1"/>
      <p:bldP spid="221193" grpId="0" animBg="1"/>
      <p:bldP spid="221194" grpId="0" animBg="1"/>
      <p:bldP spid="221197" grpId="0" animBg="1"/>
      <p:bldP spid="221198" grpId="0" animBg="1"/>
      <p:bldP spid="221199" grpId="0" animBg="1"/>
      <p:bldP spid="221200" grpId="0" animBg="1"/>
      <p:bldP spid="221204" grpId="0" animBg="1"/>
      <p:bldP spid="221205" grpId="0" animBg="1"/>
      <p:bldP spid="221207" grpId="0" animBg="1"/>
      <p:bldP spid="221210" grpId="0" animBg="1"/>
      <p:bldP spid="221212" grpId="0" build="allAtOnce"/>
      <p:bldP spid="221212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Packages and Access control 3-2</a:t>
            </a:r>
          </a:p>
        </p:txBody>
      </p:sp>
      <p:graphicFrame>
        <p:nvGraphicFramePr>
          <p:cNvPr id="240643" name="Group 3"/>
          <p:cNvGraphicFramePr>
            <a:graphicFrameLocks noGrp="1"/>
          </p:cNvGraphicFramePr>
          <p:nvPr>
            <p:ph idx="1"/>
          </p:nvPr>
        </p:nvGraphicFramePr>
        <p:xfrm>
          <a:off x="612775" y="1412875"/>
          <a:ext cx="8351838" cy="4226000"/>
        </p:xfrm>
        <a:graphic>
          <a:graphicData uri="http://schemas.openxmlformats.org/drawingml/2006/table">
            <a:tbl>
              <a:tblPr/>
              <a:tblGrid>
                <a:gridCol w="2951163"/>
                <a:gridCol w="1368425"/>
                <a:gridCol w="1655762"/>
                <a:gridCol w="1376363"/>
                <a:gridCol w="1000125"/>
              </a:tblGrid>
              <a:tr h="791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Location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private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No modifier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protected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public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63003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Same class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Same package and also a subclass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Same package but not a subclass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Different package but a subclass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Different package but not a subclass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Packages and Access control 3-3</a:t>
            </a:r>
          </a:p>
        </p:txBody>
      </p:sp>
      <p:sp>
        <p:nvSpPr>
          <p:cNvPr id="241667" name="AutoShape 3"/>
          <p:cNvSpPr>
            <a:spLocks noChangeArrowheads="1"/>
          </p:cNvSpPr>
          <p:nvPr/>
        </p:nvSpPr>
        <p:spPr bwMode="auto">
          <a:xfrm>
            <a:off x="971550" y="981075"/>
            <a:ext cx="7632700" cy="2952750"/>
          </a:xfrm>
          <a:prstGeom prst="flowChartAlternateProcess">
            <a:avLst/>
          </a:prstGeom>
          <a:solidFill>
            <a:srgbClr val="DDDDDD">
              <a:alpha val="5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1258888" y="1412875"/>
            <a:ext cx="2735262" cy="2087563"/>
          </a:xfrm>
          <a:prstGeom prst="rect">
            <a:avLst/>
          </a:prstGeom>
          <a:solidFill>
            <a:srgbClr val="F3B6A1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5435600" y="1341438"/>
            <a:ext cx="2808288" cy="1077912"/>
          </a:xfrm>
          <a:prstGeom prst="rect">
            <a:avLst/>
          </a:prstGeom>
          <a:solidFill>
            <a:srgbClr val="F3B6A1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(Subclass of Class1)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3132138" y="981075"/>
            <a:ext cx="3455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package1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2124075" y="1838325"/>
            <a:ext cx="1584325" cy="219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private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2124075" y="2273300"/>
            <a:ext cx="1584325" cy="219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public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2124075" y="2701925"/>
            <a:ext cx="1584325" cy="219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protected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2124075" y="3136900"/>
            <a:ext cx="1584325" cy="219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Default</a:t>
            </a:r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1763713" y="1411288"/>
            <a:ext cx="172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Class1</a:t>
            </a:r>
          </a:p>
        </p:txBody>
      </p:sp>
      <p:sp>
        <p:nvSpPr>
          <p:cNvPr id="241676" name="AutoShape 12"/>
          <p:cNvSpPr>
            <a:spLocks noChangeArrowheads="1"/>
          </p:cNvSpPr>
          <p:nvPr/>
        </p:nvSpPr>
        <p:spPr bwMode="auto">
          <a:xfrm rot="10800000">
            <a:off x="1401763" y="1411288"/>
            <a:ext cx="649287" cy="2089150"/>
          </a:xfrm>
          <a:prstGeom prst="upDownArrow">
            <a:avLst>
              <a:gd name="adj1" fmla="val 50000"/>
              <a:gd name="adj2" fmla="val 64352"/>
            </a:avLst>
          </a:prstGeom>
          <a:solidFill>
            <a:srgbClr val="CED7E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ea typeface="宋体" panose="02010600030101010101" pitchFamily="2" charset="-122"/>
              </a:rPr>
              <a:t>Data and Methods</a:t>
            </a: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5435600" y="2565400"/>
            <a:ext cx="2808288" cy="1077913"/>
          </a:xfrm>
          <a:prstGeom prst="rect">
            <a:avLst/>
          </a:prstGeom>
          <a:solidFill>
            <a:srgbClr val="F3B6A1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(Not a Subclass )</a:t>
            </a:r>
          </a:p>
        </p:txBody>
      </p:sp>
      <p:sp>
        <p:nvSpPr>
          <p:cNvPr id="241678" name="Text Box 14"/>
          <p:cNvSpPr txBox="1">
            <a:spLocks noChangeArrowheads="1"/>
          </p:cNvSpPr>
          <p:nvPr/>
        </p:nvSpPr>
        <p:spPr bwMode="auto">
          <a:xfrm>
            <a:off x="5867400" y="1333500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Class2</a:t>
            </a:r>
          </a:p>
        </p:txBody>
      </p:sp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5867400" y="2557463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Class3</a:t>
            </a:r>
          </a:p>
        </p:txBody>
      </p:sp>
      <p:sp>
        <p:nvSpPr>
          <p:cNvPr id="241680" name="AutoShape 16"/>
          <p:cNvSpPr>
            <a:spLocks noChangeArrowheads="1"/>
          </p:cNvSpPr>
          <p:nvPr/>
        </p:nvSpPr>
        <p:spPr bwMode="auto">
          <a:xfrm>
            <a:off x="5003800" y="4365625"/>
            <a:ext cx="3240088" cy="2160588"/>
          </a:xfrm>
          <a:prstGeom prst="flowChartAlternateProcess">
            <a:avLst/>
          </a:prstGeom>
          <a:solidFill>
            <a:srgbClr val="DDDDDD">
              <a:alpha val="5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41681" name="Rectangle 17"/>
          <p:cNvSpPr>
            <a:spLocks noChangeArrowheads="1"/>
          </p:cNvSpPr>
          <p:nvPr/>
        </p:nvSpPr>
        <p:spPr bwMode="auto">
          <a:xfrm>
            <a:off x="5364163" y="4868863"/>
            <a:ext cx="2592387" cy="1368425"/>
          </a:xfrm>
          <a:prstGeom prst="rect">
            <a:avLst/>
          </a:prstGeom>
          <a:solidFill>
            <a:schemeClr val="accent2">
              <a:alpha val="2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(Different package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and a Subclass of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 Class1)</a:t>
            </a:r>
          </a:p>
        </p:txBody>
      </p:sp>
      <p:sp>
        <p:nvSpPr>
          <p:cNvPr id="241682" name="Text Box 18"/>
          <p:cNvSpPr txBox="1">
            <a:spLocks noChangeArrowheads="1"/>
          </p:cNvSpPr>
          <p:nvPr/>
        </p:nvSpPr>
        <p:spPr bwMode="auto">
          <a:xfrm>
            <a:off x="4787900" y="4357688"/>
            <a:ext cx="3455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package2</a:t>
            </a:r>
          </a:p>
        </p:txBody>
      </p:sp>
      <p:sp>
        <p:nvSpPr>
          <p:cNvPr id="241683" name="Text Box 19"/>
          <p:cNvSpPr txBox="1">
            <a:spLocks noChangeArrowheads="1"/>
          </p:cNvSpPr>
          <p:nvPr/>
        </p:nvSpPr>
        <p:spPr bwMode="auto">
          <a:xfrm>
            <a:off x="5795963" y="4797425"/>
            <a:ext cx="172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Class3</a:t>
            </a:r>
          </a:p>
        </p:txBody>
      </p:sp>
      <p:sp>
        <p:nvSpPr>
          <p:cNvPr id="241684" name="AutoShape 20"/>
          <p:cNvSpPr>
            <a:spLocks noChangeArrowheads="1"/>
          </p:cNvSpPr>
          <p:nvPr/>
        </p:nvSpPr>
        <p:spPr bwMode="auto">
          <a:xfrm>
            <a:off x="1187450" y="4365625"/>
            <a:ext cx="3240088" cy="2160588"/>
          </a:xfrm>
          <a:prstGeom prst="flowChartAlternateProcess">
            <a:avLst/>
          </a:prstGeom>
          <a:solidFill>
            <a:srgbClr val="DDDDDD">
              <a:alpha val="5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41685" name="Rectangle 21"/>
          <p:cNvSpPr>
            <a:spLocks noChangeArrowheads="1"/>
          </p:cNvSpPr>
          <p:nvPr/>
        </p:nvSpPr>
        <p:spPr bwMode="auto">
          <a:xfrm>
            <a:off x="1547813" y="4868863"/>
            <a:ext cx="2592387" cy="1368425"/>
          </a:xfrm>
          <a:prstGeom prst="rect">
            <a:avLst/>
          </a:prstGeom>
          <a:solidFill>
            <a:schemeClr val="accent2">
              <a:alpha val="2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(Different package but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Not a Subclass)</a:t>
            </a:r>
          </a:p>
        </p:txBody>
      </p:sp>
      <p:sp>
        <p:nvSpPr>
          <p:cNvPr id="241686" name="Text Box 22"/>
          <p:cNvSpPr txBox="1">
            <a:spLocks noChangeArrowheads="1"/>
          </p:cNvSpPr>
          <p:nvPr/>
        </p:nvSpPr>
        <p:spPr bwMode="auto">
          <a:xfrm>
            <a:off x="1042988" y="4365625"/>
            <a:ext cx="3455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package3</a:t>
            </a:r>
          </a:p>
        </p:txBody>
      </p:sp>
      <p:sp>
        <p:nvSpPr>
          <p:cNvPr id="241687" name="Text Box 23"/>
          <p:cNvSpPr txBox="1">
            <a:spLocks noChangeArrowheads="1"/>
          </p:cNvSpPr>
          <p:nvPr/>
        </p:nvSpPr>
        <p:spPr bwMode="auto">
          <a:xfrm>
            <a:off x="1908175" y="4797425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Class4</a:t>
            </a:r>
          </a:p>
        </p:txBody>
      </p:sp>
      <p:sp>
        <p:nvSpPr>
          <p:cNvPr id="241688" name="Line 24"/>
          <p:cNvSpPr>
            <a:spLocks noChangeShapeType="1"/>
          </p:cNvSpPr>
          <p:nvPr/>
        </p:nvSpPr>
        <p:spPr bwMode="auto">
          <a:xfrm flipH="1">
            <a:off x="4787900" y="1773238"/>
            <a:ext cx="0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1689" name="Line 25"/>
          <p:cNvSpPr>
            <a:spLocks noChangeShapeType="1"/>
          </p:cNvSpPr>
          <p:nvPr/>
        </p:nvSpPr>
        <p:spPr bwMode="auto">
          <a:xfrm flipH="1">
            <a:off x="4787900" y="19161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1690" name="Line 26"/>
          <p:cNvSpPr>
            <a:spLocks noChangeShapeType="1"/>
          </p:cNvSpPr>
          <p:nvPr/>
        </p:nvSpPr>
        <p:spPr bwMode="auto">
          <a:xfrm flipH="1">
            <a:off x="3708400" y="23495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1691" name="Line 27"/>
          <p:cNvSpPr>
            <a:spLocks noChangeShapeType="1"/>
          </p:cNvSpPr>
          <p:nvPr/>
        </p:nvSpPr>
        <p:spPr bwMode="auto">
          <a:xfrm flipH="1">
            <a:off x="3708400" y="27813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1692" name="Line 28"/>
          <p:cNvSpPr>
            <a:spLocks noChangeShapeType="1"/>
          </p:cNvSpPr>
          <p:nvPr/>
        </p:nvSpPr>
        <p:spPr bwMode="auto">
          <a:xfrm flipH="1">
            <a:off x="3708400" y="32845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1693" name="Line 29"/>
          <p:cNvSpPr>
            <a:spLocks noChangeShapeType="1"/>
          </p:cNvSpPr>
          <p:nvPr/>
        </p:nvSpPr>
        <p:spPr bwMode="auto">
          <a:xfrm flipH="1">
            <a:off x="4787900" y="30686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1694" name="Line 30"/>
          <p:cNvSpPr>
            <a:spLocks noChangeShapeType="1"/>
          </p:cNvSpPr>
          <p:nvPr/>
        </p:nvSpPr>
        <p:spPr bwMode="auto">
          <a:xfrm flipH="1">
            <a:off x="4787900" y="2276475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1695" name="Line 31"/>
          <p:cNvSpPr>
            <a:spLocks noChangeShapeType="1"/>
          </p:cNvSpPr>
          <p:nvPr/>
        </p:nvSpPr>
        <p:spPr bwMode="auto">
          <a:xfrm>
            <a:off x="4140200" y="2278063"/>
            <a:ext cx="0" cy="646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1696" name="Line 32"/>
          <p:cNvSpPr>
            <a:spLocks noChangeShapeType="1"/>
          </p:cNvSpPr>
          <p:nvPr/>
        </p:nvSpPr>
        <p:spPr bwMode="auto">
          <a:xfrm flipH="1">
            <a:off x="3706813" y="23495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1697" name="Line 33"/>
          <p:cNvSpPr>
            <a:spLocks noChangeShapeType="1"/>
          </p:cNvSpPr>
          <p:nvPr/>
        </p:nvSpPr>
        <p:spPr bwMode="auto">
          <a:xfrm flipH="1">
            <a:off x="3708400" y="27813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41698" name="AutoShape 34"/>
          <p:cNvCxnSpPr>
            <a:cxnSpLocks noChangeShapeType="1"/>
            <a:stCxn id="241681" idx="1"/>
            <a:endCxn id="241695" idx="0"/>
          </p:cNvCxnSpPr>
          <p:nvPr/>
        </p:nvCxnSpPr>
        <p:spPr bwMode="auto">
          <a:xfrm rot="10800000">
            <a:off x="4140200" y="2263775"/>
            <a:ext cx="1223963" cy="3289300"/>
          </a:xfrm>
          <a:prstGeom prst="bentConnector4">
            <a:avLst>
              <a:gd name="adj1" fmla="val 49935"/>
              <a:gd name="adj2" fmla="val 106514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699" name="AutoShape 35"/>
          <p:cNvCxnSpPr>
            <a:cxnSpLocks noChangeShapeType="1"/>
            <a:stCxn id="241685" idx="1"/>
            <a:endCxn id="241672" idx="1"/>
          </p:cNvCxnSpPr>
          <p:nvPr/>
        </p:nvCxnSpPr>
        <p:spPr bwMode="auto">
          <a:xfrm rot="10800000" flipH="1">
            <a:off x="1547813" y="2382838"/>
            <a:ext cx="576262" cy="3170237"/>
          </a:xfrm>
          <a:prstGeom prst="bentConnector3">
            <a:avLst>
              <a:gd name="adj1" fmla="val -12920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10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65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10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65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10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65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10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65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24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24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4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10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4" dur="indefinite"/>
                                        <p:tgtEl>
                                          <p:spTgt spid="24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7" dur="indefinite"/>
                                        <p:tgtEl>
                                          <p:spTgt spid="24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24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0" dur="1000"/>
                                        <p:tgtEl>
                                          <p:spTgt spid="24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6" dur="1000"/>
                                        <p:tgtEl>
                                          <p:spTgt spid="24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1" dur="indefinite"/>
                                        <p:tgtEl>
                                          <p:spTgt spid="24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4" dur="indefinite"/>
                                        <p:tgtEl>
                                          <p:spTgt spid="24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7" dur="indefinite"/>
                                        <p:tgtEl>
                                          <p:spTgt spid="24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10" dur="indefinite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13" dur="indefinite"/>
                                        <p:tgtEl>
                                          <p:spTgt spid="24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1000"/>
                                        <p:tgtEl>
                                          <p:spTgt spid="24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000"/>
                                        <p:tgtEl>
                                          <p:spTgt spid="24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3" dur="100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9" dur="10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/>
      <p:bldP spid="241668" grpId="0" animBg="1"/>
      <p:bldP spid="241669" grpId="0" animBg="1"/>
      <p:bldP spid="241670" grpId="0"/>
      <p:bldP spid="241671" grpId="0" animBg="1"/>
      <p:bldP spid="241672" grpId="0" animBg="1"/>
      <p:bldP spid="241673" grpId="0" animBg="1"/>
      <p:bldP spid="241674" grpId="0" animBg="1"/>
      <p:bldP spid="241675" grpId="0"/>
      <p:bldP spid="241676" grpId="0" animBg="1"/>
      <p:bldP spid="241677" grpId="0" animBg="1"/>
      <p:bldP spid="241678" grpId="0"/>
      <p:bldP spid="241679" grpId="0"/>
      <p:bldP spid="241680" grpId="0" animBg="1"/>
      <p:bldP spid="241681" grpId="0" animBg="1"/>
      <p:bldP spid="241682" grpId="0"/>
      <p:bldP spid="241683" grpId="0"/>
      <p:bldP spid="241684" grpId="0" animBg="1"/>
      <p:bldP spid="241685" grpId="0" animBg="1"/>
      <p:bldP spid="241686" grpId="0"/>
      <p:bldP spid="241687" grpId="0"/>
      <p:bldP spid="241688" grpId="0" animBg="1"/>
      <p:bldP spid="241688" grpId="1" animBg="1"/>
      <p:bldP spid="241689" grpId="0" animBg="1"/>
      <p:bldP spid="241689" grpId="1" animBg="1"/>
      <p:bldP spid="241690" grpId="0" animBg="1"/>
      <p:bldP spid="241690" grpId="1" animBg="1"/>
      <p:bldP spid="241691" grpId="0" animBg="1"/>
      <p:bldP spid="241691" grpId="1" animBg="1"/>
      <p:bldP spid="241692" grpId="0" animBg="1"/>
      <p:bldP spid="241692" grpId="1" animBg="1"/>
      <p:bldP spid="241693" grpId="0" animBg="1"/>
      <p:bldP spid="241693" grpId="1" animBg="1"/>
      <p:bldP spid="241694" grpId="0" animBg="1"/>
      <p:bldP spid="241694" grpId="1" animBg="1"/>
      <p:bldP spid="241695" grpId="0" animBg="1"/>
      <p:bldP spid="241696" grpId="0" animBg="1"/>
      <p:bldP spid="2416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Wrapper Classes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 Wrapper class is a class whose object wraps or contains a primitive data types. </a:t>
            </a:r>
          </a:p>
          <a:p>
            <a:r>
              <a:rPr lang="en-IN" altLang="en-US" smtClean="0"/>
              <a:t>When we create an object to a wrapper class, it contains a field and in this field, we can store a primitive data types. </a:t>
            </a:r>
          </a:p>
          <a:p>
            <a:r>
              <a:rPr lang="en-IN" altLang="en-US" smtClean="0"/>
              <a:t>In other words, we can wrap a primitive value into a wrapper class object.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Why Wrapper Classes 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4213" y="1052513"/>
            <a:ext cx="8229600" cy="4525962"/>
          </a:xfrm>
        </p:spPr>
        <p:txBody>
          <a:bodyPr/>
          <a:lstStyle/>
          <a:p>
            <a:r>
              <a:rPr lang="en-IN" altLang="en-US" smtClean="0"/>
              <a:t>They convert primitive data types into objects. Objects are needed if we wish to modify the arguments passed into a method (because primitive types are passed by value).</a:t>
            </a:r>
          </a:p>
          <a:p>
            <a:r>
              <a:rPr lang="en-IN" altLang="en-US" smtClean="0"/>
              <a:t>The classes in java.util package handles only objects and hence wrapper classes help in this case also.</a:t>
            </a:r>
          </a:p>
          <a:p>
            <a:r>
              <a:rPr lang="en-IN" altLang="en-US" smtClean="0"/>
              <a:t>Data structures in the Collection framework, such as ArrayList and Vector, store only objects (reference types) and not primitive types.</a:t>
            </a:r>
          </a:p>
          <a:p>
            <a:r>
              <a:rPr lang="en-IN" altLang="en-US" smtClean="0"/>
              <a:t>An object is needed to support synchronization in multithreading.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Wrapper class 5-1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1042988" y="1700213"/>
            <a:ext cx="2592387" cy="6492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int digit = 10;</a:t>
            </a:r>
          </a:p>
        </p:txBody>
      </p:sp>
      <p:sp>
        <p:nvSpPr>
          <p:cNvPr id="242692" name="Line 4"/>
          <p:cNvSpPr>
            <a:spLocks noChangeShapeType="1"/>
          </p:cNvSpPr>
          <p:nvPr/>
        </p:nvSpPr>
        <p:spPr bwMode="auto">
          <a:xfrm>
            <a:off x="1258888" y="2205038"/>
            <a:ext cx="360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42693" name="AutoShape 5"/>
          <p:cNvCxnSpPr>
            <a:cxnSpLocks noChangeShapeType="1"/>
          </p:cNvCxnSpPr>
          <p:nvPr/>
        </p:nvCxnSpPr>
        <p:spPr bwMode="auto">
          <a:xfrm rot="16200000" flipH="1">
            <a:off x="1531144" y="2293144"/>
            <a:ext cx="1328737" cy="1152525"/>
          </a:xfrm>
          <a:prstGeom prst="bentConnector2">
            <a:avLst/>
          </a:prstGeom>
          <a:noFill/>
          <a:ln w="28575">
            <a:solidFill>
              <a:srgbClr val="77777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2700338" y="3349625"/>
            <a:ext cx="2808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ea typeface="宋体" panose="02010600030101010101" pitchFamily="2" charset="-122"/>
              </a:rPr>
              <a:t>Primitive data type</a:t>
            </a:r>
          </a:p>
        </p:txBody>
      </p:sp>
      <p:sp>
        <p:nvSpPr>
          <p:cNvPr id="242695" name="Oval 7"/>
          <p:cNvSpPr>
            <a:spLocks noChangeArrowheads="1"/>
          </p:cNvSpPr>
          <p:nvPr/>
        </p:nvSpPr>
        <p:spPr bwMode="auto">
          <a:xfrm>
            <a:off x="1763713" y="1844675"/>
            <a:ext cx="792162" cy="360363"/>
          </a:xfrm>
          <a:prstGeom prst="ellips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42696" name="Oval 8"/>
          <p:cNvSpPr>
            <a:spLocks noChangeArrowheads="1"/>
          </p:cNvSpPr>
          <p:nvPr/>
        </p:nvSpPr>
        <p:spPr bwMode="auto">
          <a:xfrm>
            <a:off x="5219700" y="1916113"/>
            <a:ext cx="2881313" cy="11525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  </a:t>
            </a:r>
            <a:r>
              <a:rPr lang="en-US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Variable declared using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primitive data type</a:t>
            </a:r>
          </a:p>
        </p:txBody>
      </p:sp>
      <p:cxnSp>
        <p:nvCxnSpPr>
          <p:cNvPr id="242697" name="AutoShape 9"/>
          <p:cNvCxnSpPr>
            <a:cxnSpLocks noChangeShapeType="1"/>
            <a:stCxn id="242695" idx="0"/>
            <a:endCxn id="242696" idx="0"/>
          </p:cNvCxnSpPr>
          <p:nvPr/>
        </p:nvCxnSpPr>
        <p:spPr bwMode="auto">
          <a:xfrm rot="5400000" flipV="1">
            <a:off x="4375150" y="-369887"/>
            <a:ext cx="71438" cy="4500562"/>
          </a:xfrm>
          <a:prstGeom prst="bentConnector3">
            <a:avLst>
              <a:gd name="adj1" fmla="val -320000"/>
            </a:avLst>
          </a:prstGeom>
          <a:noFill/>
          <a:ln w="28575">
            <a:solidFill>
              <a:srgbClr val="777777">
                <a:alpha val="92940"/>
              </a:srgb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698" name="Line 10"/>
          <p:cNvSpPr>
            <a:spLocks noChangeShapeType="1"/>
          </p:cNvSpPr>
          <p:nvPr/>
        </p:nvSpPr>
        <p:spPr bwMode="auto">
          <a:xfrm>
            <a:off x="6659563" y="3068638"/>
            <a:ext cx="0" cy="647700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2699" name="Oval 11"/>
          <p:cNvSpPr>
            <a:spLocks noChangeArrowheads="1"/>
          </p:cNvSpPr>
          <p:nvPr/>
        </p:nvSpPr>
        <p:spPr bwMode="auto">
          <a:xfrm>
            <a:off x="5508625" y="3716338"/>
            <a:ext cx="2233613" cy="865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Considered as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object</a:t>
            </a:r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>
            <a:off x="6084888" y="3789363"/>
            <a:ext cx="1150937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 flipH="1">
            <a:off x="6084888" y="3789363"/>
            <a:ext cx="10795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684213" y="5516563"/>
            <a:ext cx="1657350" cy="720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Primitive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data type</a:t>
            </a:r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3419475" y="5516563"/>
            <a:ext cx="1657350" cy="720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Wrapper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>
            <a:off x="2339975" y="5734050"/>
            <a:ext cx="1079500" cy="358775"/>
          </a:xfrm>
          <a:prstGeom prst="leftRightArrow">
            <a:avLst>
              <a:gd name="adj1" fmla="val 50000"/>
              <a:gd name="adj2" fmla="val 60177"/>
            </a:avLst>
          </a:prstGeom>
          <a:solidFill>
            <a:srgbClr val="F9B9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cxnSp>
        <p:nvCxnSpPr>
          <p:cNvPr id="242705" name="AutoShape 17"/>
          <p:cNvCxnSpPr>
            <a:cxnSpLocks noChangeShapeType="1"/>
            <a:stCxn id="242699" idx="4"/>
            <a:endCxn id="242704" idx="1"/>
          </p:cNvCxnSpPr>
          <p:nvPr/>
        </p:nvCxnSpPr>
        <p:spPr bwMode="auto">
          <a:xfrm rot="5400000">
            <a:off x="4131468" y="3329782"/>
            <a:ext cx="1243013" cy="3746500"/>
          </a:xfrm>
          <a:prstGeom prst="bentConnector3">
            <a:avLst>
              <a:gd name="adj1" fmla="val 35630"/>
            </a:avLst>
          </a:prstGeom>
          <a:noFill/>
          <a:ln w="28575">
            <a:solidFill>
              <a:srgbClr val="77777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706" name="Text Box 18"/>
          <p:cNvSpPr txBox="1">
            <a:spLocks noChangeArrowheads="1"/>
          </p:cNvSpPr>
          <p:nvPr/>
        </p:nvSpPr>
        <p:spPr bwMode="auto">
          <a:xfrm rot="10800000" flipV="1">
            <a:off x="3276600" y="4646613"/>
            <a:ext cx="2519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969696"/>
                </a:solidFill>
                <a:ea typeface="宋体" panose="02010600030101010101" pitchFamily="2" charset="-122"/>
              </a:rPr>
              <a:t>Java.lang provides</a:t>
            </a: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827088" y="2205038"/>
            <a:ext cx="7705725" cy="25923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2400">
                <a:latin typeface="Courier New" panose="02070309020205020404" pitchFamily="49" charset="0"/>
                <a:ea typeface="宋体" panose="02010600030101010101" pitchFamily="2" charset="-122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2400">
                <a:latin typeface="Courier New" panose="02070309020205020404" pitchFamily="49" charset="0"/>
                <a:ea typeface="宋体" panose="02010600030101010101" pitchFamily="2" charset="-122"/>
              </a:rPr>
              <a:t>int num1 = 5;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2400">
                <a:latin typeface="Courier New" panose="02070309020205020404" pitchFamily="49" charset="0"/>
                <a:ea typeface="宋体" panose="02010600030101010101" pitchFamily="2" charset="-122"/>
              </a:rPr>
              <a:t>Integer num = new Integer(num1);</a:t>
            </a:r>
            <a:endParaRPr lang="en-US" altLang="en-US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宋体" panose="02010600030101010101" pitchFamily="2" charset="-122"/>
              </a:rPr>
              <a:t>int num2 = num.intValue();</a:t>
            </a:r>
            <a:endParaRPr lang="pt-PT" altLang="en-US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2400">
                <a:latin typeface="Courier New" panose="02070309020205020404" pitchFamily="49" charset="0"/>
                <a:ea typeface="宋体" panose="02010600030101010101" pitchFamily="2" charset="-122"/>
              </a:rPr>
              <a:t>...</a:t>
            </a:r>
            <a:endParaRPr lang="en-US" altLang="en-US" sz="24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1524" name="TextBox 19"/>
          <p:cNvSpPr txBox="1">
            <a:spLocks noChangeArrowheads="1"/>
          </p:cNvSpPr>
          <p:nvPr/>
        </p:nvSpPr>
        <p:spPr bwMode="auto">
          <a:xfrm>
            <a:off x="714375" y="1071563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>
                <a:ea typeface="宋体" panose="02010600030101010101" pitchFamily="2" charset="-122"/>
              </a:rPr>
              <a:t>Wrapper classes encapsulate simple primitive types in the form of classes.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24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24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24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2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7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6" dur="indefinite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9" dur="indefinite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2" dur="indefinite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24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5" dur="indefinite"/>
                                        <p:tgtEl>
                                          <p:spTgt spid="24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8" dur="indefinite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1" dur="indefinite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4" dur="indefinite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7" dur="indefinite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0" dur="indefinite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3" dur="indefinite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6" dur="indefinite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9" dur="indefinite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2" dur="indefinite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5" dur="indefinite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8" dur="indefinite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24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1" dur="indefinite"/>
                                        <p:tgtEl>
                                          <p:spTgt spid="24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nimBg="1"/>
      <p:bldP spid="242691" grpId="1" animBg="1"/>
      <p:bldP spid="242692" grpId="0" animBg="1"/>
      <p:bldP spid="242692" grpId="1" animBg="1"/>
      <p:bldP spid="242692" grpId="2" animBg="1"/>
      <p:bldP spid="242694" grpId="0" build="allAtOnce"/>
      <p:bldP spid="242695" grpId="0" animBg="1"/>
      <p:bldP spid="242695" grpId="1" animBg="1"/>
      <p:bldP spid="242696" grpId="0" animBg="1"/>
      <p:bldP spid="242696" grpId="1" animBg="1"/>
      <p:bldP spid="242698" grpId="0" animBg="1"/>
      <p:bldP spid="242698" grpId="1" animBg="1"/>
      <p:bldP spid="242699" grpId="0" animBg="1"/>
      <p:bldP spid="242699" grpId="1" animBg="1"/>
      <p:bldP spid="242700" grpId="0" animBg="1"/>
      <p:bldP spid="242700" grpId="1" animBg="1"/>
      <p:bldP spid="242701" grpId="0" animBg="1"/>
      <p:bldP spid="242701" grpId="1" animBg="1"/>
      <p:bldP spid="242702" grpId="0" animBg="1"/>
      <p:bldP spid="242702" grpId="1" animBg="1"/>
      <p:bldP spid="242703" grpId="0" animBg="1"/>
      <p:bldP spid="242703" grpId="1" animBg="1"/>
      <p:bldP spid="242704" grpId="0" animBg="1"/>
      <p:bldP spid="242704" grpId="1" animBg="1"/>
      <p:bldP spid="242706" grpId="0" build="allAtOnce"/>
      <p:bldP spid="2427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Wrapper class 5-2</a:t>
            </a:r>
          </a:p>
        </p:txBody>
      </p:sp>
      <p:graphicFrame>
        <p:nvGraphicFramePr>
          <p:cNvPr id="187508" name="Group 116"/>
          <p:cNvGraphicFramePr>
            <a:graphicFrameLocks noGrp="1"/>
          </p:cNvGraphicFramePr>
          <p:nvPr>
            <p:ph idx="1"/>
          </p:nvPr>
        </p:nvGraphicFramePr>
        <p:xfrm>
          <a:off x="1116013" y="1412875"/>
          <a:ext cx="7488237" cy="4525964"/>
        </p:xfrm>
        <a:graphic>
          <a:graphicData uri="http://schemas.openxmlformats.org/drawingml/2006/table">
            <a:tbl>
              <a:tblPr/>
              <a:tblGrid>
                <a:gridCol w="4532312"/>
                <a:gridCol w="2955925"/>
              </a:tblGrid>
              <a:tr h="769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Primitive Data Types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Wrapper Classes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byte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Byte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char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Char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int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Integer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long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Long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float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Float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double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Double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boolean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Boolean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short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Short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Wrapper class 5-3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4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Usage of Wrapper class.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Methods of Wrapper class such as ceil(), floor(), round().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755650" y="908050"/>
            <a:ext cx="8064500" cy="5868988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NumberWrap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/** Constructor.*/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NumberWrap()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/** This is a main method.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* It converts the primitive values to its wrapper   counterparts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* @param args passed to the main method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static void main(final 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String number = args[0];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Byte byNum = Byte.valueOf(number);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Short shNum = Short.valueOf(number);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Integer num = Integer.valueOf(number);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Long lgNum = Long.valueOf(number);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System.out.println("Output");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System.out.println(byNum);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System.out.println(shNum);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System.out.println(num);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System.out.println(lgNum);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}}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2051050" y="4581525"/>
            <a:ext cx="5184775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2051050" y="4294188"/>
            <a:ext cx="5184775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5533" name="Rectangle 13"/>
          <p:cNvSpPr>
            <a:spLocks noChangeArrowheads="1"/>
          </p:cNvSpPr>
          <p:nvPr/>
        </p:nvSpPr>
        <p:spPr bwMode="auto">
          <a:xfrm>
            <a:off x="2051050" y="4005263"/>
            <a:ext cx="5184775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5534" name="Rectangle 14"/>
          <p:cNvSpPr>
            <a:spLocks noChangeArrowheads="1"/>
          </p:cNvSpPr>
          <p:nvPr/>
        </p:nvSpPr>
        <p:spPr bwMode="auto">
          <a:xfrm>
            <a:off x="2051050" y="4870450"/>
            <a:ext cx="5184775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5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5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build="p"/>
      <p:bldP spid="235530" grpId="0" animBg="1"/>
      <p:bldP spid="235531" grpId="0" animBg="1"/>
      <p:bldP spid="235531" grpId="1" animBg="1"/>
      <p:bldP spid="235532" grpId="0" animBg="1"/>
      <p:bldP spid="235532" grpId="1" animBg="1"/>
      <p:bldP spid="235533" grpId="0" animBg="1"/>
      <p:bldP spid="235533" grpId="1" animBg="1"/>
      <p:bldP spid="2355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Wrapper class 5-4</a:t>
            </a:r>
          </a:p>
        </p:txBody>
      </p:sp>
      <p:graphicFrame>
        <p:nvGraphicFramePr>
          <p:cNvPr id="197760" name="Group 128"/>
          <p:cNvGraphicFramePr>
            <a:graphicFrameLocks noGrp="1"/>
          </p:cNvGraphicFramePr>
          <p:nvPr>
            <p:ph idx="1"/>
          </p:nvPr>
        </p:nvGraphicFramePr>
        <p:xfrm>
          <a:off x="684213" y="1412875"/>
          <a:ext cx="8229600" cy="4603750"/>
        </p:xfrm>
        <a:graphic>
          <a:graphicData uri="http://schemas.openxmlformats.org/drawingml/2006/table">
            <a:tbl>
              <a:tblPr/>
              <a:tblGrid>
                <a:gridCol w="2505075"/>
                <a:gridCol w="5724525"/>
              </a:tblGrid>
              <a:tr h="646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Method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Description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701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isDigit()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Determines if the character is a numeric digit between 0-9.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isLetter()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Determines if the character is a letter.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isLowerCase()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Determines if the character is in lowercase.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isUpperCase()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Determines if the character is in uppercase.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isSpace()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Determines if the character is a space or a return.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isUnicodeIdentifier()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Determines if it is a single field with type char.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Wrapper class 5-5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4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Usage of Wrapper class.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Methods of Wrapper class such as Character class.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611188" y="908050"/>
            <a:ext cx="8388350" cy="5868988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TestCharacter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Constructor.*/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TestCharacter()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public static void main(final 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int count;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char[] values = {'*', '7', 'p', ' ', 'P'};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for (count = 0; count &lt; values.length; count++)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if (Character.isDigit(values[count]))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System.out.println(values[count] + " is a digit");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} if (Character.isLetter(values[count]))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System.out.println(values[count] + " is a letter");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} if (Character.isUpperCase(values[count]))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System.out.println(values[count] + " is uppercase");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} if(Character.isUnicodeIdentifierStart(values[count]))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System.out.println(values[count] + " is valid first"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        + "character of Unicode identifier");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1619250" y="3213100"/>
            <a:ext cx="2376488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98685" name="Rectangle 29"/>
          <p:cNvSpPr>
            <a:spLocks noChangeArrowheads="1"/>
          </p:cNvSpPr>
          <p:nvPr/>
        </p:nvSpPr>
        <p:spPr bwMode="auto">
          <a:xfrm>
            <a:off x="1908175" y="3787775"/>
            <a:ext cx="2519363" cy="2174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98686" name="Rectangle 30"/>
          <p:cNvSpPr>
            <a:spLocks noChangeArrowheads="1"/>
          </p:cNvSpPr>
          <p:nvPr/>
        </p:nvSpPr>
        <p:spPr bwMode="auto">
          <a:xfrm>
            <a:off x="1835150" y="4292600"/>
            <a:ext cx="2951163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1692275" y="4797425"/>
            <a:ext cx="4751388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9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9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98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9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98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9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98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build="p"/>
      <p:bldP spid="198676" grpId="0" animBg="1"/>
      <p:bldP spid="198684" grpId="0" animBg="1"/>
      <p:bldP spid="198684" grpId="1" animBg="1"/>
      <p:bldP spid="198685" grpId="0" animBg="1"/>
      <p:bldP spid="198685" grpId="1" animBg="1"/>
      <p:bldP spid="198686" grpId="0" animBg="1"/>
      <p:bldP spid="198686" grpId="1" animBg="1"/>
      <p:bldP spid="1986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Review</a:t>
            </a:r>
            <a:endParaRPr lang="en-US" altLang="zh-CN" sz="32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29600" cy="5040312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Whenever an error is encountered during run time, an exception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occurs. </a:t>
            </a:r>
          </a:p>
          <a:p>
            <a:pPr eaLnBrk="1" hangingPunct="1"/>
            <a:r>
              <a:rPr lang="en-US" altLang="en-US" sz="2000" smtClean="0"/>
              <a:t>A Java exception is an object that describes an exceptional condition that has occurred in a piece of code.</a:t>
            </a:r>
          </a:p>
          <a:p>
            <a:pPr eaLnBrk="1" hangingPunct="1"/>
            <a:r>
              <a:rPr lang="en-US" altLang="en-US" sz="2000" smtClean="0"/>
              <a:t>When an exceptional condition arises, an object representing that exception is created and </a:t>
            </a:r>
            <a:r>
              <a:rPr lang="en-US" altLang="en-US" sz="2000" i="1" smtClean="0"/>
              <a:t>thrown</a:t>
            </a:r>
            <a:r>
              <a:rPr lang="en-US" altLang="en-US" sz="2000" smtClean="0"/>
              <a:t> in the method that caused the error.</a:t>
            </a:r>
          </a:p>
          <a:p>
            <a:pPr eaLnBrk="1" hangingPunct="1"/>
            <a:r>
              <a:rPr lang="en-US" altLang="en-US" sz="2000" smtClean="0"/>
              <a:t>Java exception handling is managed using try, catch, throw, throws, and finally.</a:t>
            </a:r>
          </a:p>
          <a:p>
            <a:pPr eaLnBrk="1" hangingPunct="1"/>
            <a:r>
              <a:rPr lang="en-US" altLang="en-US" sz="2000" smtClean="0"/>
              <a:t>Program statements to monitor are contained within a try block. Code within catch block catches the exception and handles it.</a:t>
            </a:r>
          </a:p>
          <a:p>
            <a:pPr eaLnBrk="1" hangingPunct="1"/>
            <a:r>
              <a:rPr lang="en-US" altLang="en-US" sz="2000" smtClean="0"/>
              <a:t>Any code that absolutely must be executed before a method returns is put in a finally block.</a:t>
            </a:r>
          </a:p>
          <a:p>
            <a:pPr eaLnBrk="1" hangingPunct="1"/>
            <a:r>
              <a:rPr lang="en-US" altLang="en-US" sz="2000" smtClean="0"/>
              <a:t>To manually throw an exception, use the keyword throw. Any exception that is thrown out of a method must be specified by a throws clause.</a:t>
            </a:r>
            <a:endParaRPr lang="en-US" altLang="zh-CN" sz="2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String class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1042988" y="1557338"/>
            <a:ext cx="2663825" cy="7191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ea typeface="宋体" panose="02010600030101010101" pitchFamily="2" charset="-122"/>
              </a:rPr>
              <a:t>String class</a:t>
            </a:r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>
            <a:off x="2411413" y="22764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1258888" y="3573463"/>
            <a:ext cx="2232025" cy="504825"/>
          </a:xfrm>
          <a:prstGeom prst="rect">
            <a:avLst/>
          </a:prstGeom>
          <a:solidFill>
            <a:srgbClr val="E8E8B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String literal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619250" y="270827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Object</a:t>
            </a: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3492500" y="38608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21" name="Oval 9"/>
          <p:cNvSpPr>
            <a:spLocks noChangeArrowheads="1"/>
          </p:cNvSpPr>
          <p:nvPr/>
        </p:nvSpPr>
        <p:spPr bwMode="auto">
          <a:xfrm>
            <a:off x="4427538" y="3500438"/>
            <a:ext cx="2592387" cy="7207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Original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unmodified string</a:t>
            </a:r>
          </a:p>
        </p:txBody>
      </p:sp>
      <p:sp>
        <p:nvSpPr>
          <p:cNvPr id="218122" name="AutoShape 10"/>
          <p:cNvSpPr>
            <a:spLocks noChangeArrowheads="1"/>
          </p:cNvSpPr>
          <p:nvPr/>
        </p:nvSpPr>
        <p:spPr bwMode="auto">
          <a:xfrm>
            <a:off x="755650" y="4652963"/>
            <a:ext cx="2016125" cy="1439862"/>
          </a:xfrm>
          <a:prstGeom prst="diamond">
            <a:avLst/>
          </a:prstGeom>
          <a:solidFill>
            <a:srgbClr val="F9B9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Using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methods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of string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class</a:t>
            </a:r>
          </a:p>
        </p:txBody>
      </p:sp>
      <p:cxnSp>
        <p:nvCxnSpPr>
          <p:cNvPr id="218123" name="AutoShape 11"/>
          <p:cNvCxnSpPr>
            <a:cxnSpLocks noChangeShapeType="1"/>
            <a:stCxn id="218121" idx="4"/>
            <a:endCxn id="218122" idx="0"/>
          </p:cNvCxnSpPr>
          <p:nvPr/>
        </p:nvCxnSpPr>
        <p:spPr bwMode="auto">
          <a:xfrm rot="5400000">
            <a:off x="3528219" y="2456657"/>
            <a:ext cx="431800" cy="39608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8124" name="Line 12"/>
          <p:cNvSpPr>
            <a:spLocks noChangeShapeType="1"/>
          </p:cNvSpPr>
          <p:nvPr/>
        </p:nvSpPr>
        <p:spPr bwMode="auto">
          <a:xfrm flipV="1">
            <a:off x="2771775" y="4941888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25" name="Line 13"/>
          <p:cNvSpPr>
            <a:spLocks noChangeShapeType="1"/>
          </p:cNvSpPr>
          <p:nvPr/>
        </p:nvSpPr>
        <p:spPr bwMode="auto">
          <a:xfrm>
            <a:off x="2771775" y="5373688"/>
            <a:ext cx="10080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3708400" y="4724400"/>
            <a:ext cx="4967288" cy="433388"/>
          </a:xfrm>
          <a:prstGeom prst="rect">
            <a:avLst/>
          </a:prstGeom>
          <a:solidFill>
            <a:srgbClr val="E8E8B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Altered version of string can be changed further.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3779838" y="5588000"/>
            <a:ext cx="4464050" cy="433388"/>
          </a:xfrm>
          <a:prstGeom prst="rect">
            <a:avLst/>
          </a:prstGeom>
          <a:solidFill>
            <a:srgbClr val="E8E8B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Original string remains unchanged.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28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28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28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28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nimBg="1"/>
      <p:bldP spid="218117" grpId="0" animBg="1"/>
      <p:bldP spid="218118" grpId="0" animBg="1"/>
      <p:bldP spid="218119" grpId="0"/>
      <p:bldP spid="218120" grpId="0" animBg="1"/>
      <p:bldP spid="218121" grpId="0" animBg="1"/>
      <p:bldP spid="218122" grpId="0" animBg="1"/>
      <p:bldP spid="218124" grpId="0" animBg="1"/>
      <p:bldP spid="218125" grpId="0" animBg="1"/>
      <p:bldP spid="218126" grpId="0" animBg="1"/>
      <p:bldP spid="2181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Constructors of the String class</a:t>
            </a:r>
          </a:p>
        </p:txBody>
      </p:sp>
      <p:graphicFrame>
        <p:nvGraphicFramePr>
          <p:cNvPr id="219319" name="Group 183"/>
          <p:cNvGraphicFramePr>
            <a:graphicFrameLocks noGrp="1"/>
          </p:cNvGraphicFramePr>
          <p:nvPr>
            <p:ph idx="1"/>
          </p:nvPr>
        </p:nvGraphicFramePr>
        <p:xfrm>
          <a:off x="684213" y="1287463"/>
          <a:ext cx="8064500" cy="4733933"/>
        </p:xfrm>
        <a:graphic>
          <a:graphicData uri="http://schemas.openxmlformats.org/drawingml/2006/table">
            <a:tbl>
              <a:tblPr/>
              <a:tblGrid>
                <a:gridCol w="3857625"/>
                <a:gridCol w="4206875"/>
              </a:tblGrid>
              <a:tr h="65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600200" algn="l"/>
                        </a:tabLst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Constructor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600200" algn="l"/>
                        </a:tabLst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7924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600200" algn="l"/>
                        </a:tabLst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String()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600200" algn="l"/>
                        </a:tabLst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This creates an empty string.	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30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600200" algn="l"/>
                        </a:tabLst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String(String value)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600200" algn="l"/>
                        </a:tabLst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This creates a new string that is a copy of the given string.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4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600200" algn="l"/>
                        </a:tabLst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String (char []  value)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600200" algn="l"/>
                        </a:tabLst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This constructs a new string based on the character array.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2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600200" algn="l"/>
                        </a:tabLst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String(byte [] value)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This creates a new String by converting the given array of bytes.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                                            String length 2-1</a:t>
            </a: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2743200" y="2133600"/>
            <a:ext cx="3505200" cy="5334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2667000" y="17526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String </a:t>
            </a:r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 flipH="1">
            <a:off x="2743200" y="2895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686" name="Line 6"/>
          <p:cNvSpPr>
            <a:spLocks noChangeShapeType="1"/>
          </p:cNvSpPr>
          <p:nvPr/>
        </p:nvSpPr>
        <p:spPr bwMode="auto">
          <a:xfrm>
            <a:off x="5105400" y="2895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3962400" y="2743200"/>
            <a:ext cx="1143000" cy="366713"/>
          </a:xfrm>
          <a:prstGeom prst="rect">
            <a:avLst/>
          </a:prstGeom>
          <a:solidFill>
            <a:srgbClr val="EE24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Length</a:t>
            </a:r>
          </a:p>
        </p:txBody>
      </p:sp>
      <p:cxnSp>
        <p:nvCxnSpPr>
          <p:cNvPr id="199688" name="AutoShape 8"/>
          <p:cNvCxnSpPr>
            <a:cxnSpLocks noChangeShapeType="1"/>
            <a:stCxn id="199687" idx="2"/>
          </p:cNvCxnSpPr>
          <p:nvPr/>
        </p:nvCxnSpPr>
        <p:spPr bwMode="auto">
          <a:xfrm rot="16200000" flipH="1">
            <a:off x="4545806" y="3098007"/>
            <a:ext cx="547687" cy="571500"/>
          </a:xfrm>
          <a:prstGeom prst="bentConnector2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9689" name="Oval 9"/>
          <p:cNvSpPr>
            <a:spLocks noChangeArrowheads="1"/>
          </p:cNvSpPr>
          <p:nvPr/>
        </p:nvSpPr>
        <p:spPr bwMode="auto">
          <a:xfrm>
            <a:off x="5105400" y="3352800"/>
            <a:ext cx="2438400" cy="685800"/>
          </a:xfrm>
          <a:prstGeom prst="ellipse">
            <a:avLst/>
          </a:prstGeom>
          <a:solidFill>
            <a:srgbClr val="CC9900">
              <a:alpha val="6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Determined by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length()</a:t>
            </a:r>
            <a:r>
              <a:rPr lang="en-US" altLang="en-US" sz="1800">
                <a:ea typeface="宋体" panose="02010600030101010101" pitchFamily="2" charset="-122"/>
              </a:rPr>
              <a:t> method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1219200" y="41910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Syntax </a:t>
            </a: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1752600" y="4648200"/>
            <a:ext cx="3276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宋体" panose="02010600030101010101" pitchFamily="2" charset="-122"/>
              </a:rPr>
              <a:t>public int length();</a:t>
            </a:r>
          </a:p>
        </p:txBody>
      </p:sp>
      <p:cxnSp>
        <p:nvCxnSpPr>
          <p:cNvPr id="199692" name="AutoShape 12"/>
          <p:cNvCxnSpPr>
            <a:cxnSpLocks noChangeShapeType="1"/>
          </p:cNvCxnSpPr>
          <p:nvPr/>
        </p:nvCxnSpPr>
        <p:spPr bwMode="auto">
          <a:xfrm rot="16200000" flipH="1">
            <a:off x="5995988" y="3786188"/>
            <a:ext cx="785812" cy="1243012"/>
          </a:xfrm>
          <a:prstGeom prst="bentConnector2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9693" name="Text Box 13"/>
          <p:cNvSpPr txBox="1">
            <a:spLocks noChangeArrowheads="1"/>
          </p:cNvSpPr>
          <p:nvPr/>
        </p:nvSpPr>
        <p:spPr bwMode="auto">
          <a:xfrm>
            <a:off x="6858000" y="4343400"/>
            <a:ext cx="2133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Returns number of characters in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nimBg="1"/>
      <p:bldP spid="199684" grpId="0"/>
      <p:bldP spid="199685" grpId="0" animBg="1"/>
      <p:bldP spid="199685" grpId="1" animBg="1"/>
      <p:bldP spid="199686" grpId="0" animBg="1"/>
      <p:bldP spid="199686" grpId="1" animBg="1"/>
      <p:bldP spid="199687" grpId="0" animBg="1"/>
      <p:bldP spid="199687" grpId="1" animBg="1"/>
      <p:bldP spid="199689" grpId="0" animBg="1"/>
      <p:bldP spid="199690" grpId="0"/>
      <p:bldP spid="199691" grpId="0" animBg="1"/>
      <p:bldP spid="1996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                                            String length 2-2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2743200" y="2133600"/>
            <a:ext cx="3505200" cy="5334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667000" y="17526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String 1</a:t>
            </a:r>
          </a:p>
        </p:txBody>
      </p:sp>
      <p:sp>
        <p:nvSpPr>
          <p:cNvPr id="200709" name="Line 5"/>
          <p:cNvSpPr>
            <a:spLocks noChangeShapeType="1"/>
          </p:cNvSpPr>
          <p:nvPr/>
        </p:nvSpPr>
        <p:spPr bwMode="auto">
          <a:xfrm flipH="1">
            <a:off x="27432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51054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3962400" y="2743200"/>
            <a:ext cx="1143000" cy="366713"/>
          </a:xfrm>
          <a:prstGeom prst="rect">
            <a:avLst/>
          </a:prstGeom>
          <a:solidFill>
            <a:srgbClr val="EE24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Length</a:t>
            </a:r>
          </a:p>
        </p:txBody>
      </p:sp>
      <p:cxnSp>
        <p:nvCxnSpPr>
          <p:cNvPr id="200712" name="AutoShape 8"/>
          <p:cNvCxnSpPr>
            <a:cxnSpLocks noChangeShapeType="1"/>
            <a:stCxn id="200711" idx="2"/>
          </p:cNvCxnSpPr>
          <p:nvPr/>
        </p:nvCxnSpPr>
        <p:spPr bwMode="auto">
          <a:xfrm rot="16200000" flipH="1">
            <a:off x="4545806" y="3098007"/>
            <a:ext cx="547687" cy="571500"/>
          </a:xfrm>
          <a:prstGeom prst="bentConnector2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713" name="Oval 9"/>
          <p:cNvSpPr>
            <a:spLocks noChangeArrowheads="1"/>
          </p:cNvSpPr>
          <p:nvPr/>
        </p:nvSpPr>
        <p:spPr bwMode="auto">
          <a:xfrm>
            <a:off x="5105400" y="3352800"/>
            <a:ext cx="2438400" cy="685800"/>
          </a:xfrm>
          <a:prstGeom prst="ellipse">
            <a:avLst/>
          </a:prstGeom>
          <a:solidFill>
            <a:srgbClr val="CC9900">
              <a:alpha val="6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Determined by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length() method</a:t>
            </a: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1219200" y="41910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Syntax 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1752600" y="4648200"/>
            <a:ext cx="3276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宋体" panose="02010600030101010101" pitchFamily="2" charset="-122"/>
              </a:rPr>
              <a:t>Public int length()</a:t>
            </a:r>
          </a:p>
        </p:txBody>
      </p:sp>
      <p:cxnSp>
        <p:nvCxnSpPr>
          <p:cNvPr id="200716" name="AutoShape 12"/>
          <p:cNvCxnSpPr>
            <a:cxnSpLocks noChangeShapeType="1"/>
          </p:cNvCxnSpPr>
          <p:nvPr/>
        </p:nvCxnSpPr>
        <p:spPr bwMode="auto">
          <a:xfrm rot="16200000" flipH="1">
            <a:off x="5995988" y="3786188"/>
            <a:ext cx="785812" cy="1243012"/>
          </a:xfrm>
          <a:prstGeom prst="bentConnector2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6858000" y="4343400"/>
            <a:ext cx="2133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Returns number of characters in the string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330325" y="3124200"/>
            <a:ext cx="7634288" cy="23209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宋体" panose="02010600030101010101" pitchFamily="2" charset="-122"/>
              </a:rPr>
              <a:t>String name = "John Smith";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宋体" panose="02010600030101010101" pitchFamily="2" charset="-122"/>
              </a:rPr>
              <a:t>System.out.println (name.length());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nimBg="1"/>
      <p:bldP spid="200708" grpId="0"/>
      <p:bldP spid="200709" grpId="0" animBg="1"/>
      <p:bldP spid="200710" grpId="0" animBg="1"/>
      <p:bldP spid="200711" grpId="0" animBg="1"/>
      <p:bldP spid="200713" grpId="0" animBg="1"/>
      <p:bldP spid="200714" grpId="0"/>
      <p:bldP spid="200715" grpId="0" animBg="1"/>
      <p:bldP spid="2007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6016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                                    String comparison 4-1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String1 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1219200" y="1981200"/>
            <a:ext cx="2133600" cy="5334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334000" y="16002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String2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304800" y="42052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String1 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304800" y="52720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String2</a:t>
            </a:r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2438400" y="41910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3048000" y="41910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3657600" y="41910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4267200" y="41910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2438400" y="52578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1741" name="Rectangle 13"/>
          <p:cNvSpPr>
            <a:spLocks noChangeArrowheads="1"/>
          </p:cNvSpPr>
          <p:nvPr/>
        </p:nvSpPr>
        <p:spPr bwMode="auto">
          <a:xfrm>
            <a:off x="3657600" y="52578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3048000" y="52578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1743" name="Rectangle 15"/>
          <p:cNvSpPr>
            <a:spLocks noChangeArrowheads="1"/>
          </p:cNvSpPr>
          <p:nvPr/>
        </p:nvSpPr>
        <p:spPr bwMode="auto">
          <a:xfrm>
            <a:off x="4267200" y="52578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1744" name="Line 16"/>
          <p:cNvSpPr>
            <a:spLocks noChangeShapeType="1"/>
          </p:cNvSpPr>
          <p:nvPr/>
        </p:nvSpPr>
        <p:spPr bwMode="auto">
          <a:xfrm>
            <a:off x="4343400" y="4343400"/>
            <a:ext cx="76200" cy="1524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45" name="Line 17"/>
          <p:cNvSpPr>
            <a:spLocks noChangeShapeType="1"/>
          </p:cNvSpPr>
          <p:nvPr/>
        </p:nvSpPr>
        <p:spPr bwMode="auto">
          <a:xfrm flipV="1">
            <a:off x="4419600" y="4267200"/>
            <a:ext cx="304800" cy="2286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46" name="Line 18"/>
          <p:cNvSpPr>
            <a:spLocks noChangeShapeType="1"/>
          </p:cNvSpPr>
          <p:nvPr/>
        </p:nvSpPr>
        <p:spPr bwMode="auto">
          <a:xfrm>
            <a:off x="46482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47" name="Oval 19"/>
          <p:cNvSpPr>
            <a:spLocks noChangeArrowheads="1"/>
          </p:cNvSpPr>
          <p:nvPr/>
        </p:nvSpPr>
        <p:spPr bwMode="auto">
          <a:xfrm>
            <a:off x="5562600" y="4572000"/>
            <a:ext cx="2438400" cy="685800"/>
          </a:xfrm>
          <a:prstGeom prst="ellipse">
            <a:avLst/>
          </a:prstGeom>
          <a:solidFill>
            <a:srgbClr val="CC9900">
              <a:alpha val="6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Determined by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equals()</a:t>
            </a:r>
            <a:r>
              <a:rPr lang="en-US" altLang="en-US" sz="1800">
                <a:ea typeface="宋体" panose="02010600030101010101" pitchFamily="2" charset="-122"/>
              </a:rPr>
              <a:t> method</a:t>
            </a: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1752600" y="57912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ea typeface="宋体" panose="02010600030101010101" pitchFamily="2" charset="-122"/>
              </a:rPr>
              <a:t>Checks the characters forming the contents of the strings</a:t>
            </a:r>
          </a:p>
        </p:txBody>
      </p:sp>
      <p:sp>
        <p:nvSpPr>
          <p:cNvPr id="201749" name="Line 21"/>
          <p:cNvSpPr>
            <a:spLocks noChangeShapeType="1"/>
          </p:cNvSpPr>
          <p:nvPr/>
        </p:nvSpPr>
        <p:spPr bwMode="auto">
          <a:xfrm>
            <a:off x="27432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50" name="Line 22"/>
          <p:cNvSpPr>
            <a:spLocks noChangeShapeType="1"/>
          </p:cNvSpPr>
          <p:nvPr/>
        </p:nvSpPr>
        <p:spPr bwMode="auto">
          <a:xfrm>
            <a:off x="33528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51" name="Line 23"/>
          <p:cNvSpPr>
            <a:spLocks noChangeShapeType="1"/>
          </p:cNvSpPr>
          <p:nvPr/>
        </p:nvSpPr>
        <p:spPr bwMode="auto">
          <a:xfrm>
            <a:off x="39624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52" name="Line 24"/>
          <p:cNvSpPr>
            <a:spLocks noChangeShapeType="1"/>
          </p:cNvSpPr>
          <p:nvPr/>
        </p:nvSpPr>
        <p:spPr bwMode="auto">
          <a:xfrm>
            <a:off x="45720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53" name="Rectangle 25"/>
          <p:cNvSpPr>
            <a:spLocks noChangeArrowheads="1"/>
          </p:cNvSpPr>
          <p:nvPr/>
        </p:nvSpPr>
        <p:spPr bwMode="auto">
          <a:xfrm>
            <a:off x="6172200" y="1981200"/>
            <a:ext cx="2133600" cy="5334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1754" name="Line 26"/>
          <p:cNvSpPr>
            <a:spLocks noChangeShapeType="1"/>
          </p:cNvSpPr>
          <p:nvPr/>
        </p:nvSpPr>
        <p:spPr bwMode="auto">
          <a:xfrm flipV="1">
            <a:off x="3352800" y="1752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55" name="Line 27"/>
          <p:cNvSpPr>
            <a:spLocks noChangeShapeType="1"/>
          </p:cNvSpPr>
          <p:nvPr/>
        </p:nvSpPr>
        <p:spPr bwMode="auto">
          <a:xfrm flipH="1" flipV="1">
            <a:off x="5562600" y="1752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56" name="Oval 28"/>
          <p:cNvSpPr>
            <a:spLocks noChangeArrowheads="1"/>
          </p:cNvSpPr>
          <p:nvPr/>
        </p:nvSpPr>
        <p:spPr bwMode="auto">
          <a:xfrm>
            <a:off x="4114800" y="1447800"/>
            <a:ext cx="1524000" cy="457200"/>
          </a:xfrm>
          <a:prstGeom prst="ellipse">
            <a:avLst/>
          </a:prstGeom>
          <a:solidFill>
            <a:srgbClr val="EE244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Same Object</a:t>
            </a:r>
          </a:p>
        </p:txBody>
      </p:sp>
      <p:cxnSp>
        <p:nvCxnSpPr>
          <p:cNvPr id="201757" name="AutoShape 29"/>
          <p:cNvCxnSpPr>
            <a:cxnSpLocks noChangeShapeType="1"/>
            <a:stCxn id="201756" idx="4"/>
            <a:endCxn id="201758" idx="2"/>
          </p:cNvCxnSpPr>
          <p:nvPr/>
        </p:nvCxnSpPr>
        <p:spPr bwMode="auto">
          <a:xfrm rot="16200000" flipH="1">
            <a:off x="4819650" y="1962150"/>
            <a:ext cx="1104900" cy="990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758" name="Oval 30"/>
          <p:cNvSpPr>
            <a:spLocks noChangeArrowheads="1"/>
          </p:cNvSpPr>
          <p:nvPr/>
        </p:nvSpPr>
        <p:spPr bwMode="auto">
          <a:xfrm>
            <a:off x="5867400" y="2667000"/>
            <a:ext cx="2438400" cy="685800"/>
          </a:xfrm>
          <a:prstGeom prst="ellipse">
            <a:avLst/>
          </a:prstGeom>
          <a:solidFill>
            <a:srgbClr val="CC9900">
              <a:alpha val="6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Checked by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== operator</a:t>
            </a:r>
          </a:p>
        </p:txBody>
      </p:sp>
      <p:sp>
        <p:nvSpPr>
          <p:cNvPr id="201759" name="Text Box 31"/>
          <p:cNvSpPr txBox="1">
            <a:spLocks noChangeArrowheads="1"/>
          </p:cNvSpPr>
          <p:nvPr/>
        </p:nvSpPr>
        <p:spPr bwMode="auto">
          <a:xfrm>
            <a:off x="1752600" y="3443288"/>
            <a:ext cx="670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ea typeface="宋体" panose="02010600030101010101" pitchFamily="2" charset="-122"/>
              </a:rPr>
              <a:t>Checks whether the strings refer to same or different objects</a:t>
            </a:r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4419600" y="5410200"/>
            <a:ext cx="76200" cy="1524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V="1">
            <a:off x="4495800" y="5334000"/>
            <a:ext cx="304800" cy="2286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62" name="Line 34"/>
          <p:cNvSpPr>
            <a:spLocks noChangeShapeType="1"/>
          </p:cNvSpPr>
          <p:nvPr/>
        </p:nvSpPr>
        <p:spPr bwMode="auto">
          <a:xfrm>
            <a:off x="2590800" y="4343400"/>
            <a:ext cx="76200" cy="1524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63" name="Line 35"/>
          <p:cNvSpPr>
            <a:spLocks noChangeShapeType="1"/>
          </p:cNvSpPr>
          <p:nvPr/>
        </p:nvSpPr>
        <p:spPr bwMode="auto">
          <a:xfrm flipV="1">
            <a:off x="2667000" y="4267200"/>
            <a:ext cx="304800" cy="2286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64" name="Line 36"/>
          <p:cNvSpPr>
            <a:spLocks noChangeShapeType="1"/>
          </p:cNvSpPr>
          <p:nvPr/>
        </p:nvSpPr>
        <p:spPr bwMode="auto">
          <a:xfrm>
            <a:off x="2590800" y="5410200"/>
            <a:ext cx="76200" cy="1524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65" name="Line 37"/>
          <p:cNvSpPr>
            <a:spLocks noChangeShapeType="1"/>
          </p:cNvSpPr>
          <p:nvPr/>
        </p:nvSpPr>
        <p:spPr bwMode="auto">
          <a:xfrm flipV="1">
            <a:off x="2667000" y="5334000"/>
            <a:ext cx="304800" cy="2286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66" name="Line 38"/>
          <p:cNvSpPr>
            <a:spLocks noChangeShapeType="1"/>
          </p:cNvSpPr>
          <p:nvPr/>
        </p:nvSpPr>
        <p:spPr bwMode="auto">
          <a:xfrm>
            <a:off x="3200400" y="4343400"/>
            <a:ext cx="76200" cy="1524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67" name="Line 39"/>
          <p:cNvSpPr>
            <a:spLocks noChangeShapeType="1"/>
          </p:cNvSpPr>
          <p:nvPr/>
        </p:nvSpPr>
        <p:spPr bwMode="auto">
          <a:xfrm flipV="1">
            <a:off x="3276600" y="4267200"/>
            <a:ext cx="304800" cy="2286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68" name="Line 40"/>
          <p:cNvSpPr>
            <a:spLocks noChangeShapeType="1"/>
          </p:cNvSpPr>
          <p:nvPr/>
        </p:nvSpPr>
        <p:spPr bwMode="auto">
          <a:xfrm>
            <a:off x="3200400" y="5410200"/>
            <a:ext cx="76200" cy="1524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69" name="Line 41"/>
          <p:cNvSpPr>
            <a:spLocks noChangeShapeType="1"/>
          </p:cNvSpPr>
          <p:nvPr/>
        </p:nvSpPr>
        <p:spPr bwMode="auto">
          <a:xfrm flipV="1">
            <a:off x="3276600" y="5334000"/>
            <a:ext cx="304800" cy="2286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70" name="Line 42"/>
          <p:cNvSpPr>
            <a:spLocks noChangeShapeType="1"/>
          </p:cNvSpPr>
          <p:nvPr/>
        </p:nvSpPr>
        <p:spPr bwMode="auto">
          <a:xfrm>
            <a:off x="3810000" y="4343400"/>
            <a:ext cx="76200" cy="1524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71" name="Line 43"/>
          <p:cNvSpPr>
            <a:spLocks noChangeShapeType="1"/>
          </p:cNvSpPr>
          <p:nvPr/>
        </p:nvSpPr>
        <p:spPr bwMode="auto">
          <a:xfrm flipV="1">
            <a:off x="3886200" y="4267200"/>
            <a:ext cx="304800" cy="2286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72" name="Line 44"/>
          <p:cNvSpPr>
            <a:spLocks noChangeShapeType="1"/>
          </p:cNvSpPr>
          <p:nvPr/>
        </p:nvSpPr>
        <p:spPr bwMode="auto">
          <a:xfrm>
            <a:off x="3810000" y="5410200"/>
            <a:ext cx="76200" cy="1524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73" name="Line 45"/>
          <p:cNvSpPr>
            <a:spLocks noChangeShapeType="1"/>
          </p:cNvSpPr>
          <p:nvPr/>
        </p:nvSpPr>
        <p:spPr bwMode="auto">
          <a:xfrm flipV="1">
            <a:off x="3886200" y="5334000"/>
            <a:ext cx="304800" cy="2286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0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0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0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0800000">
                                      <p:cBhvr>
                                        <p:cTn id="112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0800000">
                                      <p:cBhvr>
                                        <p:cTn id="114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0800000">
                                      <p:cBhvr>
                                        <p:cTn id="116" dur="500" fill="hold"/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0800000">
                                      <p:cBhvr>
                                        <p:cTn id="118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2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0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0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0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20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0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2250"/>
                            </p:stCondLst>
                            <p:childTnLst>
                              <p:par>
                                <p:cTn id="19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7" dur="80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8" dur="80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80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/>
      <p:bldP spid="201732" grpId="0" animBg="1"/>
      <p:bldP spid="201733" grpId="0"/>
      <p:bldP spid="201734" grpId="0"/>
      <p:bldP spid="201735" grpId="0"/>
      <p:bldP spid="201736" grpId="0" animBg="1"/>
      <p:bldP spid="201737" grpId="0" animBg="1"/>
      <p:bldP spid="201738" grpId="0" animBg="1"/>
      <p:bldP spid="201739" grpId="0" animBg="1"/>
      <p:bldP spid="201740" grpId="0" animBg="1"/>
      <p:bldP spid="201741" grpId="0" animBg="1"/>
      <p:bldP spid="201742" grpId="0" animBg="1"/>
      <p:bldP spid="201743" grpId="0" animBg="1"/>
      <p:bldP spid="201744" grpId="0" animBg="1"/>
      <p:bldP spid="201745" grpId="0" animBg="1"/>
      <p:bldP spid="201746" grpId="0" animBg="1"/>
      <p:bldP spid="201747" grpId="0" animBg="1"/>
      <p:bldP spid="201748" grpId="0"/>
      <p:bldP spid="201749" grpId="0" animBg="1"/>
      <p:bldP spid="201749" grpId="1" animBg="1"/>
      <p:bldP spid="201750" grpId="0" animBg="1"/>
      <p:bldP spid="201750" grpId="1" animBg="1"/>
      <p:bldP spid="201751" grpId="0" animBg="1"/>
      <p:bldP spid="201751" grpId="1" animBg="1"/>
      <p:bldP spid="201752" grpId="0" animBg="1"/>
      <p:bldP spid="201752" grpId="1" animBg="1"/>
      <p:bldP spid="201753" grpId="0" animBg="1"/>
      <p:bldP spid="201754" grpId="0" animBg="1"/>
      <p:bldP spid="201755" grpId="0" animBg="1"/>
      <p:bldP spid="201756" grpId="0" animBg="1"/>
      <p:bldP spid="201758" grpId="0" animBg="1"/>
      <p:bldP spid="201759" grpId="0"/>
      <p:bldP spid="201760" grpId="0" animBg="1"/>
      <p:bldP spid="201761" grpId="0" animBg="1"/>
      <p:bldP spid="201762" grpId="0" animBg="1"/>
      <p:bldP spid="201763" grpId="0" animBg="1"/>
      <p:bldP spid="201764" grpId="0" animBg="1"/>
      <p:bldP spid="201765" grpId="0" animBg="1"/>
      <p:bldP spid="201766" grpId="0" animBg="1"/>
      <p:bldP spid="201767" grpId="0" animBg="1"/>
      <p:bldP spid="201768" grpId="0" animBg="1"/>
      <p:bldP spid="201769" grpId="0" animBg="1"/>
      <p:bldP spid="201770" grpId="0" animBg="1"/>
      <p:bldP spid="201771" grpId="0" animBg="1"/>
      <p:bldP spid="201772" grpId="0" animBg="1"/>
      <p:bldP spid="2017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8229600" cy="6016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                                   </a:t>
            </a:r>
            <a:br>
              <a:rPr lang="en-US" altLang="en-US" sz="3200" smtClean="0"/>
            </a:br>
            <a:r>
              <a:rPr lang="en-US" altLang="en-US" sz="3200" smtClean="0"/>
              <a:t> String comparison 4-2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6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Usage of String comparison operators.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Methods of String class such as equals() and == operator.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755650" y="2190750"/>
            <a:ext cx="8064500" cy="4191000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Equality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Equality()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* It  demonstrates the comparison of two strings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 @param args passed to the main method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static void main(final String 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String string1 = new String("Apple is a fruit");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String string2 = new String("Rose is a flower");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String string3 = new String("Apple is a fruit");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System.out.println("String 1: " + string1);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System.out.println("String 2: " + string2);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System.out.println("String 3: " + string3);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611188" y="1192213"/>
            <a:ext cx="8353425" cy="5045075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if (string1 == string2)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System.out.println("String 1 and String 2 are equal");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System.out.println("String 1 and String 2are not equal");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} if (string1.equals(string3))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System.out.println("String 1 and String 3 are equal");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System.out.println("String 1 and String 3 are not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equal");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} System.out.println("Setting string1 equal to string2");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string2 = string1;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if (string1.equals(string2))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System.out.println("Both Strings are equal");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System.out.println("Both Strings are not equal");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37575" name="Oval 7"/>
          <p:cNvSpPr>
            <a:spLocks noChangeArrowheads="1"/>
          </p:cNvSpPr>
          <p:nvPr/>
        </p:nvSpPr>
        <p:spPr bwMode="auto">
          <a:xfrm>
            <a:off x="1258888" y="1196975"/>
            <a:ext cx="2736850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7576" name="Oval 8"/>
          <p:cNvSpPr>
            <a:spLocks noChangeArrowheads="1"/>
          </p:cNvSpPr>
          <p:nvPr/>
        </p:nvSpPr>
        <p:spPr bwMode="auto">
          <a:xfrm>
            <a:off x="1908175" y="2276475"/>
            <a:ext cx="3311525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7577" name="Oval 9"/>
          <p:cNvSpPr>
            <a:spLocks noChangeArrowheads="1"/>
          </p:cNvSpPr>
          <p:nvPr/>
        </p:nvSpPr>
        <p:spPr bwMode="auto">
          <a:xfrm>
            <a:off x="1692275" y="4221163"/>
            <a:ext cx="3240088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7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build="p"/>
      <p:bldP spid="237573" grpId="0" animBg="1"/>
      <p:bldP spid="237574" grpId="0" animBg="1"/>
      <p:bldP spid="237575" grpId="0" animBg="1"/>
      <p:bldP spid="237575" grpId="1" animBg="1"/>
      <p:bldP spid="237576" grpId="0" animBg="1"/>
      <p:bldP spid="237576" grpId="1" animBg="1"/>
      <p:bldP spid="2375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                                    String comparison 4-3</a:t>
            </a:r>
          </a:p>
        </p:txBody>
      </p:sp>
      <p:graphicFrame>
        <p:nvGraphicFramePr>
          <p:cNvPr id="206944" name="Group 96"/>
          <p:cNvGraphicFramePr>
            <a:graphicFrameLocks noGrp="1"/>
          </p:cNvGraphicFramePr>
          <p:nvPr>
            <p:ph idx="1"/>
          </p:nvPr>
        </p:nvGraphicFramePr>
        <p:xfrm>
          <a:off x="684213" y="1341438"/>
          <a:ext cx="8229600" cy="5351872"/>
        </p:xfrm>
        <a:graphic>
          <a:graphicData uri="http://schemas.openxmlformats.org/drawingml/2006/table">
            <a:tbl>
              <a:tblPr/>
              <a:tblGrid>
                <a:gridCol w="3167062"/>
                <a:gridCol w="5062538"/>
              </a:tblGrid>
              <a:tr h="71898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Method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100573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boolean equalsIgnoreCase (String value)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This method compares two strings ignoring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their case.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481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int compareTo(String value)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Compares two strings alphabetically. It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returns 0 if the two strings are equal. The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result is a negative integer if the String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object lexicographically precedes the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argument string, or a positive integer if the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String object lexicographically follows the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argument string.</a:t>
                      </a:r>
                    </a:p>
                  </a:txBody>
                  <a:tcPr marL="45720" marR="45720"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boolean startsWith(String value)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To find if a string starts with another string.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boolean endsWith(String value)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To find if a string ends with another string.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8229600" cy="6016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                                       </a:t>
            </a:r>
            <a:br>
              <a:rPr lang="en-US" altLang="en-US" sz="3200" smtClean="0"/>
            </a:br>
            <a:r>
              <a:rPr lang="en-US" altLang="en-US" sz="3200" smtClean="0"/>
              <a:t>String comparison 4-4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7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Comparing different strings</a:t>
            </a:r>
          </a:p>
          <a:p>
            <a:pPr eaLnBrk="1" hangingPunct="1"/>
            <a:r>
              <a:rPr lang="en-US" altLang="en-US" sz="2400" i="1"/>
              <a:t>Using Methods of String class such as equalsIgnoreCase(), compareTo(), startsWith() and endsWith().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755650" y="1628775"/>
            <a:ext cx="7848600" cy="4770438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Stringdemo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Stringdemo()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This is a main method.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 It demonstrates the comparison methods of String class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 @param args passed to the main method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static void main(final String 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String string1, string2, string3;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string1 = new String("Answer");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string2 = new String("ANSWER");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string3 = new String("Question");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System.out.println("String A is " + string1);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System.out.println("String B is " + string2);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System.out.println("String C is " + string3);</a:t>
            </a:r>
          </a:p>
        </p:txBody>
      </p:sp>
      <p:sp>
        <p:nvSpPr>
          <p:cNvPr id="246797" name="Rectangle 13"/>
          <p:cNvSpPr>
            <a:spLocks noChangeArrowheads="1"/>
          </p:cNvSpPr>
          <p:nvPr/>
        </p:nvSpPr>
        <p:spPr bwMode="auto">
          <a:xfrm>
            <a:off x="287338" y="976313"/>
            <a:ext cx="8748712" cy="5045075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if (string1 == string2)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System.out.println("String A and B refer to same object");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System.out.println("String A and B refer to differentobject");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 if (string1.equals(string2))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System.out.println("String A and B have same content");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System.out.println("String A and B have different content");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 if (string1.equalsIgnoreCase(string2))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System.out.println("Ignoring case, String A and B have same content");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 else if (string1.equalsIgnoreCase(string3))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System.out.println("String A and C have same content");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 if (string1.compareTo("Answer") == 0)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System.out.println("String A have same content alpabetically as Answer");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 if (string1.startsWith("A"))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System.out.println("Starts with A");</a:t>
            </a:r>
          </a:p>
        </p:txBody>
      </p:sp>
      <p:sp>
        <p:nvSpPr>
          <p:cNvPr id="246798" name="Oval 14"/>
          <p:cNvSpPr>
            <a:spLocks noChangeArrowheads="1"/>
          </p:cNvSpPr>
          <p:nvPr/>
        </p:nvSpPr>
        <p:spPr bwMode="auto">
          <a:xfrm>
            <a:off x="1042988" y="979488"/>
            <a:ext cx="2665412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46799" name="Oval 15"/>
          <p:cNvSpPr>
            <a:spLocks noChangeArrowheads="1"/>
          </p:cNvSpPr>
          <p:nvPr/>
        </p:nvSpPr>
        <p:spPr bwMode="auto">
          <a:xfrm>
            <a:off x="1187450" y="2060575"/>
            <a:ext cx="3313113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46800" name="Oval 16"/>
          <p:cNvSpPr>
            <a:spLocks noChangeArrowheads="1"/>
          </p:cNvSpPr>
          <p:nvPr/>
        </p:nvSpPr>
        <p:spPr bwMode="auto">
          <a:xfrm>
            <a:off x="1187450" y="3141663"/>
            <a:ext cx="47529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46801" name="Oval 17"/>
          <p:cNvSpPr>
            <a:spLocks noChangeArrowheads="1"/>
          </p:cNvSpPr>
          <p:nvPr/>
        </p:nvSpPr>
        <p:spPr bwMode="auto">
          <a:xfrm>
            <a:off x="1835150" y="3933825"/>
            <a:ext cx="4897438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46802" name="Oval 18"/>
          <p:cNvSpPr>
            <a:spLocks noChangeArrowheads="1"/>
          </p:cNvSpPr>
          <p:nvPr/>
        </p:nvSpPr>
        <p:spPr bwMode="auto">
          <a:xfrm>
            <a:off x="1187450" y="4508500"/>
            <a:ext cx="3960813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46803" name="Oval 19"/>
          <p:cNvSpPr>
            <a:spLocks noChangeArrowheads="1"/>
          </p:cNvSpPr>
          <p:nvPr/>
        </p:nvSpPr>
        <p:spPr bwMode="auto">
          <a:xfrm>
            <a:off x="1258888" y="5373688"/>
            <a:ext cx="3457575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46805" name="Rectangle 21"/>
          <p:cNvSpPr>
            <a:spLocks noChangeArrowheads="1"/>
          </p:cNvSpPr>
          <p:nvPr/>
        </p:nvSpPr>
        <p:spPr bwMode="auto">
          <a:xfrm>
            <a:off x="395288" y="2565400"/>
            <a:ext cx="8748712" cy="1474788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If (string1.endswith (“r”))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System.out.println(“Ends with r”);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46806" name="Oval 22"/>
          <p:cNvSpPr>
            <a:spLocks noChangeArrowheads="1"/>
          </p:cNvSpPr>
          <p:nvPr/>
        </p:nvSpPr>
        <p:spPr bwMode="auto">
          <a:xfrm>
            <a:off x="1042988" y="2565400"/>
            <a:ext cx="34575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24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4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46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24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 build="p"/>
      <p:bldP spid="246789" grpId="0" animBg="1"/>
      <p:bldP spid="246789" grpId="1" animBg="1"/>
      <p:bldP spid="246797" grpId="0" animBg="1"/>
      <p:bldP spid="246797" grpId="1" animBg="1"/>
      <p:bldP spid="246798" grpId="0" animBg="1"/>
      <p:bldP spid="246798" grpId="1" animBg="1"/>
      <p:bldP spid="246799" grpId="0" animBg="1"/>
      <p:bldP spid="246799" grpId="1" animBg="1"/>
      <p:bldP spid="246800" grpId="0" animBg="1"/>
      <p:bldP spid="246800" grpId="1" animBg="1"/>
      <p:bldP spid="246801" grpId="0" animBg="1"/>
      <p:bldP spid="246801" grpId="1" animBg="1"/>
      <p:bldP spid="246802" grpId="0" animBg="1"/>
      <p:bldP spid="246802" grpId="1" animBg="1"/>
      <p:bldP spid="246803" grpId="0" animBg="1"/>
      <p:bldP spid="246803" grpId="1" animBg="1"/>
      <p:bldP spid="246805" grpId="0" animBg="1"/>
      <p:bldP spid="24680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6016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Searching Strings 2-1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1511300" y="16144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String1 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3573463" y="16002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4183063" y="16002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4792663" y="16002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5402263" y="1600200"/>
            <a:ext cx="609600" cy="3810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 flipV="1">
            <a:off x="3954463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66" name="Text Box 14"/>
          <p:cNvSpPr txBox="1">
            <a:spLocks noChangeArrowheads="1"/>
          </p:cNvSpPr>
          <p:nvPr/>
        </p:nvSpPr>
        <p:spPr bwMode="auto">
          <a:xfrm>
            <a:off x="1187450" y="3716338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  <a:ea typeface="宋体" panose="02010600030101010101" pitchFamily="2" charset="-122"/>
              </a:rPr>
              <a:t>Case 1:</a:t>
            </a:r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611188" y="2565400"/>
            <a:ext cx="3024187" cy="863600"/>
          </a:xfrm>
          <a:prstGeom prst="ellipse">
            <a:avLst/>
          </a:prstGeom>
          <a:solidFill>
            <a:srgbClr val="CC9900">
              <a:alpha val="6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Method indexOf(character)</a:t>
            </a:r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6156325" y="2781300"/>
            <a:ext cx="215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ea typeface="宋体" panose="02010600030101010101" pitchFamily="2" charset="-122"/>
              </a:rPr>
              <a:t>First match found</a:t>
            </a:r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>
            <a:off x="3779838" y="2852738"/>
            <a:ext cx="28892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>
            <a:off x="3779838" y="2852738"/>
            <a:ext cx="28892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78" name="Line 26"/>
          <p:cNvSpPr>
            <a:spLocks noChangeShapeType="1"/>
          </p:cNvSpPr>
          <p:nvPr/>
        </p:nvSpPr>
        <p:spPr bwMode="auto">
          <a:xfrm>
            <a:off x="5580063" y="2924175"/>
            <a:ext cx="127000" cy="157163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79" name="Line 27"/>
          <p:cNvSpPr>
            <a:spLocks noChangeShapeType="1"/>
          </p:cNvSpPr>
          <p:nvPr/>
        </p:nvSpPr>
        <p:spPr bwMode="auto">
          <a:xfrm flipV="1">
            <a:off x="5707063" y="2852738"/>
            <a:ext cx="377825" cy="228600"/>
          </a:xfrm>
          <a:prstGeom prst="line">
            <a:avLst/>
          </a:prstGeom>
          <a:noFill/>
          <a:ln w="19050">
            <a:solidFill>
              <a:srgbClr val="EE244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2484438" y="1196975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Index</a:t>
            </a:r>
          </a:p>
        </p:txBody>
      </p:sp>
      <p:sp>
        <p:nvSpPr>
          <p:cNvPr id="202781" name="Line 29"/>
          <p:cNvSpPr>
            <a:spLocks noChangeShapeType="1"/>
          </p:cNvSpPr>
          <p:nvPr/>
        </p:nvSpPr>
        <p:spPr bwMode="auto">
          <a:xfrm>
            <a:off x="3203575" y="14128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3635375" y="1268413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0        1       2        3</a:t>
            </a: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1187450" y="4545013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9900"/>
                </a:solidFill>
                <a:ea typeface="宋体" panose="02010600030101010101" pitchFamily="2" charset="-122"/>
              </a:rPr>
              <a:t>Case 2: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2555875" y="4581525"/>
            <a:ext cx="3887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Returns -1 if no match found</a:t>
            </a:r>
          </a:p>
        </p:txBody>
      </p:sp>
      <p:sp>
        <p:nvSpPr>
          <p:cNvPr id="202786" name="Text Box 34"/>
          <p:cNvSpPr txBox="1">
            <a:spLocks noChangeArrowheads="1"/>
          </p:cNvSpPr>
          <p:nvPr/>
        </p:nvSpPr>
        <p:spPr bwMode="auto">
          <a:xfrm>
            <a:off x="2555875" y="3716338"/>
            <a:ext cx="547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ea typeface="宋体" panose="02010600030101010101" pitchFamily="2" charset="-122"/>
              </a:rPr>
              <a:t>Returns location index  where first match found</a:t>
            </a:r>
          </a:p>
        </p:txBody>
      </p:sp>
      <p:sp>
        <p:nvSpPr>
          <p:cNvPr id="202789" name="Line 37"/>
          <p:cNvSpPr>
            <a:spLocks noChangeShapeType="1"/>
          </p:cNvSpPr>
          <p:nvPr/>
        </p:nvSpPr>
        <p:spPr bwMode="auto">
          <a:xfrm flipV="1">
            <a:off x="4427538" y="19891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90" name="Line 38"/>
          <p:cNvSpPr>
            <a:spLocks noChangeShapeType="1"/>
          </p:cNvSpPr>
          <p:nvPr/>
        </p:nvSpPr>
        <p:spPr bwMode="auto">
          <a:xfrm flipV="1">
            <a:off x="5076825" y="19891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91" name="Line 39"/>
          <p:cNvSpPr>
            <a:spLocks noChangeShapeType="1"/>
          </p:cNvSpPr>
          <p:nvPr/>
        </p:nvSpPr>
        <p:spPr bwMode="auto">
          <a:xfrm flipV="1">
            <a:off x="5651500" y="19891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92" name="Line 40"/>
          <p:cNvSpPr>
            <a:spLocks noChangeShapeType="1"/>
          </p:cNvSpPr>
          <p:nvPr/>
        </p:nvSpPr>
        <p:spPr bwMode="auto">
          <a:xfrm>
            <a:off x="4284663" y="2852738"/>
            <a:ext cx="28892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93" name="Line 41"/>
          <p:cNvSpPr>
            <a:spLocks noChangeShapeType="1"/>
          </p:cNvSpPr>
          <p:nvPr/>
        </p:nvSpPr>
        <p:spPr bwMode="auto">
          <a:xfrm flipH="1">
            <a:off x="4284663" y="2852738"/>
            <a:ext cx="28892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94" name="Line 42"/>
          <p:cNvSpPr>
            <a:spLocks noChangeShapeType="1"/>
          </p:cNvSpPr>
          <p:nvPr/>
        </p:nvSpPr>
        <p:spPr bwMode="auto">
          <a:xfrm>
            <a:off x="4932363" y="2852738"/>
            <a:ext cx="28892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95" name="Line 43"/>
          <p:cNvSpPr>
            <a:spLocks noChangeShapeType="1"/>
          </p:cNvSpPr>
          <p:nvPr/>
        </p:nvSpPr>
        <p:spPr bwMode="auto">
          <a:xfrm flipH="1">
            <a:off x="4932363" y="2852738"/>
            <a:ext cx="28892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3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2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2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0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640"/>
                            </p:stCondLst>
                            <p:childTnLst>
                              <p:par>
                                <p:cTn id="10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28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20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6280"/>
                            </p:stCondLst>
                            <p:childTnLst>
                              <p:par>
                                <p:cTn id="1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/>
      <p:bldP spid="202756" grpId="0" animBg="1"/>
      <p:bldP spid="202757" grpId="0" animBg="1"/>
      <p:bldP spid="202758" grpId="0" animBg="1"/>
      <p:bldP spid="202759" grpId="0" animBg="1"/>
      <p:bldP spid="202760" grpId="0" animBg="1"/>
      <p:bldP spid="202766" grpId="0"/>
      <p:bldP spid="202768" grpId="0" animBg="1"/>
      <p:bldP spid="202770" grpId="0"/>
      <p:bldP spid="202771" grpId="0" animBg="1"/>
      <p:bldP spid="202773" grpId="0" animBg="1"/>
      <p:bldP spid="202778" grpId="0" animBg="1"/>
      <p:bldP spid="202779" grpId="0" animBg="1"/>
      <p:bldP spid="202780" grpId="0"/>
      <p:bldP spid="202781" grpId="0" animBg="1"/>
      <p:bldP spid="202782" grpId="0"/>
      <p:bldP spid="202784" grpId="0"/>
      <p:bldP spid="202785" grpId="0"/>
      <p:bldP spid="202786" grpId="0"/>
      <p:bldP spid="202789" grpId="0" animBg="1"/>
      <p:bldP spid="202790" grpId="0" animBg="1"/>
      <p:bldP spid="202791" grpId="0" animBg="1"/>
      <p:bldP spid="202792" grpId="0" animBg="1"/>
      <p:bldP spid="202793" grpId="0" animBg="1"/>
      <p:bldP spid="202794" grpId="0" animBg="1"/>
      <p:bldP spid="20279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8229600" cy="6016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 Searching Strings 2-2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8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Searching within strings for a given character or string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Methods of String class such as indexOf();</a:t>
            </a:r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468313" y="915988"/>
            <a:ext cx="8532812" cy="5868987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SearchString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SearchString()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/** This is a main method.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* It demonstrates searching within string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* @param args passed to the main method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public static void main(final String []args)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String name = "JohnSmith@123.com";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System.out.println("Email-id is: " + 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System.out.println("Index of @ is:");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System.out.println("Index of . is:");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System.out.println(name.indexof(‘.’));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if (name.indexOf('.') &gt; name.indexOf('@'))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System.out.println("The E-mail id is valid");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System.out.println("The E-mail id is not valid");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09931" name="Oval 11"/>
          <p:cNvSpPr>
            <a:spLocks noChangeArrowheads="1"/>
          </p:cNvSpPr>
          <p:nvPr/>
        </p:nvSpPr>
        <p:spPr bwMode="auto">
          <a:xfrm>
            <a:off x="1547813" y="4724400"/>
            <a:ext cx="2519362" cy="4333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09932" name="Oval 12"/>
          <p:cNvSpPr>
            <a:spLocks noChangeArrowheads="1"/>
          </p:cNvSpPr>
          <p:nvPr/>
        </p:nvSpPr>
        <p:spPr bwMode="auto">
          <a:xfrm>
            <a:off x="4284663" y="4652963"/>
            <a:ext cx="2663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  <p:bldP spid="209928" grpId="0" animBg="1"/>
      <p:bldP spid="209931" grpId="0" animBg="1"/>
      <p:bldP spid="209931" grpId="1" animBg="1"/>
      <p:bldP spid="2099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Objectives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08063"/>
            <a:ext cx="8229600" cy="594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i="1" smtClean="0"/>
              <a:t>Discuss the java.lang package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smtClean="0"/>
              <a:t>Identify the various Wrapper classes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smtClean="0"/>
              <a:t>Explain the String and StringBuffer classes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smtClean="0"/>
              <a:t>Discuss the concept of immutability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smtClean="0"/>
              <a:t>Identify the methods of the following classes: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i="1" smtClean="0"/>
              <a:t>Math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i="1" smtClean="0"/>
              <a:t>Runtime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i="1" smtClean="0"/>
              <a:t>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i="1" smtClean="0"/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i="1" smtClean="0"/>
              <a:t>Object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Extracting Strings 3-1</a:t>
            </a:r>
          </a:p>
        </p:txBody>
      </p:sp>
      <p:graphicFrame>
        <p:nvGraphicFramePr>
          <p:cNvPr id="217152" name="Group 64"/>
          <p:cNvGraphicFramePr>
            <a:graphicFrameLocks noGrp="1"/>
          </p:cNvGraphicFramePr>
          <p:nvPr>
            <p:ph idx="1"/>
          </p:nvPr>
        </p:nvGraphicFramePr>
        <p:xfrm>
          <a:off x="684213" y="1052513"/>
          <a:ext cx="8229600" cy="532149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Method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Description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1066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char charAt(int index)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is used to extract a single character from given position specified with index and the value mentioned at index should be nonnegative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String substring(int index)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is used to extract portions of a string starting from position index.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String substring(int beginindex, int endindex)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is used to extract portions of a string starting from position beginindex upto endindex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String concat(String str)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is used to concatenate two strings and create a new String object that contains the invoking string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String replace(char old, char new)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is used to replace all occurrences of one character in the invoking string with another character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String trim()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method is used to return a copy of the invoking string without any leading and trailing whitespace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Extracting Strings 3-2</a:t>
            </a:r>
          </a:p>
        </p:txBody>
      </p:sp>
      <p:graphicFrame>
        <p:nvGraphicFramePr>
          <p:cNvPr id="233508" name="Group 36"/>
          <p:cNvGraphicFramePr>
            <a:graphicFrameLocks noGrp="1"/>
          </p:cNvGraphicFramePr>
          <p:nvPr>
            <p:ph idx="1"/>
          </p:nvPr>
        </p:nvGraphicFramePr>
        <p:xfrm>
          <a:off x="611188" y="1052513"/>
          <a:ext cx="8302625" cy="5321495"/>
        </p:xfrm>
        <a:graphic>
          <a:graphicData uri="http://schemas.openxmlformats.org/drawingml/2006/table">
            <a:tbl>
              <a:tblPr/>
              <a:tblGrid>
                <a:gridCol w="4187825"/>
                <a:gridCol w="4114800"/>
              </a:tblGrid>
              <a:tr h="36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Method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Description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1066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char charAt(int index)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is used to extract a single character from given position specified with index and the value mentioned at index should be nonnegative.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String substring(int index)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is used to extract portions of a string starting from position index.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String substring(int beginindex, int endindex)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is used to extract portions of a string starting from position beginindex upto endindex.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String concat(String str)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is used to concatenate two strings and create a new String object that contains the invoking string.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String replace(char old, char new)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is used to replace all occurrences of one character in the invoking string with another character.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 String trim() 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This method is used to return a copy of the invoking string without any leading and trailing whitespace.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3502" name="Rectangle 30"/>
          <p:cNvSpPr>
            <a:spLocks noChangeArrowheads="1"/>
          </p:cNvSpPr>
          <p:nvPr/>
        </p:nvSpPr>
        <p:spPr bwMode="auto">
          <a:xfrm>
            <a:off x="1547813" y="2493963"/>
            <a:ext cx="6264275" cy="2303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宋体" panose="02010600030101010101" pitchFamily="2" charset="-122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宋体" panose="02010600030101010101" pitchFamily="2" charset="-122"/>
              </a:rPr>
              <a:t>char ch;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宋体" panose="02010600030101010101" pitchFamily="2" charset="-122"/>
              </a:rPr>
              <a:t>ch = "orange".charAt(3);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33503" name="Oval 31"/>
          <p:cNvSpPr>
            <a:spLocks noChangeArrowheads="1"/>
          </p:cNvSpPr>
          <p:nvPr/>
        </p:nvSpPr>
        <p:spPr bwMode="auto">
          <a:xfrm>
            <a:off x="2411413" y="3644900"/>
            <a:ext cx="2952750" cy="5048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3504" name="Line 32"/>
          <p:cNvSpPr>
            <a:spLocks noChangeShapeType="1"/>
          </p:cNvSpPr>
          <p:nvPr/>
        </p:nvSpPr>
        <p:spPr bwMode="auto">
          <a:xfrm>
            <a:off x="3635375" y="4149725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3505" name="Rectangle 33"/>
          <p:cNvSpPr>
            <a:spLocks noChangeArrowheads="1"/>
          </p:cNvSpPr>
          <p:nvPr/>
        </p:nvSpPr>
        <p:spPr bwMode="auto">
          <a:xfrm>
            <a:off x="1692275" y="5157788"/>
            <a:ext cx="3887788" cy="1223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This will extract the single character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 “n” from index(3)and store it inside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variable ch. </a:t>
            </a:r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>
            <a:off x="3059113" y="3429000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335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2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3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3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3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2" grpId="0" animBg="1"/>
      <p:bldP spid="233503" grpId="0" animBg="1"/>
      <p:bldP spid="233504" grpId="0" animBg="1"/>
      <p:bldP spid="233505" grpId="0" animBg="1"/>
      <p:bldP spid="2335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8229600" cy="601663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 </a:t>
            </a:r>
            <a:r>
              <a:rPr lang="en-US" altLang="en-US" sz="3200" smtClean="0"/>
              <a:t>Extracting Strings 3-3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9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Usage of string extraction or character extraction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Methods of String class such as substring(), concat(), replace(), trim()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50825" y="620713"/>
            <a:ext cx="8785225" cy="6143625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StringMethods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StringMethods()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This is a main method.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 @param args passed to the main method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public static void main(final String 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String s = "Java is a " + "platform independent language";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String s1 = "Hello world";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String s2 = "Hello";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String s3 = "HELLO";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System.out.println(s);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System.out.println("index of t = " + s.indexOf('t'));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System.out.println("last index of t = " +s.lastIndexOf('t'));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System.out.println("index of(t, 10) = " +s.indexOf('t‘, 10));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System.out.println(“ last index of(t, 60) = " + s.lastIndexOf('t‘, 60));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System.out.println(s1.substring(6));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System.out.println(s1.substring(3, 8));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System.out.println(s2.concat("World"));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System.out.println(s2.replace('l', 'w'));</a:t>
            </a:r>
          </a:p>
        </p:txBody>
      </p:sp>
      <p:sp>
        <p:nvSpPr>
          <p:cNvPr id="211976" name="Oval 8"/>
          <p:cNvSpPr>
            <a:spLocks noChangeArrowheads="1"/>
          </p:cNvSpPr>
          <p:nvPr/>
        </p:nvSpPr>
        <p:spPr bwMode="auto">
          <a:xfrm>
            <a:off x="2989263" y="5589588"/>
            <a:ext cx="1727200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11977" name="Oval 9"/>
          <p:cNvSpPr>
            <a:spLocks noChangeArrowheads="1"/>
          </p:cNvSpPr>
          <p:nvPr/>
        </p:nvSpPr>
        <p:spPr bwMode="auto">
          <a:xfrm>
            <a:off x="2917825" y="5876925"/>
            <a:ext cx="1870075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11978" name="Oval 10"/>
          <p:cNvSpPr>
            <a:spLocks noChangeArrowheads="1"/>
          </p:cNvSpPr>
          <p:nvPr/>
        </p:nvSpPr>
        <p:spPr bwMode="auto">
          <a:xfrm>
            <a:off x="3059113" y="6164263"/>
            <a:ext cx="1584325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11979" name="Oval 11"/>
          <p:cNvSpPr>
            <a:spLocks noChangeArrowheads="1"/>
          </p:cNvSpPr>
          <p:nvPr/>
        </p:nvSpPr>
        <p:spPr bwMode="auto">
          <a:xfrm>
            <a:off x="3059113" y="6381750"/>
            <a:ext cx="1585912" cy="4762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11980" name="Rectangle 12"/>
          <p:cNvSpPr>
            <a:spLocks noChangeArrowheads="1"/>
          </p:cNvSpPr>
          <p:nvPr/>
        </p:nvSpPr>
        <p:spPr bwMode="auto">
          <a:xfrm>
            <a:off x="358775" y="2924175"/>
            <a:ext cx="8389938" cy="1200150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System.out.println(s3.tolowercase());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System.out.println(s1.trim());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11981" name="Oval 13"/>
          <p:cNvSpPr>
            <a:spLocks noChangeArrowheads="1"/>
          </p:cNvSpPr>
          <p:nvPr/>
        </p:nvSpPr>
        <p:spPr bwMode="auto">
          <a:xfrm>
            <a:off x="3059113" y="2925763"/>
            <a:ext cx="2376487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11982" name="Oval 14"/>
          <p:cNvSpPr>
            <a:spLocks noChangeArrowheads="1"/>
          </p:cNvSpPr>
          <p:nvPr/>
        </p:nvSpPr>
        <p:spPr bwMode="auto">
          <a:xfrm>
            <a:off x="3132138" y="3213100"/>
            <a:ext cx="1728787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build="p"/>
      <p:bldP spid="211974" grpId="0" animBg="1"/>
      <p:bldP spid="211974" grpId="1" animBg="1"/>
      <p:bldP spid="211976" grpId="0" animBg="1"/>
      <p:bldP spid="211976" grpId="1" animBg="1"/>
      <p:bldP spid="211976" grpId="2" animBg="1"/>
      <p:bldP spid="211977" grpId="0" animBg="1"/>
      <p:bldP spid="211977" grpId="1" animBg="1"/>
      <p:bldP spid="211977" grpId="2" animBg="1"/>
      <p:bldP spid="211978" grpId="0" animBg="1"/>
      <p:bldP spid="211978" grpId="1" animBg="1"/>
      <p:bldP spid="211978" grpId="2" animBg="1"/>
      <p:bldP spid="211979" grpId="0" animBg="1"/>
      <p:bldP spid="211979" grpId="1" animBg="1"/>
      <p:bldP spid="211980" grpId="0" animBg="1"/>
      <p:bldP spid="211981" grpId="0" animBg="1"/>
      <p:bldP spid="2119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6016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Changing case of character</a:t>
            </a:r>
            <a:br>
              <a:rPr lang="en-US" altLang="en-US" sz="2800" smtClean="0"/>
            </a:br>
            <a:r>
              <a:rPr lang="en-US" altLang="en-US" sz="2800" smtClean="0"/>
              <a:t> within a string 2-1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838200" y="1981200"/>
            <a:ext cx="2133600" cy="5334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String1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9718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3733800" y="1828800"/>
            <a:ext cx="2514600" cy="762000"/>
          </a:xfrm>
          <a:prstGeom prst="ellipse">
            <a:avLst/>
          </a:prstGeom>
          <a:solidFill>
            <a:srgbClr val="CC9900">
              <a:alpha val="6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Using method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toUpperCase()</a:t>
            </a:r>
          </a:p>
        </p:txBody>
      </p:sp>
      <p:sp>
        <p:nvSpPr>
          <p:cNvPr id="203782" name="Line 6"/>
          <p:cNvSpPr>
            <a:spLocks noChangeShapeType="1"/>
          </p:cNvSpPr>
          <p:nvPr/>
        </p:nvSpPr>
        <p:spPr bwMode="auto">
          <a:xfrm>
            <a:off x="62484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7010400" y="1963738"/>
            <a:ext cx="1905000" cy="5334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EE244A"/>
                </a:solidFill>
                <a:ea typeface="宋体" panose="02010600030101010101" pitchFamily="2" charset="-122"/>
              </a:rPr>
              <a:t>STRING2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838200" y="4267200"/>
            <a:ext cx="2133600" cy="5334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STRING1</a:t>
            </a: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29718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786" name="Oval 10"/>
          <p:cNvSpPr>
            <a:spLocks noChangeArrowheads="1"/>
          </p:cNvSpPr>
          <p:nvPr/>
        </p:nvSpPr>
        <p:spPr bwMode="auto">
          <a:xfrm>
            <a:off x="3733800" y="4114800"/>
            <a:ext cx="2514600" cy="762000"/>
          </a:xfrm>
          <a:prstGeom prst="ellipse">
            <a:avLst/>
          </a:prstGeom>
          <a:solidFill>
            <a:srgbClr val="CC9900">
              <a:alpha val="6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Using method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toLowerCase()</a:t>
            </a:r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>
            <a:off x="62484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7010400" y="4249738"/>
            <a:ext cx="1905000" cy="533400"/>
          </a:xfrm>
          <a:prstGeom prst="rect">
            <a:avLst/>
          </a:prstGeom>
          <a:solidFill>
            <a:srgbClr val="F0FA9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EE244A"/>
                </a:solidFill>
                <a:ea typeface="宋体" panose="02010600030101010101" pitchFamily="2" charset="-122"/>
              </a:rPr>
              <a:t>string2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1219200" y="26670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Syntax </a:t>
            </a:r>
          </a:p>
        </p:txBody>
      </p:sp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1600200" y="3124200"/>
            <a:ext cx="3886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public String toUpperCase();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1219200" y="51054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Syntax </a:t>
            </a:r>
          </a:p>
        </p:txBody>
      </p:sp>
      <p:sp>
        <p:nvSpPr>
          <p:cNvPr id="203792" name="Rectangle 16"/>
          <p:cNvSpPr>
            <a:spLocks noChangeArrowheads="1"/>
          </p:cNvSpPr>
          <p:nvPr/>
        </p:nvSpPr>
        <p:spPr bwMode="auto">
          <a:xfrm>
            <a:off x="1600200" y="5638800"/>
            <a:ext cx="40386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Public String toLowerCase();</a:t>
            </a: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5715000" y="4191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1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1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1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1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nimBg="1"/>
      <p:bldP spid="203780" grpId="0" animBg="1"/>
      <p:bldP spid="203781" grpId="0" animBg="1"/>
      <p:bldP spid="203782" grpId="0" animBg="1"/>
      <p:bldP spid="203783" grpId="0" animBg="1"/>
      <p:bldP spid="203784" grpId="0" animBg="1"/>
      <p:bldP spid="203785" grpId="0" animBg="1"/>
      <p:bldP spid="203786" grpId="0" animBg="1"/>
      <p:bldP spid="203787" grpId="0" animBg="1"/>
      <p:bldP spid="203788" grpId="0" animBg="1"/>
      <p:bldP spid="203789" grpId="0"/>
      <p:bldP spid="203790" grpId="0" animBg="1"/>
      <p:bldP spid="203791" grpId="0"/>
      <p:bldP spid="20379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8229600" cy="601663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3200" smtClean="0"/>
              <a:t>Changing case of character</a:t>
            </a:r>
            <a:br>
              <a:rPr lang="en-US" altLang="en-US" sz="3200" smtClean="0"/>
            </a:br>
            <a:r>
              <a:rPr lang="en-US" altLang="en-US" sz="3200" smtClean="0"/>
              <a:t> within a string 2-2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10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Changing the case of characters within a string</a:t>
            </a:r>
          </a:p>
          <a:p>
            <a:pPr eaLnBrk="1" hangingPunct="1"/>
            <a:r>
              <a:rPr lang="en-US" altLang="en-US" sz="2400" i="1"/>
              <a:t>Using Methods of String class such as toUpperCase(), toLowerCase();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755650" y="1147763"/>
            <a:ext cx="8066088" cy="5594350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StringTest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StringTest()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This is a main method.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 It demonstrates the length() and UpperCase() methods of Strings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 @param args passed to the main method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static void main(final String 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String name = new String("George");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System.out.println("Name is " + 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int length = name.length();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System.out.println("Length of name " + length + " characters");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System.out.println("Name in UpperCase will be: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String nameUppercase = name.toUpperCase();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System.out.println(nameUppercase);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10954" name="Oval 10"/>
          <p:cNvSpPr>
            <a:spLocks noChangeArrowheads="1"/>
          </p:cNvSpPr>
          <p:nvPr/>
        </p:nvSpPr>
        <p:spPr bwMode="auto">
          <a:xfrm>
            <a:off x="5075238" y="5516563"/>
            <a:ext cx="266541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10956" name="Oval 12"/>
          <p:cNvSpPr>
            <a:spLocks noChangeArrowheads="1"/>
          </p:cNvSpPr>
          <p:nvPr/>
        </p:nvSpPr>
        <p:spPr bwMode="auto">
          <a:xfrm>
            <a:off x="3706813" y="4437063"/>
            <a:ext cx="2305050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build="p"/>
      <p:bldP spid="210953" grpId="0" animBg="1"/>
      <p:bldP spid="210954" grpId="0" animBg="1"/>
      <p:bldP spid="2109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StringBuffer class 2-1</a:t>
            </a:r>
          </a:p>
        </p:txBody>
      </p:sp>
      <p:graphicFrame>
        <p:nvGraphicFramePr>
          <p:cNvPr id="214091" name="Group 75"/>
          <p:cNvGraphicFramePr>
            <a:graphicFrameLocks noGrp="1"/>
          </p:cNvGraphicFramePr>
          <p:nvPr>
            <p:ph idx="1"/>
          </p:nvPr>
        </p:nvGraphicFramePr>
        <p:xfrm>
          <a:off x="684213" y="2565400"/>
          <a:ext cx="8351837" cy="3336925"/>
        </p:xfrm>
        <a:graphic>
          <a:graphicData uri="http://schemas.openxmlformats.org/drawingml/2006/table">
            <a:tbl>
              <a:tblPr/>
              <a:tblGrid>
                <a:gridCol w="3600450"/>
                <a:gridCol w="4751387"/>
              </a:tblGrid>
              <a:tr h="7192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Constructors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Description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6589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public StringBuffer()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Reserves room for 16 characters.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8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public StringBuffer (int length)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This sets the size of the buffer.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8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public StringBuffer(Stringvalue)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Accepts a String as an argument that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sets the initial content and reserves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room for 16 more characters without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reallocation.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04" name="Text Box 72"/>
          <p:cNvSpPr txBox="1">
            <a:spLocks noChangeArrowheads="1"/>
          </p:cNvSpPr>
          <p:nvPr/>
        </p:nvSpPr>
        <p:spPr bwMode="auto">
          <a:xfrm>
            <a:off x="827088" y="1125538"/>
            <a:ext cx="7777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42005" name="Rectangle 73"/>
          <p:cNvSpPr>
            <a:spLocks noChangeArrowheads="1"/>
          </p:cNvSpPr>
          <p:nvPr/>
        </p:nvSpPr>
        <p:spPr bwMode="auto">
          <a:xfrm>
            <a:off x="539750" y="1341438"/>
            <a:ext cx="86042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i="1">
                <a:ea typeface="宋体" panose="02010600030101010101" pitchFamily="2" charset="-122"/>
              </a:rPr>
              <a:t>  </a:t>
            </a:r>
            <a:r>
              <a:rPr lang="en-US" altLang="zh-CN" sz="2200">
                <a:ea typeface="宋体" panose="02010600030101010101" pitchFamily="2" charset="-122"/>
              </a:rPr>
              <a:t>StringBuffer represents a string that can be modified.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>
                <a:ea typeface="宋体" panose="02010600030101010101" pitchFamily="2" charset="-122"/>
              </a:rPr>
              <a:t>  Strings that use concatenation operator(+) create a string buffer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ea typeface="宋体" panose="02010600030101010101" pitchFamily="2" charset="-122"/>
              </a:rPr>
              <a:t>     object automatically.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StringBuffer class 2-2</a:t>
            </a:r>
          </a:p>
        </p:txBody>
      </p:sp>
      <p:graphicFrame>
        <p:nvGraphicFramePr>
          <p:cNvPr id="216207" name="Group 143"/>
          <p:cNvGraphicFramePr>
            <a:graphicFrameLocks noGrp="1"/>
          </p:cNvGraphicFramePr>
          <p:nvPr>
            <p:ph idx="1"/>
          </p:nvPr>
        </p:nvGraphicFramePr>
        <p:xfrm>
          <a:off x="611188" y="1471613"/>
          <a:ext cx="8424862" cy="4805362"/>
        </p:xfrm>
        <a:graphic>
          <a:graphicData uri="http://schemas.openxmlformats.org/drawingml/2006/table">
            <a:tbl>
              <a:tblPr/>
              <a:tblGrid>
                <a:gridCol w="3260725"/>
                <a:gridCol w="5164137"/>
              </a:tblGrid>
              <a:tr h="365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StringBuffer insert(String 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Inserts a string representation of boolean value at given position.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int length( 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Determines length of StringBuffer object.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void setCharAt(int pos, char ch)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Sets the character at the position specified by pos with the new value specified by ch.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7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String toString( 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Converts to String form.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7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StringBuffer reverse()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Reverses the characters within a StringBuffer object.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StringBuffer delete(int start, int end)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This will delete a sequence of characters from the invoking object starting from position specified by start till the index – 1 position specified by end.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StringBuffer deleteCharAt(int pos)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This will delete the character at the index specified by pos.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StringBuffer replace(int start, int end, String 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57325" algn="l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It replaces one set of characters with another set. The replacement string s will replace from the position specified by start till the position specified by end.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Immutability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400" smtClean="0"/>
              <a:t>An object is considered immutable if its state cannot change after it is constructed.</a:t>
            </a:r>
          </a:p>
          <a:p>
            <a:r>
              <a:rPr lang="en-IN" altLang="en-US" sz="2400" smtClean="0"/>
              <a:t>Simply an immutable class is a class whose properties can not be modified after creation.</a:t>
            </a:r>
          </a:p>
          <a:p>
            <a:r>
              <a:rPr lang="en-IN" altLang="en-US" sz="2400" smtClean="0"/>
              <a:t> That means at creation, all of the instance data is provided and remain unchanged till the destruction of the objects.</a:t>
            </a:r>
          </a:p>
          <a:p>
            <a:r>
              <a:rPr lang="en-IN" altLang="en-US" sz="2400" smtClean="0"/>
              <a:t>Immutable classes are great for concurrent applications. </a:t>
            </a:r>
          </a:p>
          <a:p>
            <a:r>
              <a:rPr lang="en-IN" altLang="en-US" sz="2400" smtClean="0"/>
              <a:t>As per their immutable nature, they help to maintain the application in non-corrupted and consistent behavior as the state of the instances can not be changed.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smtClean="0"/>
              <a:t>Rules for Writing Immutable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All fields are private &amp; final</a:t>
            </a:r>
          </a:p>
          <a:p>
            <a:pPr>
              <a:defRPr/>
            </a:pPr>
            <a:r>
              <a:rPr lang="en-IN" dirty="0" smtClean="0"/>
              <a:t>Class can not be extended</a:t>
            </a:r>
          </a:p>
          <a:p>
            <a:pPr>
              <a:defRPr/>
            </a:pPr>
            <a:r>
              <a:rPr lang="en-IN" dirty="0" smtClean="0"/>
              <a:t>No public method can change the state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b="1" dirty="0" smtClean="0"/>
              <a:t>Examples</a:t>
            </a:r>
          </a:p>
          <a:p>
            <a:pPr>
              <a:defRPr/>
            </a:pPr>
            <a:r>
              <a:rPr lang="en-IN" dirty="0" smtClean="0"/>
              <a:t>String</a:t>
            </a:r>
          </a:p>
          <a:p>
            <a:pPr>
              <a:defRPr/>
            </a:pPr>
            <a:r>
              <a:rPr lang="en-IN" dirty="0" smtClean="0"/>
              <a:t>Boxed primitives like Integer, Long and etc.</a:t>
            </a:r>
          </a:p>
          <a:p>
            <a:pPr>
              <a:defRPr/>
            </a:pPr>
            <a:r>
              <a:rPr lang="en-IN" dirty="0" err="1" smtClean="0"/>
              <a:t>BigInteger</a:t>
            </a:r>
            <a:endParaRPr lang="en-IN" dirty="0" smtClean="0"/>
          </a:p>
          <a:p>
            <a:pPr>
              <a:defRPr/>
            </a:pPr>
            <a:r>
              <a:rPr lang="en-IN" dirty="0" err="1" smtClean="0"/>
              <a:t>BigDecimal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684213" y="1196975"/>
            <a:ext cx="5616575" cy="3095625"/>
          </a:xfrm>
          <a:prstGeom prst="rect">
            <a:avLst/>
          </a:prstGeom>
          <a:solidFill>
            <a:srgbClr val="F3B6A1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Immutability 2-1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338388" y="1628775"/>
            <a:ext cx="3673475" cy="720725"/>
          </a:xfrm>
          <a:prstGeom prst="rect">
            <a:avLst/>
          </a:prstGeom>
          <a:solidFill>
            <a:schemeClr val="folHlink"/>
          </a:solidFill>
          <a:ln w="349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ea typeface="宋体" panose="02010600030101010101" pitchFamily="2" charset="-122"/>
              </a:rPr>
              <a:t>Java Strings</a:t>
            </a:r>
          </a:p>
        </p:txBody>
      </p:sp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755650" y="1700213"/>
            <a:ext cx="1584325" cy="576262"/>
          </a:xfrm>
          <a:prstGeom prst="rightArrow">
            <a:avLst>
              <a:gd name="adj1" fmla="val 50000"/>
              <a:gd name="adj2" fmla="val 68733"/>
            </a:avLst>
          </a:prstGeom>
          <a:solidFill>
            <a:srgbClr val="F9B979"/>
          </a:solidFill>
          <a:ln w="28575">
            <a:solidFill>
              <a:srgbClr val="F9B97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  <a:ea typeface="宋体" panose="02010600030101010101" pitchFamily="2" charset="-122"/>
              </a:rPr>
              <a:t>After Creating</a:t>
            </a:r>
          </a:p>
        </p:txBody>
      </p:sp>
      <p:sp>
        <p:nvSpPr>
          <p:cNvPr id="161798" name="Oval 6"/>
          <p:cNvSpPr>
            <a:spLocks noChangeArrowheads="1"/>
          </p:cNvSpPr>
          <p:nvPr/>
        </p:nvSpPr>
        <p:spPr bwMode="auto">
          <a:xfrm>
            <a:off x="2916238" y="2997200"/>
            <a:ext cx="2519362" cy="1008063"/>
          </a:xfrm>
          <a:prstGeom prst="ellipse">
            <a:avLst/>
          </a:prstGeom>
          <a:solidFill>
            <a:srgbClr val="FF3300"/>
          </a:solidFill>
          <a:ln w="349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ea typeface="宋体" panose="02010600030101010101" pitchFamily="2" charset="-122"/>
              </a:rPr>
              <a:t>Direct Modification</a:t>
            </a:r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>
            <a:off x="3563938" y="3068638"/>
            <a:ext cx="1296987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 flipH="1">
            <a:off x="3563938" y="3068638"/>
            <a:ext cx="1152525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>
            <a:off x="4140200" y="2349500"/>
            <a:ext cx="0" cy="647700"/>
          </a:xfrm>
          <a:prstGeom prst="line">
            <a:avLst/>
          </a:prstGeom>
          <a:noFill/>
          <a:ln w="3175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809" name="AutoShape 17"/>
          <p:cNvSpPr>
            <a:spLocks noChangeArrowheads="1"/>
          </p:cNvSpPr>
          <p:nvPr/>
        </p:nvSpPr>
        <p:spPr bwMode="auto">
          <a:xfrm>
            <a:off x="6300788" y="2492375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9B979"/>
          </a:solidFill>
          <a:ln w="9525">
            <a:solidFill>
              <a:srgbClr val="F9B97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61814" name="Rectangle 22"/>
          <p:cNvSpPr>
            <a:spLocks noChangeArrowheads="1"/>
          </p:cNvSpPr>
          <p:nvPr/>
        </p:nvSpPr>
        <p:spPr bwMode="auto">
          <a:xfrm>
            <a:off x="7092950" y="2276475"/>
            <a:ext cx="1728788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61815" name="Rectangle 23"/>
          <p:cNvSpPr>
            <a:spLocks noChangeArrowheads="1"/>
          </p:cNvSpPr>
          <p:nvPr/>
        </p:nvSpPr>
        <p:spPr bwMode="auto">
          <a:xfrm>
            <a:off x="7164388" y="2276475"/>
            <a:ext cx="153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ea typeface="宋体" panose="02010600030101010101" pitchFamily="2" charset="-122"/>
              </a:rPr>
              <a:t>Concept of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ea typeface="宋体" panose="02010600030101010101" pitchFamily="2" charset="-122"/>
              </a:rPr>
              <a:t>Immutability</a:t>
            </a:r>
          </a:p>
        </p:txBody>
      </p:sp>
      <p:cxnSp>
        <p:nvCxnSpPr>
          <p:cNvPr id="161816" name="AutoShape 24"/>
          <p:cNvCxnSpPr>
            <a:cxnSpLocks noChangeShapeType="1"/>
          </p:cNvCxnSpPr>
          <p:nvPr/>
        </p:nvCxnSpPr>
        <p:spPr bwMode="auto">
          <a:xfrm rot="5400000">
            <a:off x="5580857" y="2851943"/>
            <a:ext cx="2305050" cy="244951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817" name="Text Box 25"/>
          <p:cNvSpPr txBox="1">
            <a:spLocks noChangeArrowheads="1"/>
          </p:cNvSpPr>
          <p:nvPr/>
        </p:nvSpPr>
        <p:spPr bwMode="auto">
          <a:xfrm flipV="1">
            <a:off x="5651500" y="4935538"/>
            <a:ext cx="23034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ea typeface="宋体" panose="02010600030101010101" pitchFamily="2" charset="-122"/>
              </a:rPr>
              <a:t>Can be overcome by</a:t>
            </a:r>
          </a:p>
        </p:txBody>
      </p:sp>
      <p:cxnSp>
        <p:nvCxnSpPr>
          <p:cNvPr id="161818" name="AutoShape 26"/>
          <p:cNvCxnSpPr>
            <a:cxnSpLocks noChangeShapeType="1"/>
          </p:cNvCxnSpPr>
          <p:nvPr/>
        </p:nvCxnSpPr>
        <p:spPr bwMode="auto">
          <a:xfrm rot="10800000">
            <a:off x="4356100" y="4652963"/>
            <a:ext cx="1223963" cy="576262"/>
          </a:xfrm>
          <a:prstGeom prst="bentConnector3">
            <a:avLst>
              <a:gd name="adj1" fmla="val 7907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819" name="Oval 27"/>
          <p:cNvSpPr>
            <a:spLocks noChangeArrowheads="1"/>
          </p:cNvSpPr>
          <p:nvPr/>
        </p:nvSpPr>
        <p:spPr bwMode="auto">
          <a:xfrm>
            <a:off x="2124075" y="4365625"/>
            <a:ext cx="2232025" cy="6477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StringBuffer Class</a:t>
            </a:r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 flipH="1">
            <a:off x="1403350" y="4868863"/>
            <a:ext cx="9366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395288" y="5516563"/>
            <a:ext cx="2124075" cy="792162"/>
          </a:xfrm>
          <a:prstGeom prst="rect">
            <a:avLst/>
          </a:prstGeom>
          <a:solidFill>
            <a:srgbClr val="F3B6A1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Peer class of String</a:t>
            </a:r>
          </a:p>
        </p:txBody>
      </p:sp>
      <p:sp>
        <p:nvSpPr>
          <p:cNvPr id="161823" name="Rectangle 31"/>
          <p:cNvSpPr>
            <a:spLocks noChangeArrowheads="1"/>
          </p:cNvSpPr>
          <p:nvPr/>
        </p:nvSpPr>
        <p:spPr bwMode="auto">
          <a:xfrm>
            <a:off x="2627313" y="5516563"/>
            <a:ext cx="2520950" cy="792162"/>
          </a:xfrm>
          <a:prstGeom prst="rect">
            <a:avLst/>
          </a:prstGeom>
          <a:solidFill>
            <a:srgbClr val="F3B6A1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Represents mutable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sequence of growable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and writable characters</a:t>
            </a:r>
          </a:p>
        </p:txBody>
      </p:sp>
      <p:sp>
        <p:nvSpPr>
          <p:cNvPr id="161824" name="Rectangle 32"/>
          <p:cNvSpPr>
            <a:spLocks noChangeArrowheads="1"/>
          </p:cNvSpPr>
          <p:nvPr/>
        </p:nvSpPr>
        <p:spPr bwMode="auto">
          <a:xfrm>
            <a:off x="5292725" y="5516563"/>
            <a:ext cx="2447925" cy="792162"/>
          </a:xfrm>
          <a:prstGeom prst="rect">
            <a:avLst/>
          </a:prstGeom>
          <a:solidFill>
            <a:srgbClr val="F3B6A1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Inserts characters in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centre or appends 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end of string</a:t>
            </a:r>
          </a:p>
        </p:txBody>
      </p:sp>
      <p:sp>
        <p:nvSpPr>
          <p:cNvPr id="161826" name="Line 34"/>
          <p:cNvSpPr>
            <a:spLocks noChangeShapeType="1"/>
          </p:cNvSpPr>
          <p:nvPr/>
        </p:nvSpPr>
        <p:spPr bwMode="auto">
          <a:xfrm>
            <a:off x="4284663" y="4797425"/>
            <a:ext cx="122396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829" name="Line 37"/>
          <p:cNvSpPr>
            <a:spLocks noChangeShapeType="1"/>
          </p:cNvSpPr>
          <p:nvPr/>
        </p:nvSpPr>
        <p:spPr bwMode="auto">
          <a:xfrm>
            <a:off x="3348038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1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6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10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10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10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8" grpId="0" animBg="1"/>
      <p:bldP spid="161796" grpId="0" animBg="1"/>
      <p:bldP spid="161797" grpId="0" animBg="1"/>
      <p:bldP spid="161798" grpId="0" animBg="1"/>
      <p:bldP spid="161804" grpId="0" animBg="1"/>
      <p:bldP spid="161806" grpId="0" animBg="1"/>
      <p:bldP spid="161807" grpId="0" animBg="1"/>
      <p:bldP spid="161809" grpId="0" animBg="1"/>
      <p:bldP spid="161814" grpId="0" animBg="1"/>
      <p:bldP spid="161815" grpId="0"/>
      <p:bldP spid="161819" grpId="0" animBg="1"/>
      <p:bldP spid="161821" grpId="0" animBg="1"/>
      <p:bldP spid="161822" grpId="0" animBg="1"/>
      <p:bldP spid="161823" grpId="0" animBg="1"/>
      <p:bldP spid="161824" grpId="0" animBg="1"/>
      <p:bldP spid="161826" grpId="0" animBg="1"/>
      <p:bldP spid="1618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9" name="AutoShape 5"/>
          <p:cNvSpPr>
            <a:spLocks noChangeArrowheads="1"/>
          </p:cNvSpPr>
          <p:nvPr/>
        </p:nvSpPr>
        <p:spPr bwMode="auto">
          <a:xfrm>
            <a:off x="539750" y="1700213"/>
            <a:ext cx="4391025" cy="4537075"/>
          </a:xfrm>
          <a:prstGeom prst="flowChartAlternateProcess">
            <a:avLst/>
          </a:prstGeom>
          <a:solidFill>
            <a:srgbClr val="DDDDDD">
              <a:alpha val="5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1403350" y="2276475"/>
            <a:ext cx="2305050" cy="865188"/>
          </a:xfrm>
          <a:prstGeom prst="rect">
            <a:avLst/>
          </a:prstGeom>
          <a:solidFill>
            <a:srgbClr val="F3B6A1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Using class List</a:t>
            </a:r>
          </a:p>
        </p:txBody>
      </p:sp>
      <p:sp>
        <p:nvSpPr>
          <p:cNvPr id="231445" name="Oval 21"/>
          <p:cNvSpPr>
            <a:spLocks noChangeArrowheads="1"/>
          </p:cNvSpPr>
          <p:nvPr/>
        </p:nvSpPr>
        <p:spPr bwMode="auto">
          <a:xfrm>
            <a:off x="900113" y="1773238"/>
            <a:ext cx="3384550" cy="1727200"/>
          </a:xfrm>
          <a:prstGeom prst="ellipse">
            <a:avLst/>
          </a:prstGeom>
          <a:solidFill>
            <a:srgbClr val="FFFF00">
              <a:alpha val="3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Packages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836738" y="1268413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ea typeface="宋体" panose="02010600030101010101" pitchFamily="2" charset="-122"/>
              </a:rPr>
              <a:t>Program Code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1476375" y="4941888"/>
            <a:ext cx="2376488" cy="792162"/>
          </a:xfrm>
          <a:prstGeom prst="rect">
            <a:avLst/>
          </a:prstGeom>
          <a:solidFill>
            <a:srgbClr val="F3B6A1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Using class List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1433" name="Line 9"/>
          <p:cNvSpPr>
            <a:spLocks noChangeShapeType="1"/>
          </p:cNvSpPr>
          <p:nvPr/>
        </p:nvSpPr>
        <p:spPr bwMode="auto">
          <a:xfrm>
            <a:off x="539750" y="3860800"/>
            <a:ext cx="4392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31434" name="AutoShape 10"/>
          <p:cNvCxnSpPr>
            <a:cxnSpLocks noChangeShapeType="1"/>
          </p:cNvCxnSpPr>
          <p:nvPr/>
        </p:nvCxnSpPr>
        <p:spPr bwMode="auto">
          <a:xfrm flipV="1">
            <a:off x="4930775" y="2636838"/>
            <a:ext cx="577850" cy="111601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435" name="AutoShape 11"/>
          <p:cNvCxnSpPr>
            <a:cxnSpLocks noChangeShapeType="1"/>
          </p:cNvCxnSpPr>
          <p:nvPr/>
        </p:nvCxnSpPr>
        <p:spPr bwMode="auto">
          <a:xfrm rot="16200000" flipH="1">
            <a:off x="4788694" y="4077494"/>
            <a:ext cx="935038" cy="647700"/>
          </a:xfrm>
          <a:prstGeom prst="bentConnector3">
            <a:avLst>
              <a:gd name="adj1" fmla="val 288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436" name="Line 12"/>
          <p:cNvSpPr>
            <a:spLocks noChangeShapeType="1"/>
          </p:cNvSpPr>
          <p:nvPr/>
        </p:nvSpPr>
        <p:spPr bwMode="auto">
          <a:xfrm>
            <a:off x="4932363" y="38608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1437" name="Oval 13"/>
          <p:cNvSpPr>
            <a:spLocks noChangeArrowheads="1"/>
          </p:cNvSpPr>
          <p:nvPr/>
        </p:nvSpPr>
        <p:spPr bwMode="auto">
          <a:xfrm>
            <a:off x="6227763" y="3068638"/>
            <a:ext cx="2916237" cy="1655762"/>
          </a:xfrm>
          <a:prstGeom prst="ellipse">
            <a:avLst/>
          </a:prstGeom>
          <a:solidFill>
            <a:srgbClr val="F9B979">
              <a:alpha val="6588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   </a:t>
            </a:r>
            <a:r>
              <a:rPr lang="en-US" altLang="en-US" sz="1600">
                <a:ea typeface="宋体" panose="02010600030101010101" pitchFamily="2" charset="-122"/>
              </a:rPr>
              <a:t>Naming and visibility control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ea typeface="宋体" panose="02010600030101010101" pitchFamily="2" charset="-122"/>
              </a:rPr>
              <a:t>Mechanism known as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ea typeface="宋体" panose="02010600030101010101" pitchFamily="2" charset="-122"/>
              </a:rPr>
              <a:t>Package</a:t>
            </a:r>
          </a:p>
        </p:txBody>
      </p:sp>
      <p:sp>
        <p:nvSpPr>
          <p:cNvPr id="231443" name="Text Box 19"/>
          <p:cNvSpPr txBox="1">
            <a:spLocks noChangeArrowheads="1"/>
          </p:cNvSpPr>
          <p:nvPr/>
        </p:nvSpPr>
        <p:spPr bwMode="auto">
          <a:xfrm>
            <a:off x="468313" y="3429000"/>
            <a:ext cx="439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ea typeface="宋体" panose="02010600030101010101" pitchFamily="2" charset="-122"/>
              </a:rPr>
              <a:t>To ensure that class names are unique</a:t>
            </a:r>
          </a:p>
        </p:txBody>
      </p:sp>
      <p:sp>
        <p:nvSpPr>
          <p:cNvPr id="231446" name="Oval 22"/>
          <p:cNvSpPr>
            <a:spLocks noChangeArrowheads="1"/>
          </p:cNvSpPr>
          <p:nvPr/>
        </p:nvSpPr>
        <p:spPr bwMode="auto">
          <a:xfrm>
            <a:off x="971550" y="4437063"/>
            <a:ext cx="3384550" cy="1655762"/>
          </a:xfrm>
          <a:prstGeom prst="ellipse">
            <a:avLst/>
          </a:prstGeom>
          <a:solidFill>
            <a:srgbClr val="FFFF00">
              <a:alpha val="3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1835150" y="1844675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package1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1835150" y="4575175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package2</a:t>
            </a:r>
          </a:p>
        </p:txBody>
      </p:sp>
      <p:sp>
        <p:nvSpPr>
          <p:cNvPr id="231450" name="Rectangle 26"/>
          <p:cNvSpPr>
            <a:spLocks noChangeArrowheads="1"/>
          </p:cNvSpPr>
          <p:nvPr/>
        </p:nvSpPr>
        <p:spPr bwMode="auto">
          <a:xfrm>
            <a:off x="468313" y="3943350"/>
            <a:ext cx="442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ea typeface="宋体" panose="02010600030101010101" pitchFamily="2" charset="-122"/>
              </a:rPr>
              <a:t>Compartmentalizes the class name space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8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3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3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3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280"/>
                            </p:stCondLst>
                            <p:childTnLst>
                              <p:par>
                                <p:cTn id="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23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28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28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1000"/>
                                        <p:tgtEl>
                                          <p:spTgt spid="23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28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10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9" grpId="0" animBg="1"/>
      <p:bldP spid="231431" grpId="0" animBg="1"/>
      <p:bldP spid="231445" grpId="0" animBg="1"/>
      <p:bldP spid="231432" grpId="0" animBg="1"/>
      <p:bldP spid="231433" grpId="0" animBg="1"/>
      <p:bldP spid="231436" grpId="0" animBg="1"/>
      <p:bldP spid="231437" grpId="0" animBg="1"/>
      <p:bldP spid="231446" grpId="0" animBg="1"/>
      <p:bldP spid="2314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26988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Immutability 2-2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11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Usage of StringBuffer class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Methods of StringBuffer class such as append(), insert(), replace(), setCharAt(), toString()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50825" y="1052513"/>
            <a:ext cx="8820150" cy="5319712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StringBuf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StringBuf()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static void main(final String []args)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StringBuffer buf = new StringBuffer("Java");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buf.append(" Guide Ver1/"); // append // Java Guide Ver1/7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buf.append(3);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int index = 5;   // Insert  // Java Student Guide Ver1/7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buf.insert(index, "Student ");                   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index = 23;      // Set  // Java Student Guide Ver1.7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buf.setCharAt(index, '.');                        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int start = 24;   // Replace  // Java Student Guide Ver1.8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int end = 25;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buf.replace(start, end, “8");                    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String s = buf.toString();   //Convert to string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System.out.println(s);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971550" y="2708275"/>
            <a:ext cx="3816350" cy="5762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971550" y="5229225"/>
            <a:ext cx="3744913" cy="287338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971550" y="4076700"/>
            <a:ext cx="3600450" cy="3603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971550" y="4941888"/>
            <a:ext cx="4105275" cy="287337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971550" y="3573463"/>
            <a:ext cx="4248150" cy="28892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64881" name="Oval 17"/>
          <p:cNvSpPr>
            <a:spLocks noChangeArrowheads="1"/>
          </p:cNvSpPr>
          <p:nvPr/>
        </p:nvSpPr>
        <p:spPr bwMode="auto">
          <a:xfrm>
            <a:off x="5651500" y="2347913"/>
            <a:ext cx="13684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p"/>
      <p:bldP spid="164870" grpId="0" animBg="1"/>
      <p:bldP spid="164872" grpId="0" animBg="1"/>
      <p:bldP spid="164872" grpId="1" animBg="1"/>
      <p:bldP spid="164874" grpId="0" animBg="1"/>
      <p:bldP spid="164875" grpId="0" animBg="1"/>
      <p:bldP spid="164875" grpId="1" animBg="1"/>
      <p:bldP spid="164876" grpId="0" animBg="1"/>
      <p:bldP spid="164876" grpId="1" animBg="1"/>
      <p:bldP spid="164877" grpId="0" animBg="1"/>
      <p:bldP spid="164877" grpId="1" animBg="1"/>
      <p:bldP spid="16488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StringBuilder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445500" cy="5113337"/>
          </a:xfrm>
        </p:spPr>
        <p:txBody>
          <a:bodyPr/>
          <a:lstStyle/>
          <a:p>
            <a:pPr defTabSz="912813"/>
            <a:r>
              <a:rPr lang="en-IN" altLang="en-US" smtClean="0"/>
              <a:t>StringBuilder class is mutable sequence of characters. </a:t>
            </a:r>
          </a:p>
          <a:p>
            <a:pPr defTabSz="912813"/>
            <a:r>
              <a:rPr lang="en-IN" altLang="en-US" smtClean="0"/>
              <a:t>Java </a:t>
            </a:r>
            <a:r>
              <a:rPr lang="en-IN" altLang="en-US" b="1" smtClean="0"/>
              <a:t>StringBuilder</a:t>
            </a:r>
            <a:r>
              <a:rPr lang="en-IN" altLang="en-US" smtClean="0"/>
              <a:t> is identical    to </a:t>
            </a:r>
            <a:r>
              <a:rPr lang="en-IN" altLang="en-US" b="1" smtClean="0"/>
              <a:t>StringBuffer</a:t>
            </a:r>
            <a:r>
              <a:rPr lang="en-IN" altLang="en-US" smtClean="0"/>
              <a:t> except for one important difference it is not </a:t>
            </a:r>
            <a:r>
              <a:rPr lang="en-IN" altLang="en-US" b="1" smtClean="0"/>
              <a:t>synchronized</a:t>
            </a:r>
            <a:r>
              <a:rPr lang="en-IN" altLang="en-US" smtClean="0"/>
              <a:t> , that means it is not thread safe. </a:t>
            </a:r>
          </a:p>
          <a:p>
            <a:pPr defTabSz="912813"/>
            <a:r>
              <a:rPr lang="en-IN" altLang="en-US" smtClean="0"/>
              <a:t>The main difference between StringBuffer and StringBuilder is StringBuffer is synchronized, but StringBuilder is not. </a:t>
            </a:r>
          </a:p>
          <a:p>
            <a:pPr defTabSz="912813"/>
            <a:r>
              <a:rPr lang="en-IN" altLang="en-US" smtClean="0"/>
              <a:t>Use StringBuilder in all cases where you have only a </a:t>
            </a:r>
            <a:r>
              <a:rPr lang="en-IN" altLang="en-US" b="1" smtClean="0"/>
              <a:t>single thread</a:t>
            </a:r>
            <a:r>
              <a:rPr lang="en-IN" altLang="en-US" smtClean="0"/>
              <a:t> accessing your object.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StringBuilder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If execution speed and performance is a factor, StringBuilder class can be used in place of StringBuffer.</a:t>
            </a:r>
          </a:p>
          <a:p>
            <a:r>
              <a:rPr lang="en-IN" altLang="en-US" smtClean="0"/>
              <a:t> StringBuilder Class has common the append() and insert() methods. </a:t>
            </a:r>
          </a:p>
          <a:p>
            <a:r>
              <a:rPr lang="en-IN" altLang="en-US" smtClean="0"/>
              <a:t>These methods are overloaded within StringBuilder in order to accommodate different data type.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Java StringBuilder Constructors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088" y="1412875"/>
          <a:ext cx="8086726" cy="4752975"/>
        </p:xfrm>
        <a:graphic>
          <a:graphicData uri="http://schemas.openxmlformats.org/drawingml/2006/table">
            <a:tbl>
              <a:tblPr/>
              <a:tblGrid>
                <a:gridCol w="4043363"/>
                <a:gridCol w="4043363"/>
              </a:tblGrid>
              <a:tr h="43598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0" cap="all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CONSTRUCTOR</a:t>
                      </a:r>
                    </a:p>
                  </a:txBody>
                  <a:tcPr marL="42540" marR="42540" marT="85084" marB="8508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0" cap="all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42540" marR="42540" marT="85084" marB="8508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</a:tr>
              <a:tr h="95059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StringBuilder()</a:t>
                      </a:r>
                    </a:p>
                  </a:txBody>
                  <a:tcPr marL="42540" marR="42540" marT="85084" marB="8508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Creates an empty string builder with a default capacity of 16 (16 empty elements).</a:t>
                      </a:r>
                    </a:p>
                  </a:txBody>
                  <a:tcPr marL="42540" marR="42540" marT="85084" marB="8508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</a:tr>
              <a:tr h="146520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StringBuilder(CharSequence cs)</a:t>
                      </a:r>
                    </a:p>
                  </a:txBody>
                  <a:tcPr marL="42540" marR="42540" marT="85084" marB="8508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Constructs a string builder containing the same characters as the specified CharSequence, plus an extra 16 empty elements trailing the CharSequence.</a:t>
                      </a:r>
                    </a:p>
                  </a:txBody>
                  <a:tcPr marL="42540" marR="42540" marT="85084" marB="8508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</a:tr>
              <a:tr h="69329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StringBuilder(int initCapacity)</a:t>
                      </a:r>
                    </a:p>
                  </a:txBody>
                  <a:tcPr marL="42540" marR="42540" marT="85084" marB="8508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Creates an empty string builder with the specified initial capacity.</a:t>
                      </a:r>
                    </a:p>
                  </a:txBody>
                  <a:tcPr marL="42540" marR="42540" marT="85084" marB="8508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</a:tr>
              <a:tr h="12078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StringBuilder(String s)</a:t>
                      </a:r>
                    </a:p>
                  </a:txBody>
                  <a:tcPr marL="42540" marR="42540" marT="85084" marB="8508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Creates a string builder whose value is initialized by the specified string, plus an extra 16 empty elements trailing the string.</a:t>
                      </a:r>
                    </a:p>
                  </a:txBody>
                  <a:tcPr marL="42540" marR="42540" marT="85084" marB="8508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StringBuilder Example</a:t>
            </a:r>
          </a:p>
        </p:txBody>
      </p:sp>
      <p:sp>
        <p:nvSpPr>
          <p:cNvPr id="51203" name="Rectangle 1"/>
          <p:cNvSpPr>
            <a:spLocks noGrp="1" noChangeArrowheads="1"/>
          </p:cNvSpPr>
          <p:nvPr>
            <p:ph idx="1"/>
          </p:nvPr>
        </p:nvSpPr>
        <p:spPr>
          <a:xfrm>
            <a:off x="677863" y="1111250"/>
            <a:ext cx="7997825" cy="3687763"/>
          </a:xfrm>
          <a:solidFill>
            <a:srgbClr val="DDDDDD"/>
          </a:solidFill>
        </p:spPr>
        <p:txBody>
          <a:bodyPr lIns="33327" tIns="44436" rIns="33327" bIns="133308" anchor="ctr">
            <a:spAutoFit/>
          </a:bodyPr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creates empty builder, capacity 16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6600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StringBuilder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sb 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smtClean="0">
                <a:solidFill>
                  <a:srgbClr val="00008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smtClean="0">
                <a:solidFill>
                  <a:srgbClr val="6600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StringBuilder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adds 5 character string at beginning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sb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 smtClean="0">
                <a:solidFill>
                  <a:srgbClr val="0088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6600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400" smtClean="0">
                <a:solidFill>
                  <a:srgbClr val="00008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 smtClean="0">
                <a:solidFill>
                  <a:srgbClr val="0088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"StringBuilder length = "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sb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());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smtClean="0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prints 5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6600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400" smtClean="0">
                <a:solidFill>
                  <a:srgbClr val="00008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 smtClean="0">
                <a:solidFill>
                  <a:srgbClr val="0088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"StringBuilder capacity = "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sb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capacity</a:t>
            </a:r>
            <a:r>
              <a:rPr lang="en-US" altLang="zh-CN" sz="2400" smtClean="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());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smtClean="0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prints 16</a:t>
            </a:r>
            <a:r>
              <a:rPr lang="en-US" altLang="zh-CN" sz="1200" smtClean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lang="en-US" altLang="zh-CN" sz="3600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677863" y="4221163"/>
            <a:ext cx="7997825" cy="16573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327" tIns="44436" rIns="33327" bIns="133308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sb</a:t>
            </a:r>
            <a:r>
              <a:rPr lang="en-US" altLang="zh-CN" sz="240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240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>
                <a:solidFill>
                  <a:srgbClr val="0088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"World"</a:t>
            </a:r>
            <a:r>
              <a:rPr lang="en-US" altLang="zh-CN" sz="240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2400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now original string is changed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6600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240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400">
                <a:solidFill>
                  <a:srgbClr val="00008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240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240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sb</a:t>
            </a:r>
            <a:r>
              <a:rPr lang="en-US" altLang="zh-CN" sz="2400">
                <a:solidFill>
                  <a:srgbClr val="66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2400">
                <a:solidFill>
                  <a:srgbClr val="88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prints Hello World</a:t>
            </a:r>
            <a:r>
              <a:rPr lang="en-US" altLang="zh-CN" sz="12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lang="en-US" altLang="zh-CN" sz="360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StringBuilder vs StringBuffer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27088" y="1628775"/>
          <a:ext cx="7591426" cy="3146740"/>
        </p:xfrm>
        <a:graphic>
          <a:graphicData uri="http://schemas.openxmlformats.org/drawingml/2006/table">
            <a:tbl>
              <a:tblPr/>
              <a:tblGrid>
                <a:gridCol w="3795713"/>
                <a:gridCol w="3795713"/>
              </a:tblGrid>
              <a:tr h="46471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b="0" cap="all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STRINGBUFFER</a:t>
                      </a:r>
                    </a:p>
                  </a:txBody>
                  <a:tcPr marL="47625" marR="47625" marT="95218" marB="9521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b="0" cap="all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STRINGBUILDER</a:t>
                      </a:r>
                    </a:p>
                  </a:txBody>
                  <a:tcPr marL="47625" marR="47625" marT="95218" marB="9521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</a:tr>
              <a:tr h="464716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Synchronized, hence thread safe.</a:t>
                      </a:r>
                    </a:p>
                  </a:txBody>
                  <a:tcPr marL="47625" marR="47625" marT="95218" marB="9521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Not synchronized, not thread safe.</a:t>
                      </a:r>
                    </a:p>
                  </a:txBody>
                  <a:tcPr marL="47625" marR="47625" marT="95218" marB="9521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</a:tr>
              <a:tr h="73899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Operates slower due to thread safety feature</a:t>
                      </a:r>
                    </a:p>
                  </a:txBody>
                  <a:tcPr marL="47625" marR="47625" marT="95218" marB="9521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Better performance compared to StringBuffer</a:t>
                      </a:r>
                    </a:p>
                  </a:txBody>
                  <a:tcPr marL="47625" marR="47625" marT="95218" marB="9521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</a:tr>
              <a:tr h="73899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Has some extra methods – substring, length, capacity etc.</a:t>
                      </a:r>
                    </a:p>
                  </a:txBody>
                  <a:tcPr marL="47625" marR="47625" marT="95218" marB="9521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Not needed because these methods are present in String too.</a:t>
                      </a:r>
                    </a:p>
                  </a:txBody>
                  <a:tcPr marL="47625" marR="47625" marT="95218" marB="9521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</a:tr>
              <a:tr h="73899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Introduced in Java 1.2</a:t>
                      </a:r>
                    </a:p>
                  </a:txBody>
                  <a:tcPr marL="47625" marR="47625" marT="95218" marB="9521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Introduced in Java 1.5 for better performance.</a:t>
                      </a:r>
                    </a:p>
                  </a:txBody>
                  <a:tcPr marL="47625" marR="47625" marT="95218" marB="9521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When to use which one ?</a:t>
            </a:r>
            <a:endParaRPr lang="en-IN" alt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If a string is going to remain constant throughout the program, then use </a:t>
            </a:r>
            <a:r>
              <a:rPr lang="en-IN" altLang="en-US" b="1" smtClean="0">
                <a:solidFill>
                  <a:srgbClr val="FF0000"/>
                </a:solidFill>
              </a:rPr>
              <a:t>String</a:t>
            </a:r>
            <a:r>
              <a:rPr lang="en-IN" altLang="en-US" smtClean="0"/>
              <a:t> class object because a String object is immutable.</a:t>
            </a:r>
          </a:p>
          <a:p>
            <a:r>
              <a:rPr lang="en-IN" altLang="en-US" smtClean="0"/>
              <a:t>If a string can change (example: lots of logic and operations in the construction of the string) and will only be accessed from a single thread, using a </a:t>
            </a:r>
            <a:r>
              <a:rPr lang="en-IN" altLang="en-US" b="1" smtClean="0">
                <a:solidFill>
                  <a:srgbClr val="FF0000"/>
                </a:solidFill>
              </a:rPr>
              <a:t>StringBuilder</a:t>
            </a:r>
            <a:r>
              <a:rPr lang="en-IN" altLang="en-US" smtClean="0"/>
              <a:t> is good enough.</a:t>
            </a:r>
          </a:p>
          <a:p>
            <a:r>
              <a:rPr lang="en-IN" altLang="en-US" smtClean="0"/>
              <a:t>If a string can change, and will be accessed from multiple threads, use a StringBuffer because </a:t>
            </a:r>
            <a:r>
              <a:rPr lang="en-IN" altLang="en-US" b="1" smtClean="0">
                <a:solidFill>
                  <a:srgbClr val="FF0000"/>
                </a:solidFill>
              </a:rPr>
              <a:t>StringBuffer</a:t>
            </a:r>
            <a:r>
              <a:rPr lang="en-IN" altLang="en-US" smtClean="0"/>
              <a:t> is synchronous so you have thread-safety.</a:t>
            </a:r>
          </a:p>
          <a:p>
            <a:endParaRPr lang="en-I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StringTokenizer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StringTokenizer class in Java is used to break a string into tokens.</a:t>
            </a:r>
          </a:p>
          <a:p>
            <a:r>
              <a:rPr lang="en-IN" altLang="en-US" smtClean="0"/>
              <a:t>The java.util.StringTokenizer class allows an application to break a string into parts.</a:t>
            </a:r>
          </a:p>
          <a:p>
            <a:r>
              <a:rPr lang="en-IN" altLang="en-US" smtClean="0"/>
              <a:t>Its methods do not distinguish among identifiers, numbers, and quoted strings.</a:t>
            </a:r>
          </a:p>
          <a:p>
            <a:r>
              <a:rPr lang="en-IN" altLang="en-US" smtClean="0"/>
              <a:t>This class methods do not even recognize and skip comments.</a:t>
            </a:r>
          </a:p>
          <a:p>
            <a:r>
              <a:rPr lang="en-IN" altLang="en-US" smtClean="0"/>
              <a:t>Introduced since jdk1.0 .</a:t>
            </a:r>
          </a:p>
          <a:p>
            <a:endParaRPr lang="en-I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Constructors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4213" y="1370013"/>
          <a:ext cx="7848600" cy="4557712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37944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74608" marR="74608" marT="37306" marB="3730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5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</a:rPr>
                        <a:t>StringTokenizer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(String </a:t>
                      </a: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</a:rPr>
                        <a:t>str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This constructor a string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</a:rPr>
                        <a:t>tokenizer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 for the specified string.</a:t>
                      </a:r>
                    </a:p>
                  </a:txBody>
                  <a:tcPr marL="62173" marR="62173" marT="62177" marB="621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5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</a:rPr>
                        <a:t>StringTokenizer(String str, String delim)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This constructor constructs string tokenizer for the specified string.</a:t>
                      </a:r>
                    </a:p>
                  </a:txBody>
                  <a:tcPr marL="62173" marR="62173" marT="62177" marB="621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120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</a:rPr>
                        <a:t>StringTokenizer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(String </a:t>
                      </a: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</a:rPr>
                        <a:t>str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, String </a:t>
                      </a: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</a:rPr>
                        <a:t>delim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</a:rPr>
                        <a:t>returnDelims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This constructor constructs a string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</a:rPr>
                        <a:t>tokenizer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 for the specified string.</a:t>
                      </a:r>
                    </a:p>
                  </a:txBody>
                  <a:tcPr marL="62173" marR="62173" marT="62177" marB="621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4213" y="1268413"/>
          <a:ext cx="8229600" cy="4111625"/>
        </p:xfrm>
        <a:graphic>
          <a:graphicData uri="http://schemas.openxmlformats.org/drawingml/2006/table">
            <a:tbl>
              <a:tblPr/>
              <a:tblGrid>
                <a:gridCol w="1327130"/>
                <a:gridCol w="6902470"/>
              </a:tblGrid>
              <a:tr h="587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Modifier and Type</a:t>
                      </a:r>
                    </a:p>
                  </a:txBody>
                  <a:tcPr marL="45111" marR="128890" marT="19335" marB="1933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Method and Description</a:t>
                      </a:r>
                    </a:p>
                  </a:txBody>
                  <a:tcPr marL="45111" marR="19333" marT="19335" marB="19335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8617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int</a:t>
                      </a:r>
                    </a:p>
                  </a:txBody>
                  <a:tcPr marL="45111" marR="19333" marT="19335" marB="1933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countTokens</a:t>
                      </a:r>
                      <a:r>
                        <a:rPr lang="en-IN" sz="1800" dirty="0">
                          <a:effectLst/>
                        </a:rPr>
                        <a:t>()Calculates the number of times that this </a:t>
                      </a:r>
                      <a:r>
                        <a:rPr lang="en-IN" sz="1800" dirty="0" err="1">
                          <a:effectLst/>
                        </a:rPr>
                        <a:t>tokenizer's</a:t>
                      </a:r>
                      <a:r>
                        <a:rPr lang="en-IN" sz="1800" dirty="0">
                          <a:effectLst/>
                        </a:rPr>
                        <a:t> </a:t>
                      </a:r>
                      <a:r>
                        <a:rPr lang="en-IN" sz="1800" dirty="0" err="1">
                          <a:effectLst/>
                        </a:rPr>
                        <a:t>nextToken</a:t>
                      </a:r>
                      <a:r>
                        <a:rPr lang="en-IN" sz="1800" dirty="0">
                          <a:effectLst/>
                        </a:rPr>
                        <a:t> method can be called before it generates an exception.</a:t>
                      </a:r>
                    </a:p>
                  </a:txBody>
                  <a:tcPr marL="45111" marR="19333" marT="19335" marB="19335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boolean</a:t>
                      </a:r>
                    </a:p>
                  </a:txBody>
                  <a:tcPr marL="45111" marR="19333" marT="19335" marB="1933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none" strike="noStrike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hasMoreElements</a:t>
                      </a:r>
                      <a:r>
                        <a:rPr lang="en-IN" sz="1800">
                          <a:effectLst/>
                        </a:rPr>
                        <a:t>()Returns the same value as the hasMoreTokens method.</a:t>
                      </a:r>
                    </a:p>
                  </a:txBody>
                  <a:tcPr marL="45111" marR="19333" marT="19335" marB="19335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boolean</a:t>
                      </a:r>
                    </a:p>
                  </a:txBody>
                  <a:tcPr marL="45111" marR="19333" marT="19335" marB="1933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none" strike="noStrike">
                          <a:solidFill>
                            <a:srgbClr val="4C6B87"/>
                          </a:solidFill>
                          <a:effectLst/>
                          <a:hlinkClick r:id="rId4"/>
                        </a:rPr>
                        <a:t>hasMoreTokens</a:t>
                      </a:r>
                      <a:r>
                        <a:rPr lang="en-IN" sz="1800">
                          <a:effectLst/>
                        </a:rPr>
                        <a:t>()Tests if there are more tokens available from this tokenizer's string.</a:t>
                      </a:r>
                    </a:p>
                  </a:txBody>
                  <a:tcPr marL="45111" marR="19333" marT="19335" marB="19335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none" strike="noStrike">
                          <a:solidFill>
                            <a:srgbClr val="4C6B87"/>
                          </a:solidFill>
                          <a:effectLst/>
                          <a:hlinkClick r:id="rId5" tooltip="class in java.lang"/>
                        </a:rPr>
                        <a:t>Object</a:t>
                      </a:r>
                      <a:endParaRPr lang="en-IN" sz="1800">
                        <a:effectLst/>
                      </a:endParaRPr>
                    </a:p>
                  </a:txBody>
                  <a:tcPr marL="45111" marR="19333" marT="19335" marB="1933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6"/>
                        </a:rPr>
                        <a:t>nextElement</a:t>
                      </a:r>
                      <a:r>
                        <a:rPr lang="en-IN" sz="1800" dirty="0">
                          <a:effectLst/>
                        </a:rPr>
                        <a:t>()Returns the same value as the </a:t>
                      </a:r>
                      <a:r>
                        <a:rPr lang="en-IN" sz="1800" dirty="0" err="1">
                          <a:effectLst/>
                        </a:rPr>
                        <a:t>nextToken</a:t>
                      </a:r>
                      <a:r>
                        <a:rPr lang="en-IN" sz="1800" dirty="0">
                          <a:effectLst/>
                        </a:rPr>
                        <a:t> method, except that its declared return value is Object rather than String.</a:t>
                      </a:r>
                    </a:p>
                  </a:txBody>
                  <a:tcPr marL="45111" marR="19333" marT="19335" marB="19335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02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none" strike="noStrike">
                          <a:solidFill>
                            <a:srgbClr val="4C6B87"/>
                          </a:solidFill>
                          <a:effectLst/>
                          <a:hlinkClick r:id="rId7" tooltip="class in java.lang"/>
                        </a:rPr>
                        <a:t>String</a:t>
                      </a:r>
                      <a:endParaRPr lang="en-IN" sz="1800">
                        <a:effectLst/>
                      </a:endParaRPr>
                    </a:p>
                  </a:txBody>
                  <a:tcPr marL="45111" marR="19333" marT="19335" marB="1933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none" strike="noStrike">
                          <a:solidFill>
                            <a:srgbClr val="4C6B87"/>
                          </a:solidFill>
                          <a:effectLst/>
                          <a:hlinkClick r:id="rId8"/>
                        </a:rPr>
                        <a:t>nextToken</a:t>
                      </a:r>
                      <a:r>
                        <a:rPr lang="en-IN" sz="1800">
                          <a:effectLst/>
                        </a:rPr>
                        <a:t>()Returns the next token from this string tokenizer.</a:t>
                      </a:r>
                    </a:p>
                  </a:txBody>
                  <a:tcPr marL="45111" marR="19333" marT="19335" marB="19335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none" strike="noStrike">
                          <a:solidFill>
                            <a:srgbClr val="4C6B87"/>
                          </a:solidFill>
                          <a:effectLst/>
                          <a:hlinkClick r:id="rId7" tooltip="class in java.lang"/>
                        </a:rPr>
                        <a:t>String</a:t>
                      </a:r>
                      <a:endParaRPr lang="en-IN" sz="1800">
                        <a:effectLst/>
                      </a:endParaRPr>
                    </a:p>
                  </a:txBody>
                  <a:tcPr marL="45111" marR="19333" marT="19335" marB="19335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9"/>
                        </a:rPr>
                        <a:t>nextToken</a:t>
                      </a:r>
                      <a:r>
                        <a:rPr lang="en-IN" sz="1800" dirty="0">
                          <a:effectLst/>
                        </a:rPr>
                        <a:t>(</a:t>
                      </a:r>
                      <a:r>
                        <a:rPr lang="en-IN" sz="1800" b="1" u="none" strike="noStrike" dirty="0">
                          <a:solidFill>
                            <a:srgbClr val="4C6B87"/>
                          </a:solidFill>
                          <a:effectLst/>
                          <a:hlinkClick r:id="rId7" tooltip="class in java.lang"/>
                        </a:rPr>
                        <a:t>String</a:t>
                      </a:r>
                      <a:r>
                        <a:rPr lang="en-IN" sz="1800" dirty="0">
                          <a:effectLst/>
                        </a:rPr>
                        <a:t> </a:t>
                      </a:r>
                      <a:r>
                        <a:rPr lang="en-IN" sz="1800" dirty="0" err="1">
                          <a:effectLst/>
                        </a:rPr>
                        <a:t>delim</a:t>
                      </a:r>
                      <a:r>
                        <a:rPr lang="en-IN" sz="1800" dirty="0">
                          <a:effectLst/>
                        </a:rPr>
                        <a:t>)Returns the next token in this string </a:t>
                      </a:r>
                      <a:r>
                        <a:rPr lang="en-IN" sz="1800" dirty="0" err="1">
                          <a:effectLst/>
                        </a:rPr>
                        <a:t>tokenizer's</a:t>
                      </a:r>
                      <a:r>
                        <a:rPr lang="en-IN" sz="1800" dirty="0">
                          <a:effectLst/>
                        </a:rPr>
                        <a:t> string.</a:t>
                      </a:r>
                    </a:p>
                  </a:txBody>
                  <a:tcPr marL="45111" marR="19333" marT="19335" marB="19335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Creating Packages in Java 5-1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116013" y="119697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ea typeface="宋体" panose="02010600030101010101" pitchFamily="2" charset="-122"/>
              </a:rPr>
              <a:t>Syntax 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1258888" y="1700213"/>
            <a:ext cx="7272337" cy="792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package &lt;packagename&gt;;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1187450" y="3502025"/>
            <a:ext cx="4752975" cy="2303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package pack;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public class Welcome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    public void greet()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      System.out.println("hello");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971550" y="2774950"/>
            <a:ext cx="7993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&lt;packagename&gt; is the valid identifier following package naming conventions.</a:t>
            </a:r>
            <a:endParaRPr lang="en-US" altLang="en-US" sz="1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28362" name="Oval 10"/>
          <p:cNvSpPr>
            <a:spLocks noChangeArrowheads="1"/>
          </p:cNvSpPr>
          <p:nvPr/>
        </p:nvSpPr>
        <p:spPr bwMode="auto">
          <a:xfrm>
            <a:off x="1189038" y="3716338"/>
            <a:ext cx="2087562" cy="4333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228357" grpId="0" animBg="1"/>
      <p:bldP spid="228359" grpId="0" animBg="1"/>
      <p:bldP spid="228360" grpId="0"/>
      <p:bldP spid="22836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 </a:t>
            </a:r>
            <a:r>
              <a:rPr lang="en-IN" altLang="en-US" sz="3600" b="1" smtClean="0"/>
              <a:t>Example of the use of the tokenizer</a:t>
            </a:r>
            <a:endParaRPr lang="en-IN" altLang="en-US" b="1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229600" cy="26638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IN" altLang="en-US" smtClean="0"/>
              <a:t> StringTokenizer st = new StringTokenizer("this is a test");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altLang="en-US" smtClean="0"/>
              <a:t>     while (st.hasMoreTokens())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altLang="en-US" smtClean="0"/>
              <a:t>         System.out.println(st.nextToken());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altLang="en-US" smtClean="0"/>
              <a:t> 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8538" y="4437063"/>
            <a:ext cx="4572000" cy="12001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IN" dirty="0"/>
              <a:t>     this</a:t>
            </a:r>
          </a:p>
          <a:p>
            <a:pPr>
              <a:defRPr/>
            </a:pPr>
            <a:r>
              <a:rPr lang="en-IN" dirty="0"/>
              <a:t>     is</a:t>
            </a:r>
          </a:p>
          <a:p>
            <a:pPr>
              <a:defRPr/>
            </a:pPr>
            <a:r>
              <a:rPr lang="en-IN" dirty="0"/>
              <a:t>     a</a:t>
            </a:r>
          </a:p>
          <a:p>
            <a:pPr>
              <a:defRPr/>
            </a:pPr>
            <a:r>
              <a:rPr lang="en-IN" dirty="0"/>
              <a:t>    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Delimiters In Tokens </a:t>
            </a:r>
            <a:endParaRPr lang="en-IN" altLang="en-US" smtClean="0"/>
          </a:p>
        </p:txBody>
      </p:sp>
      <p:sp>
        <p:nvSpPr>
          <p:cNvPr id="58371" name="Rectangle 1"/>
          <p:cNvSpPr>
            <a:spLocks noGrp="1" noChangeArrowheads="1"/>
          </p:cNvSpPr>
          <p:nvPr>
            <p:ph idx="1"/>
          </p:nvPr>
        </p:nvSpPr>
        <p:spPr>
          <a:xfrm>
            <a:off x="684213" y="1460500"/>
            <a:ext cx="7416800" cy="44307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b="1" smtClean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240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java.util.StringTokenizer;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333333"/>
                </a:solidFill>
                <a:ea typeface="宋体" panose="02010600030101010101" pitchFamily="2" charset="-122"/>
              </a:rPr>
              <a:t> 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b="1" smtClean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40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smtClean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40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TokensWithDelimiter {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333333"/>
                </a:solidFill>
                <a:ea typeface="宋体" panose="02010600030101010101" pitchFamily="2" charset="-122"/>
              </a:rPr>
              <a:t>    </a:t>
            </a:r>
            <a:r>
              <a:rPr lang="en-US" altLang="zh-CN" sz="2400" b="1" smtClean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40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smtClean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40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smtClean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240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main(String a[]){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333333"/>
                </a:solidFill>
                <a:ea typeface="宋体" panose="02010600030101010101" pitchFamily="2" charset="-122"/>
              </a:rPr>
              <a:t>        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 msg = </a:t>
            </a:r>
            <a:r>
              <a:rPr lang="en-US" altLang="zh-CN" sz="240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40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hlinkClick r:id="rId2"/>
              </a:rPr>
              <a:t>http://10.123.43.67:80/</a:t>
            </a:r>
            <a:r>
              <a:rPr lang="en-US" altLang="zh-CN" sz="240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333333"/>
                </a:solidFill>
                <a:ea typeface="宋体" panose="02010600030101010101" pitchFamily="2" charset="-122"/>
              </a:rPr>
              <a:t>        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StringTokenizer st = </a:t>
            </a:r>
            <a:r>
              <a:rPr lang="en-US" altLang="zh-CN" sz="2400" b="1" smtClean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StringTokenizer(msg,</a:t>
            </a:r>
            <a:r>
              <a:rPr lang="en-US" altLang="zh-CN" sz="240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"://."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400" b="1" smtClean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333333"/>
                </a:solidFill>
                <a:ea typeface="宋体" panose="02010600030101010101" pitchFamily="2" charset="-122"/>
              </a:rPr>
              <a:t>        </a:t>
            </a:r>
            <a:r>
              <a:rPr lang="en-US" altLang="zh-CN" sz="2400" b="1" smtClean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(st.hasMoreTokens()){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333333"/>
                </a:solidFill>
                <a:ea typeface="宋体" panose="02010600030101010101" pitchFamily="2" charset="-122"/>
              </a:rPr>
              <a:t>            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System.out.println(st.nextToken());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333333"/>
                </a:solidFill>
                <a:ea typeface="宋体" panose="02010600030101010101" pitchFamily="2" charset="-122"/>
              </a:rPr>
              <a:t>        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333333"/>
                </a:solidFill>
                <a:ea typeface="宋体" panose="02010600030101010101" pitchFamily="2" charset="-122"/>
              </a:rPr>
              <a:t>    </a:t>
            </a: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4800" smtClean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39125" y="1906588"/>
            <a:ext cx="674688" cy="353853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http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 :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 /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 /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 10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.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123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 .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43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 .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67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: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 80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 /</a:t>
            </a:r>
            <a:r>
              <a:rPr lang="en-US" altLang="zh-CN" sz="1200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endParaRPr lang="en-US" altLang="zh-CN" sz="36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Math class 3-1</a:t>
            </a:r>
          </a:p>
        </p:txBody>
      </p:sp>
      <p:sp>
        <p:nvSpPr>
          <p:cNvPr id="165892" name="AutoShape 4"/>
          <p:cNvSpPr>
            <a:spLocks noChangeArrowheads="1"/>
          </p:cNvSpPr>
          <p:nvPr/>
        </p:nvSpPr>
        <p:spPr bwMode="auto">
          <a:xfrm>
            <a:off x="1403350" y="1343025"/>
            <a:ext cx="4824413" cy="3384550"/>
          </a:xfrm>
          <a:prstGeom prst="flowChartAlternateProcess">
            <a:avLst/>
          </a:prstGeom>
          <a:solidFill>
            <a:srgbClr val="F3B6A1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916238" y="83661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Math class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2698750" y="1990725"/>
            <a:ext cx="3313113" cy="6477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ea typeface="宋体" panose="02010600030101010101" pitchFamily="2" charset="-122"/>
              </a:rPr>
              <a:t>Methods for numeric operations</a:t>
            </a: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2698750" y="3359150"/>
            <a:ext cx="3313113" cy="6477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ea typeface="宋体" panose="02010600030101010101" pitchFamily="2" charset="-122"/>
              </a:rPr>
              <a:t>Methods for geometric functions</a:t>
            </a: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1476375" y="1701800"/>
            <a:ext cx="1079500" cy="2665413"/>
          </a:xfrm>
          <a:prstGeom prst="rect">
            <a:avLst/>
          </a:prstGeom>
          <a:solidFill>
            <a:schemeClr val="folHlink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Static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Methods</a:t>
            </a:r>
          </a:p>
        </p:txBody>
      </p:sp>
      <p:sp>
        <p:nvSpPr>
          <p:cNvPr id="165902" name="AutoShape 14"/>
          <p:cNvSpPr>
            <a:spLocks noChangeArrowheads="1"/>
          </p:cNvSpPr>
          <p:nvPr/>
        </p:nvSpPr>
        <p:spPr bwMode="auto">
          <a:xfrm>
            <a:off x="3563938" y="4727575"/>
            <a:ext cx="287337" cy="719138"/>
          </a:xfrm>
          <a:prstGeom prst="downArrow">
            <a:avLst>
              <a:gd name="adj1" fmla="val 50000"/>
              <a:gd name="adj2" fmla="val 62569"/>
            </a:avLst>
          </a:prstGeom>
          <a:solidFill>
            <a:srgbClr val="F9B97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65903" name="Oval 15"/>
          <p:cNvSpPr>
            <a:spLocks noChangeArrowheads="1"/>
          </p:cNvSpPr>
          <p:nvPr/>
        </p:nvSpPr>
        <p:spPr bwMode="auto">
          <a:xfrm>
            <a:off x="2411413" y="5446713"/>
            <a:ext cx="2592387" cy="935037"/>
          </a:xfrm>
          <a:prstGeom prst="ellipse">
            <a:avLst/>
          </a:prstGeom>
          <a:solidFill>
            <a:srgbClr val="F9B979">
              <a:alpha val="76077"/>
            </a:srgbClr>
          </a:solidFill>
          <a:ln w="2540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ea typeface="宋体" panose="02010600030101010101" pitchFamily="2" charset="-122"/>
              </a:rPr>
              <a:t>Subclassing</a:t>
            </a:r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>
            <a:off x="3059113" y="5519738"/>
            <a:ext cx="1296987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905" name="Line 17"/>
          <p:cNvSpPr>
            <a:spLocks noChangeShapeType="1"/>
          </p:cNvSpPr>
          <p:nvPr/>
        </p:nvSpPr>
        <p:spPr bwMode="auto">
          <a:xfrm flipH="1">
            <a:off x="3059113" y="5519738"/>
            <a:ext cx="1296987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372225" y="4438650"/>
            <a:ext cx="1512888" cy="1223963"/>
            <a:chOff x="4898" y="1979"/>
            <a:chExt cx="862" cy="771"/>
          </a:xfrm>
        </p:grpSpPr>
        <p:sp>
          <p:nvSpPr>
            <p:cNvPr id="59407" name="AutoShape 20"/>
            <p:cNvSpPr>
              <a:spLocks noChangeArrowheads="1"/>
            </p:cNvSpPr>
            <p:nvPr/>
          </p:nvSpPr>
          <p:spPr bwMode="auto">
            <a:xfrm>
              <a:off x="4898" y="1979"/>
              <a:ext cx="862" cy="771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宋体" panose="02010600030101010101" pitchFamily="2" charset="-122"/>
                </a:rPr>
                <a:t>Final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宋体" panose="02010600030101010101" pitchFamily="2" charset="-122"/>
                </a:rPr>
                <a:t>class</a:t>
              </a:r>
            </a:p>
          </p:txBody>
        </p:sp>
        <p:sp>
          <p:nvSpPr>
            <p:cNvPr id="59408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5283" y="2273"/>
              <a:ext cx="84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en-IN" sz="3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endParaRPr>
            </a:p>
            <a:p>
              <a:pPr algn="ctr"/>
              <a:endParaRPr lang="en-IN" sz="3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165911" name="AutoShape 23"/>
          <p:cNvCxnSpPr>
            <a:cxnSpLocks noChangeShapeType="1"/>
            <a:stCxn id="165892" idx="3"/>
            <a:endCxn id="59407" idx="0"/>
          </p:cNvCxnSpPr>
          <p:nvPr/>
        </p:nvCxnSpPr>
        <p:spPr bwMode="auto">
          <a:xfrm>
            <a:off x="6227763" y="3035300"/>
            <a:ext cx="901700" cy="1389063"/>
          </a:xfrm>
          <a:prstGeom prst="bentConnector2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918" name="Line 30"/>
          <p:cNvSpPr>
            <a:spLocks noChangeShapeType="1"/>
          </p:cNvSpPr>
          <p:nvPr/>
        </p:nvSpPr>
        <p:spPr bwMode="auto">
          <a:xfrm flipH="1">
            <a:off x="3779838" y="5014913"/>
            <a:ext cx="2952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10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10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/>
      <p:bldP spid="165894" grpId="0" animBg="1"/>
      <p:bldP spid="165896" grpId="0" animBg="1"/>
      <p:bldP spid="165900" grpId="0" animBg="1"/>
      <p:bldP spid="165902" grpId="0" animBg="1"/>
      <p:bldP spid="165903" grpId="0" animBg="1"/>
      <p:bldP spid="165904" grpId="0" animBg="1"/>
      <p:bldP spid="165905" grpId="0" animBg="1"/>
      <p:bldP spid="1659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Math class 3-2</a:t>
            </a:r>
          </a:p>
        </p:txBody>
      </p:sp>
      <p:graphicFrame>
        <p:nvGraphicFramePr>
          <p:cNvPr id="168063" name="Group 127"/>
          <p:cNvGraphicFramePr>
            <a:graphicFrameLocks noGrp="1"/>
          </p:cNvGraphicFramePr>
          <p:nvPr>
            <p:ph idx="1"/>
          </p:nvPr>
        </p:nvGraphicFramePr>
        <p:xfrm>
          <a:off x="539750" y="908050"/>
          <a:ext cx="8532813" cy="5470524"/>
        </p:xfrm>
        <a:graphic>
          <a:graphicData uri="http://schemas.openxmlformats.org/drawingml/2006/table">
            <a:tbl>
              <a:tblPr/>
              <a:tblGrid>
                <a:gridCol w="3760788"/>
                <a:gridCol w="4772025"/>
              </a:tblGrid>
              <a:tr h="4890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Method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                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41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double sin (double numvalue)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Calculates sine of angle numvalue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double cos  (double numvalue)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Calculates cosine of angle numvalue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double pow (double a, double b)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Calculates a to the power 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double sqrt  (double numvalue)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Calculates square root of given value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 abs (int numvalue)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Calculates absolute value of numvalue for int type. Accepts parameters of type float, long and double.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double ceil (double numvalue)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Returns smallest whole number greater than or equal to numvalue.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double floor (double numvalue)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Returns largest whole number less than or equal to numvalue.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 max(int a, int b)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Returns the larger value among int a and int b. It also accepts parameters of type long, float and double.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 min(int a, int b)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Returns the smaller value among a and b. It also accepts parameters of type long, float and double.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26988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Math class 3-3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12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Usage of Math class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Methods of Math class such as ceil(), floor(), round().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55650" y="944563"/>
            <a:ext cx="7920038" cy="5868987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MathDemo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MathDemo()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main method demonstrates the different methods of Math class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 @param args passed to the main method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static void main(final 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/** This variable stores the value of num.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int num = 38;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/** This value stores the value of num1.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float num1 = 65.7f;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System.out.println(Math.ceil(num));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System.out.println(Math.ceil(num1));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System.out.println(Math.floor(num));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System.out.println(Math.floor(num1));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System.out.println(Math.round(num));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System.out.println(Math.round(num1));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72045" name="Oval 13"/>
          <p:cNvSpPr>
            <a:spLocks noChangeArrowheads="1"/>
          </p:cNvSpPr>
          <p:nvPr/>
        </p:nvSpPr>
        <p:spPr bwMode="auto">
          <a:xfrm>
            <a:off x="4356100" y="4508500"/>
            <a:ext cx="2808288" cy="6492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72046" name="Oval 14"/>
          <p:cNvSpPr>
            <a:spLocks noChangeArrowheads="1"/>
          </p:cNvSpPr>
          <p:nvPr/>
        </p:nvSpPr>
        <p:spPr bwMode="auto">
          <a:xfrm>
            <a:off x="4356100" y="5084763"/>
            <a:ext cx="2808288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4427538" y="5589588"/>
            <a:ext cx="2736850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build="p"/>
      <p:bldP spid="172038" grpId="0" animBg="1"/>
      <p:bldP spid="172045" grpId="0" animBg="1"/>
      <p:bldP spid="172045" grpId="1" animBg="1"/>
      <p:bldP spid="172046" grpId="0" animBg="1"/>
      <p:bldP spid="172046" grpId="1" animBg="1"/>
      <p:bldP spid="17204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2" name="AutoShape 6"/>
          <p:cNvSpPr>
            <a:spLocks noChangeArrowheads="1"/>
          </p:cNvSpPr>
          <p:nvPr/>
        </p:nvSpPr>
        <p:spPr bwMode="auto">
          <a:xfrm>
            <a:off x="4859338" y="1917700"/>
            <a:ext cx="3529012" cy="3240088"/>
          </a:xfrm>
          <a:prstGeom prst="flowChartAlternateProcess">
            <a:avLst/>
          </a:prstGeom>
          <a:solidFill>
            <a:srgbClr val="F3B6A1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Runtime class 4-1</a:t>
            </a:r>
          </a:p>
        </p:txBody>
      </p:sp>
      <p:sp>
        <p:nvSpPr>
          <p:cNvPr id="173060" name="AutoShape 4"/>
          <p:cNvSpPr>
            <a:spLocks noChangeArrowheads="1"/>
          </p:cNvSpPr>
          <p:nvPr/>
        </p:nvSpPr>
        <p:spPr bwMode="auto">
          <a:xfrm>
            <a:off x="900113" y="1916113"/>
            <a:ext cx="2879725" cy="3240087"/>
          </a:xfrm>
          <a:prstGeom prst="flowChartAlternateProcess">
            <a:avLst/>
          </a:prstGeom>
          <a:solidFill>
            <a:srgbClr val="F3B6A1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5651500" y="2997200"/>
            <a:ext cx="2376488" cy="9366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ea typeface="宋体" panose="02010600030101010101" pitchFamily="2" charset="-122"/>
              </a:rPr>
              <a:t>Runtime Environment</a:t>
            </a:r>
          </a:p>
        </p:txBody>
      </p:sp>
      <p:sp>
        <p:nvSpPr>
          <p:cNvPr id="62470" name="Text Box 7"/>
          <p:cNvSpPr txBox="1">
            <a:spLocks noChangeArrowheads="1"/>
          </p:cNvSpPr>
          <p:nvPr/>
        </p:nvSpPr>
        <p:spPr bwMode="auto">
          <a:xfrm>
            <a:off x="5580063" y="4724400"/>
            <a:ext cx="237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5508625" y="2276475"/>
            <a:ext cx="2520950" cy="28733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ea typeface="宋体" panose="02010600030101010101" pitchFamily="2" charset="-122"/>
              </a:rPr>
              <a:t>Encapsulated</a:t>
            </a:r>
          </a:p>
        </p:txBody>
      </p:sp>
      <p:sp>
        <p:nvSpPr>
          <p:cNvPr id="62472" name="Text Box 11"/>
          <p:cNvSpPr txBox="1">
            <a:spLocks noChangeArrowheads="1"/>
          </p:cNvSpPr>
          <p:nvPr/>
        </p:nvSpPr>
        <p:spPr bwMode="auto">
          <a:xfrm>
            <a:off x="5508625" y="1557338"/>
            <a:ext cx="2592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folHlink"/>
                </a:solidFill>
                <a:ea typeface="宋体" panose="02010600030101010101" pitchFamily="2" charset="-122"/>
              </a:rPr>
              <a:t>Runtime class</a:t>
            </a:r>
          </a:p>
        </p:txBody>
      </p:sp>
      <p:sp>
        <p:nvSpPr>
          <p:cNvPr id="173069" name="Line 13"/>
          <p:cNvSpPr>
            <a:spLocks noChangeShapeType="1"/>
          </p:cNvSpPr>
          <p:nvPr/>
        </p:nvSpPr>
        <p:spPr bwMode="auto">
          <a:xfrm>
            <a:off x="3779838" y="3429000"/>
            <a:ext cx="18716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74" name="Text Box 15"/>
          <p:cNvSpPr txBox="1">
            <a:spLocks noChangeArrowheads="1"/>
          </p:cNvSpPr>
          <p:nvPr/>
        </p:nvSpPr>
        <p:spPr bwMode="auto">
          <a:xfrm>
            <a:off x="971550" y="1557338"/>
            <a:ext cx="2592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folHlink"/>
                </a:solidFill>
                <a:ea typeface="宋体" panose="02010600030101010101" pitchFamily="2" charset="-122"/>
              </a:rPr>
              <a:t>Application</a:t>
            </a:r>
          </a:p>
        </p:txBody>
      </p:sp>
      <p:cxnSp>
        <p:nvCxnSpPr>
          <p:cNvPr id="173075" name="AutoShape 19"/>
          <p:cNvCxnSpPr>
            <a:cxnSpLocks noChangeShapeType="1"/>
            <a:stCxn id="173069" idx="0"/>
          </p:cNvCxnSpPr>
          <p:nvPr/>
        </p:nvCxnSpPr>
        <p:spPr bwMode="auto">
          <a:xfrm rot="-5400000">
            <a:off x="3860800" y="2843213"/>
            <a:ext cx="485775" cy="647700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077" name="Oval 21"/>
          <p:cNvSpPr>
            <a:spLocks noChangeArrowheads="1"/>
          </p:cNvSpPr>
          <p:nvPr/>
        </p:nvSpPr>
        <p:spPr bwMode="auto">
          <a:xfrm>
            <a:off x="4284663" y="2565400"/>
            <a:ext cx="1584325" cy="431800"/>
          </a:xfrm>
          <a:prstGeom prst="ellipse">
            <a:avLst/>
          </a:prstGeom>
          <a:solidFill>
            <a:srgbClr val="F9B979">
              <a:alpha val="4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Interface</a:t>
            </a:r>
          </a:p>
        </p:txBody>
      </p:sp>
      <p:cxnSp>
        <p:nvCxnSpPr>
          <p:cNvPr id="173080" name="AutoShape 24"/>
          <p:cNvCxnSpPr>
            <a:cxnSpLocks noChangeShapeType="1"/>
            <a:stCxn id="173061" idx="0"/>
            <a:endCxn id="173077" idx="6"/>
          </p:cNvCxnSpPr>
          <p:nvPr/>
        </p:nvCxnSpPr>
        <p:spPr bwMode="auto">
          <a:xfrm rot="5400000" flipH="1">
            <a:off x="6246813" y="2403475"/>
            <a:ext cx="215900" cy="9715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082" name="AutoShape 26"/>
          <p:cNvCxnSpPr>
            <a:cxnSpLocks noChangeShapeType="1"/>
            <a:stCxn id="62472" idx="0"/>
            <a:endCxn id="173077" idx="0"/>
          </p:cNvCxnSpPr>
          <p:nvPr/>
        </p:nvCxnSpPr>
        <p:spPr bwMode="auto">
          <a:xfrm rot="-5400000" flipH="1" flipV="1">
            <a:off x="5437188" y="1196975"/>
            <a:ext cx="1008062" cy="1728788"/>
          </a:xfrm>
          <a:prstGeom prst="bentConnector3">
            <a:avLst>
              <a:gd name="adj1" fmla="val -22676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nimBg="1"/>
      <p:bldP spid="173060" grpId="0" animBg="1"/>
      <p:bldP spid="173061" grpId="0" animBg="1"/>
      <p:bldP spid="173066" grpId="0" animBg="1"/>
      <p:bldP spid="173069" grpId="0" animBg="1"/>
      <p:bldP spid="17307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AutoShape 2"/>
          <p:cNvSpPr>
            <a:spLocks noChangeArrowheads="1"/>
          </p:cNvSpPr>
          <p:nvPr/>
        </p:nvSpPr>
        <p:spPr bwMode="auto">
          <a:xfrm>
            <a:off x="4859338" y="1917700"/>
            <a:ext cx="3529012" cy="3240088"/>
          </a:xfrm>
          <a:prstGeom prst="flowChartAlternateProcess">
            <a:avLst/>
          </a:prstGeom>
          <a:solidFill>
            <a:srgbClr val="F3B6A1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Runtime class 4-2</a:t>
            </a:r>
          </a:p>
        </p:txBody>
      </p:sp>
      <p:sp>
        <p:nvSpPr>
          <p:cNvPr id="234500" name="AutoShape 4"/>
          <p:cNvSpPr>
            <a:spLocks noChangeArrowheads="1"/>
          </p:cNvSpPr>
          <p:nvPr/>
        </p:nvSpPr>
        <p:spPr bwMode="auto">
          <a:xfrm>
            <a:off x="900113" y="1916113"/>
            <a:ext cx="2879725" cy="3240087"/>
          </a:xfrm>
          <a:prstGeom prst="flowChartAlternateProcess">
            <a:avLst/>
          </a:prstGeom>
          <a:solidFill>
            <a:srgbClr val="F3B6A1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5651500" y="2997200"/>
            <a:ext cx="2376488" cy="9366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ea typeface="宋体" panose="02010600030101010101" pitchFamily="2" charset="-122"/>
              </a:rPr>
              <a:t>Runtime Environment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5580063" y="4724400"/>
            <a:ext cx="237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5508625" y="2276475"/>
            <a:ext cx="2520950" cy="287338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ea typeface="宋体" panose="02010600030101010101" pitchFamily="2" charset="-122"/>
              </a:rPr>
              <a:t>Encapsulated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5508625" y="1557338"/>
            <a:ext cx="2592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folHlink"/>
                </a:solidFill>
                <a:ea typeface="宋体" panose="02010600030101010101" pitchFamily="2" charset="-122"/>
              </a:rPr>
              <a:t>Runtime class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3779838" y="3429000"/>
            <a:ext cx="18716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971550" y="1557338"/>
            <a:ext cx="2592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folHlink"/>
                </a:solidFill>
                <a:ea typeface="宋体" panose="02010600030101010101" pitchFamily="2" charset="-122"/>
              </a:rPr>
              <a:t>Application</a:t>
            </a:r>
          </a:p>
        </p:txBody>
      </p:sp>
      <p:cxnSp>
        <p:nvCxnSpPr>
          <p:cNvPr id="234507" name="AutoShape 11"/>
          <p:cNvCxnSpPr>
            <a:cxnSpLocks noChangeShapeType="1"/>
            <a:stCxn id="234505" idx="0"/>
          </p:cNvCxnSpPr>
          <p:nvPr/>
        </p:nvCxnSpPr>
        <p:spPr bwMode="auto">
          <a:xfrm rot="-5400000">
            <a:off x="3860800" y="2843213"/>
            <a:ext cx="485775" cy="647700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508" name="Oval 12"/>
          <p:cNvSpPr>
            <a:spLocks noChangeArrowheads="1"/>
          </p:cNvSpPr>
          <p:nvPr/>
        </p:nvSpPr>
        <p:spPr bwMode="auto">
          <a:xfrm>
            <a:off x="4284663" y="2565400"/>
            <a:ext cx="1584325" cy="431800"/>
          </a:xfrm>
          <a:prstGeom prst="ellipse">
            <a:avLst/>
          </a:prstGeom>
          <a:solidFill>
            <a:srgbClr val="F9B979">
              <a:alpha val="4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Interface</a:t>
            </a:r>
          </a:p>
        </p:txBody>
      </p:sp>
      <p:cxnSp>
        <p:nvCxnSpPr>
          <p:cNvPr id="234509" name="AutoShape 13"/>
          <p:cNvCxnSpPr>
            <a:cxnSpLocks noChangeShapeType="1"/>
            <a:stCxn id="234501" idx="0"/>
            <a:endCxn id="234508" idx="6"/>
          </p:cNvCxnSpPr>
          <p:nvPr/>
        </p:nvCxnSpPr>
        <p:spPr bwMode="auto">
          <a:xfrm rot="5400000" flipH="1">
            <a:off x="6246813" y="2403475"/>
            <a:ext cx="215900" cy="9715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4510" name="AutoShape 14"/>
          <p:cNvCxnSpPr>
            <a:cxnSpLocks noChangeShapeType="1"/>
            <a:stCxn id="234504" idx="0"/>
            <a:endCxn id="234508" idx="0"/>
          </p:cNvCxnSpPr>
          <p:nvPr/>
        </p:nvCxnSpPr>
        <p:spPr bwMode="auto">
          <a:xfrm rot="-5400000" flipH="1" flipV="1">
            <a:off x="5437188" y="1196975"/>
            <a:ext cx="1008062" cy="1728788"/>
          </a:xfrm>
          <a:prstGeom prst="bentConnector3">
            <a:avLst>
              <a:gd name="adj1" fmla="val -22676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1331913" y="1989138"/>
            <a:ext cx="6048375" cy="30241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Runtime r = Runtime.getRuntime();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. . 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. . 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long freemem = r.freeMemory();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long totalmem = r.totalMemory();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r.gc();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6" dur="indefinite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9" dur="indefinite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2" dur="indefinite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5" dur="indefinite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8" dur="indefinite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1" dur="indefinite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4" dur="indefinite"/>
                                        <p:tgtEl>
                                          <p:spTgt spid="23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7" dur="indefinite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0" dur="indefinite"/>
                                        <p:tgtEl>
                                          <p:spTgt spid="23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animBg="1"/>
      <p:bldP spid="234500" grpId="0" animBg="1"/>
      <p:bldP spid="234501" grpId="0" animBg="1"/>
      <p:bldP spid="234502" grpId="0"/>
      <p:bldP spid="234503" grpId="0" animBg="1"/>
      <p:bldP spid="234504" grpId="0"/>
      <p:bldP spid="234505" grpId="0" animBg="1"/>
      <p:bldP spid="234506" grpId="0"/>
      <p:bldP spid="234508" grpId="0" animBg="1"/>
      <p:bldP spid="2345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Runtime class 4-3</a:t>
            </a:r>
          </a:p>
        </p:txBody>
      </p:sp>
      <p:graphicFrame>
        <p:nvGraphicFramePr>
          <p:cNvPr id="176257" name="Group 129"/>
          <p:cNvGraphicFramePr>
            <a:graphicFrameLocks noGrp="1"/>
          </p:cNvGraphicFramePr>
          <p:nvPr>
            <p:ph idx="1"/>
          </p:nvPr>
        </p:nvGraphicFramePr>
        <p:xfrm>
          <a:off x="684213" y="1341438"/>
          <a:ext cx="8156575" cy="4605338"/>
        </p:xfrm>
        <a:graphic>
          <a:graphicData uri="http://schemas.openxmlformats.org/drawingml/2006/table">
            <a:tbl>
              <a:tblPr/>
              <a:tblGrid>
                <a:gridCol w="1800225"/>
                <a:gridCol w="63563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Method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Description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long freeMemory(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Determines the amount of free memory available to the Java runtime system in terms of bytes.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long totalMemory(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Returns the total amount of memory in the Java virtual machine. It is measured in bytes.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long maxMemory(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Returns the maximum amount of memory Java virtual machine will use. If there is no limit then it will return Long.MAX_VALUE.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Runtime getRuntime(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Returns current runtime instance.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7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Process exec(String name) throws IOException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Executes a separate program whose name is given.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26988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Runtime class 4-4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13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Usage of Runtime class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Methods of Runtime class such as getRuntime()</a:t>
            </a: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684213" y="1125538"/>
            <a:ext cx="7920037" cy="5319712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RuntimeDemo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RuntimeDemo()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/** This is a main method.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* It demonstrates use of Runtime method and execution of Calculator program.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* @param args passed to the main method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static void main(final 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Runtime objRun = Runtime.getRuntime();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Process objProcess = null;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try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    objProcess = objRun.exec("calc.exe");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} catch (Exception e)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System.out.println("Error executing Calculator");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094" name="Oval 14"/>
          <p:cNvSpPr>
            <a:spLocks noChangeArrowheads="1"/>
          </p:cNvSpPr>
          <p:nvPr/>
        </p:nvSpPr>
        <p:spPr bwMode="auto">
          <a:xfrm>
            <a:off x="1619250" y="3860800"/>
            <a:ext cx="5832475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2124075" y="4724400"/>
            <a:ext cx="6048375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build="p"/>
      <p:bldP spid="174090" grpId="0" animBg="1"/>
      <p:bldP spid="174094" grpId="0" animBg="1"/>
      <p:bldP spid="174094" grpId="1" animBg="1"/>
      <p:bldP spid="17409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System class 3-1</a:t>
            </a:r>
          </a:p>
        </p:txBody>
      </p:sp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2628900" y="1196975"/>
            <a:ext cx="3959225" cy="1223963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 Can access environment properties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such as version, path, vendor 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5614988" y="4652963"/>
            <a:ext cx="3349625" cy="1223962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 Provides standard input, output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And error streams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611188" y="4724400"/>
            <a:ext cx="3168650" cy="1152525"/>
          </a:xfrm>
          <a:prstGeom prst="ellipse">
            <a:avLst/>
          </a:prstGeom>
          <a:solidFill>
            <a:srgbClr val="F9B9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Can access java Runtime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System properties</a:t>
            </a: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2916238" y="3213100"/>
            <a:ext cx="3313112" cy="1152525"/>
          </a:xfrm>
          <a:prstGeom prst="rect">
            <a:avLst/>
          </a:prstGeom>
          <a:solidFill>
            <a:srgbClr val="F3B6A1">
              <a:alpha val="4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System class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 i="1">
              <a:ea typeface="宋体" panose="02010600030101010101" pitchFamily="2" charset="-122"/>
            </a:endParaRPr>
          </a:p>
        </p:txBody>
      </p:sp>
      <p:sp>
        <p:nvSpPr>
          <p:cNvPr id="185351" name="AutoShape 7"/>
          <p:cNvSpPr>
            <a:spLocks noChangeArrowheads="1"/>
          </p:cNvSpPr>
          <p:nvPr/>
        </p:nvSpPr>
        <p:spPr bwMode="auto">
          <a:xfrm>
            <a:off x="4356100" y="2420938"/>
            <a:ext cx="360363" cy="792162"/>
          </a:xfrm>
          <a:prstGeom prst="upArrow">
            <a:avLst>
              <a:gd name="adj1" fmla="val 50000"/>
              <a:gd name="adj2" fmla="val 54956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bIns="27432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    </a:t>
            </a:r>
            <a:endParaRPr lang="en-US" altLang="en-US" sz="1800" b="1">
              <a:ea typeface="宋体" panose="02010600030101010101" pitchFamily="2" charset="-122"/>
            </a:endParaRPr>
          </a:p>
        </p:txBody>
      </p:sp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3060700" y="4365625"/>
            <a:ext cx="287338" cy="503238"/>
          </a:xfrm>
          <a:prstGeom prst="downArrow">
            <a:avLst>
              <a:gd name="adj1" fmla="val 50000"/>
              <a:gd name="adj2" fmla="val 4378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85353" name="AutoShape 9"/>
          <p:cNvSpPr>
            <a:spLocks noChangeArrowheads="1"/>
          </p:cNvSpPr>
          <p:nvPr/>
        </p:nvSpPr>
        <p:spPr bwMode="auto">
          <a:xfrm>
            <a:off x="5867400" y="4365625"/>
            <a:ext cx="288925" cy="503238"/>
          </a:xfrm>
          <a:prstGeom prst="downArrow">
            <a:avLst>
              <a:gd name="adj1" fmla="val 50000"/>
              <a:gd name="adj2" fmla="val 4354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3636963" y="4005263"/>
            <a:ext cx="57467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in</a:t>
            </a: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4933950" y="4005263"/>
            <a:ext cx="57467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err</a:t>
            </a:r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4286250" y="4005263"/>
            <a:ext cx="574675" cy="287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out</a:t>
            </a: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3851275" y="3573463"/>
            <a:ext cx="1441450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Fields</a:t>
            </a:r>
          </a:p>
        </p:txBody>
      </p:sp>
      <p:sp>
        <p:nvSpPr>
          <p:cNvPr id="185369" name="Line 25"/>
          <p:cNvSpPr>
            <a:spLocks noChangeShapeType="1"/>
          </p:cNvSpPr>
          <p:nvPr/>
        </p:nvSpPr>
        <p:spPr bwMode="auto">
          <a:xfrm flipH="1">
            <a:off x="3995738" y="37893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>
            <a:off x="5003800" y="3789363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5372" name="Line 28"/>
          <p:cNvSpPr>
            <a:spLocks noChangeShapeType="1"/>
          </p:cNvSpPr>
          <p:nvPr/>
        </p:nvSpPr>
        <p:spPr bwMode="auto">
          <a:xfrm>
            <a:off x="4572000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853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8" grpId="0" animBg="1"/>
      <p:bldP spid="185349" grpId="0" animBg="1"/>
      <p:bldP spid="185350" grpId="0" build="allAtOnce" animBg="1"/>
      <p:bldP spid="185351" grpId="0" animBg="1"/>
      <p:bldP spid="185352" grpId="0" animBg="1"/>
      <p:bldP spid="185353" grpId="0" animBg="1"/>
      <p:bldP spid="185365" grpId="0" animBg="1"/>
      <p:bldP spid="185366" grpId="0" animBg="1"/>
      <p:bldP spid="185367" grpId="0" animBg="1"/>
      <p:bldP spid="185368" grpId="0" animBg="1"/>
      <p:bldP spid="185369" grpId="0" animBg="1"/>
      <p:bldP spid="185371" grpId="0" animBg="1"/>
      <p:bldP spid="1853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Creating Packages in Java 5-2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971550" y="119697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ea typeface="宋体" panose="02010600030101010101" pitchFamily="2" charset="-122"/>
              </a:rPr>
              <a:t>Syntax 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1042988" y="1700213"/>
            <a:ext cx="5473700" cy="865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import &lt;package-name&gt;.*;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import &lt;package-name&gt;.&lt;class-name&gt;;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827088" y="3500438"/>
            <a:ext cx="7993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It is possible to include the same package statement in more than one Java source file to indicate that all such classes belong to the same package.</a:t>
            </a:r>
            <a:endParaRPr lang="en-US" altLang="en-US" sz="1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971550" y="4221163"/>
            <a:ext cx="7056438" cy="18716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import pack.Welcome;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class Importer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    public static void main(final String 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    	Welcome.greet();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971550" y="4221163"/>
            <a:ext cx="2736850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/>
      <p:bldP spid="230404" grpId="0" animBg="1"/>
      <p:bldP spid="230406" grpId="0"/>
      <p:bldP spid="230407" grpId="0" animBg="1"/>
      <p:bldP spid="23040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System class 3-2</a:t>
            </a:r>
          </a:p>
        </p:txBody>
      </p:sp>
      <p:graphicFrame>
        <p:nvGraphicFramePr>
          <p:cNvPr id="179276" name="Group 76"/>
          <p:cNvGraphicFramePr>
            <a:graphicFrameLocks noGrp="1"/>
          </p:cNvGraphicFramePr>
          <p:nvPr>
            <p:ph idx="1"/>
          </p:nvPr>
        </p:nvGraphicFramePr>
        <p:xfrm>
          <a:off x="663575" y="1595438"/>
          <a:ext cx="8229600" cy="3522667"/>
        </p:xfrm>
        <a:graphic>
          <a:graphicData uri="http://schemas.openxmlformats.org/drawingml/2006/table">
            <a:tbl>
              <a:tblPr/>
              <a:tblGrid>
                <a:gridCol w="3827463"/>
                <a:gridCol w="4402137"/>
              </a:tblGrid>
              <a:tr h="6539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Method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Description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71427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static void exit(int code)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Halts execution and returns value of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code. 0 indicates normal exit.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3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static Properties getProperties( 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Returns properties associated with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the Java runtime system.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static void setProperties(Properties p)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Sets the current system properties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static void arrayCopy(Object a, int b, Object c, int d, int size)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Copies an array.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26988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System class 3-3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13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</a:t>
            </a:r>
            <a:r>
              <a:rPr lang="en-US" altLang="en-US" sz="2400"/>
              <a:t>Usage </a:t>
            </a:r>
            <a:r>
              <a:rPr lang="en-US" altLang="en-US" sz="2400" i="1"/>
              <a:t>of System class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Methods of System class such as ceil(), floor(), round().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612775" y="958850"/>
            <a:ext cx="8351838" cy="5632450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class EnvironmentProperty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protected  EnvironmentProperty()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public static void main(final 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System.out.println(System.getProperty("java.class.path"));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System.out.println(System.getProperty("java.home"));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System.out.println(System.getProperty("java.class.version"));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System.out.println(System.getProperty("java.specification.vendor"));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System.out.println(System.getProperty("java.specification.version"));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System.out.println(System.getProperty("java.vendor"));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System.out.println(System.getProperty("java.vendor.url"));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System.out.println(System.getProperty("java.version"));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System.out.println(System.getProperty("java.vm.name"));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 String []arr1 = {"a", "b", "c"};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 String []arr2 = {"d", "e", "f"};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 System.arraycopy(arr1, 0, arr2, 0, arr1.length);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 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 for (i = 0; i &lt; 3; i++)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     System.out.println("Array1 position :" + i + " Value: " + arr1[i]);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     System.out.println("Array2 position :" + i + " Value: " + arr2[i]);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    }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1547813" y="2060575"/>
            <a:ext cx="7416800" cy="19446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build="p"/>
      <p:bldP spid="182278" grpId="0" animBg="1"/>
      <p:bldP spid="18227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“Class” class </a:t>
            </a:r>
            <a:r>
              <a:rPr lang="en-US" altLang="en-US" sz="2800" smtClean="0"/>
              <a:t>2-1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755650" y="2565400"/>
            <a:ext cx="3313113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ea typeface="宋体" panose="02010600030101010101" pitchFamily="2" charset="-122"/>
              </a:rPr>
              <a:t>Using getClass() in an object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755650" y="3717925"/>
            <a:ext cx="3313113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ea typeface="宋体" panose="02010600030101010101" pitchFamily="2" charset="-122"/>
              </a:rPr>
              <a:t>Using static forName() method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755650" y="4941888"/>
            <a:ext cx="3313113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ea typeface="宋体" panose="02010600030101010101" pitchFamily="2" charset="-122"/>
              </a:rPr>
              <a:t>Load a new class using 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ea typeface="宋体" panose="02010600030101010101" pitchFamily="2" charset="-122"/>
              </a:rPr>
              <a:t> custom ClassLoader object</a:t>
            </a:r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>
            <a:off x="4716463" y="2205038"/>
            <a:ext cx="0" cy="374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5902325" y="3573463"/>
            <a:ext cx="2376488" cy="863600"/>
          </a:xfrm>
          <a:prstGeom prst="ellipse">
            <a:avLst/>
          </a:prstGeom>
          <a:solidFill>
            <a:srgbClr val="F3B6A1">
              <a:alpha val="5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Object created</a:t>
            </a:r>
          </a:p>
        </p:txBody>
      </p:sp>
      <p:sp>
        <p:nvSpPr>
          <p:cNvPr id="183305" name="Line 9"/>
          <p:cNvSpPr>
            <a:spLocks noChangeShapeType="1"/>
          </p:cNvSpPr>
          <p:nvPr/>
        </p:nvSpPr>
        <p:spPr bwMode="auto">
          <a:xfrm flipH="1" flipV="1">
            <a:off x="4716463" y="4005263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 flipH="1">
            <a:off x="4068763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3311" name="AutoShape 15"/>
          <p:cNvSpPr>
            <a:spLocks noChangeArrowheads="1"/>
          </p:cNvSpPr>
          <p:nvPr/>
        </p:nvSpPr>
        <p:spPr bwMode="auto">
          <a:xfrm>
            <a:off x="6046788" y="2205038"/>
            <a:ext cx="503237" cy="1439862"/>
          </a:xfrm>
          <a:prstGeom prst="downArrow">
            <a:avLst>
              <a:gd name="adj1" fmla="val 50000"/>
              <a:gd name="adj2" fmla="val 71530"/>
            </a:avLst>
          </a:prstGeom>
          <a:solidFill>
            <a:srgbClr val="F9B979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1692275" y="3284538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1692275" y="443071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183314" name="AutoShape 18"/>
          <p:cNvSpPr>
            <a:spLocks noChangeArrowheads="1"/>
          </p:cNvSpPr>
          <p:nvPr/>
        </p:nvSpPr>
        <p:spPr bwMode="auto">
          <a:xfrm>
            <a:off x="7488238" y="2205038"/>
            <a:ext cx="503237" cy="1439862"/>
          </a:xfrm>
          <a:prstGeom prst="downArrow">
            <a:avLst>
              <a:gd name="adj1" fmla="val 50000"/>
              <a:gd name="adj2" fmla="val 71530"/>
            </a:avLst>
          </a:prstGeom>
          <a:solidFill>
            <a:srgbClr val="F9B979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83317" name="Text Box 21"/>
          <p:cNvSpPr txBox="1">
            <a:spLocks noChangeArrowheads="1"/>
          </p:cNvSpPr>
          <p:nvPr/>
        </p:nvSpPr>
        <p:spPr bwMode="auto">
          <a:xfrm>
            <a:off x="7091363" y="1635125"/>
            <a:ext cx="205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ea typeface="宋体" panose="02010600030101010101" pitchFamily="2" charset="-122"/>
              </a:rPr>
              <a:t>No need for declaration</a:t>
            </a: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5364163" y="1635125"/>
            <a:ext cx="205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ea typeface="宋体" panose="02010600030101010101" pitchFamily="2" charset="-122"/>
              </a:rPr>
              <a:t>Automatic object creation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4787900" y="3644900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Through</a:t>
            </a:r>
          </a:p>
        </p:txBody>
      </p:sp>
      <p:sp>
        <p:nvSpPr>
          <p:cNvPr id="183321" name="Line 25"/>
          <p:cNvSpPr>
            <a:spLocks noChangeShapeType="1"/>
          </p:cNvSpPr>
          <p:nvPr/>
        </p:nvSpPr>
        <p:spPr bwMode="auto">
          <a:xfrm flipH="1">
            <a:off x="4067175" y="4005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3322" name="Line 26"/>
          <p:cNvSpPr>
            <a:spLocks noChangeShapeType="1"/>
          </p:cNvSpPr>
          <p:nvPr/>
        </p:nvSpPr>
        <p:spPr bwMode="auto">
          <a:xfrm flipH="1">
            <a:off x="4068763" y="53006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96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2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2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10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83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83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83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10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8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8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8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10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  <p:bldP spid="183301" grpId="0" animBg="1"/>
      <p:bldP spid="183302" grpId="0" animBg="1"/>
      <p:bldP spid="183303" grpId="0" animBg="1"/>
      <p:bldP spid="183304" grpId="0" animBg="1"/>
      <p:bldP spid="183305" grpId="0" animBg="1"/>
      <p:bldP spid="183306" grpId="0" animBg="1"/>
      <p:bldP spid="183311" grpId="0" animBg="1"/>
      <p:bldP spid="183314" grpId="0" animBg="1"/>
      <p:bldP spid="183317" grpId="0"/>
      <p:bldP spid="183318" grpId="0"/>
      <p:bldP spid="183320" grpId="0"/>
      <p:bldP spid="183321" grpId="0" animBg="1"/>
      <p:bldP spid="1833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26988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 “Class” class </a:t>
            </a:r>
            <a:r>
              <a:rPr lang="en-US" altLang="en-US" sz="2800" smtClean="0"/>
              <a:t>2-2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13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Usage of “Class”</a:t>
            </a:r>
            <a:r>
              <a:rPr lang="en-US" altLang="en-US" sz="2000"/>
              <a:t> </a:t>
            </a:r>
            <a:r>
              <a:rPr lang="en-US" altLang="en-US" sz="2400" i="1"/>
              <a:t>class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/>
              <a:t>Using Methods of “Class”</a:t>
            </a:r>
            <a:r>
              <a:rPr lang="en-US" altLang="en-US" sz="2000"/>
              <a:t> </a:t>
            </a:r>
            <a:r>
              <a:rPr lang="en-US" altLang="en-US" sz="2400" i="1"/>
              <a:t>class such as getClass() and getSuperClass().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539750" y="2205038"/>
            <a:ext cx="8351838" cy="3671887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StoreString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StoreString()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/** This class extends class StoreString.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class StoreInteger extends StoreString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StoreInteger()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  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/** This class demonstrates the use of Class class methods. */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11188" y="836613"/>
            <a:ext cx="8137525" cy="5794375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class ClassDemo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protected ClassDemo()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/** It demonstrates accessing methods of Class class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* @param args passed to the main method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public static void main(final 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 StoreString objString = new StoreString();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 StoreInteger objInteger = new StoreInteger();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 Class objClass;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 objClass = objString.getClass();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System.out.println("objString is object of type:"+objClass.getName());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 objClass = objInteger.getClass();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System.out.println("objInteger is object of type: " + objClass.getName());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 objClass = objClass.getSuperclass();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 System.out.println("objInteger's superclass is " + objClass.getName());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2627313" y="4391025"/>
            <a:ext cx="3024187" cy="4333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9629" name="Oval 13"/>
          <p:cNvSpPr>
            <a:spLocks noChangeArrowheads="1"/>
          </p:cNvSpPr>
          <p:nvPr/>
        </p:nvSpPr>
        <p:spPr bwMode="auto">
          <a:xfrm>
            <a:off x="755650" y="4895850"/>
            <a:ext cx="2663825" cy="4762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39630" name="Oval 14"/>
          <p:cNvSpPr>
            <a:spLocks noChangeArrowheads="1"/>
          </p:cNvSpPr>
          <p:nvPr/>
        </p:nvSpPr>
        <p:spPr bwMode="auto">
          <a:xfrm>
            <a:off x="2627313" y="5184775"/>
            <a:ext cx="3384550" cy="4762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  <p:bldP spid="239622" grpId="0" animBg="1"/>
      <p:bldP spid="239627" grpId="0" animBg="1"/>
      <p:bldP spid="239628" grpId="0" animBg="1"/>
      <p:bldP spid="239628" grpId="1" animBg="1"/>
      <p:bldP spid="239629" grpId="0" animBg="1"/>
      <p:bldP spid="239629" grpId="1" animBg="1"/>
      <p:bldP spid="2396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Object class </a:t>
            </a:r>
            <a:r>
              <a:rPr lang="en-US" altLang="en-US" sz="2800" smtClean="0"/>
              <a:t>2-1</a:t>
            </a:r>
          </a:p>
        </p:txBody>
      </p:sp>
      <p:graphicFrame>
        <p:nvGraphicFramePr>
          <p:cNvPr id="190537" name="Group 73"/>
          <p:cNvGraphicFramePr>
            <a:graphicFrameLocks noGrp="1"/>
          </p:cNvGraphicFramePr>
          <p:nvPr>
            <p:ph idx="1"/>
          </p:nvPr>
        </p:nvGraphicFramePr>
        <p:xfrm>
          <a:off x="735013" y="2476500"/>
          <a:ext cx="8229600" cy="3475038"/>
        </p:xfrm>
        <a:graphic>
          <a:graphicData uri="http://schemas.openxmlformats.org/drawingml/2006/table">
            <a:tbl>
              <a:tblPr/>
              <a:tblGrid>
                <a:gridCol w="2951162"/>
                <a:gridCol w="5278438"/>
              </a:tblGrid>
              <a:tr h="72085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Method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Description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755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boolean equals(Objectobj)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Compares current object instance with given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object and checks if they are equal.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8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void finalize() throws Throwable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Default form of the finalize method. Usually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overridden by subclasses.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3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toString()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Returns a String representation of the object.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void wait() throws InterruptedException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Causes current thread to enter waiting state.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03" name="Text Box 74"/>
          <p:cNvSpPr txBox="1">
            <a:spLocks noChangeArrowheads="1"/>
          </p:cNvSpPr>
          <p:nvPr/>
        </p:nvSpPr>
        <p:spPr bwMode="auto">
          <a:xfrm>
            <a:off x="1042988" y="1196975"/>
            <a:ext cx="7632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90539" name="Rectangle 75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</a:t>
            </a:r>
            <a:r>
              <a:rPr lang="en-US" altLang="en-US" sz="2400"/>
              <a:t>Superclass of all classes.</a:t>
            </a:r>
          </a:p>
          <a:p>
            <a:pPr eaLnBrk="1" hangingPunct="1"/>
            <a:r>
              <a:rPr lang="en-US" altLang="en-US" sz="2400"/>
              <a:t>By default, user-defined class extends from Object class.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0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0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0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0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3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26988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 </a:t>
            </a:r>
            <a:r>
              <a:rPr lang="en-US" altLang="en-US" sz="2800" smtClean="0"/>
              <a:t>Object class 2-2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16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684213" y="1268413"/>
            <a:ext cx="82296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Usage of Object class </a:t>
            </a:r>
          </a:p>
          <a:p>
            <a:pPr eaLnBrk="1" hangingPunct="1"/>
            <a:r>
              <a:rPr lang="en-US" altLang="en-US" sz="2400" i="1"/>
              <a:t>Using Methods of Object class such as equals().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i="1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611188" y="1190625"/>
            <a:ext cx="8353425" cy="5045075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/** This class demonstrates Object class.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  */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ObjectDemo {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    /** Constructor. */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    protected ObjectDemo() {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    }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    /** This is a main method.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      * It demonstrates Object Class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      * @param args passed to the main method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      */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  public static void main(final String[] args) {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if(args.length &gt; 0){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  if (args[0].equals("Java")) {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  System.out.println("Yes, Java is the right technology!");</a:t>
            </a:r>
            <a:b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System.out.println("Usage: java ObjectDemo Java");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193545" name="Oval 9"/>
          <p:cNvSpPr>
            <a:spLocks noChangeArrowheads="1"/>
          </p:cNvSpPr>
          <p:nvPr/>
        </p:nvSpPr>
        <p:spPr bwMode="auto">
          <a:xfrm>
            <a:off x="1476375" y="4724400"/>
            <a:ext cx="3240088" cy="4333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539750" y="2997200"/>
            <a:ext cx="8353425" cy="1200150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System.out.println("Usage: java ObjectDemo Java");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uild="p"/>
      <p:bldP spid="193542" grpId="0" animBg="1"/>
      <p:bldP spid="193542" grpId="1" animBg="1"/>
      <p:bldP spid="193545" grpId="0" animBg="1"/>
      <p:bldP spid="193545" grpId="1" animBg="1"/>
      <p:bldP spid="19354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Autoboxing and Unboxing</a:t>
            </a:r>
            <a:endParaRPr lang="en-IN" alt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Autoboxing and Unboxing features was added in Java5.</a:t>
            </a:r>
          </a:p>
          <a:p>
            <a:r>
              <a:rPr lang="en-IN" altLang="en-US" smtClean="0"/>
              <a:t>Autoboxing is a process by which primitive type is automatically encapsulated(boxed) into its equivalent type wrapper</a:t>
            </a:r>
          </a:p>
          <a:p>
            <a:r>
              <a:rPr lang="en-IN" altLang="en-US" smtClean="0"/>
              <a:t>Auto-Unboxing is a process by which the value of an object is automatically extracted from a type Wrapper class.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/>
              <a:t>Example of Autoboxing and Unboxing</a:t>
            </a:r>
          </a:p>
        </p:txBody>
      </p:sp>
      <p:sp>
        <p:nvSpPr>
          <p:cNvPr id="74755" name="Rectangle 1"/>
          <p:cNvSpPr>
            <a:spLocks noChangeArrowheads="1"/>
          </p:cNvSpPr>
          <p:nvPr/>
        </p:nvSpPr>
        <p:spPr bwMode="auto">
          <a:xfrm>
            <a:off x="684213" y="1617663"/>
            <a:ext cx="8061325" cy="3484562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9350" rIns="0" bIns="793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 Test { </a:t>
            </a:r>
          </a:p>
          <a:p>
            <a:r>
              <a:rPr lang="en-US" altLang="zh-CN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66D9E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E6DB74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(String[] args) { </a:t>
            </a:r>
          </a:p>
          <a:p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Integer iob = </a:t>
            </a:r>
            <a:r>
              <a:rPr lang="en-US" altLang="zh-CN">
                <a:solidFill>
                  <a:srgbClr val="AE81FF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CN">
                <a:solidFill>
                  <a:srgbClr val="708090"/>
                </a:solidFill>
                <a:latin typeface="Consolas" panose="020B0609020204030204" pitchFamily="49" charset="0"/>
              </a:rPr>
              <a:t>//Auto-boxing of int i.e converting primitive    			data type int to a Wrapper class Integer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 i = iob; </a:t>
            </a:r>
            <a:r>
              <a:rPr lang="en-US" altLang="zh-CN">
                <a:solidFill>
                  <a:srgbClr val="708090"/>
                </a:solidFill>
                <a:latin typeface="Consolas" panose="020B0609020204030204" pitchFamily="49" charset="0"/>
              </a:rPr>
              <a:t>//Auto-unboxing of Integer i.e converting Wrapper 			class Integer to a primitve type int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System.out.</a:t>
            </a:r>
            <a:r>
              <a:rPr lang="en-US" altLang="zh-CN">
                <a:solidFill>
                  <a:srgbClr val="E6DB74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(i+</a:t>
            </a:r>
            <a:r>
              <a:rPr lang="en-US" altLang="zh-CN">
                <a:solidFill>
                  <a:srgbClr val="A6E22E"/>
                </a:solidFill>
                <a:latin typeface="Consolas" panose="020B0609020204030204" pitchFamily="49" charset="0"/>
              </a:rPr>
              <a:t>" "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+iob); </a:t>
            </a:r>
          </a:p>
          <a:p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Character cob = </a:t>
            </a:r>
            <a:r>
              <a:rPr lang="en-US" altLang="zh-CN">
                <a:solidFill>
                  <a:srgbClr val="A6E22E"/>
                </a:solidFill>
                <a:latin typeface="Consolas" panose="020B0609020204030204" pitchFamily="49" charset="0"/>
              </a:rPr>
              <a:t>'a'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CN">
                <a:solidFill>
                  <a:srgbClr val="708090"/>
                </a:solidFill>
                <a:latin typeface="Consolas" panose="020B0609020204030204" pitchFamily="49" charset="0"/>
              </a:rPr>
              <a:t>//Auto-boxing of char i.e converting 		primitive data type char to a Wrapper class Character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 ch = cob; </a:t>
            </a:r>
            <a:r>
              <a:rPr lang="en-US" altLang="zh-CN">
                <a:solidFill>
                  <a:srgbClr val="708090"/>
                </a:solidFill>
                <a:latin typeface="Consolas" panose="020B0609020204030204" pitchFamily="49" charset="0"/>
              </a:rPr>
              <a:t>//Auto-unboxing of Character i.e converting 		Wrapper class Character to a primitive type char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System.out.</a:t>
            </a:r>
            <a:r>
              <a:rPr lang="en-US" altLang="zh-CN">
                <a:solidFill>
                  <a:srgbClr val="E6DB74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(cob+</a:t>
            </a:r>
            <a:r>
              <a:rPr lang="en-US" altLang="zh-CN">
                <a:solidFill>
                  <a:srgbClr val="A6E22E"/>
                </a:solidFill>
                <a:latin typeface="Consolas" panose="020B0609020204030204" pitchFamily="49" charset="0"/>
              </a:rPr>
              <a:t>" "</a:t>
            </a:r>
            <a:r>
              <a:rPr lang="en-US" altLang="zh-CN">
                <a:solidFill>
                  <a:srgbClr val="F8F8F2"/>
                </a:solidFill>
                <a:latin typeface="Consolas" panose="020B0609020204030204" pitchFamily="49" charset="0"/>
              </a:rPr>
              <a:t>+ch); } }</a:t>
            </a:r>
            <a:r>
              <a:rPr lang="en-US" altLang="zh-CN" sz="1400"/>
              <a:t> </a:t>
            </a:r>
            <a:endParaRPr lang="en-US" altLang="zh-CN" sz="4000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smtClean="0"/>
              <a:t>Autoboxing / Unboxing in Expressions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229600" cy="4968875"/>
          </a:xfrm>
        </p:spPr>
        <p:txBody>
          <a:bodyPr/>
          <a:lstStyle/>
          <a:p>
            <a:r>
              <a:rPr lang="en-IN" altLang="en-US" sz="2400" smtClean="0"/>
              <a:t>Whenever we use object of Wrapper class in an expression, automatic unboxing and boxing is done by JVM.</a:t>
            </a:r>
          </a:p>
          <a:p>
            <a:endParaRPr lang="en-IN" altLang="en-US" sz="2400" smtClean="0"/>
          </a:p>
          <a:p>
            <a:endParaRPr lang="en-IN" altLang="en-US" sz="2400" smtClean="0"/>
          </a:p>
          <a:p>
            <a:endParaRPr lang="en-IN" altLang="en-US" sz="2400" smtClean="0"/>
          </a:p>
          <a:p>
            <a:r>
              <a:rPr lang="en-IN" altLang="en-US" sz="2400" smtClean="0"/>
              <a:t>When we perform increment operation on Integer object, it is first unboxed, then incremented and then again reboxed into Integer type object.</a:t>
            </a:r>
          </a:p>
          <a:p>
            <a:r>
              <a:rPr lang="en-IN" altLang="en-US" sz="2400" b="1" smtClean="0"/>
              <a:t>This will happen always, when we will use Wrapper class objects in expressions or conditions etc.</a:t>
            </a:r>
          </a:p>
          <a:p>
            <a:endParaRPr lang="en-IN" altLang="en-US" smtClean="0"/>
          </a:p>
        </p:txBody>
      </p:sp>
      <p:sp>
        <p:nvSpPr>
          <p:cNvPr id="76804" name="Rectangle 1"/>
          <p:cNvSpPr>
            <a:spLocks noChangeArrowheads="1"/>
          </p:cNvSpPr>
          <p:nvPr/>
        </p:nvSpPr>
        <p:spPr bwMode="auto">
          <a:xfrm>
            <a:off x="2051050" y="2708275"/>
            <a:ext cx="4537075" cy="900113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9350" rIns="0" bIns="793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8F8F2"/>
                </a:solidFill>
                <a:latin typeface="Consolas" panose="020B0609020204030204" pitchFamily="49" charset="0"/>
              </a:rPr>
              <a:t>Integer iOb; </a:t>
            </a:r>
          </a:p>
          <a:p>
            <a:r>
              <a:rPr lang="en-US" altLang="zh-CN" sz="1600">
                <a:solidFill>
                  <a:srgbClr val="F8F8F2"/>
                </a:solidFill>
                <a:latin typeface="Consolas" panose="020B0609020204030204" pitchFamily="49" charset="0"/>
              </a:rPr>
              <a:t>iOb = </a:t>
            </a:r>
            <a:r>
              <a:rPr lang="en-US" altLang="zh-CN" sz="1600">
                <a:solidFill>
                  <a:srgbClr val="AE81FF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60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>
                <a:solidFill>
                  <a:srgbClr val="708090"/>
                </a:solidFill>
                <a:latin typeface="Consolas" panose="020B0609020204030204" pitchFamily="49" charset="0"/>
              </a:rPr>
              <a:t>//Autoboxing of int</a:t>
            </a:r>
            <a:r>
              <a:rPr lang="en-US" altLang="zh-CN" sz="160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>
                <a:solidFill>
                  <a:srgbClr val="F8F8F2"/>
                </a:solidFill>
                <a:latin typeface="Consolas" panose="020B0609020204030204" pitchFamily="49" charset="0"/>
              </a:rPr>
              <a:t>++iOb;</a:t>
            </a:r>
            <a:r>
              <a:rPr lang="en-US" altLang="zh-CN" sz="1200"/>
              <a:t> </a:t>
            </a:r>
            <a:endParaRPr lang="en-US" altLang="zh-CN" sz="360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smtClean="0"/>
              <a:t>Benefits of Autoboxing / Unboxing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400" smtClean="0"/>
              <a:t>Autoboxing / Unboxing lets us use primitive types and Wrapper class objects interchangeably.</a:t>
            </a:r>
          </a:p>
          <a:p>
            <a:r>
              <a:rPr lang="en-IN" altLang="en-US" sz="2400" smtClean="0"/>
              <a:t>We don't have to perform Explicit typecasting.</a:t>
            </a:r>
          </a:p>
          <a:p>
            <a:r>
              <a:rPr lang="en-IN" altLang="en-US" sz="2400" smtClean="0"/>
              <a:t>It helps prevent errors, but may lead to unexpected results sometimes. Hence must be used with care.</a:t>
            </a:r>
          </a:p>
          <a:p>
            <a:r>
              <a:rPr lang="en-IN" altLang="en-US" sz="2400" smtClean="0"/>
              <a:t>Auto-unboxing also allows you to mix different types of numeric objects in an expression. </a:t>
            </a:r>
          </a:p>
          <a:p>
            <a:r>
              <a:rPr lang="en-IN" altLang="en-US" sz="2400" smtClean="0"/>
              <a:t>When the values are unboxed, the standard type conversions can be applied.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Creating Packages in Java 5-3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84213" y="573405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19113" y="1268413"/>
            <a:ext cx="85899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 Creating directories that contain the package and bear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/>
              <a:t>      the same name as the package.</a:t>
            </a:r>
            <a:r>
              <a:rPr lang="en-US" altLang="en-US" sz="2400"/>
              <a:t> </a:t>
            </a:r>
            <a:endParaRPr lang="en-US" altLang="en-US" sz="2400" i="1"/>
          </a:p>
          <a:p>
            <a:pPr eaLnBrk="1" hangingPunct="1"/>
            <a:r>
              <a:rPr lang="en-US" altLang="en-US" sz="2400" i="1"/>
              <a:t>  Using periods to separate package names in a hierarchy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/>
              <a:t>      of packages.</a:t>
            </a:r>
          </a:p>
          <a:p>
            <a:pPr eaLnBrk="1" hangingPunct="1"/>
            <a:r>
              <a:rPr lang="en-US" altLang="en-US" sz="2400" i="1"/>
              <a:t>  Creating a package sun.</a:t>
            </a:r>
            <a:endParaRPr lang="en-US" altLang="en-US" sz="2400"/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11188" y="1196975"/>
            <a:ext cx="8064500" cy="4495800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package sun;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/** This class demonstrates uses of Packages.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public class Softwares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Softwares()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/** This method contains a list of softwares.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final void listSoftware()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String []arrSun = {"JCreator", "JBuilder", "Jacobe"};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for (i = 0; i &lt; 3; i++)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    System.out.println(arrSun[i]);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35000" y="1177925"/>
            <a:ext cx="2087563" cy="3619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4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4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4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4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4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4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4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4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4" grpId="0" animBg="1"/>
      <p:bldP spid="22426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Example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1042988" y="3357563"/>
            <a:ext cx="7870825" cy="2886075"/>
          </a:xfrm>
        </p:spPr>
        <p:txBody>
          <a:bodyPr/>
          <a:lstStyle/>
          <a:p>
            <a:r>
              <a:rPr lang="en-IN" altLang="en-US" smtClean="0"/>
              <a:t>When the statement d = d + i; was executed, i was auto-unboxed into int, d was auto-unboxed into double, addition was performed and then finally, auto-boxing of d was done into Double type Wrapper class.</a:t>
            </a:r>
          </a:p>
          <a:p>
            <a:endParaRPr lang="en-IN" altLang="en-US" smtClean="0"/>
          </a:p>
          <a:p>
            <a:endParaRPr lang="en-IN" altLang="en-US" smtClean="0"/>
          </a:p>
        </p:txBody>
      </p:sp>
      <p:sp>
        <p:nvSpPr>
          <p:cNvPr id="78852" name="Rectangle 1"/>
          <p:cNvSpPr>
            <a:spLocks noChangeArrowheads="1"/>
          </p:cNvSpPr>
          <p:nvPr/>
        </p:nvSpPr>
        <p:spPr bwMode="auto">
          <a:xfrm>
            <a:off x="1600200" y="1052513"/>
            <a:ext cx="6397625" cy="2006600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9350" rIns="0" bIns="793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 Test { </a:t>
            </a:r>
          </a:p>
          <a:p>
            <a:r>
              <a:rPr lang="en-US" altLang="zh-CN" sz="200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rgbClr val="66D9E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rgbClr val="E6DB74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(String args[]) { </a:t>
            </a:r>
          </a:p>
          <a:p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Integer i = </a:t>
            </a:r>
            <a:r>
              <a:rPr lang="en-US" altLang="zh-CN" sz="2000">
                <a:solidFill>
                  <a:srgbClr val="AE81FF"/>
                </a:solidFill>
                <a:latin typeface="Consolas" panose="020B0609020204030204" pitchFamily="49" charset="0"/>
              </a:rPr>
              <a:t>35</a:t>
            </a:r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Double d = </a:t>
            </a:r>
            <a:r>
              <a:rPr lang="en-US" altLang="zh-CN" sz="2000">
                <a:solidFill>
                  <a:srgbClr val="AE81FF"/>
                </a:solidFill>
                <a:latin typeface="Consolas" panose="020B0609020204030204" pitchFamily="49" charset="0"/>
              </a:rPr>
              <a:t>33.3</a:t>
            </a:r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d = d + i; </a:t>
            </a:r>
          </a:p>
          <a:p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System.out.</a:t>
            </a:r>
            <a:r>
              <a:rPr lang="en-US" altLang="zh-CN" sz="2000">
                <a:solidFill>
                  <a:srgbClr val="E6DB74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>
                <a:solidFill>
                  <a:srgbClr val="A6E22E"/>
                </a:solidFill>
                <a:latin typeface="Consolas" panose="020B0609020204030204" pitchFamily="49" charset="0"/>
              </a:rPr>
              <a:t>"Value of d is "</a:t>
            </a:r>
            <a:r>
              <a:rPr lang="en-US" altLang="zh-CN" sz="2000">
                <a:solidFill>
                  <a:srgbClr val="F8F8F2"/>
                </a:solidFill>
                <a:latin typeface="Consolas" panose="020B0609020204030204" pitchFamily="49" charset="0"/>
              </a:rPr>
              <a:t> + d); } }</a:t>
            </a:r>
            <a:r>
              <a:rPr lang="en-US" altLang="zh-CN" sz="1600"/>
              <a:t> </a:t>
            </a:r>
            <a:endParaRPr lang="en-US" altLang="zh-CN" sz="440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589962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The classes in a package must be saved under a folder that bears the same name as the package.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The java.lang package is imported by default into every Java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Wrapper classes encapsulate simple primitive types in the form of classes.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The StringBuffer class is used as a building block for building Strings.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Strings are immutable, which means they are constant and their value cannot be changed.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Math is a final class that defines methods for basic numeric operations as well as trignometric functions.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The</a:t>
            </a:r>
            <a:r>
              <a:rPr lang="en-US" altLang="en-US" sz="2200" i="1" smtClean="0"/>
              <a:t> </a:t>
            </a:r>
            <a:r>
              <a:rPr lang="en-US" altLang="en-US" sz="2200" smtClean="0"/>
              <a:t>Runtime class encapsulates the runtime environment and is typically used for memory management and running additional programs.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Creating Packages in Java 5-4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468313" y="1268413"/>
            <a:ext cx="87122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Creating directories that contain the package and bear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/>
              <a:t>     the same name as the package.</a:t>
            </a:r>
            <a:r>
              <a:rPr lang="en-US" altLang="en-US" sz="2400"/>
              <a:t> </a:t>
            </a:r>
            <a:endParaRPr lang="en-US" altLang="en-US" sz="2400" i="1"/>
          </a:p>
          <a:p>
            <a:pPr eaLnBrk="1" hangingPunct="1"/>
            <a:r>
              <a:rPr lang="en-US" altLang="en-US" sz="2400" i="1"/>
              <a:t> Using periods to separate package names in a hierarchy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/>
              <a:t>     of packages.</a:t>
            </a:r>
            <a:endParaRPr lang="en-US" altLang="en-US" sz="2400"/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9750" y="1666875"/>
            <a:ext cx="8064500" cy="4495800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/** Creates a package oracle.*/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package oracle;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public class Softwares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Softwares()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/** This method contains a list of softwares.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final void printSoftware()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String []arrOracle = {"Oracle8i" , "Oracle9i" , "Oracle10G"};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for (i = 0; i &lt; 3; i++)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    System.out.println(arrOracle[i]);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573088" y="1666875"/>
            <a:ext cx="2232025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6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26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6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6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build="p"/>
      <p:bldP spid="226309" grpId="0" animBg="1"/>
      <p:bldP spid="2263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Creating Packages in Java 5-5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4213" y="5372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3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611188" y="1268413"/>
            <a:ext cx="85693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i="1"/>
              <a:t>   Accessing different packages in a code.</a:t>
            </a:r>
          </a:p>
          <a:p>
            <a:pPr eaLnBrk="1" hangingPunct="1"/>
            <a:r>
              <a:rPr lang="en-US" altLang="en-US" sz="2400" i="1"/>
              <a:t>  Creating objects of classes in packages and accessing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/>
              <a:t>      their methods.</a:t>
            </a:r>
            <a:r>
              <a:rPr lang="en-US" altLang="en-US" sz="2400"/>
              <a:t> </a:t>
            </a:r>
            <a:endParaRPr lang="en-US" altLang="en-US" sz="2400" i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558800" y="1471613"/>
            <a:ext cx="8459788" cy="4495800"/>
          </a:xfrm>
          <a:prstGeom prst="rect">
            <a:avLst/>
          </a:prstGeom>
          <a:solidFill>
            <a:srgbClr val="FFFFCC"/>
          </a:solidFill>
          <a:ln w="9525">
            <a:solidFill>
              <a:srgbClr val="F5831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class SoftwareList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/** Constructor.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protected SoftwareList()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/** This is a main method.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* It creates objects of classes in sun and oracle packages and access its methods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* @param args passed to the main method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public static void main(final String []args)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sun.Softwares objSun = new sun.Softwares();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objSun.listSoftware();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oracle.Softwares objOracle = new oracle.Softwares();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objOracle.printSoftware();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4140200" y="1412875"/>
            <a:ext cx="4859338" cy="19446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Current working directory  (Can include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 SoftwareList.java</a:t>
            </a:r>
            <a:r>
              <a:rPr lang="en-US" altLang="en-US" sz="1800">
                <a:ea typeface="宋体" panose="02010600030101010101" pitchFamily="2" charset="-122"/>
              </a:rPr>
              <a:t> here)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				</a:t>
            </a:r>
            <a:endParaRPr lang="en-US" altLang="en-US" sz="1800" b="1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sun</a:t>
            </a:r>
            <a:r>
              <a:rPr lang="en-US" altLang="en-US" sz="1800">
                <a:ea typeface="宋体" panose="02010600030101010101" pitchFamily="2" charset="-122"/>
              </a:rPr>
              <a:t> directory (contains </a:t>
            </a: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Softwares.java</a:t>
            </a:r>
            <a:r>
              <a:rPr lang="en-US" altLang="en-US" sz="1800">
                <a:ea typeface="宋体" panose="02010600030101010101" pitchFamily="2" charset="-122"/>
              </a:rPr>
              <a:t>)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				  						</a:t>
            </a:r>
            <a:endParaRPr lang="en-US" altLang="en-US" sz="1800" b="1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宋体" panose="02010600030101010101" pitchFamily="2" charset="-122"/>
              </a:rPr>
              <a:t>oracle</a:t>
            </a:r>
            <a:r>
              <a:rPr lang="en-US" altLang="en-US" sz="1800">
                <a:ea typeface="宋体" panose="02010600030101010101" pitchFamily="2" charset="-122"/>
              </a:rPr>
              <a:t> directory (contains </a:t>
            </a:r>
            <a:r>
              <a:rPr lang="en-US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Softwares.java</a:t>
            </a:r>
            <a:r>
              <a:rPr lang="en-US" altLang="en-US" sz="1800">
                <a:ea typeface="宋体" panose="02010600030101010101" pitchFamily="2" charset="-122"/>
              </a:rPr>
              <a:t>)	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宋体" panose="02010600030101010101" pitchFamily="2" charset="-122"/>
              </a:rPr>
              <a:t>							     	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1763713" y="4508500"/>
            <a:ext cx="5976937" cy="576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227341" name="Rectangle 13"/>
          <p:cNvSpPr>
            <a:spLocks noChangeArrowheads="1"/>
          </p:cNvSpPr>
          <p:nvPr/>
        </p:nvSpPr>
        <p:spPr bwMode="auto">
          <a:xfrm>
            <a:off x="1763713" y="5122863"/>
            <a:ext cx="7129462" cy="5032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7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27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 build="p"/>
      <p:bldP spid="227338" grpId="0" animBg="1"/>
      <p:bldP spid="227339" grpId="0" animBg="1"/>
      <p:bldP spid="227340" grpId="0" animBg="1"/>
      <p:bldP spid="227340" grpId="1" animBg="1"/>
      <p:bldP spid="227341" grpId="0" animBg="1"/>
    </p:bldLst>
  </p:timing>
</p:sld>
</file>

<file path=ppt/theme/theme1.xml><?xml version="1.0" encoding="utf-8"?>
<a:theme xmlns:a="http://schemas.openxmlformats.org/drawingml/2006/main" name="Design">
  <a:themeElements>
    <a:clrScheme name="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12787</TotalTime>
  <Words>5944</Words>
  <Application>Microsoft Office PowerPoint</Application>
  <PresentationFormat>On-screen Show (4:3)</PresentationFormat>
  <Paragraphs>1093</Paragraphs>
  <Slides>71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宋体</vt:lpstr>
      <vt:lpstr>黑体</vt:lpstr>
      <vt:lpstr>Wingdings</vt:lpstr>
      <vt:lpstr>Tahoma</vt:lpstr>
      <vt:lpstr>Courier New</vt:lpstr>
      <vt:lpstr>Times New Roman</vt:lpstr>
      <vt:lpstr>Consolas</vt:lpstr>
      <vt:lpstr>Trebuchet MS</vt:lpstr>
      <vt:lpstr>Design</vt:lpstr>
      <vt:lpstr>Session 10　</vt:lpstr>
      <vt:lpstr>Review</vt:lpstr>
      <vt:lpstr>Objectives</vt:lpstr>
      <vt:lpstr>Packages</vt:lpstr>
      <vt:lpstr>Creating Packages in Java 5-1</vt:lpstr>
      <vt:lpstr>Creating Packages in Java 5-2</vt:lpstr>
      <vt:lpstr>Creating Packages in Java 5-3</vt:lpstr>
      <vt:lpstr>Creating Packages in Java 5-4</vt:lpstr>
      <vt:lpstr>Creating Packages in Java 5-5</vt:lpstr>
      <vt:lpstr>Packages and Access control 3-1</vt:lpstr>
      <vt:lpstr>Packages and Access control 3-2</vt:lpstr>
      <vt:lpstr>Packages and Access control 3-3</vt:lpstr>
      <vt:lpstr>Wrapper Classes</vt:lpstr>
      <vt:lpstr>Why Wrapper Classes ?</vt:lpstr>
      <vt:lpstr>Wrapper class 5-1</vt:lpstr>
      <vt:lpstr>Wrapper class 5-2</vt:lpstr>
      <vt:lpstr>Wrapper class 5-3</vt:lpstr>
      <vt:lpstr>Wrapper class 5-4</vt:lpstr>
      <vt:lpstr>Wrapper class 5-5</vt:lpstr>
      <vt:lpstr>String class</vt:lpstr>
      <vt:lpstr>Constructors of the String class</vt:lpstr>
      <vt:lpstr>                                            String length 2-1</vt:lpstr>
      <vt:lpstr>                                            String length 2-2</vt:lpstr>
      <vt:lpstr>                                    String comparison 4-1</vt:lpstr>
      <vt:lpstr>                                     String comparison 4-2</vt:lpstr>
      <vt:lpstr>                                    String comparison 4-3</vt:lpstr>
      <vt:lpstr>                                        String comparison 4-4</vt:lpstr>
      <vt:lpstr>Searching Strings 2-1</vt:lpstr>
      <vt:lpstr> Searching Strings 2-2</vt:lpstr>
      <vt:lpstr>Extracting Strings 3-1</vt:lpstr>
      <vt:lpstr>Extracting Strings 3-2</vt:lpstr>
      <vt:lpstr> Extracting Strings 3-3</vt:lpstr>
      <vt:lpstr>Changing case of character  within a string 2-1</vt:lpstr>
      <vt:lpstr> Changing case of character  within a string 2-2</vt:lpstr>
      <vt:lpstr>StringBuffer class 2-1</vt:lpstr>
      <vt:lpstr>StringBuffer class 2-2</vt:lpstr>
      <vt:lpstr>Immutability</vt:lpstr>
      <vt:lpstr>Rules for Writing Immutable Classes</vt:lpstr>
      <vt:lpstr>Immutability 2-1</vt:lpstr>
      <vt:lpstr> Immutability 2-2</vt:lpstr>
      <vt:lpstr>StringBuilder</vt:lpstr>
      <vt:lpstr>StringBuilder</vt:lpstr>
      <vt:lpstr>Java StringBuilder Constructors</vt:lpstr>
      <vt:lpstr>StringBuilder Example</vt:lpstr>
      <vt:lpstr>StringBuilder vs StringBuffer</vt:lpstr>
      <vt:lpstr>When to use which one ?</vt:lpstr>
      <vt:lpstr>StringTokenizer</vt:lpstr>
      <vt:lpstr>Constructors</vt:lpstr>
      <vt:lpstr>Methods</vt:lpstr>
      <vt:lpstr> Example of the use of the tokenizer</vt:lpstr>
      <vt:lpstr>Delimiters In Tokens </vt:lpstr>
      <vt:lpstr>Math class 3-1</vt:lpstr>
      <vt:lpstr> Math class 3-2</vt:lpstr>
      <vt:lpstr> Math class 3-3</vt:lpstr>
      <vt:lpstr>Runtime class 4-1</vt:lpstr>
      <vt:lpstr>Runtime class 4-2</vt:lpstr>
      <vt:lpstr>Runtime class 4-3</vt:lpstr>
      <vt:lpstr> Runtime class 4-4</vt:lpstr>
      <vt:lpstr>System class 3-1</vt:lpstr>
      <vt:lpstr>System class 3-2</vt:lpstr>
      <vt:lpstr> System class 3-3</vt:lpstr>
      <vt:lpstr>“Class” class 2-1</vt:lpstr>
      <vt:lpstr>  “Class” class 2-2</vt:lpstr>
      <vt:lpstr>Object class 2-1</vt:lpstr>
      <vt:lpstr>  Object class 2-2</vt:lpstr>
      <vt:lpstr>Autoboxing and Unboxing</vt:lpstr>
      <vt:lpstr>Example of Autoboxing and Unboxing</vt:lpstr>
      <vt:lpstr>Autoboxing / Unboxing in Expressions</vt:lpstr>
      <vt:lpstr>Benefits of Autoboxing / Unboxing</vt:lpstr>
      <vt:lpstr>Example</vt:lpstr>
      <vt:lpstr>Summary</vt:lpstr>
    </vt:vector>
  </TitlesOfParts>
  <Company>BeiJing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raj</dc:creator>
  <cp:lastModifiedBy>Rajashekar gs</cp:lastModifiedBy>
  <cp:revision>570</cp:revision>
  <dcterms:created xsi:type="dcterms:W3CDTF">2005-06-22T06:00:03Z</dcterms:created>
  <dcterms:modified xsi:type="dcterms:W3CDTF">2018-07-14T01:14:23Z</dcterms:modified>
</cp:coreProperties>
</file>