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1" r:id="rId2"/>
    <p:sldId id="257" r:id="rId3"/>
    <p:sldId id="262" r:id="rId4"/>
    <p:sldId id="309" r:id="rId5"/>
    <p:sldId id="319" r:id="rId6"/>
    <p:sldId id="312" r:id="rId7"/>
    <p:sldId id="316" r:id="rId8"/>
    <p:sldId id="325" r:id="rId9"/>
    <p:sldId id="320" r:id="rId10"/>
    <p:sldId id="313" r:id="rId11"/>
    <p:sldId id="326" r:id="rId12"/>
    <p:sldId id="327" r:id="rId13"/>
    <p:sldId id="328" r:id="rId14"/>
    <p:sldId id="323" r:id="rId15"/>
    <p:sldId id="321" r:id="rId16"/>
    <p:sldId id="301" r:id="rId17"/>
    <p:sldId id="334" r:id="rId18"/>
    <p:sldId id="335" r:id="rId19"/>
    <p:sldId id="302" r:id="rId20"/>
    <p:sldId id="314" r:id="rId21"/>
    <p:sldId id="329" r:id="rId22"/>
    <p:sldId id="330" r:id="rId23"/>
    <p:sldId id="317" r:id="rId24"/>
    <p:sldId id="331" r:id="rId25"/>
    <p:sldId id="332" r:id="rId26"/>
    <p:sldId id="333" r:id="rId27"/>
    <p:sldId id="336" r:id="rId28"/>
    <p:sldId id="318" r:id="rId29"/>
    <p:sldId id="322" r:id="rId30"/>
    <p:sldId id="324" r:id="rId31"/>
    <p:sldId id="31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979"/>
    <a:srgbClr val="FFFF00"/>
    <a:srgbClr val="DDDDDD"/>
    <a:srgbClr val="C0C0C0"/>
    <a:srgbClr val="FFFFCC"/>
    <a:srgbClr val="CCCC00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4660"/>
  </p:normalViewPr>
  <p:slideViewPr>
    <p:cSldViewPr>
      <p:cViewPr varScale="1">
        <p:scale>
          <a:sx n="71" d="100"/>
          <a:sy n="71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EBB58C-7FED-4C0C-9262-D683AA8735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449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61-287B-4835-A0B0-2E42BBC7C59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79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B676F-1CD7-4376-B560-678DFE36EAB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5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03D38-12AD-4774-B024-A6BC5846949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43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0C807-5FED-42B4-8928-AC26F8C277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2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AB124-6EB7-4C22-8AF1-81A9A60605D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6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E25FB-159E-4348-AEF6-4714AD1AE8C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676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FB74-B651-4CE2-ACF7-A95F4B741E2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1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C6851-4E7D-41B9-895A-7E42599EE7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14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21369-9F4A-4FB6-8AB8-FAE80E85F28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0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C0592-A4D9-4269-BD88-934A6596082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12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33C1A-7386-4303-B61C-1ACF24C846E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7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D3135-4AFA-46CC-8F29-DB9C0C902CB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20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A39E2-2767-4E74-B2A5-0845F81EA78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D0505-60DC-4B60-993E-091912E5F60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90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B146C-C7C8-4F0F-B4CB-B8C704B2A4A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50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C66A6-0833-4652-8101-12BE85FD092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43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5C5F2-692D-4942-B1FF-DFBCB9DAD4B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9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 userDrawn="1"/>
        </p:nvSpPr>
        <p:spPr bwMode="auto">
          <a:xfrm>
            <a:off x="3563938" y="6629400"/>
            <a:ext cx="14335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New Horizons India Ltd. 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7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6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64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3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1551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18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03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04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645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9712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9526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6084888" y="6516688"/>
            <a:ext cx="322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</a:t>
            </a:r>
            <a:r>
              <a:rPr lang="en-US" altLang="en-US"/>
              <a:t> </a:t>
            </a:r>
            <a:r>
              <a:rPr lang="en-US" altLang="en-US" sz="1000">
                <a:latin typeface="Tahoma" panose="020B0604030504040204" pitchFamily="34" charset="0"/>
              </a:rPr>
              <a:t>Simple Approach - Core Java</a:t>
            </a:r>
            <a:r>
              <a:rPr lang="en-US" altLang="en-US"/>
              <a:t> </a:t>
            </a:r>
            <a:r>
              <a:rPr lang="en-US" altLang="en-US" sz="1000">
                <a:latin typeface="Tahoma" panose="020B0604030504040204" pitchFamily="34" charset="0"/>
              </a:rPr>
              <a:t>/ Session 8/ </a:t>
            </a:r>
            <a:fld id="{C3DCF84E-423D-48D8-8767-8C739E9F400E}" type="slidenum">
              <a:rPr lang="en-US" altLang="en-US" sz="1000">
                <a:latin typeface="Tahoma" panose="020B0604030504040204" pitchFamily="34" charset="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20</a:t>
            </a: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3559175" y="6629400"/>
            <a:ext cx="1397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New Horizons India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916113"/>
            <a:ext cx="7772400" cy="1008062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Session 8</a:t>
            </a:r>
            <a:r>
              <a:rPr lang="zh-CN" altLang="en-US" b="1">
                <a:solidFill>
                  <a:schemeClr val="accent2"/>
                </a:solidFill>
              </a:rPr>
              <a:t>　</a:t>
            </a:r>
            <a:endParaRPr lang="zh-CN" altLang="en-US" b="1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211513"/>
            <a:ext cx="8497887" cy="1296987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Exceptions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2627313" y="1628775"/>
            <a:ext cx="2736850" cy="3311525"/>
          </a:xfrm>
          <a:prstGeom prst="flowChartProcess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          try and catch blocks 2-1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276600" y="2132013"/>
            <a:ext cx="1439863" cy="576262"/>
          </a:xfrm>
          <a:prstGeom prst="flowChartProcess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try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3276600" y="3429000"/>
            <a:ext cx="1439863" cy="576263"/>
          </a:xfrm>
          <a:prstGeom prst="flowChartProcess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Catch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5940425" y="2492375"/>
            <a:ext cx="1800225" cy="1223963"/>
          </a:xfrm>
          <a:prstGeom prst="flowChartDecision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2400" baseline="-2500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3781425" y="2708275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3781425" y="4005263"/>
            <a:ext cx="431800" cy="936625"/>
          </a:xfrm>
          <a:prstGeom prst="down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2700338" y="4941888"/>
            <a:ext cx="2592387" cy="1295400"/>
          </a:xfrm>
          <a:prstGeom prst="ellipse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Program continues</a:t>
            </a:r>
          </a:p>
          <a:p>
            <a:pPr algn="ctr"/>
            <a:r>
              <a:rPr lang="en-US" altLang="en-US"/>
              <a:t>Normally after</a:t>
            </a:r>
          </a:p>
          <a:p>
            <a:pPr algn="ctr"/>
            <a:r>
              <a:rPr lang="en-US" altLang="en-US"/>
              <a:t>Executing catch</a:t>
            </a:r>
          </a:p>
        </p:txBody>
      </p:sp>
      <p:cxnSp>
        <p:nvCxnSpPr>
          <p:cNvPr id="118811" name="AutoShape 27"/>
          <p:cNvCxnSpPr>
            <a:cxnSpLocks noChangeShapeType="1"/>
          </p:cNvCxnSpPr>
          <p:nvPr/>
        </p:nvCxnSpPr>
        <p:spPr bwMode="auto">
          <a:xfrm rot="5400000">
            <a:off x="5741988" y="2690813"/>
            <a:ext cx="73025" cy="2124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12" name="AutoShape 28"/>
          <p:cNvCxnSpPr>
            <a:cxnSpLocks noChangeShapeType="1"/>
            <a:stCxn id="118789" idx="3"/>
            <a:endCxn id="118795" idx="0"/>
          </p:cNvCxnSpPr>
          <p:nvPr/>
        </p:nvCxnSpPr>
        <p:spPr bwMode="auto">
          <a:xfrm>
            <a:off x="4716463" y="2420938"/>
            <a:ext cx="2124075" cy="714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5003800" y="33575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4859338" y="3429000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Program control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4787900" y="2414588"/>
            <a:ext cx="1871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   Throws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2843213" y="12620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Block of code</a:t>
            </a:r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900113" y="2019300"/>
            <a:ext cx="3959225" cy="20875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1187450" y="2781300"/>
            <a:ext cx="88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Unit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89" grpId="0" animBg="1"/>
      <p:bldP spid="118790" grpId="0" animBg="1"/>
      <p:bldP spid="118795" grpId="0" animBg="1"/>
      <p:bldP spid="118795" grpId="1" animBg="1"/>
      <p:bldP spid="118796" grpId="0" animBg="1"/>
      <p:bldP spid="118797" grpId="0" animBg="1"/>
      <p:bldP spid="118799" grpId="0" animBg="1"/>
      <p:bldP spid="118814" grpId="0"/>
      <p:bldP spid="118815" grpId="0"/>
      <p:bldP spid="118816" grpId="0"/>
      <p:bldP spid="118817" grpId="0" animBg="1"/>
      <p:bldP spid="1188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260648"/>
            <a:ext cx="7560840" cy="307776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java.util.Scanner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Division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a, b, result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Scanner input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"Input two integers"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input.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input.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"Result = "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result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9988" name="Picture 4" descr="Java program throwing Arithmetic exception (division by zero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2" y="3717032"/>
            <a:ext cx="64103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7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</a:t>
            </a:r>
            <a:r>
              <a:rPr lang="en-US" b="1" dirty="0"/>
              <a:t>handling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3" y="725797"/>
            <a:ext cx="8217364" cy="553997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Division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a, b, result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Scanner input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"Input two integers"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input.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input.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result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"Result = "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result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ArithmeticException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"Exception caught: Division by zero."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finally</a:t>
            </a:r>
            <a:r>
              <a:rPr lang="en-US" altLang="zh-CN" sz="2000" b="1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r>
              <a:rPr lang="en-US" altLang="zh-CN" sz="2000" b="1" dirty="0" err="1" smtClean="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input.close</a:t>
            </a:r>
            <a:r>
              <a:rPr lang="en-US" altLang="zh-CN" sz="2000" b="1" dirty="0" smtClean="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zh-CN" sz="2000" b="1" dirty="0" smtClean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000" b="1" dirty="0" err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2000" b="1" dirty="0" err="1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b="1" dirty="0" err="1">
                <a:solidFill>
                  <a:srgbClr val="0066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2000" b="1" dirty="0" err="1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b="1" dirty="0" err="1">
                <a:solidFill>
                  <a:srgbClr val="0066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2000" b="1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“In Finally Block"</a:t>
            </a:r>
            <a:r>
              <a:rPr lang="en-US" altLang="zh-CN" sz="2000" b="1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000" b="1" dirty="0" smtClean="0">
                <a:solidFill>
                  <a:srgbClr val="3399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000" b="1" dirty="0" smtClean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8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Exception Handling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552" y="1556792"/>
            <a:ext cx="8229600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ExceptionsDemo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languages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"C++"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"Perl"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languages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Exception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71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try and catch blocks 2-2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 Usage of try and catch block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Methods of exception class such as printStackTrace()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23850" y="1268413"/>
            <a:ext cx="8161338" cy="5319712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ExceptionRaised {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/** Constructor. */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protected ExceptionRaised()  {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}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/**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* This method generates an exception.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* @param operand1 is numerator in division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* @param operand2 is denominator in division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* @return It will return the remainder of the division.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*/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static int calculate(final int operand1, final int operand2)  {</a:t>
            </a:r>
          </a:p>
          <a:p>
            <a:endParaRPr lang="en-GB" altLang="zh-CN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GB" altLang="zh-CN" b="1">
                <a:solidFill>
                  <a:srgbClr val="FF33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result = operand1 / operand2;     // user defined method</a:t>
            </a:r>
          </a:p>
          <a:p>
            <a:r>
              <a:rPr lang="en-GB" altLang="zh-CN" b="1">
                <a:solidFill>
                  <a:srgbClr val="FF33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return result;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GB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1187450" y="1125538"/>
            <a:ext cx="6913563" cy="53197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</a:rPr>
              <a:t>    </a:t>
            </a:r>
            <a:r>
              <a:rPr lang="en-GB" altLang="zh-CN">
                <a:latin typeface="Courier New" panose="02070309020205020404" pitchFamily="49" charset="0"/>
              </a:rPr>
              <a:t>public class ArithmeticException {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/** Constructor. */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protected ArithmeticException() {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}</a:t>
            </a:r>
          </a:p>
          <a:p>
            <a:r>
              <a:rPr lang="en-GB" altLang="zh-CN">
                <a:latin typeface="Courier New" panose="02070309020205020404" pitchFamily="49" charset="0"/>
              </a:rPr>
              <a:t>public static void main(final String[] args) {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ExceptionRaised obj = new ExceptionRaised();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try {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    /* The variable result is define to store the result. */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    int result = obj.calculate(9, 0);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    System.out.println(result);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} catch (Exception e) {     // Exception object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System.err.println("Exception occurred  :" + e.toString());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e.printStackTrace();</a:t>
            </a:r>
          </a:p>
          <a:p>
            <a:r>
              <a:rPr lang="en-GB" altLang="zh-CN">
                <a:latin typeface="Courier New" panose="02070309020205020404" pitchFamily="49" charset="0"/>
              </a:rPr>
              <a:t>    }</a:t>
            </a:r>
          </a:p>
          <a:p>
            <a:r>
              <a:rPr lang="en-GB" altLang="zh-CN">
                <a:latin typeface="Courier New" panose="02070309020205020404" pitchFamily="49" charset="0"/>
              </a:rPr>
              <a:t>}</a:t>
            </a:r>
          </a:p>
          <a:p>
            <a:r>
              <a:rPr lang="en-GB" altLang="zh-CN">
                <a:latin typeface="Courier New" panose="02070309020205020404" pitchFamily="49" charset="0"/>
              </a:rPr>
              <a:t>}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258888" y="2852738"/>
            <a:ext cx="6265862" cy="13684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258888" y="4221163"/>
            <a:ext cx="6769100" cy="15843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uiExpand="1" build="p"/>
      <p:bldP spid="159749" grpId="0" animBg="1"/>
      <p:bldP spid="159749" grpId="1" animBg="1"/>
      <p:bldP spid="159750" grpId="0" animBg="1"/>
      <p:bldP spid="159755" grpId="0" animBg="1"/>
      <p:bldP spid="159755" grpId="1" animBg="1"/>
      <p:bldP spid="159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finally Block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051050" y="1846263"/>
            <a:ext cx="3168650" cy="647700"/>
          </a:xfrm>
          <a:prstGeom prst="rect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try block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051050" y="4725988"/>
            <a:ext cx="3168650" cy="647700"/>
          </a:xfrm>
          <a:prstGeom prst="rect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finally block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051050" y="3286125"/>
            <a:ext cx="3168650" cy="647700"/>
          </a:xfrm>
          <a:prstGeom prst="rect">
            <a:avLst/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catch block</a:t>
            </a:r>
            <a:r>
              <a:rPr lang="en-US" altLang="en-US"/>
              <a:t> 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3419475" y="2492375"/>
            <a:ext cx="360363" cy="792163"/>
          </a:xfrm>
          <a:prstGeom prst="down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3419475" y="3932238"/>
            <a:ext cx="360363" cy="792162"/>
          </a:xfrm>
          <a:prstGeom prst="down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cxnSp>
        <p:nvCxnSpPr>
          <p:cNvPr id="156685" name="AutoShape 13"/>
          <p:cNvCxnSpPr>
            <a:cxnSpLocks noChangeShapeType="1"/>
            <a:stCxn id="156677" idx="3"/>
            <a:endCxn id="156678" idx="3"/>
          </p:cNvCxnSpPr>
          <p:nvPr/>
        </p:nvCxnSpPr>
        <p:spPr bwMode="auto">
          <a:xfrm>
            <a:off x="5219700" y="2170113"/>
            <a:ext cx="1588" cy="2879725"/>
          </a:xfrm>
          <a:prstGeom prst="bentConnector3">
            <a:avLst>
              <a:gd name="adj1" fmla="val 116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164388" y="3716338"/>
            <a:ext cx="1728787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No Exception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4859338" y="2701925"/>
            <a:ext cx="1728787" cy="366713"/>
          </a:xfrm>
          <a:prstGeom prst="rect">
            <a:avLst/>
          </a:prstGeom>
          <a:solidFill>
            <a:srgbClr val="FF0000">
              <a:alpha val="7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  <a:r>
              <a:rPr lang="en-US" altLang="en-US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827088" y="1196975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Execution flow of try, catch and finally blocks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79" grpId="0" animBg="1"/>
      <p:bldP spid="156681" grpId="0" animBg="1"/>
      <p:bldP spid="156682" grpId="0" animBg="1"/>
      <p:bldP spid="156688" grpId="0" animBg="1"/>
      <p:bldP spid="156688" grpId="1" animBg="1"/>
      <p:bldP spid="156689" grpId="0" animBg="1"/>
      <p:bldP spid="156689" grpId="1" animBg="1"/>
      <p:bldP spid="1566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459787" cy="865188"/>
          </a:xfrm>
        </p:spPr>
        <p:txBody>
          <a:bodyPr/>
          <a:lstStyle/>
          <a:p>
            <a:r>
              <a:rPr lang="en-US" altLang="en-US" sz="3200"/>
              <a:t>              General form of exception-handling block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35937" cy="45259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try{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// block of code to monitor for errors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methodGeneratingException();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catch (</a:t>
            </a:r>
            <a:r>
              <a:rPr lang="en-US" altLang="en-US" sz="2400" i="1">
                <a:latin typeface="Courier New" panose="02070309020205020404" pitchFamily="49" charset="0"/>
              </a:rPr>
              <a:t>Exception e</a:t>
            </a:r>
            <a:r>
              <a:rPr lang="en-US" altLang="en-US" sz="240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// exception handler for </a:t>
            </a:r>
            <a:r>
              <a:rPr lang="en-US" altLang="en-US" sz="2400" i="1">
                <a:latin typeface="Courier New" panose="02070309020205020404" pitchFamily="49" charset="0"/>
              </a:rPr>
              <a:t>Exception 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finally{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// block of code to be executed before try ends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cleanup();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Checked Exception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It is an exception that occurs at compile time, also called compile time exceptions. 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some code within a method throws a checked exception, then the method must either handle the exception or it must specify the exception using </a:t>
            </a:r>
            <a:r>
              <a:rPr lang="en-IN" i="1" dirty="0"/>
              <a:t>throws </a:t>
            </a:r>
            <a:r>
              <a:rPr lang="en-IN" dirty="0"/>
              <a:t>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73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Unchecked Exception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It is an exception that occurs at the time of execution.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are also called </a:t>
            </a:r>
            <a:r>
              <a:rPr lang="en-IN" i="1" dirty="0"/>
              <a:t>Runtime Exceptions</a:t>
            </a:r>
            <a:r>
              <a:rPr lang="en-IN" i="1" dirty="0" smtClean="0"/>
              <a:t>.</a:t>
            </a:r>
          </a:p>
          <a:p>
            <a:r>
              <a:rPr lang="en-IN" dirty="0"/>
              <a:t> In C++, all exceptions are unchecked, so it is not forced by the compiler to either handle or specify the exception.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up to the programmers to specify or catch the exceptions.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338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en-US" sz="3200"/>
              <a:t>Multiple catch blocks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5068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Single piece of code can generate more than one error.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When an exception is thrown, each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statement is inspected in order, and the first one whose type matches that of the exception is executed.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After one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statement executes, the others are bypassed.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………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</a:t>
            </a:r>
            <a:r>
              <a:rPr lang="en-US" altLang="en-US" sz="2000">
                <a:latin typeface="Courier New" panose="02070309020205020404" pitchFamily="49" charset="0"/>
              </a:rPr>
              <a:t>try{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catch(ArrayIndexOutOfBoundsException e)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catch(Exception e)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……….</a:t>
            </a:r>
          </a:p>
          <a:p>
            <a:pPr lvl="2">
              <a:lnSpc>
                <a:spcPct val="8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Review</a:t>
            </a:r>
            <a:endParaRPr lang="en-US" altLang="zh-CN" sz="32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5472112"/>
          </a:xfrm>
        </p:spPr>
        <p:txBody>
          <a:bodyPr/>
          <a:lstStyle/>
          <a:p>
            <a:r>
              <a:rPr lang="en-US" altLang="en-US" sz="2200"/>
              <a:t>Inheritance allows the creation of hierarchical classifications.</a:t>
            </a:r>
          </a:p>
          <a:p>
            <a:r>
              <a:rPr lang="en-GB" altLang="en-US" sz="2200"/>
              <a:t>Inheritance allows the reusability of code.</a:t>
            </a:r>
          </a:p>
          <a:p>
            <a:r>
              <a:rPr lang="en-GB" altLang="en-US" sz="2200"/>
              <a:t>All methods and properties of the base class are inherited by objects of the derived class except the constructors.</a:t>
            </a:r>
          </a:p>
          <a:p>
            <a:r>
              <a:rPr lang="en-US" altLang="en-US" sz="2200"/>
              <a:t>Polymorphism is the ability of different objects to respond to the same message in different ways.</a:t>
            </a:r>
          </a:p>
          <a:p>
            <a:r>
              <a:rPr lang="en-US" altLang="en-US" sz="2200"/>
              <a:t>Overloaded methods are examples of static polymorphism and overridden methods are examples of dynamic polymorphism.</a:t>
            </a:r>
          </a:p>
          <a:p>
            <a:r>
              <a:rPr lang="en-GB" altLang="en-US" sz="2200"/>
              <a:t>Access specifiers are used to determine how the class members are accessed.</a:t>
            </a:r>
          </a:p>
          <a:p>
            <a:r>
              <a:rPr lang="en-US" altLang="en-US" sz="2200"/>
              <a:t>Some of the method modifiers in Java are </a:t>
            </a:r>
            <a:r>
              <a:rPr lang="en-US" altLang="en-US" sz="2200">
                <a:latin typeface="Courier New" panose="02070309020205020404" pitchFamily="49" charset="0"/>
              </a:rPr>
              <a:t>static</a:t>
            </a:r>
            <a:r>
              <a:rPr lang="en-US" altLang="en-US" sz="2200"/>
              <a:t>, </a:t>
            </a:r>
            <a:r>
              <a:rPr lang="en-US" altLang="en-US" sz="2200">
                <a:latin typeface="Courier New" panose="02070309020205020404" pitchFamily="49" charset="0"/>
              </a:rPr>
              <a:t>final</a:t>
            </a:r>
            <a:r>
              <a:rPr lang="en-US" altLang="en-US" sz="2200"/>
              <a:t>, </a:t>
            </a:r>
            <a:r>
              <a:rPr lang="en-US" altLang="en-US" sz="2200">
                <a:latin typeface="Courier New" panose="02070309020205020404" pitchFamily="49" charset="0"/>
              </a:rPr>
              <a:t>abstract.</a:t>
            </a:r>
            <a:endParaRPr lang="en-US" altLang="zh-CN" sz="2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4643438" y="5734050"/>
            <a:ext cx="302418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Outer catch inspected in case inner try does not have a catch</a:t>
            </a:r>
          </a:p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84213" y="1412875"/>
            <a:ext cx="7127875" cy="420687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</a:rPr>
              <a:t>* All Rights ReservThis class demonstrate the nested try-catch statements.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* class NestedException {    /* Constructor. */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protected NestedException()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}  /** This method test the format of the number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* @param argument is used to store the value of args.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*/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public test(String argumnet)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try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int num = args.length;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/* Nested try block. */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try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int numValue = Integer.parseInt(args[0]);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    System.out.println("The square of " + args[0] + "is "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    +  numValue * numValue);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} catch (NumberFormatException nb)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/** Displaying the appropriate message, if exception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 *  has occurred.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 */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 System.out.println("Not a number! ");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} catch (ArrayIndexOutOfBoundsException ne)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    System.out.println("Please enter the number!!!");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public static void main(final String[] args) {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NestedException obj = new NestedException();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   obj.test(args[0]);</a:t>
            </a:r>
          </a:p>
          <a:p>
            <a:r>
              <a:rPr lang="en-US" altLang="zh-CN" sz="1000">
                <a:latin typeface="Courier New" panose="02070309020205020404" pitchFamily="49" charset="0"/>
              </a:rPr>
              <a:t>    } }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547813" y="3141663"/>
            <a:ext cx="2879725" cy="6477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  Nested try - catch blocks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619250" y="2636838"/>
            <a:ext cx="4033838" cy="2447925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5292725" y="1628775"/>
            <a:ext cx="2016125" cy="1008063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Inner try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executed first</a:t>
            </a: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V="1">
            <a:off x="1692275" y="2060575"/>
            <a:ext cx="0" cy="1081088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1692275" y="2133600"/>
            <a:ext cx="3600450" cy="0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Oval 28"/>
          <p:cNvSpPr>
            <a:spLocks noChangeArrowheads="1"/>
          </p:cNvSpPr>
          <p:nvPr/>
        </p:nvSpPr>
        <p:spPr bwMode="auto">
          <a:xfrm>
            <a:off x="1260475" y="4367213"/>
            <a:ext cx="3311525" cy="57467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9838" name="AutoShape 30"/>
          <p:cNvCxnSpPr>
            <a:cxnSpLocks noChangeShapeType="1"/>
            <a:stCxn id="119836" idx="3"/>
          </p:cNvCxnSpPr>
          <p:nvPr/>
        </p:nvCxnSpPr>
        <p:spPr bwMode="auto">
          <a:xfrm rot="16200000" flipH="1">
            <a:off x="2576512" y="4025901"/>
            <a:ext cx="1452563" cy="31162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6300788" y="3357563"/>
            <a:ext cx="10064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V="1">
            <a:off x="6227763" y="3716338"/>
            <a:ext cx="108108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>
            <a:off x="5076825" y="3213100"/>
            <a:ext cx="647700" cy="0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2771775" y="3644900"/>
            <a:ext cx="2879725" cy="936625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Rectangle 38"/>
          <p:cNvSpPr>
            <a:spLocks noChangeArrowheads="1"/>
          </p:cNvSpPr>
          <p:nvPr/>
        </p:nvSpPr>
        <p:spPr bwMode="auto">
          <a:xfrm>
            <a:off x="7308850" y="2781300"/>
            <a:ext cx="1584325" cy="18716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This is why </a:t>
            </a:r>
          </a:p>
          <a:p>
            <a:pPr algn="ctr"/>
            <a:r>
              <a:rPr lang="en-US" altLang="en-US"/>
              <a:t>exception </a:t>
            </a:r>
          </a:p>
          <a:p>
            <a:pPr algn="ctr"/>
            <a:r>
              <a:rPr lang="en-US" altLang="en-US"/>
              <a:t>handlers need</a:t>
            </a:r>
          </a:p>
          <a:p>
            <a:pPr algn="ctr"/>
            <a:r>
              <a:rPr lang="en-US" altLang="en-US"/>
              <a:t>to be nested</a:t>
            </a:r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4787900" y="5373688"/>
            <a:ext cx="2736850" cy="1341437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19854" name="Group 46"/>
          <p:cNvGrpSpPr>
            <a:grpSpLocks/>
          </p:cNvGrpSpPr>
          <p:nvPr/>
        </p:nvGrpSpPr>
        <p:grpSpPr bwMode="auto">
          <a:xfrm>
            <a:off x="5148263" y="2924175"/>
            <a:ext cx="1584325" cy="936625"/>
            <a:chOff x="3243" y="1842"/>
            <a:chExt cx="998" cy="590"/>
          </a:xfrm>
        </p:grpSpPr>
        <p:sp>
          <p:nvSpPr>
            <p:cNvPr id="119827" name="AutoShape 19"/>
            <p:cNvSpPr>
              <a:spLocks noChangeArrowheads="1"/>
            </p:cNvSpPr>
            <p:nvPr/>
          </p:nvSpPr>
          <p:spPr bwMode="auto">
            <a:xfrm>
              <a:off x="3243" y="1842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984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691" y="1952"/>
              <a:ext cx="9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119855" name="Group 47"/>
          <p:cNvGrpSpPr>
            <a:grpSpLocks/>
          </p:cNvGrpSpPr>
          <p:nvPr/>
        </p:nvGrpSpPr>
        <p:grpSpPr bwMode="auto">
          <a:xfrm>
            <a:off x="5148263" y="4221163"/>
            <a:ext cx="1584325" cy="936625"/>
            <a:chOff x="3243" y="2659"/>
            <a:chExt cx="998" cy="590"/>
          </a:xfrm>
        </p:grpSpPr>
        <p:sp>
          <p:nvSpPr>
            <p:cNvPr id="119830" name="AutoShape 22"/>
            <p:cNvSpPr>
              <a:spLocks noChangeArrowheads="1"/>
            </p:cNvSpPr>
            <p:nvPr/>
          </p:nvSpPr>
          <p:spPr bwMode="auto">
            <a:xfrm>
              <a:off x="3243" y="2659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1985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696" y="2795"/>
              <a:ext cx="9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98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9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9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11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11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11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  <p:bldP spid="119821" grpId="0" animBg="1"/>
      <p:bldP spid="119822" grpId="0" animBg="1"/>
      <p:bldP spid="119833" grpId="0" animBg="1"/>
      <p:bldP spid="119834" grpId="0" animBg="1"/>
      <p:bldP spid="119835" grpId="0" animBg="1"/>
      <p:bldP spid="119836" grpId="0" animBg="1"/>
      <p:bldP spid="119841" grpId="0" animBg="1"/>
      <p:bldP spid="119842" grpId="0" animBg="1"/>
      <p:bldP spid="119843" grpId="0" animBg="1"/>
      <p:bldP spid="119844" grpId="0" animBg="1"/>
      <p:bldP spid="119846" grpId="0" build="allAtOnce" animBg="1"/>
      <p:bldP spid="1198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Throw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741" y="1817539"/>
            <a:ext cx="8229600" cy="4525963"/>
          </a:xfrm>
        </p:spPr>
        <p:txBody>
          <a:bodyPr/>
          <a:lstStyle/>
          <a:p>
            <a:r>
              <a:rPr lang="en-US" sz="2400" dirty="0" smtClean="0"/>
              <a:t>Throw </a:t>
            </a:r>
            <a:r>
              <a:rPr lang="en-US" sz="2400" dirty="0"/>
              <a:t>keyword is used to throw an exception explicitly. </a:t>
            </a:r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dirty="0"/>
              <a:t>object of </a:t>
            </a:r>
            <a:r>
              <a:rPr lang="en-US" sz="2400" dirty="0" err="1"/>
              <a:t>Throwable</a:t>
            </a:r>
            <a:r>
              <a:rPr lang="en-US" sz="2400" dirty="0"/>
              <a:t> class or its sub classes can be thrown. </a:t>
            </a:r>
            <a:endParaRPr lang="en-US" sz="2400" dirty="0" smtClean="0"/>
          </a:p>
          <a:p>
            <a:r>
              <a:rPr lang="en-US" sz="2400" dirty="0" smtClean="0"/>
              <a:t>Program execution stops on encountering throw statement.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closest catch statement is checked for matching type of </a:t>
            </a:r>
            <a:r>
              <a:rPr lang="en-US" sz="2400" dirty="0" smtClean="0"/>
              <a:t>exception.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5085184"/>
            <a:ext cx="3816424" cy="64373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Syntax :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Monaco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ea typeface="宋体" panose="02010600030101010101" pitchFamily="2" charset="-122"/>
              </a:rPr>
              <a:t>throw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ThrowableInstance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73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Creating Instance of </a:t>
            </a:r>
            <a:r>
              <a:rPr lang="en-US" sz="3200" b="1" dirty="0" err="1"/>
              <a:t>Throwable</a:t>
            </a:r>
            <a:r>
              <a:rPr lang="en-US" sz="3200" b="1" dirty="0"/>
              <a:t> </a:t>
            </a:r>
            <a:r>
              <a:rPr lang="en-US" sz="3200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556792"/>
            <a:ext cx="8229600" cy="2160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possible ways to get an instance of class </a:t>
            </a:r>
            <a:r>
              <a:rPr lang="en-US" dirty="0" err="1"/>
              <a:t>Throwable</a:t>
            </a:r>
            <a:r>
              <a:rPr lang="en-US" dirty="0"/>
              <a:t>,</a:t>
            </a:r>
          </a:p>
          <a:p>
            <a:r>
              <a:rPr lang="en-US" dirty="0"/>
              <a:t>Using a parameter in catch block.</a:t>
            </a:r>
          </a:p>
          <a:p>
            <a:r>
              <a:rPr lang="en-US" dirty="0"/>
              <a:t>Creating instance with </a:t>
            </a:r>
            <a:r>
              <a:rPr lang="en-US" b="1" dirty="0"/>
              <a:t>new</a:t>
            </a:r>
            <a:r>
              <a:rPr lang="en-US" dirty="0"/>
              <a:t> operator.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7510" y="3760844"/>
            <a:ext cx="6840760" cy="92073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ea typeface="宋体" panose="02010600030101010101" pitchFamily="2" charset="-122"/>
              </a:rPr>
              <a:t>new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NullPointerException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("test");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 constructs an instance of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NullPointerException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with name test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36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Using throw &amp; throws 2-1</a:t>
            </a: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1403350" y="5591175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Statement 3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886075" y="3790950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5" name="AutoShape 9"/>
          <p:cNvSpPr>
            <a:spLocks noChangeArrowheads="1"/>
          </p:cNvSpPr>
          <p:nvPr/>
        </p:nvSpPr>
        <p:spPr bwMode="auto">
          <a:xfrm>
            <a:off x="661988" y="4438650"/>
            <a:ext cx="4440237" cy="719138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Courier New" panose="02070309020205020404" pitchFamily="49" charset="0"/>
              </a:rPr>
              <a:t>throw </a:t>
            </a:r>
            <a:r>
              <a:rPr lang="en-US" altLang="en-US" sz="2400" b="1">
                <a:latin typeface="Courier New" panose="02070309020205020404" pitchFamily="49" charset="0"/>
              </a:rPr>
              <a:t>ThrowableInstance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5476875" y="1773238"/>
            <a:ext cx="2017713" cy="1584325"/>
          </a:xfrm>
          <a:prstGeom prst="flowChartDecisi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Exception</a:t>
            </a:r>
          </a:p>
          <a:p>
            <a:pPr algn="ctr"/>
            <a:r>
              <a:rPr lang="en-US" altLang="en-US" sz="2400"/>
              <a:t> thrown</a:t>
            </a:r>
          </a:p>
        </p:txBody>
      </p:sp>
      <p:grpSp>
        <p:nvGrpSpPr>
          <p:cNvPr id="147491" name="Group 35"/>
          <p:cNvGrpSpPr>
            <a:grpSpLocks/>
          </p:cNvGrpSpPr>
          <p:nvPr/>
        </p:nvGrpSpPr>
        <p:grpSpPr bwMode="auto">
          <a:xfrm>
            <a:off x="7775575" y="3079750"/>
            <a:ext cx="1368425" cy="1223963"/>
            <a:chOff x="4898" y="1979"/>
            <a:chExt cx="862" cy="771"/>
          </a:xfrm>
        </p:grpSpPr>
        <p:sp>
          <p:nvSpPr>
            <p:cNvPr id="147470" name="AutoShape 14"/>
            <p:cNvSpPr>
              <a:spLocks noChangeArrowheads="1"/>
            </p:cNvSpPr>
            <p:nvPr/>
          </p:nvSpPr>
          <p:spPr bwMode="auto">
            <a:xfrm>
              <a:off x="4898" y="1979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1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283" y="2273"/>
              <a:ext cx="8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7920038" y="42941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HALT</a:t>
            </a:r>
          </a:p>
        </p:txBody>
      </p:sp>
      <p:sp>
        <p:nvSpPr>
          <p:cNvPr id="147474" name="Oval 18"/>
          <p:cNvSpPr>
            <a:spLocks noChangeArrowheads="1"/>
          </p:cNvSpPr>
          <p:nvPr/>
        </p:nvSpPr>
        <p:spPr bwMode="auto">
          <a:xfrm>
            <a:off x="5940425" y="5516563"/>
            <a:ext cx="3132138" cy="1008062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Exception Handler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541338" y="1125538"/>
            <a:ext cx="503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Executable Program Statements</a:t>
            </a:r>
          </a:p>
        </p:txBody>
      </p:sp>
      <p:sp>
        <p:nvSpPr>
          <p:cNvPr id="147477" name="AutoShape 21"/>
          <p:cNvSpPr>
            <a:spLocks noChangeArrowheads="1"/>
          </p:cNvSpPr>
          <p:nvPr/>
        </p:nvSpPr>
        <p:spPr bwMode="auto">
          <a:xfrm>
            <a:off x="539750" y="1700213"/>
            <a:ext cx="4824413" cy="46085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0" name="AutoShape 24"/>
          <p:cNvSpPr>
            <a:spLocks noChangeArrowheads="1"/>
          </p:cNvSpPr>
          <p:nvPr/>
        </p:nvSpPr>
        <p:spPr bwMode="auto">
          <a:xfrm>
            <a:off x="1403350" y="1989138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Statement 1</a:t>
            </a:r>
          </a:p>
        </p:txBody>
      </p:sp>
      <p:sp>
        <p:nvSpPr>
          <p:cNvPr id="147481" name="AutoShape 25"/>
          <p:cNvSpPr>
            <a:spLocks noChangeArrowheads="1"/>
          </p:cNvSpPr>
          <p:nvPr/>
        </p:nvSpPr>
        <p:spPr bwMode="auto">
          <a:xfrm>
            <a:off x="1403350" y="3214688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Statement 2</a:t>
            </a:r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2890838" y="2563813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5122863" y="4800600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flipH="1" flipV="1">
            <a:off x="6491288" y="3357563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7493000" y="2557463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8485188" y="2570163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7596188" y="4724400"/>
            <a:ext cx="792162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3" grpId="0" animBg="1"/>
      <p:bldP spid="147465" grpId="0" animBg="1"/>
      <p:bldP spid="147467" grpId="0" animBg="1"/>
      <p:bldP spid="147472" grpId="0"/>
      <p:bldP spid="147474" grpId="0" animBg="1"/>
      <p:bldP spid="147476" grpId="0"/>
      <p:bldP spid="147477" grpId="0" animBg="1"/>
      <p:bldP spid="147480" grpId="0" animBg="1"/>
      <p:bldP spid="147481" grpId="0" animBg="1"/>
      <p:bldP spid="147482" grpId="0" animBg="1"/>
      <p:bldP spid="147486" grpId="0" animBg="1"/>
      <p:bldP spid="147488" grpId="0" animBg="1"/>
      <p:bldP spid="147489" grpId="0" animBg="1"/>
      <p:bldP spid="147490" grpId="0" animBg="1"/>
      <p:bldP spid="1474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Demo </a:t>
            </a:r>
            <a:r>
              <a:rPr lang="en-US" sz="3600" b="1" dirty="0"/>
              <a:t>throw </a:t>
            </a:r>
            <a:r>
              <a:rPr lang="en-US" sz="3600" b="1" dirty="0" smtClean="0"/>
              <a:t>Keyword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15616" y="1340768"/>
            <a:ext cx="6771084" cy="439861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class Test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static void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avg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try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throw new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ArithmeticException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("demo");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catch(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ArithmeticException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System.out.println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("Exception caught"); }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public static void main(String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args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avg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} }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3" y="6027635"/>
            <a:ext cx="722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avg</a:t>
            </a:r>
            <a:r>
              <a:rPr lang="en-US" dirty="0">
                <a:solidFill>
                  <a:srgbClr val="000000"/>
                </a:solidFill>
              </a:rPr>
              <a:t>() method throw an instance of </a:t>
            </a:r>
            <a:r>
              <a:rPr lang="en-US" dirty="0" err="1">
                <a:solidFill>
                  <a:srgbClr val="000000"/>
                </a:solidFill>
              </a:rPr>
              <a:t>ArithmeticException</a:t>
            </a:r>
            <a:r>
              <a:rPr lang="en-US" dirty="0">
                <a:solidFill>
                  <a:srgbClr val="000000"/>
                </a:solidFill>
              </a:rPr>
              <a:t>, which is successfully handled using the catch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throws </a:t>
            </a:r>
            <a:r>
              <a:rPr lang="en-US" b="1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82" y="1412776"/>
            <a:ext cx="8374261" cy="4525963"/>
          </a:xfrm>
        </p:spPr>
        <p:txBody>
          <a:bodyPr/>
          <a:lstStyle/>
          <a:p>
            <a:r>
              <a:rPr lang="en-US" sz="2400" dirty="0"/>
              <a:t>Any method capable of causing exceptions must list all the exceptions possible during its </a:t>
            </a:r>
            <a:r>
              <a:rPr lang="en-US" sz="2400" dirty="0" smtClean="0"/>
              <a:t>execution.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that anyone calling that method gets a prior knowledge about which exceptions to </a:t>
            </a:r>
            <a:r>
              <a:rPr lang="en-US" sz="2400" dirty="0" smtClean="0"/>
              <a:t>handle.</a:t>
            </a:r>
          </a:p>
          <a:p>
            <a:r>
              <a:rPr lang="en-US" sz="2400" dirty="0"/>
              <a:t>A method can do so by using the </a:t>
            </a:r>
            <a:r>
              <a:rPr lang="en-US" sz="2400" b="1" dirty="0"/>
              <a:t>throws</a:t>
            </a:r>
            <a:r>
              <a:rPr lang="en-US" sz="2400" dirty="0"/>
              <a:t> keyword.</a:t>
            </a:r>
            <a:endParaRPr lang="en-US" sz="2400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b="1" dirty="0" smtClean="0"/>
              <a:t>Syntax </a:t>
            </a:r>
            <a:r>
              <a:rPr lang="en-US" sz="1800" b="1" dirty="0"/>
              <a:t>: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4613574"/>
            <a:ext cx="7669360" cy="132084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type 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method_name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(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parameter_list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ea typeface="宋体" panose="02010600030101010101" pitchFamily="2" charset="-122"/>
              </a:rPr>
              <a:t>throws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ea typeface="宋体" panose="02010600030101010101" pitchFamily="2" charset="-122"/>
              </a:rPr>
              <a:t>exception_list</a:t>
            </a:r>
            <a:endParaRPr kumimoji="0" lang="en-US" altLang="zh-CN" sz="2000" b="0" i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Monaco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      //definition of method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111111"/>
                </a:solidFill>
                <a:latin typeface="Monaco"/>
              </a:rPr>
              <a:t>} </a:t>
            </a:r>
            <a:endParaRPr lang="en-US" altLang="zh-CN" sz="2000" dirty="0">
              <a:solidFill>
                <a:srgbClr val="111111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77307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Throws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7548" y="1197333"/>
            <a:ext cx="7824892" cy="439861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class Test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static void check() throws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ArithmeticException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System.out.println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("Inside check function");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throw new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ArithmeticException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("demo");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public static void main(String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args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try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111111"/>
                </a:solidFill>
                <a:latin typeface="Monaco"/>
                <a:ea typeface="宋体" panose="02010600030101010101" pitchFamily="2" charset="-122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check();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	catch(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ArithmeticException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e)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System.out.println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("caught" + 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Monaco"/>
                <a:ea typeface="宋体" panose="02010600030101010101" pitchFamily="2" charset="-122"/>
              </a:rPr>
              <a:t> } } }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96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 vs Throws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41244"/>
              </p:ext>
            </p:extLst>
          </p:nvPr>
        </p:nvGraphicFramePr>
        <p:xfrm>
          <a:off x="539552" y="1484784"/>
          <a:ext cx="8374261" cy="3291840"/>
        </p:xfrm>
        <a:graphic>
          <a:graphicData uri="http://schemas.openxmlformats.org/drawingml/2006/table">
            <a:tbl>
              <a:tblPr/>
              <a:tblGrid>
                <a:gridCol w="4248472"/>
                <a:gridCol w="4125789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Noto Serif"/>
                        </a:rPr>
                        <a:t>throw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2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Noto Serif"/>
                        </a:rPr>
                        <a:t>throws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2DB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Noto Serif"/>
                        </a:rPr>
                        <a:t> 1. Used to explicitly throw an exception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Noto Serif"/>
                        </a:rPr>
                        <a:t> 1. Used to declare an exception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Noto Serif"/>
                        </a:rPr>
                        <a:t> 2. Checked exceptions cannot be propagated using throw only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Noto Serif"/>
                        </a:rPr>
                        <a:t> 2. Checked exceptions can be propagated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Noto Serif"/>
                        </a:rPr>
                        <a:t> 3. Followed by an instance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Noto Serif"/>
                        </a:rPr>
                        <a:t> 3. Followed by a class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Noto Serif"/>
                        </a:rPr>
                        <a:t> 4. Used within a method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Noto Serif"/>
                        </a:rPr>
                        <a:t> 4. Used with a method signature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Noto Serif"/>
                        </a:rPr>
                        <a:t> 5. Cannot throw multiple exceptions</a:t>
                      </a:r>
                      <a:endParaRPr lang="en-IN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Noto Serif"/>
                        </a:rPr>
                        <a:t> 5. Can declare multiple exceptions</a:t>
                      </a:r>
                      <a:endParaRPr lang="en-IN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966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539750" y="1700213"/>
            <a:ext cx="3382963" cy="3024187"/>
          </a:xfrm>
          <a:prstGeom prst="flowChartAlternateProcess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   Using throw &amp; throws 2-2</a:t>
            </a: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5508625" y="1700213"/>
            <a:ext cx="3382963" cy="3024187"/>
          </a:xfrm>
          <a:prstGeom prst="flowChartAlternateProcess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969963" y="4724400"/>
            <a:ext cx="2162175" cy="1079500"/>
          </a:xfrm>
          <a:prstGeom prst="ellipse">
            <a:avLst/>
          </a:prstGeom>
          <a:solidFill>
            <a:srgbClr val="CCFFFF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Handle exceptions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331913" y="4868863"/>
            <a:ext cx="1439862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V="1">
            <a:off x="1258888" y="4868863"/>
            <a:ext cx="1441450" cy="793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330325" y="1341438"/>
            <a:ext cx="2017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Called Method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010275" y="1333500"/>
            <a:ext cx="201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Calling Method</a:t>
            </a: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6083300" y="4724400"/>
            <a:ext cx="2233613" cy="1079500"/>
          </a:xfrm>
          <a:prstGeom prst="ellipse">
            <a:avLst/>
          </a:prstGeom>
          <a:solidFill>
            <a:srgbClr val="CCFFFF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Handles exceptions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900113" y="1916113"/>
            <a:ext cx="2376487" cy="72072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Can cause exceptions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5795963" y="1916113"/>
            <a:ext cx="2376487" cy="7921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Guards against called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 method exceptions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and handles them</a:t>
            </a:r>
          </a:p>
        </p:txBody>
      </p:sp>
      <p:sp>
        <p:nvSpPr>
          <p:cNvPr id="149517" name="AutoShape 13"/>
          <p:cNvSpPr>
            <a:spLocks noChangeArrowheads="1"/>
          </p:cNvSpPr>
          <p:nvPr/>
        </p:nvSpPr>
        <p:spPr bwMode="auto">
          <a:xfrm>
            <a:off x="3924300" y="3068638"/>
            <a:ext cx="1584325" cy="288925"/>
          </a:xfrm>
          <a:prstGeom prst="leftRightArrow">
            <a:avLst>
              <a:gd name="adj1" fmla="val 50000"/>
              <a:gd name="adj2" fmla="val 1096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684213" y="2781300"/>
            <a:ext cx="3095625" cy="1800225"/>
          </a:xfrm>
          <a:prstGeom prst="rect">
            <a:avLst/>
          </a:prstGeom>
          <a:solidFill>
            <a:srgbClr val="F9B97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type calledmethod-name</a:t>
            </a:r>
          </a:p>
          <a:p>
            <a:r>
              <a:rPr lang="en-US" altLang="en-US"/>
              <a:t>(parameter-list)</a:t>
            </a:r>
          </a:p>
          <a:p>
            <a:r>
              <a:rPr lang="en-US" altLang="en-US"/>
              <a:t> throws exception-list</a:t>
            </a:r>
          </a:p>
          <a:p>
            <a:pPr lvl="1"/>
            <a:r>
              <a:rPr lang="en-US" altLang="en-US"/>
              <a:t>{</a:t>
            </a:r>
          </a:p>
          <a:p>
            <a:pPr lvl="1"/>
            <a:r>
              <a:rPr lang="en-US" altLang="en-US"/>
              <a:t>// body of method</a:t>
            </a:r>
          </a:p>
          <a:p>
            <a:pPr lvl="1"/>
            <a:r>
              <a:rPr lang="en-US" altLang="en-US"/>
              <a:t>}</a:t>
            </a:r>
          </a:p>
          <a:p>
            <a:endParaRPr lang="en-US" altLang="en-US"/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724525" y="2781300"/>
            <a:ext cx="2951163" cy="1871663"/>
          </a:xfrm>
          <a:prstGeom prst="rect">
            <a:avLst/>
          </a:prstGeom>
          <a:solidFill>
            <a:srgbClr val="F9B97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type callingmethod-name {</a:t>
            </a:r>
          </a:p>
          <a:p>
            <a:r>
              <a:rPr lang="en-US" altLang="en-US"/>
              <a:t>try {</a:t>
            </a:r>
          </a:p>
          <a:p>
            <a:r>
              <a:rPr lang="en-US" altLang="en-US"/>
              <a:t> // statements	</a:t>
            </a:r>
          </a:p>
          <a:p>
            <a:r>
              <a:rPr lang="en-US" altLang="en-US"/>
              <a:t>Calledmethod-name();}</a:t>
            </a:r>
          </a:p>
          <a:p>
            <a:r>
              <a:rPr lang="en-US" altLang="en-US"/>
              <a:t>catch(Exception e) {</a:t>
            </a:r>
          </a:p>
          <a:p>
            <a:r>
              <a:rPr lang="en-US" altLang="en-US"/>
              <a:t>//statements}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animBg="1"/>
      <p:bldP spid="149510" grpId="0" animBg="1"/>
      <p:bldP spid="149511" grpId="0" animBg="1"/>
      <p:bldP spid="149512" grpId="0"/>
      <p:bldP spid="149513" grpId="0"/>
      <p:bldP spid="149514" grpId="0" animBg="1"/>
      <p:bldP spid="149515" grpId="0" animBg="1"/>
      <p:bldP spid="149516" grpId="0" animBg="1"/>
      <p:bldP spid="149517" grpId="0" animBg="1"/>
      <p:bldP spid="149518" grpId="0" animBg="1"/>
      <p:bldP spid="1495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3200"/>
              <a:t>User defined exceptions 2-1</a:t>
            </a:r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611188" y="1341438"/>
            <a:ext cx="5905500" cy="2735262"/>
          </a:xfrm>
          <a:prstGeom prst="flowChartAlternateProcess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en-US" sz="1400">
                <a:latin typeface="Courier New" panose="02070309020205020404" pitchFamily="49" charset="0"/>
              </a:rPr>
              <a:t>public class MyException extends Exception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{ public MyException() {}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public MyException(String message) { super(message);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}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public static void main(String args[]) {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try {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throw new MyException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("Arg Length: " + args.length);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}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catch (MyException e) { e.printStackTrace(); } } </a:t>
            </a:r>
          </a:p>
        </p:txBody>
      </p:sp>
      <p:cxnSp>
        <p:nvCxnSpPr>
          <p:cNvPr id="158724" name="AutoShape 4"/>
          <p:cNvCxnSpPr>
            <a:cxnSpLocks noChangeShapeType="1"/>
            <a:stCxn id="158723" idx="2"/>
          </p:cNvCxnSpPr>
          <p:nvPr/>
        </p:nvCxnSpPr>
        <p:spPr bwMode="auto">
          <a:xfrm rot="16200000" flipH="1">
            <a:off x="3726656" y="3913982"/>
            <a:ext cx="1006475" cy="13319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4894263" y="4221163"/>
            <a:ext cx="2879725" cy="1728787"/>
          </a:xfrm>
          <a:prstGeom prst="ellipse">
            <a:avLst/>
          </a:prstGeom>
          <a:solidFill>
            <a:srgbClr val="F9B97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Can generate exception </a:t>
            </a:r>
          </a:p>
          <a:p>
            <a:pPr algn="ctr"/>
            <a:r>
              <a:rPr lang="en-US" altLang="en-US"/>
              <a:t>which is not a part of </a:t>
            </a:r>
          </a:p>
          <a:p>
            <a:pPr algn="ctr"/>
            <a:r>
              <a:rPr lang="en-US" altLang="en-US"/>
              <a:t>built in exceptions.</a:t>
            </a:r>
          </a:p>
        </p:txBody>
      </p:sp>
      <p:cxnSp>
        <p:nvCxnSpPr>
          <p:cNvPr id="158726" name="AutoShape 6"/>
          <p:cNvCxnSpPr>
            <a:cxnSpLocks noChangeShapeType="1"/>
            <a:stCxn id="158725" idx="6"/>
          </p:cNvCxnSpPr>
          <p:nvPr/>
        </p:nvCxnSpPr>
        <p:spPr bwMode="auto">
          <a:xfrm flipV="1">
            <a:off x="7773988" y="4005263"/>
            <a:ext cx="307975" cy="1081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6553200" y="1700213"/>
            <a:ext cx="2555875" cy="2305050"/>
          </a:xfrm>
          <a:prstGeom prst="rect">
            <a:avLst/>
          </a:prstGeom>
          <a:solidFill>
            <a:srgbClr val="F9B97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en-US"/>
              <a:t> Hence, User defined </a:t>
            </a:r>
          </a:p>
          <a:p>
            <a:r>
              <a:rPr lang="en-US" altLang="en-US"/>
              <a:t>  Exceptions Came into </a:t>
            </a:r>
          </a:p>
          <a:p>
            <a:r>
              <a:rPr lang="en-US" altLang="en-US"/>
              <a:t>  use.</a:t>
            </a:r>
          </a:p>
          <a:p>
            <a:pPr>
              <a:buFontTx/>
              <a:buChar char="•"/>
            </a:pPr>
            <a:r>
              <a:rPr lang="en-US" altLang="en-US"/>
              <a:t> Subclass of </a:t>
            </a:r>
          </a:p>
          <a:p>
            <a:r>
              <a:rPr lang="en-US" altLang="en-US"/>
              <a:t>  exception class.</a:t>
            </a:r>
          </a:p>
          <a:p>
            <a:pPr>
              <a:buFontTx/>
              <a:buChar char="•"/>
            </a:pPr>
            <a:r>
              <a:rPr lang="en-US" altLang="en-US"/>
              <a:t> Can use all methods </a:t>
            </a:r>
          </a:p>
          <a:p>
            <a:r>
              <a:rPr lang="en-US" altLang="en-US"/>
              <a:t>  of Throwable class.</a:t>
            </a:r>
          </a:p>
          <a:p>
            <a:endParaRPr lang="en-US" altLang="en-US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1835150" y="981075"/>
            <a:ext cx="309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Block of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5" grpId="0" animBg="1"/>
      <p:bldP spid="158727" grpId="0" animBg="1"/>
      <p:bldP spid="158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Objectives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i="1"/>
              <a:t>Define Exception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i="1"/>
              <a:t>Explain exception handling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i="1"/>
              <a:t>Describe the try, catch and finally blocks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i="1"/>
              <a:t>Examine multiple catch blocks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/>
          </a:p>
          <a:p>
            <a:pPr>
              <a:lnSpc>
                <a:spcPct val="90000"/>
              </a:lnSpc>
            </a:pPr>
            <a:r>
              <a:rPr lang="en-US" altLang="zh-CN" sz="2400" i="1"/>
              <a:t>Explore nested try/catch blocks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/>
          </a:p>
          <a:p>
            <a:pPr>
              <a:lnSpc>
                <a:spcPct val="90000"/>
              </a:lnSpc>
            </a:pPr>
            <a:r>
              <a:rPr lang="en-US" altLang="zh-CN" sz="2400" i="1"/>
              <a:t>Explain the use of throw and throws keywords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/>
          </a:p>
          <a:p>
            <a:pPr>
              <a:lnSpc>
                <a:spcPct val="90000"/>
              </a:lnSpc>
            </a:pPr>
            <a:r>
              <a:rPr lang="en-US" altLang="zh-CN" sz="2400" i="1"/>
              <a:t>Create user defined exceptions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684213" y="2266950"/>
            <a:ext cx="7272337" cy="1377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r>
              <a:rPr lang="en-US" altLang="zh-CN" sz="1400">
                <a:latin typeface="Courier New" panose="02070309020205020404" pitchFamily="49" charset="0"/>
              </a:rPr>
              <a:t>class ArraySizeException extends NegativeArraySizeException 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/** Constructor. */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ArraySizeException() 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super("You have passed illegal array size");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User defined exceptions 2-2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Creating user defined exception.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 Sub-classing the Exception class.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684213" y="1196975"/>
            <a:ext cx="7272337" cy="5481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r>
              <a:rPr lang="en-US" altLang="zh-CN"/>
              <a:t>  </a:t>
            </a:r>
            <a:r>
              <a:rPr lang="en-US" altLang="zh-CN" sz="1400">
                <a:latin typeface="Courier New" panose="02070309020205020404" pitchFamily="49" charset="0"/>
              </a:rPr>
              <a:t>class ExceptionClass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ExceptionClass(final int val)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size = val;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try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checkSize();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 catch (ArraySizeException e)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System.out.println(e);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/** Declaring variable to store size and elements of an array. */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private int size;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private int[] array;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/** Method to check the length of an array.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*  @ throws an ArraySizeException.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*/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public void checkSize() throws ArraySizeException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if (size &lt; 0)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throw new ArraySizeException();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array = new int[3];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for (int count = 0; count &lt; 3; count++)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array[count] = count + 1;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/>
              <a:t>}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473200" y="1916113"/>
            <a:ext cx="3530600" cy="12255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84213" y="2170113"/>
            <a:ext cx="7272337" cy="2928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r>
              <a:rPr lang="en-US" altLang="zh-CN"/>
              <a:t>  </a:t>
            </a:r>
            <a:r>
              <a:rPr lang="en-US" altLang="zh-CN" sz="1400">
                <a:latin typeface="Courier New" panose="02070309020205020404" pitchFamily="49" charset="0"/>
              </a:rPr>
              <a:t>class UserDefinedExceptions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/** Constructor. */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protected UserDefinedExceptions()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/**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* Sole entry point to the class and application.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* @param arg Array of String arguments.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*/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public static void main(final String[] arg)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ExceptionClass obj = new ExceptionClass(Integer.parseInt(arg[0]));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0791" name="Rectangle 23"/>
          <p:cNvSpPr>
            <a:spLocks noChangeArrowheads="1"/>
          </p:cNvSpPr>
          <p:nvPr/>
        </p:nvSpPr>
        <p:spPr bwMode="auto">
          <a:xfrm>
            <a:off x="684213" y="4221163"/>
            <a:ext cx="5976937" cy="431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3" grpId="1" animBg="1"/>
      <p:bldP spid="160772" grpId="0" uiExpand="1" build="allAtOnce"/>
      <p:bldP spid="160774" grpId="0" animBg="1"/>
      <p:bldP spid="160790" grpId="0" animBg="1"/>
      <p:bldP spid="160790" grpId="1" animBg="1"/>
      <p:bldP spid="160776" grpId="0" animBg="1"/>
      <p:bldP spid="1607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Whenever an error is encountered during run time, an Exception</a:t>
            </a:r>
            <a:r>
              <a:rPr lang="en-US" altLang="en-US" sz="2000" i="1"/>
              <a:t> </a:t>
            </a:r>
            <a:r>
              <a:rPr lang="en-US" altLang="en-US" sz="2000"/>
              <a:t>occurs.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Java exception is an object that describes an exceptional condition that has occurred in a piece of code.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When an exceptional condition arises, an object representing that exception is created and </a:t>
            </a:r>
            <a:r>
              <a:rPr lang="en-US" altLang="en-US" sz="2000" i="1"/>
              <a:t>thrown</a:t>
            </a:r>
            <a:r>
              <a:rPr lang="en-US" altLang="en-US" sz="2000"/>
              <a:t> in the method that caused the error.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Java exception handling is managed using try, catch, throw, throws, and finally.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Program statements to monitor are contained within a try block. Code within catch block catches the exception and handles it.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Any code that absolutely must be executed before a method returns is put in a finally block.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To manually throw an exception, use the keyword throw. Any exception that is thrown out of a method must be specified by a throws clause.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88913"/>
            <a:ext cx="8229600" cy="792162"/>
          </a:xfrm>
        </p:spPr>
        <p:txBody>
          <a:bodyPr/>
          <a:lstStyle/>
          <a:p>
            <a:r>
              <a:rPr lang="en-US" altLang="en-US" sz="3200"/>
              <a:t>What is an exception?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755650" y="1047750"/>
            <a:ext cx="5600700" cy="451167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zh-CN" sz="1000">
                <a:latin typeface="Courier New" panose="02070309020205020404" pitchFamily="49" charset="0"/>
              </a:rPr>
              <a:t>class ExceptionRaised {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/** Constructor. */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protected ExceptionRaised() {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}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/**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This method generates an exception.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@param operand1 is numerator in division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@param operand2 is denominator in division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@return It will return the remainder of the division.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static int calculate(final int operand1, final int operand2) {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   int result = operand1 / operand2;     // user defined method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   return result;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/**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Sole entry point to the class and application.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 @param args Array of String arguments.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public static void main(final String[] args) {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ExceptionRaised obj = new ExceptionRaised();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try {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   /* The variable result is defined to store the result. */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   int result = obj.calculate(9, 0);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    System.out.println(result);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} catch (Exception e) {     // Exception object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System.err.println("Exception occurred  :" + e.toString());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e.printStackTrace();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    }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}</a:t>
            </a:r>
            <a:endParaRPr lang="en-US" altLang="zh-CN" sz="1000">
              <a:latin typeface="Courier New" panose="02070309020205020404" pitchFamily="49" charset="0"/>
            </a:endParaRPr>
          </a:p>
          <a:p>
            <a:r>
              <a:rPr lang="en-GB" altLang="zh-CN" sz="10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6227763" y="4724400"/>
            <a:ext cx="1944687" cy="1944688"/>
            <a:chOff x="3923" y="2976"/>
            <a:chExt cx="1225" cy="1225"/>
          </a:xfrm>
        </p:grpSpPr>
        <p:sp>
          <p:nvSpPr>
            <p:cNvPr id="112648" name="Oval 8"/>
            <p:cNvSpPr>
              <a:spLocks noChangeArrowheads="1"/>
            </p:cNvSpPr>
            <p:nvPr/>
          </p:nvSpPr>
          <p:spPr bwMode="auto">
            <a:xfrm>
              <a:off x="3923" y="2976"/>
              <a:ext cx="1225" cy="1225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332" y="3352"/>
              <a:ext cx="450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OS</a:t>
              </a:r>
            </a:p>
          </p:txBody>
        </p:sp>
      </p:grp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1547813" y="4292600"/>
            <a:ext cx="3887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4" name="Group 14"/>
          <p:cNvGrpSpPr>
            <a:grpSpLocks/>
          </p:cNvGrpSpPr>
          <p:nvPr/>
        </p:nvGrpSpPr>
        <p:grpSpPr bwMode="auto">
          <a:xfrm>
            <a:off x="3635375" y="2925763"/>
            <a:ext cx="1368425" cy="1223962"/>
            <a:chOff x="4325" y="1052"/>
            <a:chExt cx="862" cy="771"/>
          </a:xfrm>
        </p:grpSpPr>
        <p:sp>
          <p:nvSpPr>
            <p:cNvPr id="112652" name="AutoShape 12"/>
            <p:cNvSpPr>
              <a:spLocks noChangeArrowheads="1"/>
            </p:cNvSpPr>
            <p:nvPr/>
          </p:nvSpPr>
          <p:spPr bwMode="auto">
            <a:xfrm>
              <a:off x="4325" y="1052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668" y="1298"/>
              <a:ext cx="162" cy="3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4859338" y="1916113"/>
            <a:ext cx="2393950" cy="3794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Abnormal Condition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6372225" y="2636838"/>
            <a:ext cx="1289050" cy="37941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Exception</a:t>
            </a:r>
          </a:p>
        </p:txBody>
      </p:sp>
      <p:cxnSp>
        <p:nvCxnSpPr>
          <p:cNvPr id="112657" name="AutoShape 17"/>
          <p:cNvCxnSpPr>
            <a:cxnSpLocks noChangeShapeType="1"/>
            <a:stCxn id="112655" idx="2"/>
            <a:endCxn id="112656" idx="1"/>
          </p:cNvCxnSpPr>
          <p:nvPr/>
        </p:nvCxnSpPr>
        <p:spPr bwMode="auto">
          <a:xfrm rot="16200000" flipH="1">
            <a:off x="5948362" y="2403476"/>
            <a:ext cx="531813" cy="315912"/>
          </a:xfrm>
          <a:prstGeom prst="bentConnector2">
            <a:avLst/>
          </a:prstGeom>
          <a:noFill/>
          <a:ln w="444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5580063" y="3429000"/>
            <a:ext cx="2879725" cy="928688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Program Terminates Abruptly and control is given to OS</a:t>
            </a:r>
          </a:p>
        </p:txBody>
      </p:sp>
      <p:cxnSp>
        <p:nvCxnSpPr>
          <p:cNvPr id="112659" name="AutoShape 19"/>
          <p:cNvCxnSpPr>
            <a:cxnSpLocks noChangeShapeType="1"/>
            <a:stCxn id="112652" idx="3"/>
            <a:endCxn id="112648" idx="2"/>
          </p:cNvCxnSpPr>
          <p:nvPr/>
        </p:nvCxnSpPr>
        <p:spPr bwMode="auto">
          <a:xfrm rot="16200000" flipH="1">
            <a:off x="4506913" y="3976688"/>
            <a:ext cx="1533525" cy="1908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1476375" y="1412875"/>
            <a:ext cx="2879725" cy="147796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Can be generated manually in a program</a:t>
            </a:r>
          </a:p>
          <a:p>
            <a:pPr algn="ctr"/>
            <a:r>
              <a:rPr lang="en-US" altLang="en-US"/>
              <a:t>OR</a:t>
            </a:r>
          </a:p>
          <a:p>
            <a:pPr>
              <a:buFontTx/>
              <a:buChar char="•"/>
            </a:pPr>
            <a:r>
              <a:rPr lang="en-US" altLang="en-US"/>
              <a:t>Generated by Java Runtime</a:t>
            </a:r>
          </a:p>
        </p:txBody>
      </p:sp>
      <p:cxnSp>
        <p:nvCxnSpPr>
          <p:cNvPr id="112661" name="AutoShape 21"/>
          <p:cNvCxnSpPr>
            <a:cxnSpLocks noChangeShapeType="1"/>
            <a:stCxn id="112656" idx="3"/>
            <a:endCxn id="112660" idx="0"/>
          </p:cNvCxnSpPr>
          <p:nvPr/>
        </p:nvCxnSpPr>
        <p:spPr bwMode="auto">
          <a:xfrm flipH="1" flipV="1">
            <a:off x="2916238" y="1412875"/>
            <a:ext cx="4745037" cy="1414463"/>
          </a:xfrm>
          <a:prstGeom prst="curvedConnector4">
            <a:avLst>
              <a:gd name="adj1" fmla="val -5491"/>
              <a:gd name="adj2" fmla="val 126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612775" y="3644900"/>
            <a:ext cx="2879725" cy="1203325"/>
          </a:xfrm>
          <a:prstGeom prst="rect">
            <a:avLst/>
          </a:prstGeom>
          <a:solidFill>
            <a:schemeClr val="bg1">
              <a:alpha val="92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Error Handling Benefits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Fixes Error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Prevents automatic termination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4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51" grpId="0" animBg="1"/>
      <p:bldP spid="112651" grpId="1" animBg="1"/>
      <p:bldP spid="112655" grpId="0" animBg="1"/>
      <p:bldP spid="112656" grpId="0" animBg="1"/>
      <p:bldP spid="112658" grpId="0" animBg="1"/>
      <p:bldP spid="112660" grpId="0" animBg="1"/>
      <p:bldP spid="1126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827088" y="1873250"/>
            <a:ext cx="7705725" cy="400367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</a:rPr>
              <a:t>………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IF B IS ZERO GO TO ERROR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C = A / B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PRINT C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GO TO EXIT</a:t>
            </a:r>
          </a:p>
          <a:p>
            <a:endParaRPr lang="en-US" altLang="zh-CN" sz="16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ERROR:</a:t>
            </a:r>
          </a:p>
          <a:p>
            <a:r>
              <a:rPr lang="en-US" altLang="zh-CN" sz="16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BLOCK THAT 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HANDLES THE     “CODE CAUSING ERROR DUE TO DIVISION BY ZERO”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EXCEPTION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DISPLAY 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EXIT:</a:t>
            </a:r>
            <a:endParaRPr lang="en-US" altLang="zh-CN" sz="160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Handling Exceptions 2-1</a:t>
            </a:r>
          </a:p>
        </p:txBody>
      </p:sp>
      <p:sp>
        <p:nvSpPr>
          <p:cNvPr id="151561" name="AutoShape 9"/>
          <p:cNvSpPr>
            <a:spLocks/>
          </p:cNvSpPr>
          <p:nvPr/>
        </p:nvSpPr>
        <p:spPr bwMode="auto">
          <a:xfrm>
            <a:off x="2555875" y="3695700"/>
            <a:ext cx="114300" cy="10287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755650" y="134143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A pseudo code handling a runtime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2557463" y="1125538"/>
            <a:ext cx="3959225" cy="1223962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Program statements to be</a:t>
            </a:r>
          </a:p>
          <a:p>
            <a:pPr algn="ctr"/>
            <a:r>
              <a:rPr lang="en-US" altLang="en-US"/>
              <a:t>monitored are contained within this.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5794375" y="2852738"/>
            <a:ext cx="3386138" cy="1223962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Exceptions caught </a:t>
            </a:r>
          </a:p>
          <a:p>
            <a:pPr algn="ctr"/>
            <a:r>
              <a:rPr lang="en-US" altLang="en-US"/>
              <a:t>and handled in rational manner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1476375" y="4868863"/>
            <a:ext cx="2663825" cy="115252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Exceptions thrown </a:t>
            </a:r>
          </a:p>
          <a:p>
            <a:pPr algn="ctr"/>
            <a:r>
              <a:rPr lang="en-US" altLang="en-US"/>
              <a:t>manually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5219700" y="4868863"/>
            <a:ext cx="2881313" cy="1223962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Specifies exceptions </a:t>
            </a:r>
          </a:p>
          <a:p>
            <a:pPr algn="ctr"/>
            <a:r>
              <a:rPr lang="en-US" altLang="en-US"/>
              <a:t>thrown by a</a:t>
            </a:r>
          </a:p>
          <a:p>
            <a:pPr algn="ctr"/>
            <a:r>
              <a:rPr lang="en-US" altLang="en-US"/>
              <a:t>method</a:t>
            </a: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42875" y="2852738"/>
            <a:ext cx="3276600" cy="115252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Clean-up codes get</a:t>
            </a:r>
          </a:p>
          <a:p>
            <a:pPr algn="ctr"/>
            <a:r>
              <a:rPr lang="en-US" altLang="en-US"/>
              <a:t> Executed</a:t>
            </a:r>
          </a:p>
        </p:txBody>
      </p:sp>
      <p:sp>
        <p:nvSpPr>
          <p:cNvPr id="117773" name="AutoShape 13"/>
          <p:cNvSpPr>
            <a:spLocks noChangeArrowheads="1"/>
          </p:cNvSpPr>
          <p:nvPr/>
        </p:nvSpPr>
        <p:spPr bwMode="auto">
          <a:xfrm>
            <a:off x="4211638" y="2205038"/>
            <a:ext cx="720725" cy="1008062"/>
          </a:xfrm>
          <a:prstGeom prst="upArrow">
            <a:avLst>
              <a:gd name="adj1" fmla="val 50000"/>
              <a:gd name="adj2" fmla="val 349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bIns="274320"/>
          <a:lstStyle/>
          <a:p>
            <a:pPr algn="ctr"/>
            <a:r>
              <a:rPr lang="en-US" altLang="en-US"/>
              <a:t>    </a:t>
            </a:r>
            <a:r>
              <a:rPr lang="en-US" altLang="en-US" b="1"/>
              <a:t>Try</a:t>
            </a:r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 flipH="1">
            <a:off x="3132138" y="3068638"/>
            <a:ext cx="1225550" cy="720725"/>
          </a:xfrm>
          <a:prstGeom prst="rightArrow">
            <a:avLst>
              <a:gd name="adj1" fmla="val 50000"/>
              <a:gd name="adj2" fmla="val 425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Finally</a:t>
            </a:r>
          </a:p>
        </p:txBody>
      </p:sp>
      <p:sp>
        <p:nvSpPr>
          <p:cNvPr id="117775" name="AutoShape 15"/>
          <p:cNvSpPr>
            <a:spLocks noChangeArrowheads="1"/>
          </p:cNvSpPr>
          <p:nvPr/>
        </p:nvSpPr>
        <p:spPr bwMode="auto">
          <a:xfrm flipH="1">
            <a:off x="4787900" y="3068638"/>
            <a:ext cx="1152525" cy="720725"/>
          </a:xfrm>
          <a:prstGeom prst="lef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Catch</a:t>
            </a: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716463" y="4221163"/>
            <a:ext cx="2303462" cy="647700"/>
          </a:xfrm>
          <a:prstGeom prst="curvedDownArrow">
            <a:avLst>
              <a:gd name="adj1" fmla="val 71127"/>
              <a:gd name="adj2" fmla="val 14225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Throws</a:t>
            </a:r>
          </a:p>
        </p:txBody>
      </p:sp>
      <p:sp>
        <p:nvSpPr>
          <p:cNvPr id="117781" name="AutoShape 21"/>
          <p:cNvSpPr>
            <a:spLocks noChangeArrowheads="1"/>
          </p:cNvSpPr>
          <p:nvPr/>
        </p:nvSpPr>
        <p:spPr bwMode="auto">
          <a:xfrm flipH="1">
            <a:off x="2411413" y="4159250"/>
            <a:ext cx="2089150" cy="720725"/>
          </a:xfrm>
          <a:prstGeom prst="curvedDownArrow">
            <a:avLst>
              <a:gd name="adj1" fmla="val 57974"/>
              <a:gd name="adj2" fmla="val 1159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Throw</a:t>
            </a:r>
          </a:p>
        </p:txBody>
      </p:sp>
      <p:sp>
        <p:nvSpPr>
          <p:cNvPr id="117784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Handling Exceptions 2-2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  <p:bldP spid="117768" grpId="0" animBg="1"/>
      <p:bldP spid="117769" grpId="0" animBg="1"/>
      <p:bldP spid="117770" grpId="0" animBg="1"/>
      <p:bldP spid="117773" grpId="0" animBg="1"/>
      <p:bldP spid="117774" grpId="0" animBg="1"/>
      <p:bldP spid="117775" grpId="0" animBg="1"/>
      <p:bldP spid="117780" grpId="0" animBg="1"/>
      <p:bldP spid="1177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316912" cy="792163"/>
          </a:xfrm>
        </p:spPr>
        <p:txBody>
          <a:bodyPr/>
          <a:lstStyle/>
          <a:p>
            <a:r>
              <a:rPr lang="en-US" altLang="en-US" sz="4000" b="1"/>
              <a:t>            </a:t>
            </a:r>
            <a:r>
              <a:rPr lang="en-US" altLang="en-US" sz="3200"/>
              <a:t>Hierarchy of Exception classes 3-1</a:t>
            </a:r>
            <a:r>
              <a:rPr lang="en-US" altLang="en-US" sz="4000"/>
              <a:t> </a:t>
            </a:r>
          </a:p>
        </p:txBody>
      </p:sp>
      <p:sp>
        <p:nvSpPr>
          <p:cNvPr id="145413" name="AutoShape 5"/>
          <p:cNvSpPr>
            <a:spLocks noChangeArrowheads="1"/>
          </p:cNvSpPr>
          <p:nvPr/>
        </p:nvSpPr>
        <p:spPr bwMode="auto">
          <a:xfrm>
            <a:off x="2844800" y="1052513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</p:txBody>
      </p:sp>
      <p:sp>
        <p:nvSpPr>
          <p:cNvPr id="145428" name="AutoShape 20"/>
          <p:cNvSpPr>
            <a:spLocks noChangeArrowheads="1"/>
          </p:cNvSpPr>
          <p:nvPr/>
        </p:nvSpPr>
        <p:spPr bwMode="auto">
          <a:xfrm>
            <a:off x="2844800" y="1989138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Throwable</a:t>
            </a:r>
          </a:p>
        </p:txBody>
      </p:sp>
      <p:sp>
        <p:nvSpPr>
          <p:cNvPr id="145429" name="AutoShape 21"/>
          <p:cNvSpPr>
            <a:spLocks noChangeArrowheads="1"/>
          </p:cNvSpPr>
          <p:nvPr/>
        </p:nvSpPr>
        <p:spPr bwMode="auto">
          <a:xfrm>
            <a:off x="5294313" y="2708275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Exception</a:t>
            </a:r>
          </a:p>
        </p:txBody>
      </p:sp>
      <p:sp>
        <p:nvSpPr>
          <p:cNvPr id="145430" name="AutoShape 22"/>
          <p:cNvSpPr>
            <a:spLocks noChangeArrowheads="1"/>
          </p:cNvSpPr>
          <p:nvPr/>
        </p:nvSpPr>
        <p:spPr bwMode="auto">
          <a:xfrm>
            <a:off x="900113" y="2851150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Error</a:t>
            </a:r>
          </a:p>
        </p:txBody>
      </p:sp>
      <p:sp>
        <p:nvSpPr>
          <p:cNvPr id="145431" name="AutoShape 23"/>
          <p:cNvSpPr>
            <a:spLocks noChangeArrowheads="1"/>
          </p:cNvSpPr>
          <p:nvPr/>
        </p:nvSpPr>
        <p:spPr bwMode="auto">
          <a:xfrm>
            <a:off x="323850" y="3860800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AWTError</a:t>
            </a:r>
          </a:p>
        </p:txBody>
      </p:sp>
      <p:sp>
        <p:nvSpPr>
          <p:cNvPr id="145432" name="AutoShape 24"/>
          <p:cNvSpPr>
            <a:spLocks noChangeArrowheads="1"/>
          </p:cNvSpPr>
          <p:nvPr/>
        </p:nvSpPr>
        <p:spPr bwMode="auto">
          <a:xfrm>
            <a:off x="755650" y="4365625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ThreadDeath</a:t>
            </a:r>
          </a:p>
        </p:txBody>
      </p:sp>
      <p:sp>
        <p:nvSpPr>
          <p:cNvPr id="145438" name="AutoShape 30"/>
          <p:cNvSpPr>
            <a:spLocks noChangeArrowheads="1"/>
          </p:cNvSpPr>
          <p:nvPr/>
        </p:nvSpPr>
        <p:spPr bwMode="auto">
          <a:xfrm>
            <a:off x="2700338" y="3500438"/>
            <a:ext cx="1655762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SQLException</a:t>
            </a:r>
          </a:p>
        </p:txBody>
      </p:sp>
      <p:sp>
        <p:nvSpPr>
          <p:cNvPr id="145439" name="AutoShape 31"/>
          <p:cNvSpPr>
            <a:spLocks noChangeArrowheads="1"/>
          </p:cNvSpPr>
          <p:nvPr/>
        </p:nvSpPr>
        <p:spPr bwMode="auto">
          <a:xfrm>
            <a:off x="6589713" y="3643313"/>
            <a:ext cx="2016125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RuntimeException</a:t>
            </a:r>
          </a:p>
        </p:txBody>
      </p:sp>
      <p:cxnSp>
        <p:nvCxnSpPr>
          <p:cNvPr id="145445" name="AutoShape 37"/>
          <p:cNvCxnSpPr>
            <a:cxnSpLocks noChangeShapeType="1"/>
            <a:stCxn id="145413" idx="2"/>
            <a:endCxn id="145428" idx="0"/>
          </p:cNvCxnSpPr>
          <p:nvPr/>
        </p:nvCxnSpPr>
        <p:spPr bwMode="auto">
          <a:xfrm>
            <a:off x="3600450" y="1701800"/>
            <a:ext cx="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46" name="AutoShape 38"/>
          <p:cNvCxnSpPr>
            <a:cxnSpLocks noChangeShapeType="1"/>
            <a:stCxn id="145428" idx="2"/>
            <a:endCxn id="145430" idx="3"/>
          </p:cNvCxnSpPr>
          <p:nvPr/>
        </p:nvCxnSpPr>
        <p:spPr bwMode="auto">
          <a:xfrm flipH="1">
            <a:off x="2411413" y="2638425"/>
            <a:ext cx="118903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47" name="AutoShape 39"/>
          <p:cNvCxnSpPr>
            <a:cxnSpLocks noChangeShapeType="1"/>
            <a:stCxn id="145428" idx="2"/>
            <a:endCxn id="145429" idx="1"/>
          </p:cNvCxnSpPr>
          <p:nvPr/>
        </p:nvCxnSpPr>
        <p:spPr bwMode="auto">
          <a:xfrm>
            <a:off x="3600450" y="2638425"/>
            <a:ext cx="1693863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48" name="AutoShape 40"/>
          <p:cNvCxnSpPr>
            <a:cxnSpLocks noChangeShapeType="1"/>
            <a:stCxn id="145430" idx="2"/>
            <a:endCxn id="145431" idx="0"/>
          </p:cNvCxnSpPr>
          <p:nvPr/>
        </p:nvCxnSpPr>
        <p:spPr bwMode="auto">
          <a:xfrm flipH="1">
            <a:off x="1079500" y="3500438"/>
            <a:ext cx="576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9" name="Line 41"/>
          <p:cNvSpPr>
            <a:spLocks noChangeShapeType="1"/>
          </p:cNvSpPr>
          <p:nvPr/>
        </p:nvSpPr>
        <p:spPr bwMode="auto">
          <a:xfrm>
            <a:off x="1692275" y="3500438"/>
            <a:ext cx="35877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5450" name="AutoShape 42"/>
          <p:cNvCxnSpPr>
            <a:cxnSpLocks noChangeShapeType="1"/>
            <a:stCxn id="145429" idx="2"/>
            <a:endCxn id="145438" idx="3"/>
          </p:cNvCxnSpPr>
          <p:nvPr/>
        </p:nvCxnSpPr>
        <p:spPr bwMode="auto">
          <a:xfrm flipH="1">
            <a:off x="4356100" y="3357563"/>
            <a:ext cx="1693863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51" name="AutoShape 43"/>
          <p:cNvCxnSpPr>
            <a:cxnSpLocks noChangeShapeType="1"/>
            <a:stCxn id="145429" idx="2"/>
            <a:endCxn id="145437" idx="3"/>
          </p:cNvCxnSpPr>
          <p:nvPr/>
        </p:nvCxnSpPr>
        <p:spPr bwMode="auto">
          <a:xfrm flipH="1">
            <a:off x="5651500" y="3357563"/>
            <a:ext cx="398463" cy="154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52" name="AutoShape 44"/>
          <p:cNvCxnSpPr>
            <a:cxnSpLocks noChangeShapeType="1"/>
            <a:stCxn id="145429" idx="2"/>
            <a:endCxn id="145439" idx="0"/>
          </p:cNvCxnSpPr>
          <p:nvPr/>
        </p:nvCxnSpPr>
        <p:spPr bwMode="auto">
          <a:xfrm>
            <a:off x="6049963" y="3357563"/>
            <a:ext cx="1547812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55" name="Line 47"/>
          <p:cNvSpPr>
            <a:spLocks noChangeShapeType="1"/>
          </p:cNvSpPr>
          <p:nvPr/>
        </p:nvSpPr>
        <p:spPr bwMode="auto">
          <a:xfrm flipH="1">
            <a:off x="7308850" y="4292600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7596188" y="4292600"/>
            <a:ext cx="5048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7596188" y="4292600"/>
            <a:ext cx="12239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58" name="AutoShape 50"/>
          <p:cNvSpPr>
            <a:spLocks noChangeArrowheads="1"/>
          </p:cNvSpPr>
          <p:nvPr/>
        </p:nvSpPr>
        <p:spPr bwMode="auto">
          <a:xfrm>
            <a:off x="1116013" y="4867275"/>
            <a:ext cx="19431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1692275" y="3500438"/>
            <a:ext cx="10080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0" name="AutoShape 52"/>
          <p:cNvSpPr>
            <a:spLocks noChangeArrowheads="1"/>
          </p:cNvSpPr>
          <p:nvPr/>
        </p:nvSpPr>
        <p:spPr bwMode="auto">
          <a:xfrm>
            <a:off x="2987675" y="4003675"/>
            <a:ext cx="2592388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ClassNotFoundException</a:t>
            </a:r>
          </a:p>
        </p:txBody>
      </p:sp>
      <p:sp>
        <p:nvSpPr>
          <p:cNvPr id="145437" name="AutoShape 29"/>
          <p:cNvSpPr>
            <a:spLocks noChangeArrowheads="1"/>
          </p:cNvSpPr>
          <p:nvPr/>
        </p:nvSpPr>
        <p:spPr bwMode="auto">
          <a:xfrm>
            <a:off x="3708400" y="4581525"/>
            <a:ext cx="19431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  <p:cxnSp>
        <p:nvCxnSpPr>
          <p:cNvPr id="145461" name="AutoShape 53"/>
          <p:cNvCxnSpPr>
            <a:cxnSpLocks noChangeShapeType="1"/>
            <a:stCxn id="145429" idx="2"/>
            <a:endCxn id="145460" idx="3"/>
          </p:cNvCxnSpPr>
          <p:nvPr/>
        </p:nvCxnSpPr>
        <p:spPr bwMode="auto">
          <a:xfrm flipH="1">
            <a:off x="5580063" y="3357563"/>
            <a:ext cx="469900" cy="971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1" name="AutoShape 33"/>
          <p:cNvSpPr>
            <a:spLocks noChangeArrowheads="1"/>
          </p:cNvSpPr>
          <p:nvPr/>
        </p:nvSpPr>
        <p:spPr bwMode="auto">
          <a:xfrm>
            <a:off x="5362575" y="5227638"/>
            <a:ext cx="2449513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ArithmeticException</a:t>
            </a:r>
          </a:p>
        </p:txBody>
      </p:sp>
      <p:sp>
        <p:nvSpPr>
          <p:cNvPr id="145442" name="AutoShape 34"/>
          <p:cNvSpPr>
            <a:spLocks noChangeArrowheads="1"/>
          </p:cNvSpPr>
          <p:nvPr/>
        </p:nvSpPr>
        <p:spPr bwMode="auto">
          <a:xfrm>
            <a:off x="5759450" y="5732463"/>
            <a:ext cx="2700338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NullPointerException</a:t>
            </a:r>
          </a:p>
        </p:txBody>
      </p:sp>
      <p:sp>
        <p:nvSpPr>
          <p:cNvPr id="145443" name="AutoShape 35"/>
          <p:cNvSpPr>
            <a:spLocks noChangeArrowheads="1"/>
          </p:cNvSpPr>
          <p:nvPr/>
        </p:nvSpPr>
        <p:spPr bwMode="auto">
          <a:xfrm>
            <a:off x="7019925" y="6091238"/>
            <a:ext cx="2016125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28" grpId="0" animBg="1"/>
      <p:bldP spid="145429" grpId="0" animBg="1"/>
      <p:bldP spid="145430" grpId="0" animBg="1"/>
      <p:bldP spid="145431" grpId="0" animBg="1"/>
      <p:bldP spid="145432" grpId="0" animBg="1"/>
      <p:bldP spid="145438" grpId="0" animBg="1"/>
      <p:bldP spid="145439" grpId="0" animBg="1"/>
      <p:bldP spid="145449" grpId="0" animBg="1"/>
      <p:bldP spid="145455" grpId="0" animBg="1"/>
      <p:bldP spid="145456" grpId="0" animBg="1"/>
      <p:bldP spid="145457" grpId="0" animBg="1"/>
      <p:bldP spid="145458" grpId="0" animBg="1"/>
      <p:bldP spid="145459" grpId="0" animBg="1"/>
      <p:bldP spid="145460" grpId="0" animBg="1"/>
      <p:bldP spid="145437" grpId="0" animBg="1"/>
      <p:bldP spid="145441" grpId="0" animBg="1"/>
      <p:bldP spid="145442" grpId="0" animBg="1"/>
      <p:bldP spid="1454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316912" cy="792163"/>
          </a:xfrm>
        </p:spPr>
        <p:txBody>
          <a:bodyPr/>
          <a:lstStyle/>
          <a:p>
            <a:r>
              <a:rPr lang="en-US" altLang="en-US" sz="4000" b="1"/>
              <a:t>            </a:t>
            </a:r>
            <a:r>
              <a:rPr lang="en-US" altLang="en-US" sz="3200"/>
              <a:t>Hierarchy of Exception classes 3-1</a:t>
            </a:r>
            <a:r>
              <a:rPr lang="en-US" altLang="en-US" sz="4000"/>
              <a:t> </a:t>
            </a:r>
          </a:p>
        </p:txBody>
      </p:sp>
      <p:sp>
        <p:nvSpPr>
          <p:cNvPr id="167939" name="AutoShape 3"/>
          <p:cNvSpPr>
            <a:spLocks noChangeArrowheads="1"/>
          </p:cNvSpPr>
          <p:nvPr/>
        </p:nvSpPr>
        <p:spPr bwMode="auto">
          <a:xfrm>
            <a:off x="2844800" y="1052513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2844800" y="1989138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Throwable</a:t>
            </a:r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5294313" y="2708275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Exception</a:t>
            </a:r>
          </a:p>
        </p:txBody>
      </p:sp>
      <p:sp>
        <p:nvSpPr>
          <p:cNvPr id="167942" name="AutoShape 6"/>
          <p:cNvSpPr>
            <a:spLocks noChangeArrowheads="1"/>
          </p:cNvSpPr>
          <p:nvPr/>
        </p:nvSpPr>
        <p:spPr bwMode="auto">
          <a:xfrm>
            <a:off x="900113" y="2851150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Error</a:t>
            </a:r>
          </a:p>
        </p:txBody>
      </p:sp>
      <p:sp>
        <p:nvSpPr>
          <p:cNvPr id="167943" name="AutoShape 7"/>
          <p:cNvSpPr>
            <a:spLocks noChangeArrowheads="1"/>
          </p:cNvSpPr>
          <p:nvPr/>
        </p:nvSpPr>
        <p:spPr bwMode="auto">
          <a:xfrm>
            <a:off x="323850" y="3860800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AWTError</a:t>
            </a:r>
          </a:p>
        </p:txBody>
      </p:sp>
      <p:sp>
        <p:nvSpPr>
          <p:cNvPr id="167944" name="AutoShape 8"/>
          <p:cNvSpPr>
            <a:spLocks noChangeArrowheads="1"/>
          </p:cNvSpPr>
          <p:nvPr/>
        </p:nvSpPr>
        <p:spPr bwMode="auto">
          <a:xfrm>
            <a:off x="755650" y="4365625"/>
            <a:ext cx="15113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ThreadDeath</a:t>
            </a:r>
          </a:p>
        </p:txBody>
      </p:sp>
      <p:sp>
        <p:nvSpPr>
          <p:cNvPr id="167945" name="AutoShape 9"/>
          <p:cNvSpPr>
            <a:spLocks noChangeArrowheads="1"/>
          </p:cNvSpPr>
          <p:nvPr/>
        </p:nvSpPr>
        <p:spPr bwMode="auto">
          <a:xfrm>
            <a:off x="2700338" y="3500438"/>
            <a:ext cx="1655762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SQLException</a:t>
            </a:r>
          </a:p>
        </p:txBody>
      </p:sp>
      <p:sp>
        <p:nvSpPr>
          <p:cNvPr id="167946" name="AutoShape 10"/>
          <p:cNvSpPr>
            <a:spLocks noChangeArrowheads="1"/>
          </p:cNvSpPr>
          <p:nvPr/>
        </p:nvSpPr>
        <p:spPr bwMode="auto">
          <a:xfrm>
            <a:off x="6589713" y="3643313"/>
            <a:ext cx="2016125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RuntimeException</a:t>
            </a:r>
          </a:p>
        </p:txBody>
      </p:sp>
      <p:cxnSp>
        <p:nvCxnSpPr>
          <p:cNvPr id="167947" name="AutoShape 11"/>
          <p:cNvCxnSpPr>
            <a:cxnSpLocks noChangeShapeType="1"/>
            <a:stCxn id="167939" idx="2"/>
            <a:endCxn id="167940" idx="0"/>
          </p:cNvCxnSpPr>
          <p:nvPr/>
        </p:nvCxnSpPr>
        <p:spPr bwMode="auto">
          <a:xfrm>
            <a:off x="3600450" y="1701800"/>
            <a:ext cx="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8" name="AutoShape 12"/>
          <p:cNvCxnSpPr>
            <a:cxnSpLocks noChangeShapeType="1"/>
            <a:stCxn id="167940" idx="2"/>
            <a:endCxn id="167942" idx="3"/>
          </p:cNvCxnSpPr>
          <p:nvPr/>
        </p:nvCxnSpPr>
        <p:spPr bwMode="auto">
          <a:xfrm flipH="1">
            <a:off x="2411413" y="2638425"/>
            <a:ext cx="118903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9" name="AutoShape 13"/>
          <p:cNvCxnSpPr>
            <a:cxnSpLocks noChangeShapeType="1"/>
            <a:stCxn id="167940" idx="2"/>
            <a:endCxn id="167941" idx="1"/>
          </p:cNvCxnSpPr>
          <p:nvPr/>
        </p:nvCxnSpPr>
        <p:spPr bwMode="auto">
          <a:xfrm>
            <a:off x="3600450" y="2638425"/>
            <a:ext cx="1693863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50" name="AutoShape 14"/>
          <p:cNvCxnSpPr>
            <a:cxnSpLocks noChangeShapeType="1"/>
            <a:stCxn id="167942" idx="2"/>
            <a:endCxn id="167943" idx="0"/>
          </p:cNvCxnSpPr>
          <p:nvPr/>
        </p:nvCxnSpPr>
        <p:spPr bwMode="auto">
          <a:xfrm flipH="1">
            <a:off x="1079500" y="3500438"/>
            <a:ext cx="576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1692275" y="3500438"/>
            <a:ext cx="35877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7952" name="AutoShape 16"/>
          <p:cNvCxnSpPr>
            <a:cxnSpLocks noChangeShapeType="1"/>
            <a:stCxn id="167941" idx="2"/>
            <a:endCxn id="167945" idx="3"/>
          </p:cNvCxnSpPr>
          <p:nvPr/>
        </p:nvCxnSpPr>
        <p:spPr bwMode="auto">
          <a:xfrm flipH="1">
            <a:off x="4356100" y="3357563"/>
            <a:ext cx="1693863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53" name="AutoShape 17"/>
          <p:cNvCxnSpPr>
            <a:cxnSpLocks noChangeShapeType="1"/>
            <a:stCxn id="167941" idx="2"/>
            <a:endCxn id="167961" idx="3"/>
          </p:cNvCxnSpPr>
          <p:nvPr/>
        </p:nvCxnSpPr>
        <p:spPr bwMode="auto">
          <a:xfrm flipH="1">
            <a:off x="5651500" y="3357563"/>
            <a:ext cx="398463" cy="154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54" name="AutoShape 18"/>
          <p:cNvCxnSpPr>
            <a:cxnSpLocks noChangeShapeType="1"/>
            <a:stCxn id="167941" idx="2"/>
            <a:endCxn id="167946" idx="0"/>
          </p:cNvCxnSpPr>
          <p:nvPr/>
        </p:nvCxnSpPr>
        <p:spPr bwMode="auto">
          <a:xfrm>
            <a:off x="6049963" y="3357563"/>
            <a:ext cx="1547812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5" name="Line 19"/>
          <p:cNvSpPr>
            <a:spLocks noChangeShapeType="1"/>
          </p:cNvSpPr>
          <p:nvPr/>
        </p:nvSpPr>
        <p:spPr bwMode="auto">
          <a:xfrm flipH="1">
            <a:off x="7380288" y="4292600"/>
            <a:ext cx="2159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7596188" y="4292600"/>
            <a:ext cx="50482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7596188" y="4292600"/>
            <a:ext cx="12239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8" name="AutoShape 22"/>
          <p:cNvSpPr>
            <a:spLocks noChangeArrowheads="1"/>
          </p:cNvSpPr>
          <p:nvPr/>
        </p:nvSpPr>
        <p:spPr bwMode="auto">
          <a:xfrm>
            <a:off x="1116013" y="4867275"/>
            <a:ext cx="19431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1692275" y="3500438"/>
            <a:ext cx="10080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0" name="AutoShape 24"/>
          <p:cNvSpPr>
            <a:spLocks noChangeArrowheads="1"/>
          </p:cNvSpPr>
          <p:nvPr/>
        </p:nvSpPr>
        <p:spPr bwMode="auto">
          <a:xfrm>
            <a:off x="2987675" y="4003675"/>
            <a:ext cx="2592388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ClassNotFoundException</a:t>
            </a:r>
          </a:p>
        </p:txBody>
      </p:sp>
      <p:sp>
        <p:nvSpPr>
          <p:cNvPr id="167961" name="AutoShape 25"/>
          <p:cNvSpPr>
            <a:spLocks noChangeArrowheads="1"/>
          </p:cNvSpPr>
          <p:nvPr/>
        </p:nvSpPr>
        <p:spPr bwMode="auto">
          <a:xfrm>
            <a:off x="3708400" y="4581525"/>
            <a:ext cx="1943100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  <p:cxnSp>
        <p:nvCxnSpPr>
          <p:cNvPr id="167962" name="AutoShape 26"/>
          <p:cNvCxnSpPr>
            <a:cxnSpLocks noChangeShapeType="1"/>
            <a:stCxn id="167941" idx="2"/>
            <a:endCxn id="167960" idx="3"/>
          </p:cNvCxnSpPr>
          <p:nvPr/>
        </p:nvCxnSpPr>
        <p:spPr bwMode="auto">
          <a:xfrm flipH="1">
            <a:off x="5580063" y="3357563"/>
            <a:ext cx="469900" cy="971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5362575" y="5227638"/>
            <a:ext cx="2449513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ArithmeticException</a:t>
            </a:r>
          </a:p>
        </p:txBody>
      </p:sp>
      <p:sp>
        <p:nvSpPr>
          <p:cNvPr id="167964" name="AutoShape 28"/>
          <p:cNvSpPr>
            <a:spLocks noChangeArrowheads="1"/>
          </p:cNvSpPr>
          <p:nvPr/>
        </p:nvSpPr>
        <p:spPr bwMode="auto">
          <a:xfrm>
            <a:off x="5759450" y="5732463"/>
            <a:ext cx="2700338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NullPointerException</a:t>
            </a:r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7019925" y="6091238"/>
            <a:ext cx="2016125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All exception types are subclasses of the built-in class </a:t>
            </a:r>
            <a:r>
              <a:rPr lang="en-US" altLang="en-US">
                <a:latin typeface="Courier New" panose="02070309020205020404" pitchFamily="49" charset="0"/>
              </a:rPr>
              <a:t>Throwable.</a:t>
            </a:r>
          </a:p>
          <a:p>
            <a:r>
              <a:rPr lang="en-US" altLang="en-US"/>
              <a:t>Throwable has two subclasses, they are:</a:t>
            </a:r>
          </a:p>
          <a:p>
            <a:pPr lvl="1"/>
            <a:r>
              <a:rPr lang="en-US" altLang="en-US"/>
              <a:t>Exception: To handle exceptional conditions that user programs should catch.</a:t>
            </a:r>
          </a:p>
          <a:p>
            <a:pPr lvl="2"/>
            <a:r>
              <a:rPr lang="en-US" altLang="en-US"/>
              <a:t>An important subclass of Exception is </a:t>
            </a:r>
            <a:r>
              <a:rPr lang="en-US" altLang="en-US">
                <a:latin typeface="Courier New" panose="02070309020205020404" pitchFamily="49" charset="0"/>
              </a:rPr>
              <a:t>RuntimeException,</a:t>
            </a:r>
            <a:r>
              <a:rPr lang="en-US" altLang="en-US"/>
              <a:t> which includes division by zero and invalid array indexing.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Error: To handle exceptional conditions that are not expected to be caught under normal circumstances. i.e. </a:t>
            </a:r>
            <a:r>
              <a:rPr lang="en-US" altLang="en-US">
                <a:latin typeface="Courier New" panose="02070309020205020404" pitchFamily="49" charset="0"/>
              </a:rPr>
              <a:t>stack overflow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7" dur="indefinite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0" dur="indefinite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3" dur="indefinite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6" dur="indefinite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9" dur="indefinite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2" dur="indefinite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5" dur="indefinite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8" dur="indefinite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1" dur="indefinite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4" dur="indefinite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7" dur="indefinite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0" dur="indefinite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3" dur="indefinite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6" dur="indefinite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9" dur="indefinite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2" dur="indefinite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5" dur="indefinite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67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67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  <p:bldP spid="167941" grpId="0" animBg="1"/>
      <p:bldP spid="167942" grpId="0" animBg="1"/>
      <p:bldP spid="167943" grpId="0" animBg="1"/>
      <p:bldP spid="167944" grpId="0" animBg="1"/>
      <p:bldP spid="167945" grpId="0" animBg="1"/>
      <p:bldP spid="167946" grpId="0" animBg="1"/>
      <p:bldP spid="167951" grpId="0" animBg="1"/>
      <p:bldP spid="167955" grpId="0" animBg="1"/>
      <p:bldP spid="167956" grpId="0" animBg="1"/>
      <p:bldP spid="167957" grpId="0" animBg="1"/>
      <p:bldP spid="167958" grpId="0" animBg="1"/>
      <p:bldP spid="167959" grpId="0" animBg="1"/>
      <p:bldP spid="167960" grpId="0" animBg="1"/>
      <p:bldP spid="167961" grpId="0" animBg="1"/>
      <p:bldP spid="167963" grpId="0" animBg="1"/>
      <p:bldP spid="167964" grpId="0" animBg="1"/>
      <p:bldP spid="1679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459787" cy="647700"/>
          </a:xfrm>
        </p:spPr>
        <p:txBody>
          <a:bodyPr/>
          <a:lstStyle/>
          <a:p>
            <a:r>
              <a:rPr lang="en-US" altLang="en-US" sz="3600"/>
              <a:t>               </a:t>
            </a:r>
            <a:r>
              <a:rPr lang="en-US" altLang="en-US" sz="3200"/>
              <a:t>Hierarchy of Exception classes 3-3</a:t>
            </a:r>
            <a:r>
              <a:rPr lang="en-US" altLang="en-US" sz="3600"/>
              <a:t> </a:t>
            </a:r>
          </a:p>
        </p:txBody>
      </p:sp>
      <p:graphicFrame>
        <p:nvGraphicFramePr>
          <p:cNvPr id="153793" name="Group 193"/>
          <p:cNvGraphicFramePr>
            <a:graphicFrameLocks noGrp="1"/>
          </p:cNvGraphicFramePr>
          <p:nvPr>
            <p:ph type="tbl" idx="1"/>
          </p:nvPr>
        </p:nvGraphicFramePr>
        <p:xfrm>
          <a:off x="900113" y="947738"/>
          <a:ext cx="7993062" cy="5679441"/>
        </p:xfrm>
        <a:graphic>
          <a:graphicData uri="http://schemas.openxmlformats.org/drawingml/2006/table">
            <a:tbl>
              <a:tblPr/>
              <a:tblGrid>
                <a:gridCol w="2808287"/>
                <a:gridCol w="5184775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Root class of exception hierarchy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RuntimeException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Base class for many java.lang exceptions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ArithmeticException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Arithmatic error condition, such as divide by zero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IllegalArgumentException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Method received illegal argument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ArrayIndexOutOfBoundException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 size is less or greater than actual array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NullPointerException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Attempt to access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null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object member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SecurityException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Security settings do not allow 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ClassNotFoundException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Unable to load requested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NumberFormatException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Invalid conversion of a string to a numeric 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IOException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Root class for I/O exceptions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FileNotFoundException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Unable to locate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EOFException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End of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IllegalAccessException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Access to a class denied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NoSuchMethodException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Requested method does not exist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InterruptedException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Thread interrupted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2040</Words>
  <Application>Microsoft Office PowerPoint</Application>
  <PresentationFormat>On-screen Show (4:3)</PresentationFormat>
  <Paragraphs>523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 Unicode MS</vt:lpstr>
      <vt:lpstr>黑体</vt:lpstr>
      <vt:lpstr>宋体</vt:lpstr>
      <vt:lpstr>Arial</vt:lpstr>
      <vt:lpstr>Arial Black</vt:lpstr>
      <vt:lpstr>Courier New</vt:lpstr>
      <vt:lpstr>Monaco</vt:lpstr>
      <vt:lpstr>Noto Serif</vt:lpstr>
      <vt:lpstr>Tahoma</vt:lpstr>
      <vt:lpstr>Times New Roman</vt:lpstr>
      <vt:lpstr>Wingdings</vt:lpstr>
      <vt:lpstr>Design</vt:lpstr>
      <vt:lpstr>Session 8　</vt:lpstr>
      <vt:lpstr>Review</vt:lpstr>
      <vt:lpstr>Objectives</vt:lpstr>
      <vt:lpstr>What is an exception?</vt:lpstr>
      <vt:lpstr>Handling Exceptions 2-1</vt:lpstr>
      <vt:lpstr>Handling Exceptions 2-2</vt:lpstr>
      <vt:lpstr>            Hierarchy of Exception classes 3-1 </vt:lpstr>
      <vt:lpstr>            Hierarchy of Exception classes 3-1 </vt:lpstr>
      <vt:lpstr>               Hierarchy of Exception classes 3-3 </vt:lpstr>
      <vt:lpstr>           try and catch blocks 2-1</vt:lpstr>
      <vt:lpstr>PowerPoint Presentation</vt:lpstr>
      <vt:lpstr>Exception handling example</vt:lpstr>
      <vt:lpstr>General Exception Handling</vt:lpstr>
      <vt:lpstr>try and catch blocks 2-2</vt:lpstr>
      <vt:lpstr>finally Block</vt:lpstr>
      <vt:lpstr>              General form of exception-handling block</vt:lpstr>
      <vt:lpstr>Types of Exceptions</vt:lpstr>
      <vt:lpstr>Types of Exceptions</vt:lpstr>
      <vt:lpstr>Multiple catch blocks</vt:lpstr>
      <vt:lpstr>   Nested try - catch blocks</vt:lpstr>
      <vt:lpstr>Throw Keyword</vt:lpstr>
      <vt:lpstr>Creating Instance of Throwable class</vt:lpstr>
      <vt:lpstr>Using throw &amp; throws 2-1</vt:lpstr>
      <vt:lpstr>Demo throw Keyword</vt:lpstr>
      <vt:lpstr>throws Keyword</vt:lpstr>
      <vt:lpstr>Demo Throws</vt:lpstr>
      <vt:lpstr>Throw vs Throws</vt:lpstr>
      <vt:lpstr>    Using throw &amp; throws 2-2</vt:lpstr>
      <vt:lpstr> User defined exceptions 2-1</vt:lpstr>
      <vt:lpstr>User defined exceptions 2-2</vt:lpstr>
      <vt:lpstr>Summary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Rajashekar gs</cp:lastModifiedBy>
  <cp:revision>411</cp:revision>
  <dcterms:created xsi:type="dcterms:W3CDTF">2005-06-22T06:00:03Z</dcterms:created>
  <dcterms:modified xsi:type="dcterms:W3CDTF">2019-02-15T05:11:07Z</dcterms:modified>
</cp:coreProperties>
</file>