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2"/>
  </p:notesMasterIdLst>
  <p:sldIdLst>
    <p:sldId id="256" r:id="rId2"/>
    <p:sldId id="301" r:id="rId3"/>
    <p:sldId id="302" r:id="rId4"/>
    <p:sldId id="257" r:id="rId5"/>
    <p:sldId id="258" r:id="rId6"/>
    <p:sldId id="259" r:id="rId7"/>
    <p:sldId id="260" r:id="rId8"/>
    <p:sldId id="261" r:id="rId9"/>
    <p:sldId id="262" r:id="rId10"/>
    <p:sldId id="263" r:id="rId11"/>
    <p:sldId id="264" r:id="rId12"/>
    <p:sldId id="265" r:id="rId13"/>
    <p:sldId id="266" r:id="rId14"/>
    <p:sldId id="267" r:id="rId15"/>
    <p:sldId id="277" r:id="rId16"/>
    <p:sldId id="268" r:id="rId17"/>
    <p:sldId id="281" r:id="rId18"/>
    <p:sldId id="270" r:id="rId19"/>
    <p:sldId id="272" r:id="rId20"/>
    <p:sldId id="286" r:id="rId21"/>
    <p:sldId id="305" r:id="rId22"/>
    <p:sldId id="306" r:id="rId23"/>
    <p:sldId id="307" r:id="rId24"/>
    <p:sldId id="308" r:id="rId25"/>
    <p:sldId id="309" r:id="rId26"/>
    <p:sldId id="310" r:id="rId27"/>
    <p:sldId id="287" r:id="rId28"/>
    <p:sldId id="288" r:id="rId29"/>
    <p:sldId id="289" r:id="rId30"/>
    <p:sldId id="290" r:id="rId31"/>
    <p:sldId id="291" r:id="rId32"/>
    <p:sldId id="303" r:id="rId33"/>
    <p:sldId id="292" r:id="rId34"/>
    <p:sldId id="293" r:id="rId35"/>
    <p:sldId id="294" r:id="rId36"/>
    <p:sldId id="295" r:id="rId37"/>
    <p:sldId id="296" r:id="rId38"/>
    <p:sldId id="304" r:id="rId39"/>
    <p:sldId id="282" r:id="rId40"/>
    <p:sldId id="283" r:id="rId4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黑体" pitchFamily="2" charset="-122"/>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黑体" pitchFamily="2" charset="-122"/>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黑体" pitchFamily="2" charset="-122"/>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黑体" pitchFamily="2" charset="-122"/>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黑体" pitchFamily="2" charset="-122"/>
        <a:cs typeface="+mn-cs"/>
      </a:defRPr>
    </a:lvl5pPr>
    <a:lvl6pPr marL="2286000" algn="l" defTabSz="914400" rtl="0" eaLnBrk="1" latinLnBrk="0" hangingPunct="1">
      <a:defRPr sz="2400" kern="1200">
        <a:solidFill>
          <a:schemeClr val="tx1"/>
        </a:solidFill>
        <a:latin typeface="Tahoma" panose="020B0604030504040204" pitchFamily="34" charset="0"/>
        <a:ea typeface="黑体" pitchFamily="2" charset="-122"/>
        <a:cs typeface="+mn-cs"/>
      </a:defRPr>
    </a:lvl6pPr>
    <a:lvl7pPr marL="2743200" algn="l" defTabSz="914400" rtl="0" eaLnBrk="1" latinLnBrk="0" hangingPunct="1">
      <a:defRPr sz="2400" kern="1200">
        <a:solidFill>
          <a:schemeClr val="tx1"/>
        </a:solidFill>
        <a:latin typeface="Tahoma" panose="020B0604030504040204" pitchFamily="34" charset="0"/>
        <a:ea typeface="黑体" pitchFamily="2" charset="-122"/>
        <a:cs typeface="+mn-cs"/>
      </a:defRPr>
    </a:lvl7pPr>
    <a:lvl8pPr marL="3200400" algn="l" defTabSz="914400" rtl="0" eaLnBrk="1" latinLnBrk="0" hangingPunct="1">
      <a:defRPr sz="2400" kern="1200">
        <a:solidFill>
          <a:schemeClr val="tx1"/>
        </a:solidFill>
        <a:latin typeface="Tahoma" panose="020B0604030504040204" pitchFamily="34" charset="0"/>
        <a:ea typeface="黑体" pitchFamily="2" charset="-122"/>
        <a:cs typeface="+mn-cs"/>
      </a:defRPr>
    </a:lvl8pPr>
    <a:lvl9pPr marL="3657600" algn="l" defTabSz="914400" rtl="0" eaLnBrk="1" latinLnBrk="0" hangingPunct="1">
      <a:defRPr sz="2400" kern="1200">
        <a:solidFill>
          <a:schemeClr val="tx1"/>
        </a:solidFill>
        <a:latin typeface="Tahoma" panose="020B0604030504040204" pitchFamily="34" charset="0"/>
        <a:ea typeface="黑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a:srgbClr val="FFFF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67" d="100"/>
          <a:sy n="67" d="100"/>
        </p:scale>
        <p:origin x="1398"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35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slide" Target="slides/slide30.xml"/><Relationship Id="rId1" Type="http://schemas.openxmlformats.org/officeDocument/2006/relationships/slide" Target="slides/slide27.xml"/><Relationship Id="rId4"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ea typeface="+mn-ea"/>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ea typeface="+mn-ea"/>
              </a:defRPr>
            </a:lvl1pPr>
          </a:lstStyle>
          <a:p>
            <a:pPr>
              <a:defRPr/>
            </a:pPr>
            <a:fld id="{FF891BC5-16C0-43B8-98A1-5DD973C3A11C}" type="datetimeFigureOut">
              <a:rPr lang="en-IN"/>
              <a:pPr>
                <a:defRPr/>
              </a:pPr>
              <a:t>14-07-2018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ea typeface="+mn-ea"/>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ea typeface="+mn-ea"/>
              </a:defRPr>
            </a:lvl1pPr>
          </a:lstStyle>
          <a:p>
            <a:pPr>
              <a:defRPr/>
            </a:pPr>
            <a:fld id="{F20A2CE5-FDDA-4367-ACD7-A23DEE39E36A}" type="slidenum">
              <a:rPr lang="en-IN"/>
              <a:pPr>
                <a:defRPr/>
              </a:pPr>
              <a:t>‹#›</a:t>
            </a:fld>
            <a:endParaRPr lang="en-IN"/>
          </a:p>
        </p:txBody>
      </p:sp>
    </p:spTree>
    <p:extLst>
      <p:ext uri="{BB962C8B-B14F-4D97-AF65-F5344CB8AC3E}">
        <p14:creationId xmlns:p14="http://schemas.microsoft.com/office/powerpoint/2010/main" val="6830442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IN" altLang="en-US" smtClean="0"/>
              <a:t>Suppose there are three threads t1, t2, and t3. Thread t1 gets the processor and starts its execution and thread t2 and t3 are in Ready/Runnable state. Completion time for thread t1 is 5 hour and completion time for t2 is 5 minutes. Since t1 will complete its execution after 5 hours, t2 has to wait for 5 hours to just finish 5 minutes job. In such scenarios where one thread is taking too much time to complete its execution, we need a way to prevent execution of a thread in between if something important is pending. yeild() helps us in doing so.</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fld id="{5BA95EAC-EAA4-42A6-8D10-7C5289CBD9FA}" type="slidenum">
              <a:rPr lang="en-IN" altLang="en-US" sz="1200"/>
              <a:pPr/>
              <a:t>25</a:t>
            </a:fld>
            <a:endParaRPr lang="en-IN" altLang="en-US" sz="1200"/>
          </a:p>
        </p:txBody>
      </p:sp>
    </p:spTree>
    <p:extLst>
      <p:ext uri="{BB962C8B-B14F-4D97-AF65-F5344CB8AC3E}">
        <p14:creationId xmlns:p14="http://schemas.microsoft.com/office/powerpoint/2010/main" val="3569201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ic01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userDrawn="1"/>
        </p:nvSpPr>
        <p:spPr bwMode="auto">
          <a:xfrm>
            <a:off x="7772400" y="6477000"/>
            <a:ext cx="12954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algn="ctr" eaLnBrk="1" hangingPunct="1">
              <a:spcBef>
                <a:spcPct val="50000"/>
              </a:spcBef>
            </a:pPr>
            <a:endParaRPr kumimoji="1" lang="en-US" altLang="en-US" sz="1100">
              <a:latin typeface="Arial Black" panose="020B0A04020102020204" pitchFamily="34" charset="0"/>
              <a:ea typeface="宋体" panose="02010600030101010101" pitchFamily="2" charset="-122"/>
            </a:endParaRPr>
          </a:p>
        </p:txBody>
      </p:sp>
      <p:sp>
        <p:nvSpPr>
          <p:cNvPr id="6" name="Rectangle 4"/>
          <p:cNvSpPr>
            <a:spLocks noChangeArrowheads="1"/>
          </p:cNvSpPr>
          <p:nvPr userDrawn="1"/>
        </p:nvSpPr>
        <p:spPr bwMode="auto">
          <a:xfrm>
            <a:off x="0" y="0"/>
            <a:ext cx="5334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endParaRPr lang="en-IN" altLang="en-US"/>
          </a:p>
        </p:txBody>
      </p:sp>
      <p:sp>
        <p:nvSpPr>
          <p:cNvPr id="7" name="Text Box 8"/>
          <p:cNvSpPr txBox="1">
            <a:spLocks noChangeArrowheads="1"/>
          </p:cNvSpPr>
          <p:nvPr userDrawn="1"/>
        </p:nvSpPr>
        <p:spPr bwMode="auto">
          <a:xfrm>
            <a:off x="3200400" y="6400800"/>
            <a:ext cx="1397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algn="ctr">
              <a:spcBef>
                <a:spcPct val="50000"/>
              </a:spcBef>
            </a:pPr>
            <a:r>
              <a:rPr lang="en-US" altLang="en-US" sz="900">
                <a:solidFill>
                  <a:schemeClr val="bg2"/>
                </a:solidFill>
              </a:rPr>
              <a:t>New Horizons India Ltd.</a:t>
            </a:r>
          </a:p>
        </p:txBody>
      </p:sp>
      <p:sp>
        <p:nvSpPr>
          <p:cNvPr id="90117" name="Rectangle 5"/>
          <p:cNvSpPr>
            <a:spLocks noGrp="1" noChangeArrowheads="1"/>
          </p:cNvSpPr>
          <p:nvPr>
            <p:ph type="ctrTitle"/>
          </p:nvPr>
        </p:nvSpPr>
        <p:spPr>
          <a:xfrm>
            <a:off x="755650" y="2130425"/>
            <a:ext cx="7772400" cy="1470025"/>
          </a:xfrm>
        </p:spPr>
        <p:txBody>
          <a:bodyPr/>
          <a:lstStyle>
            <a:lvl1pPr algn="ctr">
              <a:defRPr b="1">
                <a:solidFill>
                  <a:schemeClr val="tx1"/>
                </a:solidFill>
              </a:defRPr>
            </a:lvl1pPr>
          </a:lstStyle>
          <a:p>
            <a:pPr lvl="0"/>
            <a:r>
              <a:rPr lang="en-US" altLang="en-US" noProof="0" smtClean="0"/>
              <a:t>Click to edit Master title style</a:t>
            </a:r>
            <a:endParaRPr lang="en-US" altLang="zh-CN" noProof="0" smtClean="0"/>
          </a:p>
        </p:txBody>
      </p:sp>
      <p:sp>
        <p:nvSpPr>
          <p:cNvPr id="90118" name="Rectangle 6"/>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en-US" noProof="0" smtClean="0"/>
              <a:t>Click to edit Master subtitle style</a:t>
            </a:r>
          </a:p>
          <a:p>
            <a:pPr lvl="0"/>
            <a:endParaRPr lang="en-US" altLang="zh-CN" noProof="0" smtClean="0"/>
          </a:p>
        </p:txBody>
      </p:sp>
    </p:spTree>
    <p:extLst>
      <p:ext uri="{BB962C8B-B14F-4D97-AF65-F5344CB8AC3E}">
        <p14:creationId xmlns:p14="http://schemas.microsoft.com/office/powerpoint/2010/main" val="299039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083157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513" y="404813"/>
            <a:ext cx="2070100" cy="55340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84213" y="404813"/>
            <a:ext cx="6057900" cy="5534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659286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35013" y="404813"/>
            <a:ext cx="8229600" cy="792162"/>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4213" y="141287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4875213" y="1412875"/>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4875213" y="3751263"/>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3280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5013" y="404813"/>
            <a:ext cx="8229600" cy="792162"/>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84213" y="141287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75213" y="141287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92135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35759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540101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84213" y="141287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875213" y="1412875"/>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965580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652074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413559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34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69915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56508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pic01c"/>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352800" y="2227263"/>
            <a:ext cx="5791200" cy="463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ChangeArrowheads="1"/>
          </p:cNvSpPr>
          <p:nvPr userDrawn="1"/>
        </p:nvSpPr>
        <p:spPr bwMode="auto">
          <a:xfrm>
            <a:off x="0" y="0"/>
            <a:ext cx="533400" cy="6858000"/>
          </a:xfrm>
          <a:prstGeom prst="rect">
            <a:avLst/>
          </a:prstGeom>
          <a:gradFill rotWithShape="0">
            <a:gsLst>
              <a:gs pos="0">
                <a:srgbClr val="339966"/>
              </a:gs>
              <a:gs pos="100000">
                <a:srgbClr val="FFFFFF"/>
              </a:gs>
            </a:gsLst>
            <a:lin ang="5400000" scaled="1"/>
          </a:gra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endParaRPr lang="en-IN" altLang="en-US"/>
          </a:p>
        </p:txBody>
      </p:sp>
      <p:sp>
        <p:nvSpPr>
          <p:cNvPr id="1028" name="Rectangle 4"/>
          <p:cNvSpPr>
            <a:spLocks noGrp="1" noChangeArrowheads="1"/>
          </p:cNvSpPr>
          <p:nvPr>
            <p:ph type="title"/>
          </p:nvPr>
        </p:nvSpPr>
        <p:spPr bwMode="auto">
          <a:xfrm>
            <a:off x="735013" y="404813"/>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zh-CN" smtClean="0"/>
          </a:p>
        </p:txBody>
      </p:sp>
      <p:sp>
        <p:nvSpPr>
          <p:cNvPr id="1029" name="Rectangle 5"/>
          <p:cNvSpPr>
            <a:spLocks noGrp="1" noChangeArrowheads="1"/>
          </p:cNvSpPr>
          <p:nvPr>
            <p:ph type="body" idx="1"/>
          </p:nvPr>
        </p:nvSpPr>
        <p:spPr bwMode="auto">
          <a:xfrm>
            <a:off x="684213" y="14128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p:txBody>
      </p:sp>
      <p:sp>
        <p:nvSpPr>
          <p:cNvPr id="1030" name="Text Box 6"/>
          <p:cNvSpPr txBox="1">
            <a:spLocks noChangeArrowheads="1"/>
          </p:cNvSpPr>
          <p:nvPr userDrawn="1"/>
        </p:nvSpPr>
        <p:spPr bwMode="auto">
          <a:xfrm>
            <a:off x="5991225" y="6400800"/>
            <a:ext cx="30003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a:spcBef>
                <a:spcPct val="50000"/>
              </a:spcBef>
            </a:pPr>
            <a:r>
              <a:rPr lang="en-US" altLang="en-US" sz="900">
                <a:solidFill>
                  <a:schemeClr val="bg2"/>
                </a:solidFill>
              </a:rPr>
              <a:t>A Simple Approach – Core Java / Session 24 / </a:t>
            </a:r>
            <a:fld id="{37B892B1-7465-4808-84E1-C6F5F7C2D5FC}" type="slidenum">
              <a:rPr lang="en-US" altLang="en-US" sz="900">
                <a:solidFill>
                  <a:schemeClr val="bg2"/>
                </a:solidFill>
              </a:rPr>
              <a:pPr>
                <a:spcBef>
                  <a:spcPct val="50000"/>
                </a:spcBef>
              </a:pPr>
              <a:t>‹#›</a:t>
            </a:fld>
            <a:r>
              <a:rPr lang="en-US" altLang="en-US" sz="900">
                <a:solidFill>
                  <a:schemeClr val="bg2"/>
                </a:solidFill>
              </a:rPr>
              <a:t> of 32</a:t>
            </a:r>
          </a:p>
        </p:txBody>
      </p:sp>
      <p:sp>
        <p:nvSpPr>
          <p:cNvPr id="1031" name="Text Box 8"/>
          <p:cNvSpPr txBox="1">
            <a:spLocks noChangeArrowheads="1"/>
          </p:cNvSpPr>
          <p:nvPr userDrawn="1"/>
        </p:nvSpPr>
        <p:spPr bwMode="auto">
          <a:xfrm>
            <a:off x="3124200" y="6400800"/>
            <a:ext cx="1433513"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algn="ctr">
              <a:spcBef>
                <a:spcPct val="50000"/>
              </a:spcBef>
            </a:pPr>
            <a:r>
              <a:rPr lang="en-US" altLang="en-US" sz="900">
                <a:solidFill>
                  <a:schemeClr val="bg2"/>
                </a:solidFill>
              </a:rPr>
              <a:t>New Horizons India  Ltd.</a:t>
            </a:r>
          </a:p>
        </p:txBody>
      </p:sp>
    </p:spTree>
  </p:cSld>
  <p:clrMap bg1="lt1" tx1="dk1" bg2="lt2" tx2="dk2" accent1="accent1" accent2="accent2" accent3="accent3" accent4="accent4" accent5="accent5" accent6="accent6" hlink="hlink" folHlink="folHlink"/>
  <p:sldLayoutIdLst>
    <p:sldLayoutId id="2147483678"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r" rtl="0" eaLnBrk="0" fontAlgn="base" hangingPunct="0">
        <a:spcBef>
          <a:spcPct val="0"/>
        </a:spcBef>
        <a:spcAft>
          <a:spcPct val="0"/>
        </a:spcAft>
        <a:defRPr sz="4400" kern="1200">
          <a:solidFill>
            <a:srgbClr val="3333CC"/>
          </a:solidFill>
          <a:latin typeface="+mj-lt"/>
          <a:ea typeface="+mj-ea"/>
          <a:cs typeface="+mj-cs"/>
        </a:defRPr>
      </a:lvl1pPr>
      <a:lvl2pPr algn="r" rtl="0" eaLnBrk="0" fontAlgn="base" hangingPunct="0">
        <a:spcBef>
          <a:spcPct val="0"/>
        </a:spcBef>
        <a:spcAft>
          <a:spcPct val="0"/>
        </a:spcAft>
        <a:defRPr sz="4400">
          <a:solidFill>
            <a:srgbClr val="3333CC"/>
          </a:solidFill>
          <a:latin typeface="Tahoma" panose="020B0604030504040204" pitchFamily="34" charset="0"/>
          <a:ea typeface="黑体" pitchFamily="2" charset="-122"/>
        </a:defRPr>
      </a:lvl2pPr>
      <a:lvl3pPr algn="r" rtl="0" eaLnBrk="0" fontAlgn="base" hangingPunct="0">
        <a:spcBef>
          <a:spcPct val="0"/>
        </a:spcBef>
        <a:spcAft>
          <a:spcPct val="0"/>
        </a:spcAft>
        <a:defRPr sz="4400">
          <a:solidFill>
            <a:srgbClr val="3333CC"/>
          </a:solidFill>
          <a:latin typeface="Tahoma" panose="020B0604030504040204" pitchFamily="34" charset="0"/>
          <a:ea typeface="黑体" pitchFamily="2" charset="-122"/>
        </a:defRPr>
      </a:lvl3pPr>
      <a:lvl4pPr algn="r" rtl="0" eaLnBrk="0" fontAlgn="base" hangingPunct="0">
        <a:spcBef>
          <a:spcPct val="0"/>
        </a:spcBef>
        <a:spcAft>
          <a:spcPct val="0"/>
        </a:spcAft>
        <a:defRPr sz="4400">
          <a:solidFill>
            <a:srgbClr val="3333CC"/>
          </a:solidFill>
          <a:latin typeface="Tahoma" panose="020B0604030504040204" pitchFamily="34" charset="0"/>
          <a:ea typeface="黑体" pitchFamily="2" charset="-122"/>
        </a:defRPr>
      </a:lvl4pPr>
      <a:lvl5pPr algn="r" rtl="0" eaLnBrk="0" fontAlgn="base" hangingPunct="0">
        <a:spcBef>
          <a:spcPct val="0"/>
        </a:spcBef>
        <a:spcAft>
          <a:spcPct val="0"/>
        </a:spcAft>
        <a:defRPr sz="4400">
          <a:solidFill>
            <a:srgbClr val="3333CC"/>
          </a:solidFill>
          <a:latin typeface="Tahoma" panose="020B0604030504040204" pitchFamily="34" charset="0"/>
          <a:ea typeface="黑体" pitchFamily="2" charset="-122"/>
        </a:defRPr>
      </a:lvl5pPr>
      <a:lvl6pPr marL="457200" algn="r" rtl="0" fontAlgn="base">
        <a:spcBef>
          <a:spcPct val="0"/>
        </a:spcBef>
        <a:spcAft>
          <a:spcPct val="0"/>
        </a:spcAft>
        <a:defRPr sz="4400">
          <a:solidFill>
            <a:srgbClr val="3333CC"/>
          </a:solidFill>
          <a:latin typeface="Tahoma" panose="020B0604030504040204" pitchFamily="34" charset="0"/>
          <a:ea typeface="黑体" pitchFamily="2" charset="-122"/>
        </a:defRPr>
      </a:lvl6pPr>
      <a:lvl7pPr marL="914400" algn="r" rtl="0" fontAlgn="base">
        <a:spcBef>
          <a:spcPct val="0"/>
        </a:spcBef>
        <a:spcAft>
          <a:spcPct val="0"/>
        </a:spcAft>
        <a:defRPr sz="4400">
          <a:solidFill>
            <a:srgbClr val="3333CC"/>
          </a:solidFill>
          <a:latin typeface="Tahoma" panose="020B0604030504040204" pitchFamily="34" charset="0"/>
          <a:ea typeface="黑体" pitchFamily="2" charset="-122"/>
        </a:defRPr>
      </a:lvl7pPr>
      <a:lvl8pPr marL="1371600" algn="r" rtl="0" fontAlgn="base">
        <a:spcBef>
          <a:spcPct val="0"/>
        </a:spcBef>
        <a:spcAft>
          <a:spcPct val="0"/>
        </a:spcAft>
        <a:defRPr sz="4400">
          <a:solidFill>
            <a:srgbClr val="3333CC"/>
          </a:solidFill>
          <a:latin typeface="Tahoma" panose="020B0604030504040204" pitchFamily="34" charset="0"/>
          <a:ea typeface="黑体" pitchFamily="2" charset="-122"/>
        </a:defRPr>
      </a:lvl8pPr>
      <a:lvl9pPr marL="1828800" algn="r" rtl="0" fontAlgn="base">
        <a:spcBef>
          <a:spcPct val="0"/>
        </a:spcBef>
        <a:spcAft>
          <a:spcPct val="0"/>
        </a:spcAft>
        <a:defRPr sz="4400">
          <a:solidFill>
            <a:srgbClr val="3333CC"/>
          </a:solidFill>
          <a:latin typeface="Tahoma" panose="020B0604030504040204" pitchFamily="34" charset="0"/>
          <a:ea typeface="黑体" pitchFamily="2" charset="-122"/>
        </a:defRPr>
      </a:lvl9pPr>
    </p:titleStyle>
    <p:bodyStyle>
      <a:lvl1pPr marL="342900" indent="-342900" algn="l" rtl="0" eaLnBrk="0" fontAlgn="base" hangingPunct="0">
        <a:spcBef>
          <a:spcPct val="20000"/>
        </a:spcBef>
        <a:spcAft>
          <a:spcPct val="0"/>
        </a:spcAft>
        <a:buClr>
          <a:srgbClr val="339966"/>
        </a:buClr>
        <a:buFont typeface="Wingdings" panose="05000000000000000000" pitchFamily="2" charset="2"/>
        <a:buChar char="q"/>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Font typeface="Wingdings" panose="05000000000000000000" pitchFamily="2" charset="2"/>
        <a:buChar char="q"/>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339966"/>
        </a:buClr>
        <a:buFont typeface="Wingdings" panose="05000000000000000000" pitchFamily="2" charset="2"/>
        <a:buChar char="q"/>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85800" y="3352800"/>
            <a:ext cx="7772400" cy="838200"/>
          </a:xfrm>
        </p:spPr>
        <p:txBody>
          <a:bodyPr/>
          <a:lstStyle/>
          <a:p>
            <a:pPr eaLnBrk="1" hangingPunct="1"/>
            <a:r>
              <a:rPr lang="en-US" altLang="en-US" sz="2800" smtClean="0">
                <a:solidFill>
                  <a:schemeClr val="accent2"/>
                </a:solidFill>
                <a:latin typeface="Arial" panose="020B0604020202020204" pitchFamily="34" charset="0"/>
              </a:rPr>
              <a:t>Introduction to Threads</a:t>
            </a:r>
          </a:p>
        </p:txBody>
      </p:sp>
      <p:sp>
        <p:nvSpPr>
          <p:cNvPr id="2053" name="Rectangle 5"/>
          <p:cNvSpPr>
            <a:spLocks noGrp="1" noChangeArrowheads="1"/>
          </p:cNvSpPr>
          <p:nvPr>
            <p:ph type="subTitle" idx="1"/>
          </p:nvPr>
        </p:nvSpPr>
        <p:spPr>
          <a:xfrm>
            <a:off x="2133600" y="2514600"/>
            <a:ext cx="4648200" cy="838200"/>
          </a:xfrm>
        </p:spPr>
        <p:txBody>
          <a:bodyPr/>
          <a:lstStyle/>
          <a:p>
            <a:pPr eaLnBrk="1" hangingPunct="1"/>
            <a:r>
              <a:rPr lang="en-US" altLang="en-US" sz="4000" b="1" smtClean="0">
                <a:solidFill>
                  <a:schemeClr val="accent2"/>
                </a:solidFill>
                <a:latin typeface="Arial" panose="020B0604020202020204" pitchFamily="34" charset="0"/>
              </a:rPr>
              <a:t>Session 24</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Effect transition="in" filter="dissolve">
                                      <p:cBhvr>
                                        <p:cTn id="7" dur="500"/>
                                        <p:tgtEl>
                                          <p:spTgt spid="20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052"/>
                                        </p:tgtEl>
                                        <p:attrNameLst>
                                          <p:attrName>style.visibility</p:attrName>
                                        </p:attrNameLst>
                                      </p:cBhvr>
                                      <p:to>
                                        <p:strVal val="visible"/>
                                      </p:to>
                                    </p:set>
                                    <p:anim to="" calcmode="lin" valueType="num">
                                      <p:cBhvr>
                                        <p:cTn id="12" dur="1" fill="hold"/>
                                        <p:tgtEl>
                                          <p:spTgt spid="205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P spid="2053"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50" name="Rectangle 6"/>
          <p:cNvSpPr>
            <a:spLocks noChangeArrowheads="1"/>
          </p:cNvSpPr>
          <p:nvPr/>
        </p:nvSpPr>
        <p:spPr bwMode="auto">
          <a:xfrm>
            <a:off x="1905000" y="4625975"/>
            <a:ext cx="6400800" cy="381000"/>
          </a:xfrm>
          <a:prstGeom prst="rect">
            <a:avLst/>
          </a:prstGeom>
          <a:gradFill rotWithShape="0">
            <a:gsLst>
              <a:gs pos="0">
                <a:srgbClr val="CCFFFF"/>
              </a:gs>
              <a:gs pos="50000">
                <a:schemeClr val="bg1"/>
              </a:gs>
              <a:gs pos="100000">
                <a:srgbClr val="CC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IN">
              <a:ea typeface="+mn-ea"/>
            </a:endParaRPr>
          </a:p>
        </p:txBody>
      </p:sp>
      <p:sp>
        <p:nvSpPr>
          <p:cNvPr id="31749" name="Rectangle 5"/>
          <p:cNvSpPr>
            <a:spLocks noChangeArrowheads="1"/>
          </p:cNvSpPr>
          <p:nvPr/>
        </p:nvSpPr>
        <p:spPr bwMode="auto">
          <a:xfrm>
            <a:off x="1905000" y="3276600"/>
            <a:ext cx="6400800" cy="381000"/>
          </a:xfrm>
          <a:prstGeom prst="rect">
            <a:avLst/>
          </a:prstGeom>
          <a:gradFill rotWithShape="0">
            <a:gsLst>
              <a:gs pos="0">
                <a:srgbClr val="CCFFFF"/>
              </a:gs>
              <a:gs pos="50000">
                <a:schemeClr val="bg1"/>
              </a:gs>
              <a:gs pos="100000">
                <a:srgbClr val="CC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IN">
              <a:ea typeface="+mn-ea"/>
            </a:endParaRPr>
          </a:p>
        </p:txBody>
      </p:sp>
      <p:sp>
        <p:nvSpPr>
          <p:cNvPr id="31746" name="Rectangle 2"/>
          <p:cNvSpPr>
            <a:spLocks noGrp="1" noChangeArrowheads="1"/>
          </p:cNvSpPr>
          <p:nvPr>
            <p:ph type="title"/>
          </p:nvPr>
        </p:nvSpPr>
        <p:spPr/>
        <p:txBody>
          <a:bodyPr/>
          <a:lstStyle/>
          <a:p>
            <a:pPr eaLnBrk="1" hangingPunct="1"/>
            <a:r>
              <a:rPr lang="en-US" altLang="en-US" smtClean="0"/>
              <a:t>Creating Threads 4-1 </a:t>
            </a:r>
          </a:p>
        </p:txBody>
      </p:sp>
      <p:sp>
        <p:nvSpPr>
          <p:cNvPr id="31747" name="Rectangle 3"/>
          <p:cNvSpPr>
            <a:spLocks noGrp="1" noChangeArrowheads="1"/>
          </p:cNvSpPr>
          <p:nvPr>
            <p:ph type="body" idx="1"/>
          </p:nvPr>
        </p:nvSpPr>
        <p:spPr>
          <a:xfrm>
            <a:off x="990600" y="5181600"/>
            <a:ext cx="7964488" cy="1447800"/>
          </a:xfrm>
        </p:spPr>
        <p:txBody>
          <a:bodyPr/>
          <a:lstStyle/>
          <a:p>
            <a:pPr eaLnBrk="1" hangingPunct="1"/>
            <a:r>
              <a:rPr lang="en-US" altLang="en-US" smtClean="0"/>
              <a:t>While using Applets, </a:t>
            </a:r>
            <a:r>
              <a:rPr lang="en-US" altLang="en-US" sz="2400" smtClean="0">
                <a:solidFill>
                  <a:schemeClr val="hlink"/>
                </a:solidFill>
                <a:latin typeface="Courier New" panose="02070309020205020404" pitchFamily="49" charset="0"/>
              </a:rPr>
              <a:t>Thread</a:t>
            </a:r>
            <a:r>
              <a:rPr lang="en-US" altLang="en-US" smtClean="0"/>
              <a:t> class cannot be extended. Therefore, one has to implement the </a:t>
            </a:r>
            <a:r>
              <a:rPr lang="en-US" altLang="en-US" sz="2400" smtClean="0">
                <a:solidFill>
                  <a:schemeClr val="hlink"/>
                </a:solidFill>
                <a:latin typeface="Courier New" panose="02070309020205020404" pitchFamily="49" charset="0"/>
              </a:rPr>
              <a:t>Runnable</a:t>
            </a:r>
            <a:r>
              <a:rPr lang="en-US" altLang="en-US" smtClean="0"/>
              <a:t> interface.</a:t>
            </a:r>
          </a:p>
        </p:txBody>
      </p:sp>
      <p:sp>
        <p:nvSpPr>
          <p:cNvPr id="31748" name="Rectangle 4"/>
          <p:cNvSpPr>
            <a:spLocks noChangeArrowheads="1"/>
          </p:cNvSpPr>
          <p:nvPr/>
        </p:nvSpPr>
        <p:spPr bwMode="auto">
          <a:xfrm>
            <a:off x="987425" y="1524000"/>
            <a:ext cx="79644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Thread objects can be created in two ways:</a:t>
            </a:r>
          </a:p>
        </p:txBody>
      </p:sp>
      <p:sp>
        <p:nvSpPr>
          <p:cNvPr id="31751" name="Rectangle 7"/>
          <p:cNvSpPr>
            <a:spLocks noChangeArrowheads="1"/>
          </p:cNvSpPr>
          <p:nvPr/>
        </p:nvSpPr>
        <p:spPr bwMode="auto">
          <a:xfrm>
            <a:off x="987425" y="1981200"/>
            <a:ext cx="796448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folHlink"/>
              </a:buClr>
              <a:buSzPct val="60000"/>
              <a:buFont typeface="Wingdings" panose="05000000000000000000" pitchFamily="2" charset="2"/>
              <a:buNone/>
            </a:pPr>
            <a:endParaRPr lang="en-US" altLang="en-US" sz="1400"/>
          </a:p>
          <a:p>
            <a:pPr lvl="1" eaLnBrk="1" hangingPunct="1">
              <a:lnSpc>
                <a:spcPct val="90000"/>
              </a:lnSpc>
              <a:buSzPct val="70000"/>
            </a:pPr>
            <a:r>
              <a:rPr lang="en-US" altLang="en-US"/>
              <a:t>Declare a class that is a sub-class of the class </a:t>
            </a:r>
            <a:r>
              <a:rPr lang="en-US" altLang="en-US">
                <a:solidFill>
                  <a:schemeClr val="hlink"/>
                </a:solidFill>
                <a:latin typeface="Courier New" panose="02070309020205020404" pitchFamily="49" charset="0"/>
              </a:rPr>
              <a:t>Thread</a:t>
            </a:r>
            <a:r>
              <a:rPr lang="en-US" altLang="en-US"/>
              <a:t> defined in </a:t>
            </a:r>
            <a:r>
              <a:rPr lang="en-US" altLang="en-US">
                <a:solidFill>
                  <a:schemeClr val="hlink"/>
                </a:solidFill>
                <a:latin typeface="Courier New" panose="02070309020205020404" pitchFamily="49" charset="0"/>
              </a:rPr>
              <a:t>java.lang</a:t>
            </a:r>
            <a:r>
              <a:rPr lang="en-US" altLang="en-US"/>
              <a:t> package.</a:t>
            </a:r>
          </a:p>
          <a:p>
            <a:pPr lvl="3" eaLnBrk="1" hangingPunct="1">
              <a:lnSpc>
                <a:spcPct val="90000"/>
              </a:lnSpc>
              <a:buClr>
                <a:srgbClr val="339966"/>
              </a:buClr>
              <a:buSzPct val="40000"/>
              <a:buFont typeface="Wingdings" panose="05000000000000000000" pitchFamily="2" charset="2"/>
              <a:buChar char="q"/>
            </a:pPr>
            <a:r>
              <a:rPr lang="en-US" altLang="en-US" sz="2400">
                <a:solidFill>
                  <a:schemeClr val="hlink"/>
                </a:solidFill>
                <a:latin typeface="Courier New" panose="02070309020205020404" pitchFamily="49" charset="0"/>
                <a:ea typeface="黑体" pitchFamily="2" charset="-122"/>
              </a:rPr>
              <a:t>class</a:t>
            </a:r>
            <a:r>
              <a:rPr lang="en-US" altLang="en-US">
                <a:latin typeface="Tahoma" panose="020B0604030504040204" pitchFamily="34" charset="0"/>
                <a:ea typeface="黑体" pitchFamily="2" charset="-122"/>
              </a:rPr>
              <a:t> mythread </a:t>
            </a:r>
            <a:r>
              <a:rPr lang="en-US" altLang="en-US" sz="2400">
                <a:solidFill>
                  <a:schemeClr val="hlink"/>
                </a:solidFill>
                <a:latin typeface="Courier New" panose="02070309020205020404" pitchFamily="49" charset="0"/>
                <a:ea typeface="黑体" pitchFamily="2" charset="-122"/>
              </a:rPr>
              <a:t>extends</a:t>
            </a:r>
            <a:r>
              <a:rPr lang="en-US" altLang="en-US">
                <a:latin typeface="Tahoma" panose="020B0604030504040204" pitchFamily="34" charset="0"/>
                <a:ea typeface="黑体" pitchFamily="2" charset="-122"/>
              </a:rPr>
              <a:t> </a:t>
            </a:r>
            <a:r>
              <a:rPr lang="en-US" altLang="en-US" sz="2400">
                <a:solidFill>
                  <a:schemeClr val="hlink"/>
                </a:solidFill>
                <a:latin typeface="Courier New" panose="02070309020205020404" pitchFamily="49" charset="0"/>
                <a:ea typeface="黑体" pitchFamily="2" charset="-122"/>
              </a:rPr>
              <a:t>Thread</a:t>
            </a:r>
          </a:p>
        </p:txBody>
      </p:sp>
      <p:sp>
        <p:nvSpPr>
          <p:cNvPr id="31752" name="Rectangle 8"/>
          <p:cNvSpPr>
            <a:spLocks noChangeArrowheads="1"/>
          </p:cNvSpPr>
          <p:nvPr/>
        </p:nvSpPr>
        <p:spPr bwMode="auto">
          <a:xfrm>
            <a:off x="990600" y="3429000"/>
            <a:ext cx="7964488"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3" eaLnBrk="1" hangingPunct="1">
              <a:buClr>
                <a:schemeClr val="accent2"/>
              </a:buClr>
              <a:buSzPct val="55000"/>
              <a:buFont typeface="Wingdings" panose="05000000000000000000" pitchFamily="2" charset="2"/>
              <a:buNone/>
            </a:pPr>
            <a:endParaRPr lang="en-US" altLang="en-US" sz="1000">
              <a:latin typeface="Tahoma" panose="020B0604030504040204" pitchFamily="34" charset="0"/>
              <a:ea typeface="黑体" pitchFamily="2" charset="-122"/>
            </a:endParaRPr>
          </a:p>
          <a:p>
            <a:pPr lvl="1" eaLnBrk="1" hangingPunct="1">
              <a:buSzPct val="70000"/>
            </a:pPr>
            <a:r>
              <a:rPr lang="en-US" altLang="en-US"/>
              <a:t>Declare a class that implements the </a:t>
            </a:r>
            <a:r>
              <a:rPr lang="en-US" altLang="en-US">
                <a:solidFill>
                  <a:schemeClr val="hlink"/>
                </a:solidFill>
                <a:latin typeface="Courier New" panose="02070309020205020404" pitchFamily="49" charset="0"/>
              </a:rPr>
              <a:t>Runnable</a:t>
            </a:r>
            <a:r>
              <a:rPr lang="en-US" altLang="en-US"/>
              <a:t> interface.</a:t>
            </a:r>
          </a:p>
          <a:p>
            <a:pPr lvl="3" eaLnBrk="1" hangingPunct="1">
              <a:buClr>
                <a:srgbClr val="339966"/>
              </a:buClr>
              <a:buSzPct val="40000"/>
              <a:buFont typeface="Wingdings" panose="05000000000000000000" pitchFamily="2" charset="2"/>
              <a:buChar char="q"/>
            </a:pPr>
            <a:r>
              <a:rPr lang="en-US" altLang="en-US" sz="2400">
                <a:solidFill>
                  <a:schemeClr val="hlink"/>
                </a:solidFill>
                <a:latin typeface="Courier New" panose="02070309020205020404" pitchFamily="49" charset="0"/>
                <a:ea typeface="黑体" pitchFamily="2" charset="-122"/>
              </a:rPr>
              <a:t>class</a:t>
            </a:r>
            <a:r>
              <a:rPr lang="en-US" altLang="en-US">
                <a:latin typeface="Tahoma" panose="020B0604030504040204" pitchFamily="34" charset="0"/>
                <a:ea typeface="黑体" pitchFamily="2" charset="-122"/>
              </a:rPr>
              <a:t> mythread </a:t>
            </a:r>
            <a:r>
              <a:rPr lang="en-US" altLang="en-US" sz="2400">
                <a:solidFill>
                  <a:schemeClr val="hlink"/>
                </a:solidFill>
                <a:latin typeface="Courier New" panose="02070309020205020404" pitchFamily="49" charset="0"/>
                <a:ea typeface="黑体" pitchFamily="2" charset="-122"/>
              </a:rPr>
              <a:t>implements</a:t>
            </a:r>
            <a:r>
              <a:rPr lang="en-US" altLang="en-US">
                <a:latin typeface="Tahoma" panose="020B0604030504040204" pitchFamily="34" charset="0"/>
                <a:ea typeface="黑体" pitchFamily="2" charset="-122"/>
              </a:rPr>
              <a:t> </a:t>
            </a:r>
            <a:r>
              <a:rPr lang="en-US" altLang="en-US" sz="2400">
                <a:solidFill>
                  <a:schemeClr val="hlink"/>
                </a:solidFill>
                <a:latin typeface="Courier New" panose="02070309020205020404" pitchFamily="49" charset="0"/>
                <a:ea typeface="黑体" pitchFamily="2" charset="-122"/>
              </a:rPr>
              <a:t>Runnable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p:cTn id="7" dur="1000" fill="hold"/>
                                        <p:tgtEl>
                                          <p:spTgt spid="31746"/>
                                        </p:tgtEl>
                                        <p:attrNameLst>
                                          <p:attrName>ppt_x</p:attrName>
                                        </p:attrNameLst>
                                      </p:cBhvr>
                                      <p:tavLst>
                                        <p:tav tm="0">
                                          <p:val>
                                            <p:strVal val="#ppt_x-.2"/>
                                          </p:val>
                                        </p:tav>
                                        <p:tav tm="100000">
                                          <p:val>
                                            <p:strVal val="#ppt_x"/>
                                          </p:val>
                                        </p:tav>
                                      </p:tavLst>
                                    </p:anim>
                                    <p:anim calcmode="lin" valueType="num">
                                      <p:cBhvr>
                                        <p:cTn id="8" dur="1000" fill="hold"/>
                                        <p:tgtEl>
                                          <p:spTgt spid="31746"/>
                                        </p:tgtEl>
                                        <p:attrNameLst>
                                          <p:attrName>ppt_y</p:attrName>
                                        </p:attrNameLst>
                                      </p:cBhvr>
                                      <p:tavLst>
                                        <p:tav tm="0">
                                          <p:val>
                                            <p:strVal val="#ppt_y"/>
                                          </p:val>
                                        </p:tav>
                                        <p:tav tm="100000">
                                          <p:val>
                                            <p:strVal val="#ppt_y"/>
                                          </p:val>
                                        </p:tav>
                                      </p:tavLst>
                                    </p:anim>
                                    <p:animEffect transition="in" filter="wipe(right)" prLst="gradientSize: 0.1">
                                      <p:cBhvr>
                                        <p:cTn id="9" dur="1000"/>
                                        <p:tgtEl>
                                          <p:spTgt spid="31746"/>
                                        </p:tgtEl>
                                      </p:cBhvr>
                                    </p:animEffect>
                                  </p:childTnLst>
                                </p:cTn>
                              </p:par>
                            </p:childTnLst>
                          </p:cTn>
                        </p:par>
                        <p:par>
                          <p:cTn id="10" fill="hold" nodeType="afterGroup">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31748"/>
                                        </p:tgtEl>
                                        <p:attrNameLst>
                                          <p:attrName>style.visibility</p:attrName>
                                        </p:attrNameLst>
                                      </p:cBhvr>
                                      <p:to>
                                        <p:strVal val="visible"/>
                                      </p:to>
                                    </p:set>
                                    <p:animEffect transition="in" filter="wipe(up)">
                                      <p:cBhvr>
                                        <p:cTn id="13" dur="500"/>
                                        <p:tgtEl>
                                          <p:spTgt spid="317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1751">
                                            <p:txEl>
                                              <p:pRg st="1" end="1"/>
                                            </p:txEl>
                                          </p:spTgt>
                                        </p:tgtEl>
                                        <p:attrNameLst>
                                          <p:attrName>style.visibility</p:attrName>
                                        </p:attrNameLst>
                                      </p:cBhvr>
                                      <p:to>
                                        <p:strVal val="visible"/>
                                      </p:to>
                                    </p:set>
                                    <p:animEffect transition="in" filter="wipe(up)">
                                      <p:cBhvr>
                                        <p:cTn id="18" dur="500"/>
                                        <p:tgtEl>
                                          <p:spTgt spid="31751">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1751">
                                            <p:txEl>
                                              <p:pRg st="2" end="2"/>
                                            </p:txEl>
                                          </p:spTgt>
                                        </p:tgtEl>
                                        <p:attrNameLst>
                                          <p:attrName>style.visibility</p:attrName>
                                        </p:attrNameLst>
                                      </p:cBhvr>
                                      <p:to>
                                        <p:strVal val="visible"/>
                                      </p:to>
                                    </p:set>
                                    <p:animEffect transition="in" filter="wipe(up)">
                                      <p:cBhvr>
                                        <p:cTn id="21" dur="500"/>
                                        <p:tgtEl>
                                          <p:spTgt spid="31751">
                                            <p:txEl>
                                              <p:pRg st="2" end="2"/>
                                            </p:txEl>
                                          </p:spTgt>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3174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1752">
                                            <p:txEl>
                                              <p:pRg st="1" end="1"/>
                                            </p:txEl>
                                          </p:spTgt>
                                        </p:tgtEl>
                                        <p:attrNameLst>
                                          <p:attrName>style.visibility</p:attrName>
                                        </p:attrNameLst>
                                      </p:cBhvr>
                                      <p:to>
                                        <p:strVal val="visible"/>
                                      </p:to>
                                    </p:set>
                                    <p:animEffect transition="in" filter="wipe(up)">
                                      <p:cBhvr>
                                        <p:cTn id="29" dur="500"/>
                                        <p:tgtEl>
                                          <p:spTgt spid="31752">
                                            <p:txEl>
                                              <p:pRg st="1" end="1"/>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1752">
                                            <p:txEl>
                                              <p:pRg st="2" end="2"/>
                                            </p:txEl>
                                          </p:spTgt>
                                        </p:tgtEl>
                                        <p:attrNameLst>
                                          <p:attrName>style.visibility</p:attrName>
                                        </p:attrNameLst>
                                      </p:cBhvr>
                                      <p:to>
                                        <p:strVal val="visible"/>
                                      </p:to>
                                    </p:set>
                                    <p:animEffect transition="in" filter="wipe(up)">
                                      <p:cBhvr>
                                        <p:cTn id="32" dur="500"/>
                                        <p:tgtEl>
                                          <p:spTgt spid="31752">
                                            <p:txEl>
                                              <p:pRg st="2" end="2"/>
                                            </p:txEl>
                                          </p:spTgt>
                                        </p:tgtEl>
                                      </p:cBhvr>
                                    </p:animEffec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3175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31747">
                                            <p:txEl>
                                              <p:pRg st="0" end="0"/>
                                            </p:txEl>
                                          </p:spTgt>
                                        </p:tgtEl>
                                        <p:attrNameLst>
                                          <p:attrName>style.visibility</p:attrName>
                                        </p:attrNameLst>
                                      </p:cBhvr>
                                      <p:to>
                                        <p:strVal val="visible"/>
                                      </p:to>
                                    </p:set>
                                    <p:animEffect transition="in" filter="wipe(up)">
                                      <p:cBhvr>
                                        <p:cTn id="40" dur="500"/>
                                        <p:tgtEl>
                                          <p:spTgt spid="317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P spid="31749" grpId="0" animBg="1"/>
      <p:bldP spid="31746" grpId="0"/>
      <p:bldP spid="31747" grpId="0" build="p" bldLvl="2" autoUpdateAnimBg="0"/>
      <p:bldP spid="31748" grpId="0" autoUpdateAnimBg="0"/>
      <p:bldP spid="31751" grpId="0" build="p" bldLvl="2" autoUpdateAnimBg="0"/>
      <p:bldP spid="31752"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4" name="Rectangle 6"/>
          <p:cNvSpPr>
            <a:spLocks noChangeArrowheads="1"/>
          </p:cNvSpPr>
          <p:nvPr/>
        </p:nvSpPr>
        <p:spPr bwMode="auto">
          <a:xfrm>
            <a:off x="1371600" y="3810000"/>
            <a:ext cx="7086600" cy="762000"/>
          </a:xfrm>
          <a:prstGeom prst="rect">
            <a:avLst/>
          </a:prstGeom>
          <a:gradFill rotWithShape="0">
            <a:gsLst>
              <a:gs pos="0">
                <a:srgbClr val="CCFFFF"/>
              </a:gs>
              <a:gs pos="50000">
                <a:schemeClr val="bg1"/>
              </a:gs>
              <a:gs pos="100000">
                <a:srgbClr val="CC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IN">
              <a:ea typeface="+mn-ea"/>
            </a:endParaRPr>
          </a:p>
        </p:txBody>
      </p:sp>
      <p:sp>
        <p:nvSpPr>
          <p:cNvPr id="32770" name="Rectangle 2"/>
          <p:cNvSpPr>
            <a:spLocks noGrp="1" noChangeArrowheads="1"/>
          </p:cNvSpPr>
          <p:nvPr>
            <p:ph type="title"/>
          </p:nvPr>
        </p:nvSpPr>
        <p:spPr/>
        <p:txBody>
          <a:bodyPr/>
          <a:lstStyle/>
          <a:p>
            <a:pPr eaLnBrk="1" hangingPunct="1"/>
            <a:r>
              <a:rPr lang="en-US" altLang="en-US" smtClean="0"/>
              <a:t>Creating Threads 4-2</a:t>
            </a:r>
          </a:p>
        </p:txBody>
      </p:sp>
      <p:sp>
        <p:nvSpPr>
          <p:cNvPr id="32771" name="Rectangle 3"/>
          <p:cNvSpPr>
            <a:spLocks noGrp="1" noChangeArrowheads="1"/>
          </p:cNvSpPr>
          <p:nvPr>
            <p:ph type="body" idx="1"/>
          </p:nvPr>
        </p:nvSpPr>
        <p:spPr>
          <a:xfrm>
            <a:off x="838200" y="4760913"/>
            <a:ext cx="7772400" cy="1716087"/>
          </a:xfrm>
        </p:spPr>
        <p:txBody>
          <a:bodyPr/>
          <a:lstStyle/>
          <a:p>
            <a:pPr eaLnBrk="1" hangingPunct="1">
              <a:lnSpc>
                <a:spcPct val="90000"/>
              </a:lnSpc>
            </a:pPr>
            <a:r>
              <a:rPr lang="en-US" altLang="en-US" smtClean="0"/>
              <a:t>When </a:t>
            </a:r>
            <a:r>
              <a:rPr lang="en-US" altLang="en-US" smtClean="0">
                <a:latin typeface="Courier New" panose="02070309020205020404" pitchFamily="49" charset="0"/>
              </a:rPr>
              <a:t>start()</a:t>
            </a:r>
            <a:r>
              <a:rPr lang="en-US" altLang="en-US" smtClean="0"/>
              <a:t> method is invoked, the system allocates resources required to run the thread and schedules the thread to run.</a:t>
            </a:r>
          </a:p>
          <a:p>
            <a:pPr eaLnBrk="1" hangingPunct="1">
              <a:lnSpc>
                <a:spcPct val="90000"/>
              </a:lnSpc>
            </a:pPr>
            <a:r>
              <a:rPr lang="en-US" altLang="en-US" smtClean="0"/>
              <a:t>It then calls the thread’s </a:t>
            </a:r>
            <a:r>
              <a:rPr lang="en-US" altLang="en-US" smtClean="0">
                <a:latin typeface="Courier New" panose="02070309020205020404" pitchFamily="49" charset="0"/>
              </a:rPr>
              <a:t>run()</a:t>
            </a:r>
            <a:r>
              <a:rPr lang="en-US" altLang="en-US" smtClean="0"/>
              <a:t> method.</a:t>
            </a:r>
          </a:p>
        </p:txBody>
      </p:sp>
      <p:sp>
        <p:nvSpPr>
          <p:cNvPr id="32772" name="Rectangle 4"/>
          <p:cNvSpPr>
            <a:spLocks noChangeArrowheads="1"/>
          </p:cNvSpPr>
          <p:nvPr/>
        </p:nvSpPr>
        <p:spPr bwMode="auto">
          <a:xfrm>
            <a:off x="838200" y="1828800"/>
            <a:ext cx="7772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After a new thread has been initiated, we use the start() method to start the thread, otherwise it is an empty Thread object with no system resources allocated.</a:t>
            </a:r>
          </a:p>
        </p:txBody>
      </p:sp>
      <p:sp>
        <p:nvSpPr>
          <p:cNvPr id="32773" name="Rectangle 5"/>
          <p:cNvSpPr>
            <a:spLocks noChangeArrowheads="1"/>
          </p:cNvSpPr>
          <p:nvPr/>
        </p:nvSpPr>
        <p:spPr bwMode="auto">
          <a:xfrm>
            <a:off x="1179513" y="3810000"/>
            <a:ext cx="7772400"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2" eaLnBrk="1" hangingPunct="1">
              <a:buClr>
                <a:schemeClr val="folHlink"/>
              </a:buClr>
              <a:buSzPct val="50000"/>
              <a:buFont typeface="Wingdings" panose="05000000000000000000" pitchFamily="2" charset="2"/>
              <a:buNone/>
            </a:pPr>
            <a:r>
              <a:rPr lang="en-US" altLang="en-US">
                <a:latin typeface="Courier New" panose="02070309020205020404" pitchFamily="49" charset="0"/>
              </a:rPr>
              <a:t>Mythread t = new Mythread();</a:t>
            </a:r>
          </a:p>
          <a:p>
            <a:pPr lvl="2" eaLnBrk="1" hangingPunct="1">
              <a:buClr>
                <a:schemeClr val="folHlink"/>
              </a:buClr>
              <a:buSzPct val="50000"/>
              <a:buFont typeface="Wingdings" panose="05000000000000000000" pitchFamily="2" charset="2"/>
              <a:buNone/>
            </a:pPr>
            <a:r>
              <a:rPr lang="en-US" altLang="en-US">
                <a:latin typeface="Courier New" panose="02070309020205020404" pitchFamily="49" charset="0"/>
              </a:rPr>
              <a:t>t.start();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1000" fill="hold"/>
                                        <p:tgtEl>
                                          <p:spTgt spid="32770"/>
                                        </p:tgtEl>
                                        <p:attrNameLst>
                                          <p:attrName>ppt_x</p:attrName>
                                        </p:attrNameLst>
                                      </p:cBhvr>
                                      <p:tavLst>
                                        <p:tav tm="0">
                                          <p:val>
                                            <p:strVal val="#ppt_x-.2"/>
                                          </p:val>
                                        </p:tav>
                                        <p:tav tm="100000">
                                          <p:val>
                                            <p:strVal val="#ppt_x"/>
                                          </p:val>
                                        </p:tav>
                                      </p:tavLst>
                                    </p:anim>
                                    <p:anim calcmode="lin" valueType="num">
                                      <p:cBhvr>
                                        <p:cTn id="8" dur="1000" fill="hold"/>
                                        <p:tgtEl>
                                          <p:spTgt spid="32770"/>
                                        </p:tgtEl>
                                        <p:attrNameLst>
                                          <p:attrName>ppt_y</p:attrName>
                                        </p:attrNameLst>
                                      </p:cBhvr>
                                      <p:tavLst>
                                        <p:tav tm="0">
                                          <p:val>
                                            <p:strVal val="#ppt_y"/>
                                          </p:val>
                                        </p:tav>
                                        <p:tav tm="100000">
                                          <p:val>
                                            <p:strVal val="#ppt_y"/>
                                          </p:val>
                                        </p:tav>
                                      </p:tavLst>
                                    </p:anim>
                                    <p:animEffect transition="in" filter="wipe(right)" prLst="gradientSize: 0.1">
                                      <p:cBhvr>
                                        <p:cTn id="9" dur="1000"/>
                                        <p:tgtEl>
                                          <p:spTgt spid="32770"/>
                                        </p:tgtEl>
                                      </p:cBhvr>
                                    </p:animEffect>
                                  </p:childTnLst>
                                </p:cTn>
                              </p:par>
                            </p:childTnLst>
                          </p:cTn>
                        </p:par>
                        <p:par>
                          <p:cTn id="10" fill="hold" nodeType="afterGroup">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32772"/>
                                        </p:tgtEl>
                                        <p:attrNameLst>
                                          <p:attrName>style.visibility</p:attrName>
                                        </p:attrNameLst>
                                      </p:cBhvr>
                                      <p:to>
                                        <p:strVal val="visible"/>
                                      </p:to>
                                    </p:set>
                                    <p:animEffect transition="in" filter="wipe(up)">
                                      <p:cBhvr>
                                        <p:cTn id="13" dur="500"/>
                                        <p:tgtEl>
                                          <p:spTgt spid="3277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2773"/>
                                        </p:tgtEl>
                                        <p:attrNameLst>
                                          <p:attrName>style.visibility</p:attrName>
                                        </p:attrNameLst>
                                      </p:cBhvr>
                                      <p:to>
                                        <p:strVal val="visible"/>
                                      </p:to>
                                    </p:set>
                                    <p:animEffect transition="in" filter="wipe(up)">
                                      <p:cBhvr>
                                        <p:cTn id="18" dur="500"/>
                                        <p:tgtEl>
                                          <p:spTgt spid="32773"/>
                                        </p:tgtEl>
                                      </p:cBhvr>
                                    </p:animEffect>
                                  </p:childTnLst>
                                </p:cTn>
                              </p:par>
                            </p:childTnLst>
                          </p:cTn>
                        </p:par>
                        <p:par>
                          <p:cTn id="19" fill="hold" nodeType="afterGroup">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3277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2771">
                                            <p:txEl>
                                              <p:pRg st="0" end="0"/>
                                            </p:txEl>
                                          </p:spTgt>
                                        </p:tgtEl>
                                        <p:attrNameLst>
                                          <p:attrName>style.visibility</p:attrName>
                                        </p:attrNameLst>
                                      </p:cBhvr>
                                      <p:to>
                                        <p:strVal val="visible"/>
                                      </p:to>
                                    </p:set>
                                    <p:animEffect transition="in" filter="wipe(up)">
                                      <p:cBhvr>
                                        <p:cTn id="26" dur="500"/>
                                        <p:tgtEl>
                                          <p:spTgt spid="32771">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2771">
                                            <p:txEl>
                                              <p:pRg st="1" end="1"/>
                                            </p:txEl>
                                          </p:spTgt>
                                        </p:tgtEl>
                                        <p:attrNameLst>
                                          <p:attrName>style.visibility</p:attrName>
                                        </p:attrNameLst>
                                      </p:cBhvr>
                                      <p:to>
                                        <p:strVal val="visible"/>
                                      </p:to>
                                    </p:set>
                                    <p:animEffect transition="in" filter="wipe(up)">
                                      <p:cBhvr>
                                        <p:cTn id="31"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p:bldP spid="32770" grpId="0"/>
      <p:bldP spid="32771" grpId="0" build="p" bldLvl="2" autoUpdateAnimBg="0"/>
      <p:bldP spid="32772" grpId="0" autoUpdateAnimBg="0"/>
      <p:bldP spid="3277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11" name="Rectangle 19"/>
          <p:cNvSpPr>
            <a:spLocks noChangeArrowheads="1"/>
          </p:cNvSpPr>
          <p:nvPr/>
        </p:nvSpPr>
        <p:spPr bwMode="auto">
          <a:xfrm>
            <a:off x="2616200" y="3097213"/>
            <a:ext cx="6335713" cy="3079750"/>
          </a:xfrm>
          <a:prstGeom prst="rect">
            <a:avLst/>
          </a:prstGeom>
          <a:solidFill>
            <a:srgbClr val="E0E0E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1pPr>
            <a:lvl2pPr marL="742950" indent="-28575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2pPr>
            <a:lvl3pPr marL="1143000" indent="-22860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3pPr>
            <a:lvl4pPr marL="1600200" indent="-22860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4pPr>
            <a:lvl5pPr marL="2057400" indent="-22860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9pPr>
          </a:lstStyle>
          <a:p>
            <a:pPr eaLnBrk="1" hangingPunct="1"/>
            <a:r>
              <a:rPr lang="en-GB" altLang="en-US" sz="1400"/>
              <a:t>	</a:t>
            </a:r>
            <a:r>
              <a:rPr lang="en-GB" altLang="en-US" sz="1400">
                <a:latin typeface="Courier New" panose="02070309020205020404" pitchFamily="49" charset="0"/>
              </a:rPr>
              <a:t>public void run()</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while(true)</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try</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System.out.println("This is the child thread");</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Thread.sleep(500);</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catch(InterruptedException e)</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a:t>
            </a:r>
          </a:p>
        </p:txBody>
      </p:sp>
      <p:sp>
        <p:nvSpPr>
          <p:cNvPr id="15363" name="Rectangle 2"/>
          <p:cNvSpPr>
            <a:spLocks noGrp="1" noChangeArrowheads="1"/>
          </p:cNvSpPr>
          <p:nvPr>
            <p:ph type="title"/>
          </p:nvPr>
        </p:nvSpPr>
        <p:spPr/>
        <p:txBody>
          <a:bodyPr/>
          <a:lstStyle/>
          <a:p>
            <a:pPr eaLnBrk="1" hangingPunct="1"/>
            <a:r>
              <a:rPr lang="en-US" altLang="en-US" smtClean="0"/>
              <a:t>Creating Threads 4-3</a:t>
            </a:r>
          </a:p>
        </p:txBody>
      </p:sp>
      <p:sp>
        <p:nvSpPr>
          <p:cNvPr id="15364" name="Rectangle 3"/>
          <p:cNvSpPr>
            <a:spLocks noGrp="1" noChangeArrowheads="1"/>
          </p:cNvSpPr>
          <p:nvPr>
            <p:ph type="body" sz="half" idx="1"/>
          </p:nvPr>
        </p:nvSpPr>
        <p:spPr>
          <a:xfrm>
            <a:off x="914400" y="1828800"/>
            <a:ext cx="7961313" cy="685800"/>
          </a:xfrm>
        </p:spPr>
        <p:txBody>
          <a:bodyPr/>
          <a:lstStyle/>
          <a:p>
            <a:pPr eaLnBrk="1" hangingPunct="1">
              <a:lnSpc>
                <a:spcPct val="90000"/>
              </a:lnSpc>
              <a:buFont typeface="Wingdings" panose="05000000000000000000" pitchFamily="2" charset="2"/>
              <a:buNone/>
            </a:pPr>
            <a:r>
              <a:rPr lang="en-US" altLang="en-US" sz="1800" b="1" smtClean="0"/>
              <a:t>   Example 1</a:t>
            </a:r>
            <a:r>
              <a:rPr lang="en-US" altLang="en-US" sz="1800" smtClean="0"/>
              <a:t> – </a:t>
            </a:r>
          </a:p>
          <a:p>
            <a:pPr eaLnBrk="1" hangingPunct="1">
              <a:lnSpc>
                <a:spcPct val="90000"/>
              </a:lnSpc>
              <a:buFont typeface="Wingdings" panose="05000000000000000000" pitchFamily="2" charset="2"/>
              <a:buNone/>
            </a:pPr>
            <a:r>
              <a:rPr lang="en-US" altLang="en-US" sz="1800" smtClean="0"/>
              <a:t>   </a:t>
            </a:r>
            <a:r>
              <a:rPr lang="en-US" altLang="en-US" sz="1600" smtClean="0"/>
              <a:t>  </a:t>
            </a:r>
            <a:r>
              <a:rPr lang="en-US" altLang="en-US" sz="1800" smtClean="0"/>
              <a:t>Creating a thread by extending the </a:t>
            </a:r>
            <a:r>
              <a:rPr lang="en-US" altLang="en-US" sz="1800" smtClean="0">
                <a:latin typeface="Courier New" panose="02070309020205020404" pitchFamily="49" charset="0"/>
              </a:rPr>
              <a:t>Thread</a:t>
            </a:r>
            <a:r>
              <a:rPr lang="en-US" altLang="en-US" sz="1800" smtClean="0"/>
              <a:t> class</a:t>
            </a:r>
          </a:p>
        </p:txBody>
      </p:sp>
      <p:sp>
        <p:nvSpPr>
          <p:cNvPr id="33810" name="Rectangle 18"/>
          <p:cNvSpPr>
            <a:spLocks noChangeArrowheads="1"/>
          </p:cNvSpPr>
          <p:nvPr/>
        </p:nvSpPr>
        <p:spPr bwMode="auto">
          <a:xfrm>
            <a:off x="1941513" y="2662238"/>
            <a:ext cx="5543550" cy="3079750"/>
          </a:xfrm>
          <a:prstGeom prst="rect">
            <a:avLst/>
          </a:prstGeom>
          <a:solidFill>
            <a:srgbClr val="E0E0E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1pPr>
            <a:lvl2pPr marL="742950" indent="-28575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2pPr>
            <a:lvl3pPr marL="1143000" indent="-22860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3pPr>
            <a:lvl4pPr marL="1600200" indent="-22860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4pPr>
            <a:lvl5pPr marL="2057400" indent="-22860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9pPr>
          </a:lstStyle>
          <a:p>
            <a:pPr eaLnBrk="1" hangingPunct="1"/>
            <a:r>
              <a:rPr lang="en-GB" altLang="en-US" sz="1400">
                <a:latin typeface="Courier New" panose="02070309020205020404" pitchFamily="49" charset="0"/>
              </a:rPr>
              <a:t>class MyThread extends Thread</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public static void main(String args[])</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MyThread Objex = new MyThread();</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Objex.create();</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System.out.println("This is the main thread");</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public void create()</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Thread Objth = new Thread(this);</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Objth.start();</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p>
        </p:txBody>
      </p:sp>
      <p:pic>
        <p:nvPicPr>
          <p:cNvPr id="33806" name="Picture 14"/>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2630488" y="3460750"/>
            <a:ext cx="4760912" cy="1830388"/>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33799" name="Text Box 7"/>
          <p:cNvSpPr txBox="1">
            <a:spLocks noChangeArrowheads="1"/>
          </p:cNvSpPr>
          <p:nvPr/>
        </p:nvSpPr>
        <p:spPr bwMode="auto">
          <a:xfrm>
            <a:off x="3167063" y="3352800"/>
            <a:ext cx="111125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r>
              <a:rPr lang="en-US" altLang="en-US">
                <a:solidFill>
                  <a:schemeClr val="folHlink"/>
                </a:solidFill>
              </a:rPr>
              <a:t>Output</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10"/>
                                        </p:tgtEl>
                                        <p:attrNameLst>
                                          <p:attrName>style.visibility</p:attrName>
                                        </p:attrNameLst>
                                      </p:cBhvr>
                                      <p:to>
                                        <p:strVal val="visible"/>
                                      </p:to>
                                    </p:set>
                                    <p:animEffect transition="in" filter="blinds(horizontal)">
                                      <p:cBhvr>
                                        <p:cTn id="7" dur="500"/>
                                        <p:tgtEl>
                                          <p:spTgt spid="33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2000"/>
                                        <p:tgtEl>
                                          <p:spTgt spid="33810"/>
                                        </p:tgtEl>
                                      </p:cBhvr>
                                    </p:animEffect>
                                    <p:set>
                                      <p:cBhvr>
                                        <p:cTn id="12" dur="1" fill="hold">
                                          <p:stCondLst>
                                            <p:cond delay="1999"/>
                                          </p:stCondLst>
                                        </p:cTn>
                                        <p:tgtEl>
                                          <p:spTgt spid="33810"/>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11"/>
                                        </p:tgtEl>
                                        <p:attrNameLst>
                                          <p:attrName>style.visibility</p:attrName>
                                        </p:attrNameLst>
                                      </p:cBhvr>
                                      <p:to>
                                        <p:strVal val="visible"/>
                                      </p:to>
                                    </p:set>
                                    <p:animEffect transition="in" filter="blinds(horizontal)">
                                      <p:cBhvr>
                                        <p:cTn id="17" dur="500"/>
                                        <p:tgtEl>
                                          <p:spTgt spid="338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1" nodeType="clickEffect">
                                  <p:stCondLst>
                                    <p:cond delay="0"/>
                                  </p:stCondLst>
                                  <p:childTnLst>
                                    <p:animEffect transition="out" filter="fade">
                                      <p:cBhvr>
                                        <p:cTn id="21" dur="2000"/>
                                        <p:tgtEl>
                                          <p:spTgt spid="33811"/>
                                        </p:tgtEl>
                                      </p:cBhvr>
                                    </p:animEffect>
                                    <p:set>
                                      <p:cBhvr>
                                        <p:cTn id="22" dur="1" fill="hold">
                                          <p:stCondLst>
                                            <p:cond delay="1999"/>
                                          </p:stCondLst>
                                        </p:cTn>
                                        <p:tgtEl>
                                          <p:spTgt spid="3381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3799"/>
                                        </p:tgtEl>
                                        <p:attrNameLst>
                                          <p:attrName>style.visibility</p:attrName>
                                        </p:attrNameLst>
                                      </p:cBhvr>
                                      <p:to>
                                        <p:strVal val="visible"/>
                                      </p:to>
                                    </p:set>
                                    <p:anim calcmode="lin" valueType="num">
                                      <p:cBhvr additive="base">
                                        <p:cTn id="27" dur="500" fill="hold"/>
                                        <p:tgtEl>
                                          <p:spTgt spid="33799"/>
                                        </p:tgtEl>
                                        <p:attrNameLst>
                                          <p:attrName>ppt_x</p:attrName>
                                        </p:attrNameLst>
                                      </p:cBhvr>
                                      <p:tavLst>
                                        <p:tav tm="0">
                                          <p:val>
                                            <p:strVal val="0-#ppt_w/2"/>
                                          </p:val>
                                        </p:tav>
                                        <p:tav tm="100000">
                                          <p:val>
                                            <p:strVal val="#ppt_x"/>
                                          </p:val>
                                        </p:tav>
                                      </p:tavLst>
                                    </p:anim>
                                    <p:anim calcmode="lin" valueType="num">
                                      <p:cBhvr additive="base">
                                        <p:cTn id="28" dur="500" fill="hold"/>
                                        <p:tgtEl>
                                          <p:spTgt spid="3379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3806"/>
                                        </p:tgtEl>
                                        <p:attrNameLst>
                                          <p:attrName>style.visibility</p:attrName>
                                        </p:attrNameLst>
                                      </p:cBhvr>
                                      <p:to>
                                        <p:strVal val="visible"/>
                                      </p:to>
                                    </p:set>
                                    <p:anim calcmode="lin" valueType="num">
                                      <p:cBhvr additive="base">
                                        <p:cTn id="31" dur="500" fill="hold"/>
                                        <p:tgtEl>
                                          <p:spTgt spid="33806"/>
                                        </p:tgtEl>
                                        <p:attrNameLst>
                                          <p:attrName>ppt_x</p:attrName>
                                        </p:attrNameLst>
                                      </p:cBhvr>
                                      <p:tavLst>
                                        <p:tav tm="0">
                                          <p:val>
                                            <p:strVal val="0-#ppt_w/2"/>
                                          </p:val>
                                        </p:tav>
                                        <p:tav tm="100000">
                                          <p:val>
                                            <p:strVal val="#ppt_x"/>
                                          </p:val>
                                        </p:tav>
                                      </p:tavLst>
                                    </p:anim>
                                    <p:anim calcmode="lin" valueType="num">
                                      <p:cBhvr additive="base">
                                        <p:cTn id="32" dur="500" fill="hold"/>
                                        <p:tgtEl>
                                          <p:spTgt spid="338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1" grpId="0" animBg="1"/>
      <p:bldP spid="33811" grpId="1" animBg="1"/>
      <p:bldP spid="33810" grpId="0" animBg="1"/>
      <p:bldP spid="33810" grpId="1" animBg="1"/>
      <p:bldP spid="33799"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Creating Threads 4-4</a:t>
            </a:r>
          </a:p>
        </p:txBody>
      </p:sp>
      <p:sp>
        <p:nvSpPr>
          <p:cNvPr id="34819" name="Rectangle 3"/>
          <p:cNvSpPr>
            <a:spLocks noGrp="1" noChangeArrowheads="1"/>
          </p:cNvSpPr>
          <p:nvPr>
            <p:ph type="body" sz="half" idx="1"/>
          </p:nvPr>
        </p:nvSpPr>
        <p:spPr>
          <a:xfrm>
            <a:off x="496888" y="1941513"/>
            <a:ext cx="7732712" cy="801687"/>
          </a:xfrm>
        </p:spPr>
        <p:txBody>
          <a:bodyPr/>
          <a:lstStyle/>
          <a:p>
            <a:pPr eaLnBrk="1" hangingPunct="1">
              <a:lnSpc>
                <a:spcPct val="90000"/>
              </a:lnSpc>
              <a:buFont typeface="Wingdings" panose="05000000000000000000" pitchFamily="2" charset="2"/>
              <a:buNone/>
            </a:pPr>
            <a:r>
              <a:rPr lang="en-US" altLang="en-US" sz="1800" b="1" smtClean="0"/>
              <a:t>   Example2</a:t>
            </a:r>
            <a:r>
              <a:rPr lang="en-US" altLang="en-US" sz="1800" smtClean="0"/>
              <a:t> – </a:t>
            </a:r>
          </a:p>
          <a:p>
            <a:pPr eaLnBrk="1" hangingPunct="1">
              <a:lnSpc>
                <a:spcPct val="90000"/>
              </a:lnSpc>
              <a:buFont typeface="Wingdings" panose="05000000000000000000" pitchFamily="2" charset="2"/>
              <a:buNone/>
            </a:pPr>
            <a:r>
              <a:rPr lang="en-US" altLang="en-US" sz="1800" smtClean="0"/>
              <a:t>     Creating a thread by implementing the </a:t>
            </a:r>
            <a:r>
              <a:rPr lang="en-US" altLang="en-US" sz="1800" smtClean="0">
                <a:latin typeface="Courier New" panose="02070309020205020404" pitchFamily="49" charset="0"/>
              </a:rPr>
              <a:t>Runnable</a:t>
            </a:r>
            <a:r>
              <a:rPr lang="en-US" altLang="en-US" sz="1800" smtClean="0"/>
              <a:t> interface</a:t>
            </a:r>
          </a:p>
          <a:p>
            <a:pPr eaLnBrk="1" hangingPunct="1">
              <a:lnSpc>
                <a:spcPct val="90000"/>
              </a:lnSpc>
            </a:pPr>
            <a:endParaRPr lang="en-US" altLang="en-US" sz="2000" smtClean="0"/>
          </a:p>
        </p:txBody>
      </p:sp>
      <p:sp>
        <p:nvSpPr>
          <p:cNvPr id="40966" name="Rectangle 2054"/>
          <p:cNvSpPr>
            <a:spLocks noChangeArrowheads="1"/>
          </p:cNvSpPr>
          <p:nvPr/>
        </p:nvSpPr>
        <p:spPr bwMode="auto">
          <a:xfrm>
            <a:off x="1290638" y="2716213"/>
            <a:ext cx="5543550" cy="3079750"/>
          </a:xfrm>
          <a:prstGeom prst="rect">
            <a:avLst/>
          </a:prstGeom>
          <a:solidFill>
            <a:srgbClr val="E0E0E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1pPr>
            <a:lvl2pPr marL="742950" indent="-28575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2pPr>
            <a:lvl3pPr marL="1143000" indent="-22860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3pPr>
            <a:lvl4pPr marL="1600200" indent="-22860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4pPr>
            <a:lvl5pPr marL="2057400" indent="-22860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9pPr>
          </a:lstStyle>
          <a:p>
            <a:pPr eaLnBrk="1" hangingPunct="1"/>
            <a:r>
              <a:rPr lang="en-GB" altLang="en-US" sz="1400">
                <a:latin typeface="Courier New" panose="02070309020205020404" pitchFamily="49" charset="0"/>
              </a:rPr>
              <a:t>class MyThread2 implements Runnable</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public static void main(String args[])</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MyThread2 Objx = new MyThread2();</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Objx.create();</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System.out.println("This is the main thread");</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public void create()</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Thread Objth = new Thread(this);</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Objth.start();</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p>
        </p:txBody>
      </p:sp>
      <p:sp>
        <p:nvSpPr>
          <p:cNvPr id="40967" name="Rectangle 2055"/>
          <p:cNvSpPr>
            <a:spLocks noChangeArrowheads="1"/>
          </p:cNvSpPr>
          <p:nvPr/>
        </p:nvSpPr>
        <p:spPr bwMode="auto">
          <a:xfrm>
            <a:off x="1519238" y="3195638"/>
            <a:ext cx="6107112" cy="3079750"/>
          </a:xfrm>
          <a:prstGeom prst="rect">
            <a:avLst/>
          </a:prstGeom>
          <a:solidFill>
            <a:srgbClr val="E0E0E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1pPr>
            <a:lvl2pPr marL="742950" indent="-28575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2pPr>
            <a:lvl3pPr marL="1143000" indent="-22860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3pPr>
            <a:lvl4pPr marL="1600200" indent="-22860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4pPr>
            <a:lvl5pPr marL="2057400" indent="-228600">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tabLst>
                <a:tab pos="228600" algn="l"/>
                <a:tab pos="457200" algn="l"/>
                <a:tab pos="685800" algn="l"/>
                <a:tab pos="914400" algn="l"/>
                <a:tab pos="1143000" algn="l"/>
              </a:tabLst>
              <a:defRPr sz="2400">
                <a:solidFill>
                  <a:schemeClr val="tx1"/>
                </a:solidFill>
                <a:latin typeface="Tahoma" panose="020B0604030504040204" pitchFamily="34" charset="0"/>
                <a:ea typeface="黑体" pitchFamily="2" charset="-122"/>
              </a:defRPr>
            </a:lvl9pPr>
          </a:lstStyle>
          <a:p>
            <a:pPr eaLnBrk="1" hangingPunct="1"/>
            <a:r>
              <a:rPr lang="en-GB" altLang="en-US" sz="1400">
                <a:latin typeface="Courier New" panose="02070309020205020404" pitchFamily="49" charset="0"/>
              </a:rPr>
              <a:t>public void run()</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while(true)</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try</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System.out.println("This is the child thread");</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Thread.sleep(500);</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catch(InterruptedException e)</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 }</a:t>
            </a:r>
            <a:endParaRPr lang="en-US" altLang="en-US" sz="1400">
              <a:latin typeface="Courier New" panose="02070309020205020404" pitchFamily="49" charset="0"/>
            </a:endParaRPr>
          </a:p>
          <a:p>
            <a:pPr eaLnBrk="1" hangingPunct="1"/>
            <a:r>
              <a:rPr lang="en-GB" altLang="en-US" sz="1400">
                <a:latin typeface="Courier New" panose="02070309020205020404" pitchFamily="49" charset="0"/>
              </a:rPr>
              <a:t>}</a:t>
            </a:r>
          </a:p>
        </p:txBody>
      </p:sp>
      <p:sp>
        <p:nvSpPr>
          <p:cNvPr id="34823" name="Text Box 7"/>
          <p:cNvSpPr txBox="1">
            <a:spLocks noChangeArrowheads="1"/>
          </p:cNvSpPr>
          <p:nvPr/>
        </p:nvSpPr>
        <p:spPr bwMode="auto">
          <a:xfrm>
            <a:off x="1981200" y="3048000"/>
            <a:ext cx="1111250" cy="457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r>
              <a:rPr lang="en-US" altLang="en-US">
                <a:solidFill>
                  <a:schemeClr val="folHlink"/>
                </a:solidFill>
              </a:rPr>
              <a:t>Output</a:t>
            </a:r>
          </a:p>
        </p:txBody>
      </p:sp>
      <p:pic>
        <p:nvPicPr>
          <p:cNvPr id="34829" name="Picture 13"/>
          <p:cNvPicPr>
            <a:picLocks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1882775" y="3563938"/>
            <a:ext cx="5203825" cy="2000250"/>
          </a:xfrm>
          <a:noFill/>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strips(downLeft)">
                                      <p:cBhvr>
                                        <p:cTn id="7" dur="500"/>
                                        <p:tgtEl>
                                          <p:spTgt spid="3481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34819">
                                            <p:txEl>
                                              <p:pRg st="0" end="0"/>
                                            </p:txEl>
                                          </p:spTgt>
                                        </p:tgtEl>
                                        <p:attrNameLst>
                                          <p:attrName>style.visibility</p:attrName>
                                        </p:attrNameLst>
                                      </p:cBhvr>
                                      <p:to>
                                        <p:strVal val="visible"/>
                                      </p:to>
                                    </p:set>
                                    <p:animEffect transition="in" filter="strips(downLeft)">
                                      <p:cBhvr>
                                        <p:cTn id="10" dur="500"/>
                                        <p:tgtEl>
                                          <p:spTgt spid="34819">
                                            <p:txEl>
                                              <p:pRg st="0" end="0"/>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Effect transition="in" filter="strips(downLeft)">
                                      <p:cBhvr>
                                        <p:cTn id="13" dur="500"/>
                                        <p:tgtEl>
                                          <p:spTgt spid="34819">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0966"/>
                                        </p:tgtEl>
                                        <p:attrNameLst>
                                          <p:attrName>style.visibility</p:attrName>
                                        </p:attrNameLst>
                                      </p:cBhvr>
                                      <p:to>
                                        <p:strVal val="visible"/>
                                      </p:to>
                                    </p:set>
                                    <p:animEffect transition="in" filter="blinds(horizontal)">
                                      <p:cBhvr>
                                        <p:cTn id="18" dur="500"/>
                                        <p:tgtEl>
                                          <p:spTgt spid="409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xit" presetSubtype="0" fill="hold" grpId="1" nodeType="clickEffect">
                                  <p:stCondLst>
                                    <p:cond delay="0"/>
                                  </p:stCondLst>
                                  <p:childTnLst>
                                    <p:animEffect transition="out" filter="fade">
                                      <p:cBhvr>
                                        <p:cTn id="22" dur="2000"/>
                                        <p:tgtEl>
                                          <p:spTgt spid="40966"/>
                                        </p:tgtEl>
                                      </p:cBhvr>
                                    </p:animEffect>
                                    <p:set>
                                      <p:cBhvr>
                                        <p:cTn id="23" dur="1" fill="hold">
                                          <p:stCondLst>
                                            <p:cond delay="1999"/>
                                          </p:stCondLst>
                                        </p:cTn>
                                        <p:tgtEl>
                                          <p:spTgt spid="40966"/>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0967"/>
                                        </p:tgtEl>
                                        <p:attrNameLst>
                                          <p:attrName>style.visibility</p:attrName>
                                        </p:attrNameLst>
                                      </p:cBhvr>
                                      <p:to>
                                        <p:strVal val="visible"/>
                                      </p:to>
                                    </p:set>
                                    <p:animEffect transition="in" filter="blinds(horizontal)">
                                      <p:cBhvr>
                                        <p:cTn id="28" dur="500"/>
                                        <p:tgtEl>
                                          <p:spTgt spid="4096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xit" presetSubtype="0" fill="hold" grpId="1" nodeType="clickEffect">
                                  <p:stCondLst>
                                    <p:cond delay="0"/>
                                  </p:stCondLst>
                                  <p:childTnLst>
                                    <p:animEffect transition="out" filter="fade">
                                      <p:cBhvr>
                                        <p:cTn id="32" dur="2000"/>
                                        <p:tgtEl>
                                          <p:spTgt spid="40967"/>
                                        </p:tgtEl>
                                      </p:cBhvr>
                                    </p:animEffect>
                                    <p:set>
                                      <p:cBhvr>
                                        <p:cTn id="33" dur="1" fill="hold">
                                          <p:stCondLst>
                                            <p:cond delay="1999"/>
                                          </p:stCondLst>
                                        </p:cTn>
                                        <p:tgtEl>
                                          <p:spTgt spid="40967"/>
                                        </p:tgtEl>
                                        <p:attrNameLst>
                                          <p:attrName>style.visibility</p:attrName>
                                        </p:attrNameLst>
                                      </p:cBhvr>
                                      <p:to>
                                        <p:strVal val="hidden"/>
                                      </p:to>
                                    </p:set>
                                  </p:childTnLst>
                                </p:cTn>
                              </p:par>
                            </p:childTnLst>
                          </p:cTn>
                        </p:par>
                        <p:par>
                          <p:cTn id="34" fill="hold" nodeType="afterGroup">
                            <p:stCondLst>
                              <p:cond delay="2000"/>
                            </p:stCondLst>
                            <p:childTnLst>
                              <p:par>
                                <p:cTn id="35" presetID="8" presetClass="entr" presetSubtype="16" fill="hold" nodeType="afterEffect">
                                  <p:stCondLst>
                                    <p:cond delay="0"/>
                                  </p:stCondLst>
                                  <p:childTnLst>
                                    <p:set>
                                      <p:cBhvr>
                                        <p:cTn id="36" dur="1" fill="hold">
                                          <p:stCondLst>
                                            <p:cond delay="0"/>
                                          </p:stCondLst>
                                        </p:cTn>
                                        <p:tgtEl>
                                          <p:spTgt spid="34829"/>
                                        </p:tgtEl>
                                        <p:attrNameLst>
                                          <p:attrName>style.visibility</p:attrName>
                                        </p:attrNameLst>
                                      </p:cBhvr>
                                      <p:to>
                                        <p:strVal val="visible"/>
                                      </p:to>
                                    </p:set>
                                    <p:animEffect transition="in" filter="diamond(in)">
                                      <p:cBhvr>
                                        <p:cTn id="37" dur="2000"/>
                                        <p:tgtEl>
                                          <p:spTgt spid="34829"/>
                                        </p:tgtEl>
                                      </p:cBhvr>
                                    </p:animEffect>
                                  </p:childTnLst>
                                </p:cTn>
                              </p:par>
                            </p:childTnLst>
                          </p:cTn>
                        </p:par>
                        <p:par>
                          <p:cTn id="38" fill="hold" nodeType="afterGroup">
                            <p:stCondLst>
                              <p:cond delay="4000"/>
                            </p:stCondLst>
                            <p:childTnLst>
                              <p:par>
                                <p:cTn id="39" presetID="8" presetClass="entr" presetSubtype="16" fill="hold" grpId="0" nodeType="afterEffect">
                                  <p:stCondLst>
                                    <p:cond delay="0"/>
                                  </p:stCondLst>
                                  <p:childTnLst>
                                    <p:set>
                                      <p:cBhvr>
                                        <p:cTn id="40" dur="1" fill="hold">
                                          <p:stCondLst>
                                            <p:cond delay="0"/>
                                          </p:stCondLst>
                                        </p:cTn>
                                        <p:tgtEl>
                                          <p:spTgt spid="34823"/>
                                        </p:tgtEl>
                                        <p:attrNameLst>
                                          <p:attrName>style.visibility</p:attrName>
                                        </p:attrNameLst>
                                      </p:cBhvr>
                                      <p:to>
                                        <p:strVal val="visible"/>
                                      </p:to>
                                    </p:set>
                                    <p:animEffect transition="in" filter="diamond(in)">
                                      <p:cBhvr>
                                        <p:cTn id="41" dur="2000"/>
                                        <p:tgtEl>
                                          <p:spTgt spid="3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19" grpId="0" build="p"/>
      <p:bldP spid="40966" grpId="0" animBg="1"/>
      <p:bldP spid="40966" grpId="1" animBg="1"/>
      <p:bldP spid="40967" grpId="0" animBg="1"/>
      <p:bldP spid="40967" grpId="1" animBg="1"/>
      <p:bldP spid="348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Thread States 3-1</a:t>
            </a:r>
          </a:p>
        </p:txBody>
      </p:sp>
      <p:pic>
        <p:nvPicPr>
          <p:cNvPr id="35845" name="Picture 5" descr="bot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44291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9" descr="rd01912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67200"/>
            <a:ext cx="12192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3" name="Rectangle 13"/>
          <p:cNvSpPr>
            <a:spLocks noChangeArrowheads="1"/>
          </p:cNvSpPr>
          <p:nvPr/>
        </p:nvSpPr>
        <p:spPr bwMode="auto">
          <a:xfrm>
            <a:off x="1219200" y="1905000"/>
            <a:ext cx="7583488"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endParaRPr lang="en-US" altLang="en-US" sz="2400" b="1">
              <a:solidFill>
                <a:schemeClr val="hlink"/>
              </a:solidFill>
            </a:endParaRPr>
          </a:p>
          <a:p>
            <a:pPr eaLnBrk="1" hangingPunct="1"/>
            <a:r>
              <a:rPr lang="en-US" altLang="en-US" b="1">
                <a:solidFill>
                  <a:schemeClr val="hlink"/>
                </a:solidFill>
              </a:rPr>
              <a:t>Born:</a:t>
            </a:r>
            <a:r>
              <a:rPr lang="en-US" altLang="en-US">
                <a:latin typeface="Arial" panose="020B0604020202020204" pitchFamily="34" charset="0"/>
              </a:rPr>
              <a:t> A newly created thread is in a born state.</a:t>
            </a:r>
          </a:p>
          <a:p>
            <a:pPr eaLnBrk="1" hangingPunct="1"/>
            <a:endParaRPr lang="en-US" altLang="en-US">
              <a:latin typeface="Arial" panose="020B0604020202020204" pitchFamily="34" charset="0"/>
            </a:endParaRPr>
          </a:p>
          <a:p>
            <a:pPr eaLnBrk="1" hangingPunct="1"/>
            <a:endParaRPr lang="en-US" altLang="en-US" b="1">
              <a:solidFill>
                <a:schemeClr val="hlink"/>
              </a:solidFill>
            </a:endParaRPr>
          </a:p>
          <a:p>
            <a:pPr eaLnBrk="1" hangingPunct="1">
              <a:lnSpc>
                <a:spcPct val="90000"/>
              </a:lnSpc>
            </a:pPr>
            <a:r>
              <a:rPr lang="en-US" altLang="en-US" b="1">
                <a:solidFill>
                  <a:schemeClr val="hlink"/>
                </a:solidFill>
              </a:rPr>
              <a:t>Ready:</a:t>
            </a:r>
            <a:r>
              <a:rPr lang="en-US" altLang="en-US">
                <a:latin typeface="Arial" panose="020B0604020202020204" pitchFamily="34" charset="0"/>
              </a:rPr>
              <a:t> After a thread is created, it is in its ready state waiting for start() method to be called.</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35845"/>
                                        </p:tgtEl>
                                        <p:attrNameLst>
                                          <p:attrName>style.visibility</p:attrName>
                                        </p:attrNameLst>
                                      </p:cBhvr>
                                      <p:to>
                                        <p:strVal val="visible"/>
                                      </p:to>
                                    </p:set>
                                    <p:anim calcmode="lin" valueType="num">
                                      <p:cBhvr>
                                        <p:cTn id="7" dur="500" fill="hold"/>
                                        <p:tgtEl>
                                          <p:spTgt spid="35845"/>
                                        </p:tgtEl>
                                        <p:attrNameLst>
                                          <p:attrName>ppt_w</p:attrName>
                                        </p:attrNameLst>
                                      </p:cBhvr>
                                      <p:tavLst>
                                        <p:tav tm="0">
                                          <p:val>
                                            <p:fltVal val="0"/>
                                          </p:val>
                                        </p:tav>
                                        <p:tav tm="100000">
                                          <p:val>
                                            <p:strVal val="#ppt_w"/>
                                          </p:val>
                                        </p:tav>
                                      </p:tavLst>
                                    </p:anim>
                                    <p:anim calcmode="lin" valueType="num">
                                      <p:cBhvr>
                                        <p:cTn id="8" dur="500" fill="hold"/>
                                        <p:tgtEl>
                                          <p:spTgt spid="3584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5853">
                                            <p:txEl>
                                              <p:pRg st="1" end="1"/>
                                            </p:txEl>
                                          </p:spTgt>
                                        </p:tgtEl>
                                        <p:attrNameLst>
                                          <p:attrName>style.visibility</p:attrName>
                                        </p:attrNameLst>
                                      </p:cBhvr>
                                      <p:to>
                                        <p:strVal val="visible"/>
                                      </p:to>
                                    </p:set>
                                    <p:animEffect transition="in" filter="wipe(up)">
                                      <p:cBhvr>
                                        <p:cTn id="13" dur="500"/>
                                        <p:tgtEl>
                                          <p:spTgt spid="35853">
                                            <p:txEl>
                                              <p:pRg st="1" end="1"/>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5853">
                                            <p:txEl>
                                              <p:pRg st="4" end="4"/>
                                            </p:txEl>
                                          </p:spTgt>
                                        </p:tgtEl>
                                        <p:attrNameLst>
                                          <p:attrName>style.visibility</p:attrName>
                                        </p:attrNameLst>
                                      </p:cBhvr>
                                      <p:to>
                                        <p:strVal val="visible"/>
                                      </p:to>
                                    </p:set>
                                    <p:animEffect transition="in" filter="wipe(up)">
                                      <p:cBhvr>
                                        <p:cTn id="18" dur="500"/>
                                        <p:tgtEl>
                                          <p:spTgt spid="35853">
                                            <p:txEl>
                                              <p:pRg st="4" end="4"/>
                                            </p:txEl>
                                          </p:spTgt>
                                        </p:tgtEl>
                                      </p:cBhvr>
                                    </p:animEffect>
                                  </p:childTnLst>
                                </p:cTn>
                              </p:par>
                            </p:childTnLst>
                          </p:cTn>
                        </p:par>
                        <p:par>
                          <p:cTn id="19" fill="hold" nodeType="afterGroup">
                            <p:stCondLst>
                              <p:cond delay="500"/>
                            </p:stCondLst>
                            <p:childTnLst>
                              <p:par>
                                <p:cTn id="20" presetID="23" presetClass="entr" presetSubtype="16" fill="hold" nodeType="afterEffect">
                                  <p:stCondLst>
                                    <p:cond delay="0"/>
                                  </p:stCondLst>
                                  <p:childTnLst>
                                    <p:set>
                                      <p:cBhvr>
                                        <p:cTn id="21" dur="1" fill="hold">
                                          <p:stCondLst>
                                            <p:cond delay="0"/>
                                          </p:stCondLst>
                                        </p:cTn>
                                        <p:tgtEl>
                                          <p:spTgt spid="35849"/>
                                        </p:tgtEl>
                                        <p:attrNameLst>
                                          <p:attrName>style.visibility</p:attrName>
                                        </p:attrNameLst>
                                      </p:cBhvr>
                                      <p:to>
                                        <p:strVal val="visible"/>
                                      </p:to>
                                    </p:set>
                                    <p:anim calcmode="lin" valueType="num">
                                      <p:cBhvr>
                                        <p:cTn id="22" dur="500" fill="hold"/>
                                        <p:tgtEl>
                                          <p:spTgt spid="35849"/>
                                        </p:tgtEl>
                                        <p:attrNameLst>
                                          <p:attrName>ppt_w</p:attrName>
                                        </p:attrNameLst>
                                      </p:cBhvr>
                                      <p:tavLst>
                                        <p:tav tm="0">
                                          <p:val>
                                            <p:fltVal val="0"/>
                                          </p:val>
                                        </p:tav>
                                        <p:tav tm="100000">
                                          <p:val>
                                            <p:strVal val="#ppt_w"/>
                                          </p:val>
                                        </p:tav>
                                      </p:tavLst>
                                    </p:anim>
                                    <p:anim calcmode="lin" valueType="num">
                                      <p:cBhvr>
                                        <p:cTn id="23" dur="500" fill="hold"/>
                                        <p:tgtEl>
                                          <p:spTgt spid="358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3"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Thread States 3-2</a:t>
            </a:r>
          </a:p>
        </p:txBody>
      </p:sp>
      <p:sp>
        <p:nvSpPr>
          <p:cNvPr id="18435" name="Rectangle 3"/>
          <p:cNvSpPr>
            <a:spLocks noGrp="1" noChangeArrowheads="1"/>
          </p:cNvSpPr>
          <p:nvPr>
            <p:ph type="body" idx="1"/>
          </p:nvPr>
        </p:nvSpPr>
        <p:spPr>
          <a:xfrm>
            <a:off x="1219200" y="2667000"/>
            <a:ext cx="7772400" cy="1335088"/>
          </a:xfrm>
        </p:spPr>
        <p:txBody>
          <a:bodyPr/>
          <a:lstStyle/>
          <a:p>
            <a:pPr eaLnBrk="1" hangingPunct="1"/>
            <a:r>
              <a:rPr lang="en-US" altLang="en-US" b="1" smtClean="0">
                <a:solidFill>
                  <a:schemeClr val="hlink"/>
                </a:solidFill>
              </a:rPr>
              <a:t>Running:</a:t>
            </a:r>
            <a:r>
              <a:rPr lang="en-US" altLang="en-US" smtClean="0"/>
              <a:t> Thread enters the running state when it starts executing.</a:t>
            </a:r>
          </a:p>
        </p:txBody>
      </p:sp>
      <p:pic>
        <p:nvPicPr>
          <p:cNvPr id="48133" name="Picture 5" descr="anim2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09850"/>
            <a:ext cx="94297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0" name="Rectangle 12"/>
          <p:cNvSpPr>
            <a:spLocks noChangeArrowheads="1"/>
          </p:cNvSpPr>
          <p:nvPr/>
        </p:nvSpPr>
        <p:spPr bwMode="auto">
          <a:xfrm>
            <a:off x="1085850" y="4648200"/>
            <a:ext cx="7888288"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b="1">
                <a:solidFill>
                  <a:schemeClr val="hlink"/>
                </a:solidFill>
                <a:latin typeface="Arial" panose="020B0604020202020204" pitchFamily="34" charset="0"/>
              </a:rPr>
              <a:t>Sleeping:</a:t>
            </a:r>
            <a:r>
              <a:rPr lang="en-US" altLang="en-US">
                <a:latin typeface="Arial" panose="020B0604020202020204" pitchFamily="34" charset="0"/>
              </a:rPr>
              <a:t> Execution of a thread can be halted temporarily by using sleep() method. The thread becomes ready after sleep time expires.</a:t>
            </a:r>
          </a:p>
        </p:txBody>
      </p:sp>
      <p:pic>
        <p:nvPicPr>
          <p:cNvPr id="48141" name="Picture 13" descr="pe179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181600"/>
            <a:ext cx="1371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p:cTn id="7" dur="500" fill="hold"/>
                                        <p:tgtEl>
                                          <p:spTgt spid="48133"/>
                                        </p:tgtEl>
                                        <p:attrNameLst>
                                          <p:attrName>ppt_w</p:attrName>
                                        </p:attrNameLst>
                                      </p:cBhvr>
                                      <p:tavLst>
                                        <p:tav tm="0">
                                          <p:val>
                                            <p:fltVal val="0"/>
                                          </p:val>
                                        </p:tav>
                                        <p:tav tm="100000">
                                          <p:val>
                                            <p:strVal val="#ppt_w"/>
                                          </p:val>
                                        </p:tav>
                                      </p:tavLst>
                                    </p:anim>
                                    <p:anim calcmode="lin" valueType="num">
                                      <p:cBhvr>
                                        <p:cTn id="8" dur="500" fill="hold"/>
                                        <p:tgtEl>
                                          <p:spTgt spid="48133"/>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8140">
                                            <p:txEl>
                                              <p:pRg st="0" end="0"/>
                                            </p:txEl>
                                          </p:spTgt>
                                        </p:tgtEl>
                                        <p:attrNameLst>
                                          <p:attrName>style.visibility</p:attrName>
                                        </p:attrNameLst>
                                      </p:cBhvr>
                                      <p:to>
                                        <p:strVal val="visible"/>
                                      </p:to>
                                    </p:set>
                                    <p:animEffect transition="in" filter="wipe(up)">
                                      <p:cBhvr>
                                        <p:cTn id="13" dur="500"/>
                                        <p:tgtEl>
                                          <p:spTgt spid="48140">
                                            <p:txEl>
                                              <p:pRg st="0" end="0"/>
                                            </p:txEl>
                                          </p:spTgt>
                                        </p:tgtEl>
                                      </p:cBhvr>
                                    </p:animEffect>
                                  </p:childTnLst>
                                </p:cTn>
                              </p:par>
                            </p:childTnLst>
                          </p:cTn>
                        </p:par>
                        <p:par>
                          <p:cTn id="14" fill="hold" nodeType="afterGroup">
                            <p:stCondLst>
                              <p:cond delay="500"/>
                            </p:stCondLst>
                            <p:childTnLst>
                              <p:par>
                                <p:cTn id="15" presetID="23" presetClass="entr" presetSubtype="16" fill="hold" nodeType="afterEffect">
                                  <p:stCondLst>
                                    <p:cond delay="0"/>
                                  </p:stCondLst>
                                  <p:childTnLst>
                                    <p:set>
                                      <p:cBhvr>
                                        <p:cTn id="16" dur="1" fill="hold">
                                          <p:stCondLst>
                                            <p:cond delay="0"/>
                                          </p:stCondLst>
                                        </p:cTn>
                                        <p:tgtEl>
                                          <p:spTgt spid="48141"/>
                                        </p:tgtEl>
                                        <p:attrNameLst>
                                          <p:attrName>style.visibility</p:attrName>
                                        </p:attrNameLst>
                                      </p:cBhvr>
                                      <p:to>
                                        <p:strVal val="visible"/>
                                      </p:to>
                                    </p:set>
                                    <p:anim calcmode="lin" valueType="num">
                                      <p:cBhvr>
                                        <p:cTn id="17" dur="500" fill="hold"/>
                                        <p:tgtEl>
                                          <p:spTgt spid="48141"/>
                                        </p:tgtEl>
                                        <p:attrNameLst>
                                          <p:attrName>ppt_w</p:attrName>
                                        </p:attrNameLst>
                                      </p:cBhvr>
                                      <p:tavLst>
                                        <p:tav tm="0">
                                          <p:val>
                                            <p:fltVal val="0"/>
                                          </p:val>
                                        </p:tav>
                                        <p:tav tm="100000">
                                          <p:val>
                                            <p:strVal val="#ppt_w"/>
                                          </p:val>
                                        </p:tav>
                                      </p:tavLst>
                                    </p:anim>
                                    <p:anim calcmode="lin" valueType="num">
                                      <p:cBhvr>
                                        <p:cTn id="18" dur="500" fill="hold"/>
                                        <p:tgtEl>
                                          <p:spTgt spid="481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0"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6877" name="Picture 13" descr="g0176389"/>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3733800"/>
            <a:ext cx="1219200" cy="904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9" name="Rectangle 2"/>
          <p:cNvSpPr>
            <a:spLocks noGrp="1" noChangeArrowheads="1"/>
          </p:cNvSpPr>
          <p:nvPr>
            <p:ph type="title"/>
          </p:nvPr>
        </p:nvSpPr>
        <p:spPr/>
        <p:txBody>
          <a:bodyPr/>
          <a:lstStyle/>
          <a:p>
            <a:pPr eaLnBrk="1" hangingPunct="1"/>
            <a:r>
              <a:rPr lang="en-US" altLang="en-US" smtClean="0"/>
              <a:t>Thread States 3-3</a:t>
            </a:r>
          </a:p>
        </p:txBody>
      </p:sp>
      <p:sp>
        <p:nvSpPr>
          <p:cNvPr id="36868" name="Rectangle 4"/>
          <p:cNvSpPr>
            <a:spLocks noChangeArrowheads="1"/>
          </p:cNvSpPr>
          <p:nvPr/>
        </p:nvSpPr>
        <p:spPr bwMode="auto">
          <a:xfrm>
            <a:off x="1371600" y="1600200"/>
            <a:ext cx="7772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b="1">
                <a:solidFill>
                  <a:schemeClr val="hlink"/>
                </a:solidFill>
              </a:rPr>
              <a:t>Waiting:</a:t>
            </a:r>
            <a:r>
              <a:rPr lang="en-US" altLang="en-US"/>
              <a:t> Thread is in waiting state if </a:t>
            </a:r>
            <a:r>
              <a:rPr lang="en-US" altLang="en-US">
                <a:latin typeface="Courier New" panose="02070309020205020404" pitchFamily="49" charset="0"/>
              </a:rPr>
              <a:t>wait()</a:t>
            </a:r>
            <a:r>
              <a:rPr lang="en-US" altLang="en-US"/>
              <a:t> method has been invoked. Used when</a:t>
            </a:r>
            <a:r>
              <a:rPr lang="en-GB" altLang="en-US"/>
              <a:t> two or more threads run concurrently.</a:t>
            </a:r>
            <a:endParaRPr lang="en-US" altLang="en-US"/>
          </a:p>
        </p:txBody>
      </p:sp>
      <p:pic>
        <p:nvPicPr>
          <p:cNvPr id="36871" name="Picture 7" descr="airpl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1270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6" name="Rectangle 12"/>
          <p:cNvSpPr>
            <a:spLocks noChangeArrowheads="1"/>
          </p:cNvSpPr>
          <p:nvPr/>
        </p:nvSpPr>
        <p:spPr bwMode="auto">
          <a:xfrm>
            <a:off x="1371600" y="3276600"/>
            <a:ext cx="76581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b="1">
                <a:solidFill>
                  <a:schemeClr val="hlink"/>
                </a:solidFill>
              </a:rPr>
              <a:t>Blocked:</a:t>
            </a:r>
            <a:r>
              <a:rPr lang="en-US" altLang="en-US"/>
              <a:t> </a:t>
            </a:r>
            <a:r>
              <a:rPr lang="en-GB" altLang="en-US"/>
              <a:t>The thread enters a blocked state when it waits for an event such as Input/Output operations.</a:t>
            </a:r>
            <a:r>
              <a:rPr lang="en-US" altLang="en-US"/>
              <a:t> </a:t>
            </a:r>
          </a:p>
          <a:p>
            <a:pPr eaLnBrk="1" hangingPunct="1">
              <a:buClr>
                <a:schemeClr val="folHlink"/>
              </a:buClr>
              <a:buSzPct val="60000"/>
              <a:buFont typeface="Wingdings" panose="05000000000000000000" pitchFamily="2" charset="2"/>
              <a:buNone/>
            </a:pPr>
            <a:r>
              <a:rPr lang="en-GB" altLang="en-US" sz="2000"/>
              <a:t>	</a:t>
            </a:r>
            <a:endParaRPr lang="en-US" altLang="en-US" sz="2000"/>
          </a:p>
        </p:txBody>
      </p:sp>
      <p:sp>
        <p:nvSpPr>
          <p:cNvPr id="36881" name="Rectangle 17"/>
          <p:cNvSpPr>
            <a:spLocks noChangeArrowheads="1"/>
          </p:cNvSpPr>
          <p:nvPr/>
        </p:nvSpPr>
        <p:spPr bwMode="auto">
          <a:xfrm>
            <a:off x="1371600" y="4800600"/>
            <a:ext cx="7772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b="1">
                <a:solidFill>
                  <a:schemeClr val="hlink"/>
                </a:solidFill>
              </a:rPr>
              <a:t>Dead:</a:t>
            </a:r>
            <a:r>
              <a:rPr lang="en-US" altLang="en-US"/>
              <a:t> The thread enters the dead state after the run() method has finished or the thread’s stop() method is called.</a:t>
            </a:r>
          </a:p>
        </p:txBody>
      </p:sp>
      <p:pic>
        <p:nvPicPr>
          <p:cNvPr id="36882" name="Picture 18" descr="spora0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562600"/>
            <a:ext cx="11684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wipe(up)">
                                      <p:cBhvr>
                                        <p:cTn id="7" dur="500"/>
                                        <p:tgtEl>
                                          <p:spTgt spid="36868"/>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36871"/>
                                        </p:tgtEl>
                                        <p:attrNameLst>
                                          <p:attrName>style.visibility</p:attrName>
                                        </p:attrNameLst>
                                      </p:cBhvr>
                                      <p:to>
                                        <p:strVal val="visible"/>
                                      </p:to>
                                    </p:set>
                                    <p:anim calcmode="lin" valueType="num">
                                      <p:cBhvr>
                                        <p:cTn id="11" dur="500" fill="hold"/>
                                        <p:tgtEl>
                                          <p:spTgt spid="36871"/>
                                        </p:tgtEl>
                                        <p:attrNameLst>
                                          <p:attrName>ppt_w</p:attrName>
                                        </p:attrNameLst>
                                      </p:cBhvr>
                                      <p:tavLst>
                                        <p:tav tm="0">
                                          <p:val>
                                            <p:fltVal val="0"/>
                                          </p:val>
                                        </p:tav>
                                        <p:tav tm="100000">
                                          <p:val>
                                            <p:strVal val="#ppt_w"/>
                                          </p:val>
                                        </p:tav>
                                      </p:tavLst>
                                    </p:anim>
                                    <p:anim calcmode="lin" valueType="num">
                                      <p:cBhvr>
                                        <p:cTn id="12" dur="500" fill="hold"/>
                                        <p:tgtEl>
                                          <p:spTgt spid="36871"/>
                                        </p:tgtEl>
                                        <p:attrNameLst>
                                          <p:attrName>ppt_h</p:attrName>
                                        </p:attrNameLst>
                                      </p:cBhvr>
                                      <p:tavLst>
                                        <p:tav tm="0">
                                          <p:val>
                                            <p:fltVal val="0"/>
                                          </p:val>
                                        </p:tav>
                                        <p:tav tm="100000">
                                          <p:val>
                                            <p:strVal val="#ppt_h"/>
                                          </p:val>
                                        </p:tav>
                                      </p:tavLst>
                                    </p:anim>
                                  </p:childTnLst>
                                </p:cTn>
                              </p:par>
                            </p:childTnLst>
                          </p:cTn>
                        </p:par>
                        <p:par>
                          <p:cTn id="13" fill="hold" nodeType="afterGroup">
                            <p:stCondLst>
                              <p:cond delay="1000"/>
                            </p:stCondLst>
                            <p:childTnLst>
                              <p:par>
                                <p:cTn id="14" presetID="4" presetClass="entr" presetSubtype="32" fill="hold" nodeType="afterEffect">
                                  <p:stCondLst>
                                    <p:cond delay="0"/>
                                  </p:stCondLst>
                                  <p:childTnLst>
                                    <p:set>
                                      <p:cBhvr>
                                        <p:cTn id="15" dur="1" fill="hold">
                                          <p:stCondLst>
                                            <p:cond delay="0"/>
                                          </p:stCondLst>
                                        </p:cTn>
                                        <p:tgtEl>
                                          <p:spTgt spid="36877"/>
                                        </p:tgtEl>
                                        <p:attrNameLst>
                                          <p:attrName>style.visibility</p:attrName>
                                        </p:attrNameLst>
                                      </p:cBhvr>
                                      <p:to>
                                        <p:strVal val="visible"/>
                                      </p:to>
                                    </p:set>
                                    <p:animEffect transition="in" filter="box(out)">
                                      <p:cBhvr>
                                        <p:cTn id="16" dur="500"/>
                                        <p:tgtEl>
                                          <p:spTgt spid="36877"/>
                                        </p:tgtEl>
                                      </p:cBhvr>
                                    </p:animEffect>
                                  </p:childTnLst>
                                </p:cTn>
                              </p:par>
                            </p:childTnLst>
                          </p:cTn>
                        </p:par>
                        <p:par>
                          <p:cTn id="17" fill="hold" nodeType="afterGroup">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36876"/>
                                        </p:tgtEl>
                                        <p:attrNameLst>
                                          <p:attrName>style.visibility</p:attrName>
                                        </p:attrNameLst>
                                      </p:cBhvr>
                                      <p:to>
                                        <p:strVal val="visible"/>
                                      </p:to>
                                    </p:set>
                                    <p:animEffect transition="in" filter="wipe(up)">
                                      <p:cBhvr>
                                        <p:cTn id="20" dur="500"/>
                                        <p:tgtEl>
                                          <p:spTgt spid="3687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6881">
                                            <p:txEl>
                                              <p:pRg st="0" end="0"/>
                                            </p:txEl>
                                          </p:spTgt>
                                        </p:tgtEl>
                                        <p:attrNameLst>
                                          <p:attrName>style.visibility</p:attrName>
                                        </p:attrNameLst>
                                      </p:cBhvr>
                                      <p:to>
                                        <p:strVal val="visible"/>
                                      </p:to>
                                    </p:set>
                                    <p:animEffect transition="in" filter="wipe(up)">
                                      <p:cBhvr>
                                        <p:cTn id="25" dur="500"/>
                                        <p:tgtEl>
                                          <p:spTgt spid="36881">
                                            <p:txEl>
                                              <p:pRg st="0" end="0"/>
                                            </p:txEl>
                                          </p:spTgt>
                                        </p:tgtEl>
                                      </p:cBhvr>
                                    </p:animEffect>
                                  </p:childTnLst>
                                </p:cTn>
                              </p:par>
                            </p:childTnLst>
                          </p:cTn>
                        </p:par>
                        <p:par>
                          <p:cTn id="26" fill="hold" nodeType="afterGroup">
                            <p:stCondLst>
                              <p:cond delay="500"/>
                            </p:stCondLst>
                            <p:childTnLst>
                              <p:par>
                                <p:cTn id="27" presetID="23" presetClass="entr" presetSubtype="16" fill="hold" nodeType="afterEffect">
                                  <p:stCondLst>
                                    <p:cond delay="0"/>
                                  </p:stCondLst>
                                  <p:childTnLst>
                                    <p:set>
                                      <p:cBhvr>
                                        <p:cTn id="28" dur="1" fill="hold">
                                          <p:stCondLst>
                                            <p:cond delay="0"/>
                                          </p:stCondLst>
                                        </p:cTn>
                                        <p:tgtEl>
                                          <p:spTgt spid="36882"/>
                                        </p:tgtEl>
                                        <p:attrNameLst>
                                          <p:attrName>style.visibility</p:attrName>
                                        </p:attrNameLst>
                                      </p:cBhvr>
                                      <p:to>
                                        <p:strVal val="visible"/>
                                      </p:to>
                                    </p:set>
                                    <p:anim calcmode="lin" valueType="num">
                                      <p:cBhvr>
                                        <p:cTn id="29" dur="500" fill="hold"/>
                                        <p:tgtEl>
                                          <p:spTgt spid="36882"/>
                                        </p:tgtEl>
                                        <p:attrNameLst>
                                          <p:attrName>ppt_w</p:attrName>
                                        </p:attrNameLst>
                                      </p:cBhvr>
                                      <p:tavLst>
                                        <p:tav tm="0">
                                          <p:val>
                                            <p:fltVal val="0"/>
                                          </p:val>
                                        </p:tav>
                                        <p:tav tm="100000">
                                          <p:val>
                                            <p:strVal val="#ppt_w"/>
                                          </p:val>
                                        </p:tav>
                                      </p:tavLst>
                                    </p:anim>
                                    <p:anim calcmode="lin" valueType="num">
                                      <p:cBhvr>
                                        <p:cTn id="30" dur="500" fill="hold"/>
                                        <p:tgtEl>
                                          <p:spTgt spid="368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76" grpId="0" autoUpdateAnimBg="0"/>
      <p:bldP spid="36881"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4000" smtClean="0"/>
              <a:t>Different stages in the life of a  Thread </a:t>
            </a:r>
          </a:p>
        </p:txBody>
      </p:sp>
      <p:sp>
        <p:nvSpPr>
          <p:cNvPr id="52365" name="Oval 141"/>
          <p:cNvSpPr>
            <a:spLocks noChangeArrowheads="1"/>
          </p:cNvSpPr>
          <p:nvPr/>
        </p:nvSpPr>
        <p:spPr bwMode="auto">
          <a:xfrm>
            <a:off x="3962400" y="1981200"/>
            <a:ext cx="1524000" cy="838200"/>
          </a:xfrm>
          <a:prstGeom prst="ellipse">
            <a:avLst/>
          </a:prstGeom>
          <a:gradFill rotWithShape="0">
            <a:gsLst>
              <a:gs pos="0">
                <a:schemeClr val="accent1"/>
              </a:gs>
              <a:gs pos="50000">
                <a:schemeClr val="accent1">
                  <a:gamma/>
                  <a:shade val="46275"/>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1800" b="1">
                <a:solidFill>
                  <a:schemeClr val="bg1"/>
                </a:solidFill>
                <a:ea typeface="+mn-ea"/>
              </a:rPr>
              <a:t> New Thread</a:t>
            </a:r>
          </a:p>
          <a:p>
            <a:pPr algn="ctr" eaLnBrk="1" hangingPunct="1">
              <a:defRPr/>
            </a:pPr>
            <a:r>
              <a:rPr lang="en-US" altLang="en-US" sz="1800" b="1">
                <a:solidFill>
                  <a:schemeClr val="bg1"/>
                </a:solidFill>
                <a:ea typeface="+mn-ea"/>
              </a:rPr>
              <a:t>(BORN)</a:t>
            </a:r>
          </a:p>
        </p:txBody>
      </p:sp>
      <p:sp>
        <p:nvSpPr>
          <p:cNvPr id="52367" name="Oval 143"/>
          <p:cNvSpPr>
            <a:spLocks noChangeArrowheads="1"/>
          </p:cNvSpPr>
          <p:nvPr/>
        </p:nvSpPr>
        <p:spPr bwMode="auto">
          <a:xfrm>
            <a:off x="3962400" y="3048000"/>
            <a:ext cx="1524000" cy="838200"/>
          </a:xfrm>
          <a:prstGeom prst="ellipse">
            <a:avLst/>
          </a:prstGeom>
          <a:gradFill rotWithShape="0">
            <a:gsLst>
              <a:gs pos="0">
                <a:schemeClr val="accent1"/>
              </a:gs>
              <a:gs pos="50000">
                <a:schemeClr val="accent1">
                  <a:gamma/>
                  <a:shade val="46275"/>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1800" b="1">
                <a:solidFill>
                  <a:schemeClr val="bg1"/>
                </a:solidFill>
                <a:ea typeface="+mn-ea"/>
              </a:rPr>
              <a:t>READY</a:t>
            </a:r>
          </a:p>
        </p:txBody>
      </p:sp>
      <p:sp>
        <p:nvSpPr>
          <p:cNvPr id="52368" name="Oval 144"/>
          <p:cNvSpPr>
            <a:spLocks noChangeArrowheads="1"/>
          </p:cNvSpPr>
          <p:nvPr/>
        </p:nvSpPr>
        <p:spPr bwMode="auto">
          <a:xfrm>
            <a:off x="3962400" y="4724400"/>
            <a:ext cx="1524000" cy="838200"/>
          </a:xfrm>
          <a:prstGeom prst="ellipse">
            <a:avLst/>
          </a:prstGeom>
          <a:gradFill rotWithShape="0">
            <a:gsLst>
              <a:gs pos="0">
                <a:schemeClr val="accent1"/>
              </a:gs>
              <a:gs pos="50000">
                <a:schemeClr val="accent1">
                  <a:gamma/>
                  <a:shade val="46275"/>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1800" b="1">
                <a:solidFill>
                  <a:schemeClr val="bg1"/>
                </a:solidFill>
                <a:ea typeface="+mn-ea"/>
              </a:rPr>
              <a:t>RUNNING</a:t>
            </a:r>
          </a:p>
        </p:txBody>
      </p:sp>
      <p:sp>
        <p:nvSpPr>
          <p:cNvPr id="52369" name="Oval 145"/>
          <p:cNvSpPr>
            <a:spLocks noChangeArrowheads="1"/>
          </p:cNvSpPr>
          <p:nvPr/>
        </p:nvSpPr>
        <p:spPr bwMode="auto">
          <a:xfrm>
            <a:off x="3962400" y="5867400"/>
            <a:ext cx="1524000" cy="838200"/>
          </a:xfrm>
          <a:prstGeom prst="ellipse">
            <a:avLst/>
          </a:prstGeom>
          <a:gradFill rotWithShape="0">
            <a:gsLst>
              <a:gs pos="0">
                <a:schemeClr val="accent1"/>
              </a:gs>
              <a:gs pos="50000">
                <a:schemeClr val="accent1">
                  <a:gamma/>
                  <a:shade val="46275"/>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1800" b="1">
                <a:solidFill>
                  <a:schemeClr val="bg1"/>
                </a:solidFill>
                <a:ea typeface="+mn-ea"/>
              </a:rPr>
              <a:t>DEAD</a:t>
            </a:r>
          </a:p>
        </p:txBody>
      </p:sp>
      <p:sp>
        <p:nvSpPr>
          <p:cNvPr id="52370" name="Oval 146"/>
          <p:cNvSpPr>
            <a:spLocks noChangeArrowheads="1"/>
          </p:cNvSpPr>
          <p:nvPr/>
        </p:nvSpPr>
        <p:spPr bwMode="auto">
          <a:xfrm>
            <a:off x="2133600" y="4038600"/>
            <a:ext cx="1524000" cy="838200"/>
          </a:xfrm>
          <a:prstGeom prst="ellipse">
            <a:avLst/>
          </a:prstGeom>
          <a:gradFill rotWithShape="0">
            <a:gsLst>
              <a:gs pos="0">
                <a:schemeClr val="accent1"/>
              </a:gs>
              <a:gs pos="50000">
                <a:schemeClr val="accent1">
                  <a:gamma/>
                  <a:shade val="46275"/>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1800" b="1">
                <a:solidFill>
                  <a:schemeClr val="bg1"/>
                </a:solidFill>
                <a:ea typeface="+mn-ea"/>
              </a:rPr>
              <a:t>SLEEPING</a:t>
            </a:r>
          </a:p>
        </p:txBody>
      </p:sp>
      <p:sp>
        <p:nvSpPr>
          <p:cNvPr id="52371" name="Oval 147"/>
          <p:cNvSpPr>
            <a:spLocks noChangeArrowheads="1"/>
          </p:cNvSpPr>
          <p:nvPr/>
        </p:nvSpPr>
        <p:spPr bwMode="auto">
          <a:xfrm>
            <a:off x="1676400" y="5257800"/>
            <a:ext cx="1524000" cy="838200"/>
          </a:xfrm>
          <a:prstGeom prst="ellipse">
            <a:avLst/>
          </a:prstGeom>
          <a:gradFill rotWithShape="0">
            <a:gsLst>
              <a:gs pos="0">
                <a:schemeClr val="accent1"/>
              </a:gs>
              <a:gs pos="50000">
                <a:schemeClr val="accent1">
                  <a:gamma/>
                  <a:shade val="46275"/>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1800" b="1">
                <a:solidFill>
                  <a:schemeClr val="bg1"/>
                </a:solidFill>
                <a:ea typeface="+mn-ea"/>
              </a:rPr>
              <a:t>WAITING</a:t>
            </a:r>
          </a:p>
        </p:txBody>
      </p:sp>
      <p:sp>
        <p:nvSpPr>
          <p:cNvPr id="52373" name="Oval 149"/>
          <p:cNvSpPr>
            <a:spLocks noChangeArrowheads="1"/>
          </p:cNvSpPr>
          <p:nvPr/>
        </p:nvSpPr>
        <p:spPr bwMode="auto">
          <a:xfrm>
            <a:off x="6172200" y="5257800"/>
            <a:ext cx="1524000" cy="838200"/>
          </a:xfrm>
          <a:prstGeom prst="ellipse">
            <a:avLst/>
          </a:prstGeom>
          <a:gradFill rotWithShape="0">
            <a:gsLst>
              <a:gs pos="0">
                <a:schemeClr val="accent1"/>
              </a:gs>
              <a:gs pos="50000">
                <a:schemeClr val="accent1">
                  <a:gamma/>
                  <a:shade val="46275"/>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1800" b="1">
                <a:solidFill>
                  <a:schemeClr val="bg1"/>
                </a:solidFill>
                <a:ea typeface="+mn-ea"/>
              </a:rPr>
              <a:t>BLOCKED</a:t>
            </a:r>
          </a:p>
        </p:txBody>
      </p:sp>
      <p:sp>
        <p:nvSpPr>
          <p:cNvPr id="52374" name="Line 150"/>
          <p:cNvSpPr>
            <a:spLocks noChangeShapeType="1"/>
          </p:cNvSpPr>
          <p:nvPr/>
        </p:nvSpPr>
        <p:spPr bwMode="auto">
          <a:xfrm>
            <a:off x="4724400" y="2819400"/>
            <a:ext cx="0" cy="228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375" name="Line 151"/>
          <p:cNvSpPr>
            <a:spLocks noChangeShapeType="1"/>
          </p:cNvSpPr>
          <p:nvPr/>
        </p:nvSpPr>
        <p:spPr bwMode="auto">
          <a:xfrm>
            <a:off x="4724400" y="3886200"/>
            <a:ext cx="0" cy="8382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376" name="Line 152"/>
          <p:cNvSpPr>
            <a:spLocks noChangeShapeType="1"/>
          </p:cNvSpPr>
          <p:nvPr/>
        </p:nvSpPr>
        <p:spPr bwMode="auto">
          <a:xfrm>
            <a:off x="4724400" y="5562600"/>
            <a:ext cx="0" cy="3048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377" name="Line 153"/>
          <p:cNvSpPr>
            <a:spLocks noChangeShapeType="1"/>
          </p:cNvSpPr>
          <p:nvPr/>
        </p:nvSpPr>
        <p:spPr bwMode="auto">
          <a:xfrm flipH="1">
            <a:off x="3200400" y="5410200"/>
            <a:ext cx="914400" cy="1524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378" name="Line 154"/>
          <p:cNvSpPr>
            <a:spLocks noChangeShapeType="1"/>
          </p:cNvSpPr>
          <p:nvPr/>
        </p:nvSpPr>
        <p:spPr bwMode="auto">
          <a:xfrm>
            <a:off x="5410200" y="5334000"/>
            <a:ext cx="762000" cy="22860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380" name="Line 156"/>
          <p:cNvSpPr>
            <a:spLocks noChangeShapeType="1"/>
          </p:cNvSpPr>
          <p:nvPr/>
        </p:nvSpPr>
        <p:spPr bwMode="auto">
          <a:xfrm flipH="1">
            <a:off x="3657600" y="3810000"/>
            <a:ext cx="533400" cy="38100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381" name="Line 157"/>
          <p:cNvSpPr>
            <a:spLocks noChangeShapeType="1"/>
          </p:cNvSpPr>
          <p:nvPr/>
        </p:nvSpPr>
        <p:spPr bwMode="auto">
          <a:xfrm flipH="1">
            <a:off x="1295400" y="5638800"/>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382" name="Line 158"/>
          <p:cNvSpPr>
            <a:spLocks noChangeShapeType="1"/>
          </p:cNvSpPr>
          <p:nvPr/>
        </p:nvSpPr>
        <p:spPr bwMode="auto">
          <a:xfrm flipV="1">
            <a:off x="1295400" y="3505200"/>
            <a:ext cx="0" cy="213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383" name="Line 159"/>
          <p:cNvSpPr>
            <a:spLocks noChangeShapeType="1"/>
          </p:cNvSpPr>
          <p:nvPr/>
        </p:nvSpPr>
        <p:spPr bwMode="auto">
          <a:xfrm>
            <a:off x="1295400" y="3505200"/>
            <a:ext cx="26670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385" name="Line 161"/>
          <p:cNvSpPr>
            <a:spLocks noChangeShapeType="1"/>
          </p:cNvSpPr>
          <p:nvPr/>
        </p:nvSpPr>
        <p:spPr bwMode="auto">
          <a:xfrm flipV="1">
            <a:off x="8077200" y="3505200"/>
            <a:ext cx="0" cy="21336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386" name="Line 162"/>
          <p:cNvSpPr>
            <a:spLocks noChangeShapeType="1"/>
          </p:cNvSpPr>
          <p:nvPr/>
        </p:nvSpPr>
        <p:spPr bwMode="auto">
          <a:xfrm flipH="1">
            <a:off x="5486400" y="3505200"/>
            <a:ext cx="25908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389" name="Line 165"/>
          <p:cNvSpPr>
            <a:spLocks noChangeShapeType="1"/>
          </p:cNvSpPr>
          <p:nvPr/>
        </p:nvSpPr>
        <p:spPr bwMode="auto">
          <a:xfrm>
            <a:off x="7696200" y="5638800"/>
            <a:ext cx="38100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52393" name="Oval 169"/>
          <p:cNvSpPr>
            <a:spLocks noChangeArrowheads="1"/>
          </p:cNvSpPr>
          <p:nvPr/>
        </p:nvSpPr>
        <p:spPr bwMode="auto">
          <a:xfrm>
            <a:off x="5943600" y="4038600"/>
            <a:ext cx="1600200" cy="914400"/>
          </a:xfrm>
          <a:prstGeom prst="ellipse">
            <a:avLst/>
          </a:prstGeom>
          <a:gradFill rotWithShape="0">
            <a:gsLst>
              <a:gs pos="0">
                <a:schemeClr val="accent1"/>
              </a:gs>
              <a:gs pos="50000">
                <a:schemeClr val="accent1">
                  <a:gamma/>
                  <a:shade val="46275"/>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1800" b="1">
                <a:solidFill>
                  <a:schemeClr val="bg1"/>
                </a:solidFill>
                <a:ea typeface="+mn-ea"/>
              </a:rPr>
              <a:t>SUSPENDED</a:t>
            </a:r>
          </a:p>
        </p:txBody>
      </p:sp>
      <p:sp>
        <p:nvSpPr>
          <p:cNvPr id="52394" name="Line 170"/>
          <p:cNvSpPr>
            <a:spLocks noChangeShapeType="1"/>
          </p:cNvSpPr>
          <p:nvPr/>
        </p:nvSpPr>
        <p:spPr bwMode="auto">
          <a:xfrm flipH="1" flipV="1">
            <a:off x="5334000" y="3810000"/>
            <a:ext cx="685800" cy="457200"/>
          </a:xfrm>
          <a:prstGeom prst="line">
            <a:avLst/>
          </a:prstGeom>
          <a:noFill/>
          <a:ln w="381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2365"/>
                                        </p:tgtEl>
                                        <p:attrNameLst>
                                          <p:attrName>style.visibility</p:attrName>
                                        </p:attrNameLst>
                                      </p:cBhvr>
                                      <p:to>
                                        <p:strVal val="visible"/>
                                      </p:to>
                                    </p:set>
                                    <p:animEffect transition="in" filter="wipe(up)">
                                      <p:cBhvr>
                                        <p:cTn id="7" dur="500"/>
                                        <p:tgtEl>
                                          <p:spTgt spid="52365"/>
                                        </p:tgtEl>
                                      </p:cBhvr>
                                    </p:animEffect>
                                  </p:childTnLst>
                                </p:cTn>
                              </p:par>
                            </p:childTnLst>
                          </p:cTn>
                        </p:par>
                        <p:par>
                          <p:cTn id="8" fill="hold" nodeType="afterGroup">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52374"/>
                                        </p:tgtEl>
                                        <p:attrNameLst>
                                          <p:attrName>style.visibility</p:attrName>
                                        </p:attrNameLst>
                                      </p:cBhvr>
                                      <p:to>
                                        <p:strVal val="visible"/>
                                      </p:to>
                                    </p:set>
                                    <p:animEffect transition="in" filter="strips(downLeft)">
                                      <p:cBhvr>
                                        <p:cTn id="11" dur="500"/>
                                        <p:tgtEl>
                                          <p:spTgt spid="52374"/>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2367"/>
                                        </p:tgtEl>
                                        <p:attrNameLst>
                                          <p:attrName>style.visibility</p:attrName>
                                        </p:attrNameLst>
                                      </p:cBhvr>
                                      <p:to>
                                        <p:strVal val="visible"/>
                                      </p:to>
                                    </p:set>
                                    <p:animEffect transition="in" filter="wipe(up)">
                                      <p:cBhvr>
                                        <p:cTn id="15" dur="500"/>
                                        <p:tgtEl>
                                          <p:spTgt spid="52367"/>
                                        </p:tgtEl>
                                      </p:cBhvr>
                                    </p:animEffect>
                                  </p:childTnLst>
                                </p:cTn>
                              </p:par>
                            </p:childTnLst>
                          </p:cTn>
                        </p:par>
                        <p:par>
                          <p:cTn id="16" fill="hold" nodeType="afterGroup">
                            <p:stCondLst>
                              <p:cond delay="1500"/>
                            </p:stCondLst>
                            <p:childTnLst>
                              <p:par>
                                <p:cTn id="17" presetID="18" presetClass="entr" presetSubtype="12" fill="hold" grpId="0" nodeType="afterEffect">
                                  <p:stCondLst>
                                    <p:cond delay="0"/>
                                  </p:stCondLst>
                                  <p:childTnLst>
                                    <p:set>
                                      <p:cBhvr>
                                        <p:cTn id="18" dur="1" fill="hold">
                                          <p:stCondLst>
                                            <p:cond delay="0"/>
                                          </p:stCondLst>
                                        </p:cTn>
                                        <p:tgtEl>
                                          <p:spTgt spid="52375"/>
                                        </p:tgtEl>
                                        <p:attrNameLst>
                                          <p:attrName>style.visibility</p:attrName>
                                        </p:attrNameLst>
                                      </p:cBhvr>
                                      <p:to>
                                        <p:strVal val="visible"/>
                                      </p:to>
                                    </p:set>
                                    <p:animEffect transition="in" filter="strips(downLeft)">
                                      <p:cBhvr>
                                        <p:cTn id="19" dur="500"/>
                                        <p:tgtEl>
                                          <p:spTgt spid="52375"/>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52368"/>
                                        </p:tgtEl>
                                        <p:attrNameLst>
                                          <p:attrName>style.visibility</p:attrName>
                                        </p:attrNameLst>
                                      </p:cBhvr>
                                      <p:to>
                                        <p:strVal val="visible"/>
                                      </p:to>
                                    </p:set>
                                    <p:animEffect transition="in" filter="wipe(up)">
                                      <p:cBhvr>
                                        <p:cTn id="23" dur="500"/>
                                        <p:tgtEl>
                                          <p:spTgt spid="52368"/>
                                        </p:tgtEl>
                                      </p:cBhvr>
                                    </p:animEffect>
                                  </p:childTnLst>
                                </p:cTn>
                              </p:par>
                            </p:childTnLst>
                          </p:cTn>
                        </p:par>
                        <p:par>
                          <p:cTn id="24" fill="hold" nodeType="afterGroup">
                            <p:stCondLst>
                              <p:cond delay="2500"/>
                            </p:stCondLst>
                            <p:childTnLst>
                              <p:par>
                                <p:cTn id="25" presetID="18" presetClass="entr" presetSubtype="6" fill="hold" grpId="0" nodeType="afterEffect">
                                  <p:stCondLst>
                                    <p:cond delay="0"/>
                                  </p:stCondLst>
                                  <p:childTnLst>
                                    <p:set>
                                      <p:cBhvr>
                                        <p:cTn id="26" dur="1" fill="hold">
                                          <p:stCondLst>
                                            <p:cond delay="0"/>
                                          </p:stCondLst>
                                        </p:cTn>
                                        <p:tgtEl>
                                          <p:spTgt spid="52378"/>
                                        </p:tgtEl>
                                        <p:attrNameLst>
                                          <p:attrName>style.visibility</p:attrName>
                                        </p:attrNameLst>
                                      </p:cBhvr>
                                      <p:to>
                                        <p:strVal val="visible"/>
                                      </p:to>
                                    </p:set>
                                    <p:animEffect transition="in" filter="strips(downRight)">
                                      <p:cBhvr>
                                        <p:cTn id="27" dur="500"/>
                                        <p:tgtEl>
                                          <p:spTgt spid="52378"/>
                                        </p:tgtEl>
                                      </p:cBhvr>
                                    </p:animEffect>
                                  </p:childTnLst>
                                </p:cTn>
                              </p:par>
                            </p:childTnLst>
                          </p:cTn>
                        </p:par>
                        <p:par>
                          <p:cTn id="28" fill="hold" nodeType="afterGroup">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52373"/>
                                        </p:tgtEl>
                                        <p:attrNameLst>
                                          <p:attrName>style.visibility</p:attrName>
                                        </p:attrNameLst>
                                      </p:cBhvr>
                                      <p:to>
                                        <p:strVal val="visible"/>
                                      </p:to>
                                    </p:set>
                                    <p:animEffect transition="in" filter="wipe(up)">
                                      <p:cBhvr>
                                        <p:cTn id="31" dur="500"/>
                                        <p:tgtEl>
                                          <p:spTgt spid="52373"/>
                                        </p:tgtEl>
                                      </p:cBhvr>
                                    </p:animEffect>
                                  </p:childTnLst>
                                </p:cTn>
                              </p:par>
                            </p:childTnLst>
                          </p:cTn>
                        </p:par>
                        <p:par>
                          <p:cTn id="32" fill="hold" nodeType="afterGroup">
                            <p:stCondLst>
                              <p:cond delay="3500"/>
                            </p:stCondLst>
                            <p:childTnLst>
                              <p:par>
                                <p:cTn id="33" presetID="18" presetClass="entr" presetSubtype="12" fill="hold" grpId="0" nodeType="afterEffect">
                                  <p:stCondLst>
                                    <p:cond delay="0"/>
                                  </p:stCondLst>
                                  <p:childTnLst>
                                    <p:set>
                                      <p:cBhvr>
                                        <p:cTn id="34" dur="1" fill="hold">
                                          <p:stCondLst>
                                            <p:cond delay="0"/>
                                          </p:stCondLst>
                                        </p:cTn>
                                        <p:tgtEl>
                                          <p:spTgt spid="52376"/>
                                        </p:tgtEl>
                                        <p:attrNameLst>
                                          <p:attrName>style.visibility</p:attrName>
                                        </p:attrNameLst>
                                      </p:cBhvr>
                                      <p:to>
                                        <p:strVal val="visible"/>
                                      </p:to>
                                    </p:set>
                                    <p:animEffect transition="in" filter="strips(downLeft)">
                                      <p:cBhvr>
                                        <p:cTn id="35" dur="500"/>
                                        <p:tgtEl>
                                          <p:spTgt spid="52376"/>
                                        </p:tgtEl>
                                      </p:cBhvr>
                                    </p:animEffect>
                                  </p:childTnLst>
                                </p:cTn>
                              </p:par>
                            </p:childTnLst>
                          </p:cTn>
                        </p:par>
                        <p:par>
                          <p:cTn id="36" fill="hold" nodeType="afterGroup">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2369"/>
                                        </p:tgtEl>
                                        <p:attrNameLst>
                                          <p:attrName>style.visibility</p:attrName>
                                        </p:attrNameLst>
                                      </p:cBhvr>
                                      <p:to>
                                        <p:strVal val="visible"/>
                                      </p:to>
                                    </p:set>
                                    <p:animEffect transition="in" filter="wipe(up)">
                                      <p:cBhvr>
                                        <p:cTn id="39" dur="500"/>
                                        <p:tgtEl>
                                          <p:spTgt spid="52369"/>
                                        </p:tgtEl>
                                      </p:cBhvr>
                                    </p:animEffect>
                                  </p:childTnLst>
                                </p:cTn>
                              </p:par>
                            </p:childTnLst>
                          </p:cTn>
                        </p:par>
                        <p:par>
                          <p:cTn id="40" fill="hold" nodeType="afterGroup">
                            <p:stCondLst>
                              <p:cond delay="4500"/>
                            </p:stCondLst>
                            <p:childTnLst>
                              <p:par>
                                <p:cTn id="41" presetID="18" presetClass="entr" presetSubtype="12" fill="hold" grpId="0" nodeType="afterEffect">
                                  <p:stCondLst>
                                    <p:cond delay="0"/>
                                  </p:stCondLst>
                                  <p:childTnLst>
                                    <p:set>
                                      <p:cBhvr>
                                        <p:cTn id="42" dur="1" fill="hold">
                                          <p:stCondLst>
                                            <p:cond delay="0"/>
                                          </p:stCondLst>
                                        </p:cTn>
                                        <p:tgtEl>
                                          <p:spTgt spid="52377"/>
                                        </p:tgtEl>
                                        <p:attrNameLst>
                                          <p:attrName>style.visibility</p:attrName>
                                        </p:attrNameLst>
                                      </p:cBhvr>
                                      <p:to>
                                        <p:strVal val="visible"/>
                                      </p:to>
                                    </p:set>
                                    <p:animEffect transition="in" filter="strips(downLeft)">
                                      <p:cBhvr>
                                        <p:cTn id="43" dur="500"/>
                                        <p:tgtEl>
                                          <p:spTgt spid="52377"/>
                                        </p:tgtEl>
                                      </p:cBhvr>
                                    </p:animEffect>
                                  </p:childTnLst>
                                </p:cTn>
                              </p:par>
                            </p:childTnLst>
                          </p:cTn>
                        </p:par>
                        <p:par>
                          <p:cTn id="44" fill="hold" nodeType="afterGroup">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52371"/>
                                        </p:tgtEl>
                                        <p:attrNameLst>
                                          <p:attrName>style.visibility</p:attrName>
                                        </p:attrNameLst>
                                      </p:cBhvr>
                                      <p:to>
                                        <p:strVal val="visible"/>
                                      </p:to>
                                    </p:set>
                                    <p:animEffect transition="in" filter="wipe(up)">
                                      <p:cBhvr>
                                        <p:cTn id="47" dur="500"/>
                                        <p:tgtEl>
                                          <p:spTgt spid="52371"/>
                                        </p:tgtEl>
                                      </p:cBhvr>
                                    </p:animEffect>
                                  </p:childTnLst>
                                </p:cTn>
                              </p:par>
                            </p:childTnLst>
                          </p:cTn>
                        </p:par>
                        <p:par>
                          <p:cTn id="48" fill="hold" nodeType="afterGroup">
                            <p:stCondLst>
                              <p:cond delay="5500"/>
                            </p:stCondLst>
                            <p:childTnLst>
                              <p:par>
                                <p:cTn id="49" presetID="18" presetClass="entr" presetSubtype="12" fill="hold" grpId="0" nodeType="afterEffect">
                                  <p:stCondLst>
                                    <p:cond delay="0"/>
                                  </p:stCondLst>
                                  <p:childTnLst>
                                    <p:set>
                                      <p:cBhvr>
                                        <p:cTn id="50" dur="1" fill="hold">
                                          <p:stCondLst>
                                            <p:cond delay="0"/>
                                          </p:stCondLst>
                                        </p:cTn>
                                        <p:tgtEl>
                                          <p:spTgt spid="52380"/>
                                        </p:tgtEl>
                                        <p:attrNameLst>
                                          <p:attrName>style.visibility</p:attrName>
                                        </p:attrNameLst>
                                      </p:cBhvr>
                                      <p:to>
                                        <p:strVal val="visible"/>
                                      </p:to>
                                    </p:set>
                                    <p:animEffect transition="in" filter="strips(downLeft)">
                                      <p:cBhvr>
                                        <p:cTn id="51" dur="500"/>
                                        <p:tgtEl>
                                          <p:spTgt spid="52380"/>
                                        </p:tgtEl>
                                      </p:cBhvr>
                                    </p:animEffect>
                                  </p:childTnLst>
                                </p:cTn>
                              </p:par>
                            </p:childTnLst>
                          </p:cTn>
                        </p:par>
                        <p:par>
                          <p:cTn id="52" fill="hold" nodeType="afterGroup">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52370"/>
                                        </p:tgtEl>
                                        <p:attrNameLst>
                                          <p:attrName>style.visibility</p:attrName>
                                        </p:attrNameLst>
                                      </p:cBhvr>
                                      <p:to>
                                        <p:strVal val="visible"/>
                                      </p:to>
                                    </p:set>
                                    <p:animEffect transition="in" filter="wipe(up)">
                                      <p:cBhvr>
                                        <p:cTn id="55" dur="500"/>
                                        <p:tgtEl>
                                          <p:spTgt spid="52370"/>
                                        </p:tgtEl>
                                      </p:cBhvr>
                                    </p:animEffect>
                                  </p:childTnLst>
                                </p:cTn>
                              </p:par>
                            </p:childTnLst>
                          </p:cTn>
                        </p:par>
                        <p:par>
                          <p:cTn id="56" fill="hold" nodeType="afterGroup">
                            <p:stCondLst>
                              <p:cond delay="6500"/>
                            </p:stCondLst>
                            <p:childTnLst>
                              <p:par>
                                <p:cTn id="57" presetID="18" presetClass="entr" presetSubtype="3" fill="hold" grpId="0" nodeType="afterEffect">
                                  <p:stCondLst>
                                    <p:cond delay="0"/>
                                  </p:stCondLst>
                                  <p:childTnLst>
                                    <p:set>
                                      <p:cBhvr>
                                        <p:cTn id="58" dur="1" fill="hold">
                                          <p:stCondLst>
                                            <p:cond delay="0"/>
                                          </p:stCondLst>
                                        </p:cTn>
                                        <p:tgtEl>
                                          <p:spTgt spid="52389"/>
                                        </p:tgtEl>
                                        <p:attrNameLst>
                                          <p:attrName>style.visibility</p:attrName>
                                        </p:attrNameLst>
                                      </p:cBhvr>
                                      <p:to>
                                        <p:strVal val="visible"/>
                                      </p:to>
                                    </p:set>
                                    <p:animEffect transition="in" filter="strips(upRight)">
                                      <p:cBhvr>
                                        <p:cTn id="59" dur="500"/>
                                        <p:tgtEl>
                                          <p:spTgt spid="52389"/>
                                        </p:tgtEl>
                                      </p:cBhvr>
                                    </p:animEffect>
                                  </p:childTnLst>
                                </p:cTn>
                              </p:par>
                            </p:childTnLst>
                          </p:cTn>
                        </p:par>
                        <p:par>
                          <p:cTn id="60" fill="hold" nodeType="afterGroup">
                            <p:stCondLst>
                              <p:cond delay="7000"/>
                            </p:stCondLst>
                            <p:childTnLst>
                              <p:par>
                                <p:cTn id="61" presetID="18" presetClass="entr" presetSubtype="3" fill="hold" grpId="0" nodeType="afterEffect">
                                  <p:stCondLst>
                                    <p:cond delay="0"/>
                                  </p:stCondLst>
                                  <p:childTnLst>
                                    <p:set>
                                      <p:cBhvr>
                                        <p:cTn id="62" dur="1" fill="hold">
                                          <p:stCondLst>
                                            <p:cond delay="0"/>
                                          </p:stCondLst>
                                        </p:cTn>
                                        <p:tgtEl>
                                          <p:spTgt spid="52385"/>
                                        </p:tgtEl>
                                        <p:attrNameLst>
                                          <p:attrName>style.visibility</p:attrName>
                                        </p:attrNameLst>
                                      </p:cBhvr>
                                      <p:to>
                                        <p:strVal val="visible"/>
                                      </p:to>
                                    </p:set>
                                    <p:animEffect transition="in" filter="strips(upRight)">
                                      <p:cBhvr>
                                        <p:cTn id="63" dur="500"/>
                                        <p:tgtEl>
                                          <p:spTgt spid="52385"/>
                                        </p:tgtEl>
                                      </p:cBhvr>
                                    </p:animEffect>
                                  </p:childTnLst>
                                </p:cTn>
                              </p:par>
                            </p:childTnLst>
                          </p:cTn>
                        </p:par>
                        <p:par>
                          <p:cTn id="64" fill="hold" nodeType="afterGroup">
                            <p:stCondLst>
                              <p:cond delay="7500"/>
                            </p:stCondLst>
                            <p:childTnLst>
                              <p:par>
                                <p:cTn id="65" presetID="18" presetClass="entr" presetSubtype="12" fill="hold" grpId="0" nodeType="afterEffect">
                                  <p:stCondLst>
                                    <p:cond delay="0"/>
                                  </p:stCondLst>
                                  <p:childTnLst>
                                    <p:set>
                                      <p:cBhvr>
                                        <p:cTn id="66" dur="1" fill="hold">
                                          <p:stCondLst>
                                            <p:cond delay="0"/>
                                          </p:stCondLst>
                                        </p:cTn>
                                        <p:tgtEl>
                                          <p:spTgt spid="52386"/>
                                        </p:tgtEl>
                                        <p:attrNameLst>
                                          <p:attrName>style.visibility</p:attrName>
                                        </p:attrNameLst>
                                      </p:cBhvr>
                                      <p:to>
                                        <p:strVal val="visible"/>
                                      </p:to>
                                    </p:set>
                                    <p:animEffect transition="in" filter="strips(downLeft)">
                                      <p:cBhvr>
                                        <p:cTn id="67" dur="500"/>
                                        <p:tgtEl>
                                          <p:spTgt spid="52386"/>
                                        </p:tgtEl>
                                      </p:cBhvr>
                                    </p:animEffect>
                                  </p:childTnLst>
                                </p:cTn>
                              </p:par>
                            </p:childTnLst>
                          </p:cTn>
                        </p:par>
                        <p:par>
                          <p:cTn id="68" fill="hold" nodeType="afterGroup">
                            <p:stCondLst>
                              <p:cond delay="8000"/>
                            </p:stCondLst>
                            <p:childTnLst>
                              <p:par>
                                <p:cTn id="69" presetID="18" presetClass="entr" presetSubtype="9" fill="hold" grpId="0" nodeType="afterEffect">
                                  <p:stCondLst>
                                    <p:cond delay="0"/>
                                  </p:stCondLst>
                                  <p:childTnLst>
                                    <p:set>
                                      <p:cBhvr>
                                        <p:cTn id="70" dur="1" fill="hold">
                                          <p:stCondLst>
                                            <p:cond delay="0"/>
                                          </p:stCondLst>
                                        </p:cTn>
                                        <p:tgtEl>
                                          <p:spTgt spid="52381"/>
                                        </p:tgtEl>
                                        <p:attrNameLst>
                                          <p:attrName>style.visibility</p:attrName>
                                        </p:attrNameLst>
                                      </p:cBhvr>
                                      <p:to>
                                        <p:strVal val="visible"/>
                                      </p:to>
                                    </p:set>
                                    <p:animEffect transition="in" filter="strips(upLeft)">
                                      <p:cBhvr>
                                        <p:cTn id="71" dur="500"/>
                                        <p:tgtEl>
                                          <p:spTgt spid="52381"/>
                                        </p:tgtEl>
                                      </p:cBhvr>
                                    </p:animEffect>
                                  </p:childTnLst>
                                </p:cTn>
                              </p:par>
                            </p:childTnLst>
                          </p:cTn>
                        </p:par>
                        <p:par>
                          <p:cTn id="72" fill="hold" nodeType="afterGroup">
                            <p:stCondLst>
                              <p:cond delay="8500"/>
                            </p:stCondLst>
                            <p:childTnLst>
                              <p:par>
                                <p:cTn id="73" presetID="18" presetClass="entr" presetSubtype="9" fill="hold" grpId="0" nodeType="afterEffect">
                                  <p:stCondLst>
                                    <p:cond delay="0"/>
                                  </p:stCondLst>
                                  <p:childTnLst>
                                    <p:set>
                                      <p:cBhvr>
                                        <p:cTn id="74" dur="1" fill="hold">
                                          <p:stCondLst>
                                            <p:cond delay="0"/>
                                          </p:stCondLst>
                                        </p:cTn>
                                        <p:tgtEl>
                                          <p:spTgt spid="52382"/>
                                        </p:tgtEl>
                                        <p:attrNameLst>
                                          <p:attrName>style.visibility</p:attrName>
                                        </p:attrNameLst>
                                      </p:cBhvr>
                                      <p:to>
                                        <p:strVal val="visible"/>
                                      </p:to>
                                    </p:set>
                                    <p:animEffect transition="in" filter="strips(upLeft)">
                                      <p:cBhvr>
                                        <p:cTn id="75" dur="500"/>
                                        <p:tgtEl>
                                          <p:spTgt spid="52382"/>
                                        </p:tgtEl>
                                      </p:cBhvr>
                                    </p:animEffect>
                                  </p:childTnLst>
                                </p:cTn>
                              </p:par>
                            </p:childTnLst>
                          </p:cTn>
                        </p:par>
                        <p:par>
                          <p:cTn id="76" fill="hold" nodeType="afterGroup">
                            <p:stCondLst>
                              <p:cond delay="9000"/>
                            </p:stCondLst>
                            <p:childTnLst>
                              <p:par>
                                <p:cTn id="77" presetID="18" presetClass="entr" presetSubtype="6" fill="hold" grpId="0" nodeType="afterEffect">
                                  <p:stCondLst>
                                    <p:cond delay="0"/>
                                  </p:stCondLst>
                                  <p:childTnLst>
                                    <p:set>
                                      <p:cBhvr>
                                        <p:cTn id="78" dur="1" fill="hold">
                                          <p:stCondLst>
                                            <p:cond delay="0"/>
                                          </p:stCondLst>
                                        </p:cTn>
                                        <p:tgtEl>
                                          <p:spTgt spid="52383"/>
                                        </p:tgtEl>
                                        <p:attrNameLst>
                                          <p:attrName>style.visibility</p:attrName>
                                        </p:attrNameLst>
                                      </p:cBhvr>
                                      <p:to>
                                        <p:strVal val="visible"/>
                                      </p:to>
                                    </p:set>
                                    <p:animEffect transition="in" filter="strips(downRight)">
                                      <p:cBhvr>
                                        <p:cTn id="79" dur="500"/>
                                        <p:tgtEl>
                                          <p:spTgt spid="52383"/>
                                        </p:tgtEl>
                                      </p:cBhvr>
                                    </p:animEffect>
                                  </p:childTnLst>
                                </p:cTn>
                              </p:par>
                            </p:childTnLst>
                          </p:cTn>
                        </p:par>
                        <p:par>
                          <p:cTn id="80" fill="hold" nodeType="afterGroup">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52393"/>
                                        </p:tgtEl>
                                        <p:attrNameLst>
                                          <p:attrName>style.visibility</p:attrName>
                                        </p:attrNameLst>
                                      </p:cBhvr>
                                      <p:to>
                                        <p:strVal val="visible"/>
                                      </p:to>
                                    </p:set>
                                    <p:animEffect transition="in" filter="wipe(up)">
                                      <p:cBhvr>
                                        <p:cTn id="83" dur="500"/>
                                        <p:tgtEl>
                                          <p:spTgt spid="52393"/>
                                        </p:tgtEl>
                                      </p:cBhvr>
                                    </p:animEffect>
                                  </p:childTnLst>
                                </p:cTn>
                              </p:par>
                            </p:childTnLst>
                          </p:cTn>
                        </p:par>
                        <p:par>
                          <p:cTn id="84" fill="hold" nodeType="afterGroup">
                            <p:stCondLst>
                              <p:cond delay="10000"/>
                            </p:stCondLst>
                            <p:childTnLst>
                              <p:par>
                                <p:cTn id="85" presetID="18" presetClass="entr" presetSubtype="12" fill="hold" grpId="0" nodeType="afterEffect">
                                  <p:stCondLst>
                                    <p:cond delay="0"/>
                                  </p:stCondLst>
                                  <p:childTnLst>
                                    <p:set>
                                      <p:cBhvr>
                                        <p:cTn id="86" dur="1" fill="hold">
                                          <p:stCondLst>
                                            <p:cond delay="0"/>
                                          </p:stCondLst>
                                        </p:cTn>
                                        <p:tgtEl>
                                          <p:spTgt spid="52394"/>
                                        </p:tgtEl>
                                        <p:attrNameLst>
                                          <p:attrName>style.visibility</p:attrName>
                                        </p:attrNameLst>
                                      </p:cBhvr>
                                      <p:to>
                                        <p:strVal val="visible"/>
                                      </p:to>
                                    </p:set>
                                    <p:animEffect transition="in" filter="strips(downLeft)">
                                      <p:cBhvr>
                                        <p:cTn id="87" dur="500"/>
                                        <p:tgtEl>
                                          <p:spTgt spid="52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65" grpId="0" animBg="1" autoUpdateAnimBg="0"/>
      <p:bldP spid="52367" grpId="0" animBg="1" autoUpdateAnimBg="0"/>
      <p:bldP spid="52368" grpId="0" animBg="1" autoUpdateAnimBg="0"/>
      <p:bldP spid="52369" grpId="0" animBg="1" autoUpdateAnimBg="0"/>
      <p:bldP spid="52370" grpId="0" animBg="1" autoUpdateAnimBg="0"/>
      <p:bldP spid="52371" grpId="0" animBg="1" autoUpdateAnimBg="0"/>
      <p:bldP spid="52373" grpId="0" animBg="1" autoUpdateAnimBg="0"/>
      <p:bldP spid="52374" grpId="0" animBg="1"/>
      <p:bldP spid="52375" grpId="0" animBg="1"/>
      <p:bldP spid="52376" grpId="0" animBg="1"/>
      <p:bldP spid="52377" grpId="0" animBg="1"/>
      <p:bldP spid="52378" grpId="0" animBg="1"/>
      <p:bldP spid="52380" grpId="0" animBg="1"/>
      <p:bldP spid="52381" grpId="0" animBg="1"/>
      <p:bldP spid="52382" grpId="0" animBg="1"/>
      <p:bldP spid="52383" grpId="0" animBg="1"/>
      <p:bldP spid="52385" grpId="0" animBg="1"/>
      <p:bldP spid="52386" grpId="0" animBg="1"/>
      <p:bldP spid="52389" grpId="0" animBg="1"/>
      <p:bldP spid="52393" grpId="0" animBg="1" autoUpdateAnimBg="0"/>
      <p:bldP spid="5239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Conditions that prevent Thread Execution</a:t>
            </a:r>
          </a:p>
        </p:txBody>
      </p:sp>
      <p:sp>
        <p:nvSpPr>
          <p:cNvPr id="38915" name="Rectangle 3"/>
          <p:cNvSpPr>
            <a:spLocks noGrp="1" noChangeArrowheads="1"/>
          </p:cNvSpPr>
          <p:nvPr>
            <p:ph type="body" idx="1"/>
          </p:nvPr>
        </p:nvSpPr>
        <p:spPr>
          <a:xfrm>
            <a:off x="841375" y="3263900"/>
            <a:ext cx="7772400" cy="2755900"/>
          </a:xfrm>
        </p:spPr>
        <p:txBody>
          <a:bodyPr/>
          <a:lstStyle/>
          <a:p>
            <a:pPr lvl="1" eaLnBrk="1" hangingPunct="1">
              <a:buSzPct val="80000"/>
            </a:pPr>
            <a:r>
              <a:rPr lang="en-US" altLang="en-US" sz="2800" smtClean="0"/>
              <a:t>Put to sleep using </a:t>
            </a:r>
            <a:r>
              <a:rPr lang="en-US" altLang="en-US" sz="2800" smtClean="0">
                <a:latin typeface="Courier New" panose="02070309020205020404" pitchFamily="49" charset="0"/>
              </a:rPr>
              <a:t>sleep()</a:t>
            </a:r>
            <a:r>
              <a:rPr lang="en-US" altLang="en-US" sz="2800" smtClean="0"/>
              <a:t> method.</a:t>
            </a:r>
          </a:p>
          <a:p>
            <a:pPr lvl="1" eaLnBrk="1" hangingPunct="1">
              <a:buSzPct val="80000"/>
            </a:pPr>
            <a:r>
              <a:rPr lang="en-US" altLang="en-US" sz="2800" smtClean="0"/>
              <a:t>Is waiting because wait() method was called.</a:t>
            </a:r>
          </a:p>
          <a:p>
            <a:pPr lvl="1" eaLnBrk="1" hangingPunct="1">
              <a:buSzPct val="80000"/>
            </a:pPr>
            <a:r>
              <a:rPr lang="en-US" altLang="en-US" sz="2800" smtClean="0"/>
              <a:t>Explicitly yielded using yield() method.</a:t>
            </a:r>
          </a:p>
          <a:p>
            <a:pPr lvl="1" eaLnBrk="1" hangingPunct="1">
              <a:buSzPct val="80000"/>
            </a:pPr>
            <a:r>
              <a:rPr lang="en-US" altLang="en-US" sz="2800" smtClean="0"/>
              <a:t>Blocked for file I/O.</a:t>
            </a:r>
          </a:p>
        </p:txBody>
      </p:sp>
      <p:sp>
        <p:nvSpPr>
          <p:cNvPr id="38916" name="Rectangle 4"/>
          <p:cNvSpPr>
            <a:spLocks noChangeArrowheads="1"/>
          </p:cNvSpPr>
          <p:nvPr/>
        </p:nvSpPr>
        <p:spPr bwMode="auto">
          <a:xfrm>
            <a:off x="838200" y="22098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Thread execution is interrupted if:</a:t>
            </a:r>
          </a:p>
          <a:p>
            <a:pPr lvl="1" eaLnBrk="1" hangingPunct="1">
              <a:buClr>
                <a:schemeClr val="hlink"/>
              </a:buClr>
              <a:buSzPct val="80000"/>
            </a:pPr>
            <a:r>
              <a:rPr lang="en-US" altLang="en-US" sz="2800">
                <a:latin typeface="Arial" panose="020B0604020202020204" pitchFamily="34" charset="0"/>
              </a:rPr>
              <a:t>Not of highest priority.</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p:cTn id="7" dur="1000" fill="hold"/>
                                        <p:tgtEl>
                                          <p:spTgt spid="38914"/>
                                        </p:tgtEl>
                                        <p:attrNameLst>
                                          <p:attrName>ppt_x</p:attrName>
                                        </p:attrNameLst>
                                      </p:cBhvr>
                                      <p:tavLst>
                                        <p:tav tm="0">
                                          <p:val>
                                            <p:strVal val="#ppt_x-.2"/>
                                          </p:val>
                                        </p:tav>
                                        <p:tav tm="100000">
                                          <p:val>
                                            <p:strVal val="#ppt_x"/>
                                          </p:val>
                                        </p:tav>
                                      </p:tavLst>
                                    </p:anim>
                                    <p:anim calcmode="lin" valueType="num">
                                      <p:cBhvr>
                                        <p:cTn id="8" dur="1000" fill="hold"/>
                                        <p:tgtEl>
                                          <p:spTgt spid="38914"/>
                                        </p:tgtEl>
                                        <p:attrNameLst>
                                          <p:attrName>ppt_y</p:attrName>
                                        </p:attrNameLst>
                                      </p:cBhvr>
                                      <p:tavLst>
                                        <p:tav tm="0">
                                          <p:val>
                                            <p:strVal val="#ppt_y"/>
                                          </p:val>
                                        </p:tav>
                                        <p:tav tm="100000">
                                          <p:val>
                                            <p:strVal val="#ppt_y"/>
                                          </p:val>
                                        </p:tav>
                                      </p:tavLst>
                                    </p:anim>
                                    <p:animEffect transition="in" filter="wipe(right)" prLst="gradientSize: 0.1">
                                      <p:cBhvr>
                                        <p:cTn id="9" dur="1000"/>
                                        <p:tgtEl>
                                          <p:spTgt spid="38914"/>
                                        </p:tgtEl>
                                      </p:cBhvr>
                                    </p:animEffect>
                                  </p:childTnLst>
                                </p:cTn>
                              </p:par>
                            </p:childTnLst>
                          </p:cTn>
                        </p:par>
                        <p:par>
                          <p:cTn id="10" fill="hold" nodeType="afterGroup">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500" fill="hold"/>
                                        <p:tgtEl>
                                          <p:spTgt spid="38916"/>
                                        </p:tgtEl>
                                        <p:attrNameLst>
                                          <p:attrName>ppt_x</p:attrName>
                                        </p:attrNameLst>
                                      </p:cBhvr>
                                      <p:tavLst>
                                        <p:tav tm="0">
                                          <p:val>
                                            <p:strVal val="0-#ppt_w/2"/>
                                          </p:val>
                                        </p:tav>
                                        <p:tav tm="100000">
                                          <p:val>
                                            <p:strVal val="#ppt_x"/>
                                          </p:val>
                                        </p:tav>
                                      </p:tavLst>
                                    </p:anim>
                                    <p:anim calcmode="lin" valueType="num">
                                      <p:cBhvr additive="base">
                                        <p:cTn id="14"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5">
                                            <p:txEl>
                                              <p:pRg st="0" end="0"/>
                                            </p:txEl>
                                          </p:spTgt>
                                        </p:tgtEl>
                                        <p:attrNameLst>
                                          <p:attrName>style.visibility</p:attrName>
                                        </p:attrNameLst>
                                      </p:cBhvr>
                                      <p:to>
                                        <p:strVal val="visible"/>
                                      </p:to>
                                    </p:set>
                                    <p:anim calcmode="lin" valueType="num">
                                      <p:cBhvr additive="base">
                                        <p:cTn id="19" dur="500" fill="hold"/>
                                        <p:tgtEl>
                                          <p:spTgt spid="3891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5">
                                            <p:txEl>
                                              <p:pRg st="1" end="1"/>
                                            </p:txEl>
                                          </p:spTgt>
                                        </p:tgtEl>
                                        <p:attrNameLst>
                                          <p:attrName>style.visibility</p:attrName>
                                        </p:attrNameLst>
                                      </p:cBhvr>
                                      <p:to>
                                        <p:strVal val="visible"/>
                                      </p:to>
                                    </p:set>
                                    <p:anim calcmode="lin" valueType="num">
                                      <p:cBhvr additive="base">
                                        <p:cTn id="25" dur="500" fill="hold"/>
                                        <p:tgtEl>
                                          <p:spTgt spid="3891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9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915">
                                            <p:txEl>
                                              <p:pRg st="2" end="2"/>
                                            </p:txEl>
                                          </p:spTgt>
                                        </p:tgtEl>
                                        <p:attrNameLst>
                                          <p:attrName>style.visibility</p:attrName>
                                        </p:attrNameLst>
                                      </p:cBhvr>
                                      <p:to>
                                        <p:strVal val="visible"/>
                                      </p:to>
                                    </p:set>
                                    <p:anim calcmode="lin" valueType="num">
                                      <p:cBhvr additive="base">
                                        <p:cTn id="31" dur="500" fill="hold"/>
                                        <p:tgtEl>
                                          <p:spTgt spid="38915">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9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915">
                                            <p:txEl>
                                              <p:pRg st="3" end="3"/>
                                            </p:txEl>
                                          </p:spTgt>
                                        </p:tgtEl>
                                        <p:attrNameLst>
                                          <p:attrName>style.visibility</p:attrName>
                                        </p:attrNameLst>
                                      </p:cBhvr>
                                      <p:to>
                                        <p:strVal val="visible"/>
                                      </p:to>
                                    </p:set>
                                    <p:anim calcmode="lin" valueType="num">
                                      <p:cBhvr additive="base">
                                        <p:cTn id="37" dur="500" fill="hold"/>
                                        <p:tgtEl>
                                          <p:spTgt spid="38915">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891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build="p" bldLvl="2" autoUpdateAnimBg="0"/>
      <p:bldP spid="3891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Managing Thread Priorities 2-1</a:t>
            </a:r>
          </a:p>
        </p:txBody>
      </p:sp>
      <p:sp>
        <p:nvSpPr>
          <p:cNvPr id="40963" name="Rectangle 3"/>
          <p:cNvSpPr>
            <a:spLocks noGrp="1" noChangeArrowheads="1"/>
          </p:cNvSpPr>
          <p:nvPr>
            <p:ph type="body" idx="1"/>
          </p:nvPr>
        </p:nvSpPr>
        <p:spPr>
          <a:xfrm>
            <a:off x="838200" y="2895600"/>
            <a:ext cx="7772400" cy="2782888"/>
          </a:xfrm>
        </p:spPr>
        <p:txBody>
          <a:bodyPr/>
          <a:lstStyle/>
          <a:p>
            <a:pPr eaLnBrk="1" hangingPunct="1">
              <a:lnSpc>
                <a:spcPct val="90000"/>
              </a:lnSpc>
            </a:pPr>
            <a:r>
              <a:rPr lang="en-US" altLang="en-US" smtClean="0"/>
              <a:t>Similarly while programming, we may have to run a thread of higher importance without stopping or suspending the current running thread.</a:t>
            </a:r>
          </a:p>
          <a:p>
            <a:pPr eaLnBrk="1" hangingPunct="1">
              <a:lnSpc>
                <a:spcPct val="90000"/>
              </a:lnSpc>
            </a:pPr>
            <a:r>
              <a:rPr lang="en-US" altLang="en-US" smtClean="0"/>
              <a:t>Thread priorities play an important role in such a situation.</a:t>
            </a:r>
          </a:p>
        </p:txBody>
      </p:sp>
      <p:sp>
        <p:nvSpPr>
          <p:cNvPr id="40964" name="Rectangle 4"/>
          <p:cNvSpPr>
            <a:spLocks noChangeArrowheads="1"/>
          </p:cNvSpPr>
          <p:nvPr/>
        </p:nvSpPr>
        <p:spPr bwMode="auto">
          <a:xfrm>
            <a:off x="838200" y="1828800"/>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en-US"/>
              <a:t>Priorities for carrying out activities changes at times.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p:cTn id="7" dur="1000" fill="hold"/>
                                        <p:tgtEl>
                                          <p:spTgt spid="40962"/>
                                        </p:tgtEl>
                                        <p:attrNameLst>
                                          <p:attrName>ppt_x</p:attrName>
                                        </p:attrNameLst>
                                      </p:cBhvr>
                                      <p:tavLst>
                                        <p:tav tm="0">
                                          <p:val>
                                            <p:strVal val="#ppt_x-.2"/>
                                          </p:val>
                                        </p:tav>
                                        <p:tav tm="100000">
                                          <p:val>
                                            <p:strVal val="#ppt_x"/>
                                          </p:val>
                                        </p:tav>
                                      </p:tavLst>
                                    </p:anim>
                                    <p:anim calcmode="lin" valueType="num">
                                      <p:cBhvr>
                                        <p:cTn id="8" dur="1000" fill="hold"/>
                                        <p:tgtEl>
                                          <p:spTgt spid="40962"/>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62"/>
                                        </p:tgtEl>
                                      </p:cBhvr>
                                    </p:animEffect>
                                  </p:childTnLst>
                                </p:cTn>
                              </p:par>
                            </p:childTnLst>
                          </p:cTn>
                        </p:par>
                        <p:par>
                          <p:cTn id="10" fill="hold" nodeType="afterGroup">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40964"/>
                                        </p:tgtEl>
                                        <p:attrNameLst>
                                          <p:attrName>style.visibility</p:attrName>
                                        </p:attrNameLst>
                                      </p:cBhvr>
                                      <p:to>
                                        <p:strVal val="visible"/>
                                      </p:to>
                                    </p:set>
                                    <p:animEffect transition="in" filter="wipe(up)">
                                      <p:cBhvr>
                                        <p:cTn id="13" dur="500"/>
                                        <p:tgtEl>
                                          <p:spTgt spid="409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0963">
                                            <p:txEl>
                                              <p:pRg st="0" end="0"/>
                                            </p:txEl>
                                          </p:spTgt>
                                        </p:tgtEl>
                                        <p:attrNameLst>
                                          <p:attrName>style.visibility</p:attrName>
                                        </p:attrNameLst>
                                      </p:cBhvr>
                                      <p:to>
                                        <p:strVal val="visible"/>
                                      </p:to>
                                    </p:set>
                                    <p:animEffect transition="in" filter="wipe(up)">
                                      <p:cBhvr>
                                        <p:cTn id="18" dur="500"/>
                                        <p:tgtEl>
                                          <p:spTgt spid="4096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0963">
                                            <p:txEl>
                                              <p:pRg st="1" end="1"/>
                                            </p:txEl>
                                          </p:spTgt>
                                        </p:tgtEl>
                                        <p:attrNameLst>
                                          <p:attrName>style.visibility</p:attrName>
                                        </p:attrNameLst>
                                      </p:cBhvr>
                                      <p:to>
                                        <p:strVal val="visible"/>
                                      </p:to>
                                    </p:set>
                                    <p:animEffect transition="in" filter="wipe(up)">
                                      <p:cBhvr>
                                        <p:cTn id="23" dur="500"/>
                                        <p:tgtEl>
                                          <p:spTgt spid="409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build="p" bldLvl="2" autoUpdateAnimBg="0"/>
      <p:bldP spid="4096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Review 2-1</a:t>
            </a:r>
          </a:p>
        </p:txBody>
      </p:sp>
      <p:sp>
        <p:nvSpPr>
          <p:cNvPr id="5123" name="Rectangle 3"/>
          <p:cNvSpPr>
            <a:spLocks noGrp="1" noChangeArrowheads="1"/>
          </p:cNvSpPr>
          <p:nvPr>
            <p:ph type="body" idx="1"/>
          </p:nvPr>
        </p:nvSpPr>
        <p:spPr>
          <a:xfrm>
            <a:off x="838200" y="1447800"/>
            <a:ext cx="7772400" cy="3468688"/>
          </a:xfrm>
        </p:spPr>
        <p:txBody>
          <a:bodyPr/>
          <a:lstStyle/>
          <a:p>
            <a:pPr eaLnBrk="1" hangingPunct="1">
              <a:lnSpc>
                <a:spcPct val="80000"/>
              </a:lnSpc>
            </a:pPr>
            <a:r>
              <a:rPr lang="en-GB" altLang="en-US" sz="2400" smtClean="0"/>
              <a:t>A Swing menu consists of a JMenubar, JMenuitem and JMenu.</a:t>
            </a:r>
          </a:p>
          <a:p>
            <a:pPr eaLnBrk="1" hangingPunct="1">
              <a:lnSpc>
                <a:spcPct val="80000"/>
              </a:lnSpc>
            </a:pPr>
            <a:endParaRPr lang="en-GB" altLang="en-US" sz="2400" b="1" smtClean="0"/>
          </a:p>
          <a:p>
            <a:pPr eaLnBrk="1" hangingPunct="1">
              <a:lnSpc>
                <a:spcPct val="80000"/>
              </a:lnSpc>
            </a:pPr>
            <a:r>
              <a:rPr lang="en-GB" altLang="en-US" sz="2400" b="1" smtClean="0"/>
              <a:t>AbstractButton</a:t>
            </a:r>
            <a:r>
              <a:rPr lang="en-GB" altLang="en-US" sz="2400" smtClean="0"/>
              <a:t> is the superclass of a </a:t>
            </a:r>
            <a:r>
              <a:rPr lang="en-GB" altLang="en-US" sz="2400" b="1" smtClean="0"/>
              <a:t>JMenu</a:t>
            </a:r>
            <a:r>
              <a:rPr lang="en-GB" altLang="en-US" sz="2400" smtClean="0"/>
              <a:t> class.</a:t>
            </a:r>
          </a:p>
          <a:p>
            <a:pPr eaLnBrk="1" hangingPunct="1">
              <a:lnSpc>
                <a:spcPct val="80000"/>
              </a:lnSpc>
            </a:pPr>
            <a:endParaRPr lang="en-GB" altLang="en-US" sz="2400" smtClean="0"/>
          </a:p>
          <a:p>
            <a:pPr eaLnBrk="1" hangingPunct="1">
              <a:lnSpc>
                <a:spcPct val="80000"/>
              </a:lnSpc>
            </a:pPr>
            <a:r>
              <a:rPr lang="en-GB" altLang="en-US" sz="2400" smtClean="0"/>
              <a:t>An instance of JMenuBar is created to build a menu.</a:t>
            </a:r>
          </a:p>
          <a:p>
            <a:pPr eaLnBrk="1" hangingPunct="1">
              <a:lnSpc>
                <a:spcPct val="80000"/>
              </a:lnSpc>
            </a:pPr>
            <a:endParaRPr lang="en-GB" altLang="en-US" sz="2400" smtClean="0"/>
          </a:p>
          <a:p>
            <a:pPr eaLnBrk="1" hangingPunct="1">
              <a:lnSpc>
                <a:spcPct val="80000"/>
              </a:lnSpc>
            </a:pPr>
            <a:r>
              <a:rPr lang="en-GB" altLang="en-US" sz="2400" smtClean="0"/>
              <a:t>Unlike the </a:t>
            </a:r>
            <a:r>
              <a:rPr lang="en-GB" altLang="en-US" sz="2400" b="1" smtClean="0"/>
              <a:t>JMenuItem</a:t>
            </a:r>
            <a:r>
              <a:rPr lang="en-GB" altLang="en-US" sz="2400" smtClean="0"/>
              <a:t> and its subclasses that are associated with a menu bar, a JPopupMenu can be displayed anywhere on the screen.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801688" y="2017713"/>
            <a:ext cx="7772400" cy="2020887"/>
          </a:xfrm>
        </p:spPr>
        <p:txBody>
          <a:bodyPr/>
          <a:lstStyle/>
          <a:p>
            <a:pPr eaLnBrk="1" hangingPunct="1">
              <a:lnSpc>
                <a:spcPct val="90000"/>
              </a:lnSpc>
            </a:pPr>
            <a:r>
              <a:rPr lang="en-US" altLang="en-US" smtClean="0"/>
              <a:t>Thread priorities in Java are constants defined in the Thread class.</a:t>
            </a:r>
          </a:p>
          <a:p>
            <a:pPr lvl="2" eaLnBrk="1" hangingPunct="1">
              <a:lnSpc>
                <a:spcPct val="90000"/>
              </a:lnSpc>
              <a:buClr>
                <a:schemeClr val="hlink"/>
              </a:buClr>
            </a:pPr>
            <a:r>
              <a:rPr lang="en-US" altLang="en-US" smtClean="0">
                <a:latin typeface="Courier New" panose="02070309020205020404" pitchFamily="49" charset="0"/>
              </a:rPr>
              <a:t>NORM_PRIORITY</a:t>
            </a:r>
            <a:r>
              <a:rPr lang="en-US" altLang="en-US" smtClean="0"/>
              <a:t>	– value is </a:t>
            </a:r>
          </a:p>
          <a:p>
            <a:pPr lvl="2" eaLnBrk="1" hangingPunct="1">
              <a:lnSpc>
                <a:spcPct val="90000"/>
              </a:lnSpc>
              <a:buClr>
                <a:schemeClr val="hlink"/>
              </a:buClr>
            </a:pPr>
            <a:r>
              <a:rPr lang="en-US" altLang="en-US" smtClean="0">
                <a:latin typeface="Courier New" panose="02070309020205020404" pitchFamily="49" charset="0"/>
              </a:rPr>
              <a:t>MAX_PRIORITY</a:t>
            </a:r>
            <a:r>
              <a:rPr lang="en-US" altLang="en-US" smtClean="0"/>
              <a:t>	– value is</a:t>
            </a:r>
          </a:p>
          <a:p>
            <a:pPr lvl="2" eaLnBrk="1" hangingPunct="1">
              <a:lnSpc>
                <a:spcPct val="90000"/>
              </a:lnSpc>
              <a:buClr>
                <a:schemeClr val="hlink"/>
              </a:buClr>
            </a:pPr>
            <a:r>
              <a:rPr lang="en-US" altLang="en-US" smtClean="0">
                <a:latin typeface="Courier New" panose="02070309020205020404" pitchFamily="49" charset="0"/>
              </a:rPr>
              <a:t>MIN_PRIORITY</a:t>
            </a:r>
            <a:r>
              <a:rPr lang="en-US" altLang="en-US" smtClean="0"/>
              <a:t>	– value is</a:t>
            </a:r>
          </a:p>
        </p:txBody>
      </p:sp>
      <p:sp>
        <p:nvSpPr>
          <p:cNvPr id="23555" name="Rectangle 2"/>
          <p:cNvSpPr>
            <a:spLocks noGrp="1" noChangeArrowheads="1"/>
          </p:cNvSpPr>
          <p:nvPr>
            <p:ph type="title"/>
          </p:nvPr>
        </p:nvSpPr>
        <p:spPr/>
        <p:txBody>
          <a:bodyPr/>
          <a:lstStyle/>
          <a:p>
            <a:pPr eaLnBrk="1" hangingPunct="1"/>
            <a:r>
              <a:rPr lang="en-US" altLang="en-US" smtClean="0"/>
              <a:t>Managing Thread Priorities 2-2</a:t>
            </a:r>
          </a:p>
        </p:txBody>
      </p:sp>
      <p:grpSp>
        <p:nvGrpSpPr>
          <p:cNvPr id="67591" name="Group 7"/>
          <p:cNvGrpSpPr>
            <a:grpSpLocks/>
          </p:cNvGrpSpPr>
          <p:nvPr/>
        </p:nvGrpSpPr>
        <p:grpSpPr bwMode="auto">
          <a:xfrm>
            <a:off x="6172200" y="2819400"/>
            <a:ext cx="228600" cy="1012825"/>
            <a:chOff x="3708" y="1824"/>
            <a:chExt cx="144" cy="638"/>
          </a:xfrm>
        </p:grpSpPr>
        <p:sp>
          <p:nvSpPr>
            <p:cNvPr id="23558" name="WordArt 4"/>
            <p:cNvSpPr>
              <a:spLocks noChangeArrowheads="1" noChangeShapeType="1" noTextEdit="1"/>
            </p:cNvSpPr>
            <p:nvPr/>
          </p:nvSpPr>
          <p:spPr bwMode="auto">
            <a:xfrm>
              <a:off x="3708" y="2304"/>
              <a:ext cx="96" cy="158"/>
            </a:xfrm>
            <a:prstGeom prst="rect">
              <a:avLst/>
            </a:prstGeom>
          </p:spPr>
          <p:txBody>
            <a:bodyPr wrap="none" fromWordArt="1">
              <a:prstTxWarp prst="textPlain">
                <a:avLst>
                  <a:gd name="adj" fmla="val 50000"/>
                </a:avLst>
              </a:prstTxWarp>
            </a:bodyPr>
            <a:lstStyle/>
            <a:p>
              <a:pPr algn="ctr"/>
              <a:r>
                <a:rPr lang="en-IN" sz="3600" kern="10">
                  <a:ln w="12700">
                    <a:solidFill>
                      <a:srgbClr val="EAEAEA"/>
                    </a:solidFill>
                    <a:miter lim="800000"/>
                    <a:headEnd/>
                    <a:tailEnd/>
                  </a:ln>
                  <a:solidFill>
                    <a:schemeClr val="tx2"/>
                  </a:solidFill>
                  <a:effectLst>
                    <a:outerShdw dist="35921" dir="2700000" sy="50000" kx="2115830" algn="bl" rotWithShape="0">
                      <a:srgbClr val="C0C0C0"/>
                    </a:outerShdw>
                  </a:effectLst>
                  <a:latin typeface="Arial Black" panose="020B0A04020102020204" pitchFamily="34" charset="0"/>
                </a:rPr>
                <a:t>1</a:t>
              </a:r>
            </a:p>
          </p:txBody>
        </p:sp>
        <p:sp>
          <p:nvSpPr>
            <p:cNvPr id="23559" name="WordArt 5"/>
            <p:cNvSpPr>
              <a:spLocks noChangeArrowheads="1" noChangeShapeType="1" noTextEdit="1"/>
            </p:cNvSpPr>
            <p:nvPr/>
          </p:nvSpPr>
          <p:spPr bwMode="auto">
            <a:xfrm>
              <a:off x="3708" y="1824"/>
              <a:ext cx="144" cy="192"/>
            </a:xfrm>
            <a:prstGeom prst="rect">
              <a:avLst/>
            </a:prstGeom>
          </p:spPr>
          <p:txBody>
            <a:bodyPr wrap="none" fromWordArt="1">
              <a:prstTxWarp prst="textPlain">
                <a:avLst>
                  <a:gd name="adj" fmla="val 50000"/>
                </a:avLst>
              </a:prstTxWarp>
            </a:bodyPr>
            <a:lstStyle/>
            <a:p>
              <a:pPr algn="ctr"/>
              <a:r>
                <a:rPr lang="en-IN" sz="3600" kern="10">
                  <a:ln w="12700">
                    <a:solidFill>
                      <a:srgbClr val="EAEAEA"/>
                    </a:solidFill>
                    <a:miter lim="800000"/>
                    <a:headEnd/>
                    <a:tailEnd/>
                  </a:ln>
                  <a:solidFill>
                    <a:schemeClr val="tx2"/>
                  </a:solidFill>
                  <a:effectLst>
                    <a:outerShdw dist="35921" dir="2700000" sy="50000" kx="2115830" algn="bl" rotWithShape="0">
                      <a:srgbClr val="C0C0C0"/>
                    </a:outerShdw>
                  </a:effectLst>
                  <a:latin typeface="Arial Black" panose="020B0A04020102020204" pitchFamily="34" charset="0"/>
                </a:rPr>
                <a:t>5</a:t>
              </a:r>
            </a:p>
          </p:txBody>
        </p:sp>
        <p:sp>
          <p:nvSpPr>
            <p:cNvPr id="23560" name="WordArt 6"/>
            <p:cNvSpPr>
              <a:spLocks noChangeArrowheads="1" noChangeShapeType="1" noTextEdit="1"/>
            </p:cNvSpPr>
            <p:nvPr/>
          </p:nvSpPr>
          <p:spPr bwMode="auto">
            <a:xfrm>
              <a:off x="3708" y="2076"/>
              <a:ext cx="144" cy="192"/>
            </a:xfrm>
            <a:prstGeom prst="rect">
              <a:avLst/>
            </a:prstGeom>
          </p:spPr>
          <p:txBody>
            <a:bodyPr wrap="none" fromWordArt="1">
              <a:prstTxWarp prst="textPlain">
                <a:avLst>
                  <a:gd name="adj" fmla="val 50000"/>
                </a:avLst>
              </a:prstTxWarp>
            </a:bodyPr>
            <a:lstStyle/>
            <a:p>
              <a:pPr algn="ctr"/>
              <a:r>
                <a:rPr lang="en-IN" sz="3600" kern="10">
                  <a:ln w="12700">
                    <a:solidFill>
                      <a:srgbClr val="EAEAEA"/>
                    </a:solidFill>
                    <a:miter lim="800000"/>
                    <a:headEnd/>
                    <a:tailEnd/>
                  </a:ln>
                  <a:solidFill>
                    <a:schemeClr val="tx2"/>
                  </a:solidFill>
                  <a:effectLst>
                    <a:outerShdw dist="35921" dir="2700000" sy="50000" kx="2115830" algn="bl" rotWithShape="0">
                      <a:srgbClr val="C0C0C0"/>
                    </a:outerShdw>
                  </a:effectLst>
                  <a:latin typeface="Arial Black" panose="020B0A04020102020204" pitchFamily="34" charset="0"/>
                </a:rPr>
                <a:t>10</a:t>
              </a:r>
            </a:p>
          </p:txBody>
        </p:sp>
      </p:grpSp>
      <p:sp>
        <p:nvSpPr>
          <p:cNvPr id="67592" name="Rectangle 8"/>
          <p:cNvSpPr>
            <a:spLocks noChangeArrowheads="1"/>
          </p:cNvSpPr>
          <p:nvPr/>
        </p:nvSpPr>
        <p:spPr bwMode="auto">
          <a:xfrm>
            <a:off x="762000" y="4191000"/>
            <a:ext cx="7772400" cy="20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pPr>
            <a:r>
              <a:rPr lang="en-US" altLang="en-US" sz="2400"/>
              <a:t>The default priority is </a:t>
            </a:r>
            <a:r>
              <a:rPr lang="en-US" altLang="en-US" sz="2400">
                <a:latin typeface="Courier New" panose="02070309020205020404" pitchFamily="49" charset="0"/>
              </a:rPr>
              <a:t>NORM_PRIORITY</a:t>
            </a:r>
          </a:p>
          <a:p>
            <a:pPr eaLnBrk="1" hangingPunct="1">
              <a:lnSpc>
                <a:spcPct val="80000"/>
              </a:lnSpc>
            </a:pPr>
            <a:r>
              <a:rPr lang="en-US" altLang="en-US" sz="2400"/>
              <a:t>Two methods used to change priority:</a:t>
            </a:r>
          </a:p>
          <a:p>
            <a:pPr lvl="2" eaLnBrk="1" hangingPunct="1">
              <a:lnSpc>
                <a:spcPct val="80000"/>
              </a:lnSpc>
              <a:buClr>
                <a:schemeClr val="hlink"/>
              </a:buClr>
              <a:buSzPct val="85000"/>
              <a:buFont typeface="Wingdings" panose="05000000000000000000" pitchFamily="2" charset="2"/>
              <a:buChar char="§"/>
            </a:pPr>
            <a:r>
              <a:rPr lang="en-US" altLang="en-US" sz="2400">
                <a:solidFill>
                  <a:schemeClr val="folHlink"/>
                </a:solidFill>
                <a:latin typeface="Courier New" panose="02070309020205020404" pitchFamily="49" charset="0"/>
              </a:rPr>
              <a:t>final void</a:t>
            </a:r>
            <a:r>
              <a:rPr lang="en-US" altLang="en-US" sz="2400">
                <a:latin typeface="Courier New" panose="02070309020205020404" pitchFamily="49" charset="0"/>
              </a:rPr>
              <a:t> setPriority(</a:t>
            </a:r>
            <a:r>
              <a:rPr lang="en-US" altLang="en-US" sz="2400">
                <a:solidFill>
                  <a:schemeClr val="folHlink"/>
                </a:solidFill>
                <a:latin typeface="Courier New" panose="02070309020205020404" pitchFamily="49" charset="0"/>
              </a:rPr>
              <a:t>int</a:t>
            </a:r>
            <a:r>
              <a:rPr lang="en-US" altLang="en-US" sz="2400">
                <a:latin typeface="Courier New" panose="02070309020205020404" pitchFamily="49" charset="0"/>
              </a:rPr>
              <a:t> newp):</a:t>
            </a:r>
            <a:r>
              <a:rPr lang="en-US" altLang="en-US" sz="2400"/>
              <a:t> changes the thread’s current priority. </a:t>
            </a:r>
          </a:p>
          <a:p>
            <a:pPr lvl="2" eaLnBrk="1" hangingPunct="1">
              <a:lnSpc>
                <a:spcPct val="80000"/>
              </a:lnSpc>
              <a:buClr>
                <a:schemeClr val="hlink"/>
              </a:buClr>
              <a:buSzPct val="85000"/>
              <a:buFont typeface="Wingdings" panose="05000000000000000000" pitchFamily="2" charset="2"/>
              <a:buChar char="§"/>
            </a:pPr>
            <a:r>
              <a:rPr lang="en-US" altLang="en-US" sz="2400">
                <a:solidFill>
                  <a:schemeClr val="folHlink"/>
                </a:solidFill>
                <a:latin typeface="Courier New" panose="02070309020205020404" pitchFamily="49" charset="0"/>
              </a:rPr>
              <a:t>final int</a:t>
            </a:r>
            <a:r>
              <a:rPr lang="en-US" altLang="en-US" sz="2400">
                <a:latin typeface="Courier New" panose="02070309020205020404" pitchFamily="49" charset="0"/>
              </a:rPr>
              <a:t> getPriority</a:t>
            </a:r>
            <a:r>
              <a:rPr lang="en-US" altLang="en-US" sz="2400"/>
              <a:t>(): returns the thread’s priority.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67591"/>
                                        </p:tgtEl>
                                        <p:attrNameLst>
                                          <p:attrName>style.visibility</p:attrName>
                                        </p:attrNameLst>
                                      </p:cBhvr>
                                      <p:to>
                                        <p:strVal val="visible"/>
                                      </p:to>
                                    </p:set>
                                    <p:anim calcmode="lin" valueType="num">
                                      <p:cBhvr>
                                        <p:cTn id="7" dur="1000" fill="hold"/>
                                        <p:tgtEl>
                                          <p:spTgt spid="67591"/>
                                        </p:tgtEl>
                                        <p:attrNameLst>
                                          <p:attrName>ppt_x</p:attrName>
                                        </p:attrNameLst>
                                      </p:cBhvr>
                                      <p:tavLst>
                                        <p:tav tm="0">
                                          <p:val>
                                            <p:strVal val="#ppt_x-.2"/>
                                          </p:val>
                                        </p:tav>
                                        <p:tav tm="100000">
                                          <p:val>
                                            <p:strVal val="#ppt_x"/>
                                          </p:val>
                                        </p:tav>
                                      </p:tavLst>
                                    </p:anim>
                                    <p:anim calcmode="lin" valueType="num">
                                      <p:cBhvr>
                                        <p:cTn id="8" dur="1000" fill="hold"/>
                                        <p:tgtEl>
                                          <p:spTgt spid="67591"/>
                                        </p:tgtEl>
                                        <p:attrNameLst>
                                          <p:attrName>ppt_y</p:attrName>
                                        </p:attrNameLst>
                                      </p:cBhvr>
                                      <p:tavLst>
                                        <p:tav tm="0">
                                          <p:val>
                                            <p:strVal val="#ppt_y"/>
                                          </p:val>
                                        </p:tav>
                                        <p:tav tm="100000">
                                          <p:val>
                                            <p:strVal val="#ppt_y"/>
                                          </p:val>
                                        </p:tav>
                                      </p:tavLst>
                                    </p:anim>
                                    <p:animEffect transition="in" filter="wipe(right)" prLst="gradientSize: 0.1">
                                      <p:cBhvr>
                                        <p:cTn id="9" dur="1000"/>
                                        <p:tgtEl>
                                          <p:spTgt spid="67591"/>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67592"/>
                                        </p:tgtEl>
                                        <p:attrNameLst>
                                          <p:attrName>style.visibility</p:attrName>
                                        </p:attrNameLst>
                                      </p:cBhvr>
                                      <p:to>
                                        <p:strVal val="visible"/>
                                      </p:to>
                                    </p:set>
                                    <p:animEffect transition="in" filter="wipe(up)">
                                      <p:cBhvr>
                                        <p:cTn id="14"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IN" altLang="en-US" smtClean="0"/>
              <a:t>Thread priorities - Points</a:t>
            </a:r>
          </a:p>
        </p:txBody>
      </p:sp>
      <p:sp>
        <p:nvSpPr>
          <p:cNvPr id="24579" name="Content Placeholder 2"/>
          <p:cNvSpPr>
            <a:spLocks noGrp="1"/>
          </p:cNvSpPr>
          <p:nvPr>
            <p:ph idx="1"/>
          </p:nvPr>
        </p:nvSpPr>
        <p:spPr/>
        <p:txBody>
          <a:bodyPr/>
          <a:lstStyle/>
          <a:p>
            <a:pPr eaLnBrk="1" hangingPunct="1"/>
            <a:r>
              <a:rPr lang="en-IN" altLang="en-US" smtClean="0"/>
              <a:t>Threads carry normal priority when a priority is not specified.</a:t>
            </a:r>
          </a:p>
          <a:p>
            <a:pPr eaLnBrk="1" hangingPunct="1"/>
            <a:r>
              <a:rPr lang="en-IN" altLang="en-US" smtClean="0"/>
              <a:t>Thread with highest priority will be given preference in execution. But there is no guarantee that it will be in running state the moment it starts.</a:t>
            </a:r>
          </a:p>
          <a:p>
            <a:pPr eaLnBrk="1" hangingPunct="1"/>
            <a:r>
              <a:rPr lang="en-IN" altLang="en-US" smtClean="0"/>
              <a:t>Always the currently executing thread might have the higher priority.</a:t>
            </a:r>
          </a:p>
          <a:p>
            <a:pPr eaLnBrk="1" hangingPunct="1"/>
            <a:r>
              <a:rPr lang="en-IN" altLang="en-US" smtClean="0"/>
              <a:t>It is the thread scheduler which decides what thread should be executed.</a:t>
            </a:r>
          </a:p>
          <a:p>
            <a:pPr eaLnBrk="1" hangingPunct="1"/>
            <a:endParaRPr lang="en-IN" altLang="en-US"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IN" altLang="en-US" smtClean="0"/>
              <a:t>yield() method</a:t>
            </a:r>
          </a:p>
        </p:txBody>
      </p:sp>
      <p:sp>
        <p:nvSpPr>
          <p:cNvPr id="25603" name="Content Placeholder 2"/>
          <p:cNvSpPr>
            <a:spLocks noGrp="1"/>
          </p:cNvSpPr>
          <p:nvPr>
            <p:ph idx="1"/>
          </p:nvPr>
        </p:nvSpPr>
        <p:spPr>
          <a:xfrm>
            <a:off x="684213" y="1412875"/>
            <a:ext cx="8229600" cy="4759325"/>
          </a:xfrm>
        </p:spPr>
        <p:txBody>
          <a:bodyPr/>
          <a:lstStyle/>
          <a:p>
            <a:pPr eaLnBrk="1" hangingPunct="1"/>
            <a:r>
              <a:rPr lang="en-IN" altLang="en-US" sz="2400" smtClean="0"/>
              <a:t>Theoretically, to ‘yield’ means to let go, to give up, to surrender. </a:t>
            </a:r>
          </a:p>
          <a:p>
            <a:pPr eaLnBrk="1" hangingPunct="1"/>
            <a:r>
              <a:rPr lang="en-IN" altLang="en-US" sz="2400" smtClean="0"/>
              <a:t>A yielding thread tells the virtual machine that it’s willing to let other threads be scheduled in its place. </a:t>
            </a:r>
          </a:p>
          <a:p>
            <a:pPr eaLnBrk="1" hangingPunct="1"/>
            <a:r>
              <a:rPr lang="en-IN" altLang="en-US" sz="2400" smtClean="0"/>
              <a:t>This indicates that it’s not doing something too critical. </a:t>
            </a:r>
          </a:p>
          <a:p>
            <a:pPr eaLnBrk="1" hangingPunct="1"/>
            <a:r>
              <a:rPr lang="en-IN" altLang="en-US" sz="2400" smtClean="0"/>
              <a:t>Note that it’s only a hint, though, and not guaranteed to have any effect at all.</a:t>
            </a:r>
          </a:p>
          <a:p>
            <a:pPr eaLnBrk="1" hangingPunct="1"/>
            <a:r>
              <a:rPr lang="en-IN" altLang="en-US" sz="2400" b="1" smtClean="0"/>
              <a:t>It means that the thread is not doing anything particularly important and if any other threads or processes need to be run, they should run. Otherwise, the current thread will continue to run.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IN" altLang="en-US" smtClean="0"/>
              <a:t>public static native void yield();</a:t>
            </a:r>
          </a:p>
        </p:txBody>
      </p:sp>
      <p:sp>
        <p:nvSpPr>
          <p:cNvPr id="26627" name="Content Placeholder 2"/>
          <p:cNvSpPr>
            <a:spLocks noGrp="1"/>
          </p:cNvSpPr>
          <p:nvPr>
            <p:ph idx="1"/>
          </p:nvPr>
        </p:nvSpPr>
        <p:spPr/>
        <p:txBody>
          <a:bodyPr/>
          <a:lstStyle/>
          <a:p>
            <a:pPr eaLnBrk="1" hangingPunct="1"/>
            <a:r>
              <a:rPr lang="en-IN" altLang="en-US" smtClean="0"/>
              <a:t>A hint to the scheduler that the current thread is willing to yield its current use of a processor.</a:t>
            </a:r>
          </a:p>
          <a:p>
            <a:pPr eaLnBrk="1" hangingPunct="1"/>
            <a:r>
              <a:rPr lang="en-IN" altLang="en-US" smtClean="0"/>
              <a:t>The scheduler is free to ignore this hint. </a:t>
            </a:r>
          </a:p>
          <a:p>
            <a:pPr eaLnBrk="1" hangingPunct="1"/>
            <a:r>
              <a:rPr lang="en-IN" altLang="en-US" smtClean="0"/>
              <a:t>Yield is a heuristic attempt to improve relative progression between threads that would otherwise over-utilize a CPU.</a:t>
            </a:r>
          </a:p>
          <a:p>
            <a:pPr eaLnBrk="1" hangingPunct="1"/>
            <a:r>
              <a:rPr lang="en-IN" altLang="en-US" smtClean="0"/>
              <a:t> Its use should be combined with detailed profiling and benchmarking to ensure that it actually has the desired effect.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IN" altLang="en-US" smtClean="0"/>
              <a:t>Use of yield method</a:t>
            </a:r>
          </a:p>
        </p:txBody>
      </p:sp>
      <p:sp>
        <p:nvSpPr>
          <p:cNvPr id="27651" name="Content Placeholder 2"/>
          <p:cNvSpPr>
            <a:spLocks noGrp="1"/>
          </p:cNvSpPr>
          <p:nvPr>
            <p:ph idx="1"/>
          </p:nvPr>
        </p:nvSpPr>
        <p:spPr>
          <a:xfrm>
            <a:off x="457200" y="1412875"/>
            <a:ext cx="8456613" cy="4525963"/>
          </a:xfrm>
        </p:spPr>
        <p:txBody>
          <a:bodyPr/>
          <a:lstStyle/>
          <a:p>
            <a:pPr eaLnBrk="1" hangingPunct="1"/>
            <a:r>
              <a:rPr lang="en-IN" altLang="en-US" sz="2400" smtClean="0"/>
              <a:t>Whenever a thread calls java.lang.Thread.yield method, it gives hint to the thread scheduler that it is ready to pause its execution. </a:t>
            </a:r>
          </a:p>
          <a:p>
            <a:pPr eaLnBrk="1" hangingPunct="1"/>
            <a:r>
              <a:rPr lang="en-IN" altLang="en-US" sz="2400" smtClean="0"/>
              <a:t>Thread scheduler is free to ignore this hint.</a:t>
            </a:r>
          </a:p>
          <a:p>
            <a:pPr eaLnBrk="1" hangingPunct="1"/>
            <a:r>
              <a:rPr lang="en-IN" altLang="en-US" sz="2400" smtClean="0"/>
              <a:t>If any thread executes yield method , thread scheduler checks if there is any thread with same or high priority than this thread. </a:t>
            </a:r>
          </a:p>
          <a:p>
            <a:pPr eaLnBrk="1" hangingPunct="1"/>
            <a:r>
              <a:rPr lang="en-IN" altLang="en-US" sz="2400" smtClean="0"/>
              <a:t>If processor finds any thread with higher or same priority then it will move the current thread to Ready/Runnable state and give processor to other thread and if not – current thread will keep executing.</a:t>
            </a:r>
          </a:p>
          <a:p>
            <a:pPr eaLnBrk="1" hangingPunct="1"/>
            <a:endParaRPr lang="en-IN" altLang="en-US" sz="240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IN" altLang="en-US" smtClean="0"/>
              <a:t>Yield()</a:t>
            </a:r>
          </a:p>
        </p:txBody>
      </p:sp>
      <p:pic>
        <p:nvPicPr>
          <p:cNvPr id="2867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28800"/>
            <a:ext cx="716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IN" altLang="en-US" smtClean="0"/>
              <a:t>Sleep vs Yield</a:t>
            </a:r>
          </a:p>
        </p:txBody>
      </p:sp>
      <p:graphicFrame>
        <p:nvGraphicFramePr>
          <p:cNvPr id="7" name="Table 6"/>
          <p:cNvGraphicFramePr>
            <a:graphicFrameLocks noGrp="1"/>
          </p:cNvGraphicFramePr>
          <p:nvPr/>
        </p:nvGraphicFramePr>
        <p:xfrm>
          <a:off x="684213" y="1497013"/>
          <a:ext cx="8229600" cy="4540250"/>
        </p:xfrm>
        <a:graphic>
          <a:graphicData uri="http://schemas.openxmlformats.org/drawingml/2006/table">
            <a:tbl>
              <a:tblPr>
                <a:tableStyleId>{37CE84F3-28C3-443E-9E96-99CF82512B78}</a:tableStyleId>
              </a:tblPr>
              <a:tblGrid>
                <a:gridCol w="2743200"/>
                <a:gridCol w="2743200"/>
                <a:gridCol w="2743200"/>
              </a:tblGrid>
              <a:tr h="365658">
                <a:tc>
                  <a:txBody>
                    <a:bodyPr/>
                    <a:lstStyle/>
                    <a:p>
                      <a:endParaRPr lang="en-IN" sz="1800" dirty="0"/>
                    </a:p>
                  </a:txBody>
                  <a:tcPr marT="45707" marB="45707"/>
                </a:tc>
                <a:tc>
                  <a:txBody>
                    <a:bodyPr/>
                    <a:lstStyle/>
                    <a:p>
                      <a:endParaRPr lang="en-IN" sz="1800"/>
                    </a:p>
                  </a:txBody>
                  <a:tcPr marT="45707" marB="45707"/>
                </a:tc>
                <a:tc>
                  <a:txBody>
                    <a:bodyPr/>
                    <a:lstStyle/>
                    <a:p>
                      <a:endParaRPr lang="en-IN" sz="1800"/>
                    </a:p>
                  </a:txBody>
                  <a:tcPr marT="45707" marB="45707"/>
                </a:tc>
              </a:tr>
              <a:tr h="822730">
                <a:tc>
                  <a:txBody>
                    <a:bodyPr/>
                    <a:lstStyle/>
                    <a:p>
                      <a:pPr algn="l" fontAlgn="ctr"/>
                      <a:r>
                        <a:rPr lang="en-IN" sz="1800" dirty="0">
                          <a:effectLst/>
                        </a:rPr>
                        <a:t/>
                      </a:r>
                      <a:br>
                        <a:rPr lang="en-IN" sz="1800" dirty="0">
                          <a:effectLst/>
                        </a:rPr>
                      </a:br>
                      <a:endParaRPr lang="en-IN" sz="1800" b="1" dirty="0">
                        <a:solidFill>
                          <a:srgbClr val="FFFFFF"/>
                        </a:solidFill>
                        <a:effectLst/>
                        <a:latin typeface="inherit"/>
                      </a:endParaRPr>
                    </a:p>
                  </a:txBody>
                  <a:tcPr marT="45707" marB="45707"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2400" b="1" dirty="0" smtClean="0">
                          <a:effectLst/>
                        </a:rPr>
                        <a:t>Sleep</a:t>
                      </a:r>
                    </a:p>
                    <a:p>
                      <a:pPr algn="l" fontAlgn="ctr"/>
                      <a:endParaRPr lang="en-IN" sz="2400" b="1" dirty="0">
                        <a:solidFill>
                          <a:srgbClr val="FFFFFF"/>
                        </a:solidFill>
                        <a:effectLst/>
                        <a:latin typeface="inherit"/>
                      </a:endParaRPr>
                    </a:p>
                  </a:txBody>
                  <a:tcPr marT="45707" marB="45707"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b="1" dirty="0" smtClean="0">
                          <a:effectLst/>
                        </a:rPr>
                        <a:t>Yield</a:t>
                      </a:r>
                    </a:p>
                    <a:p>
                      <a:endParaRPr lang="en-IN" sz="2400" b="1" dirty="0"/>
                    </a:p>
                  </a:txBody>
                  <a:tcPr marT="45707" marB="45707"/>
                </a:tc>
              </a:tr>
              <a:tr h="350422">
                <a:tc>
                  <a:txBody>
                    <a:bodyPr/>
                    <a:lstStyle/>
                    <a:p>
                      <a:pPr algn="l" fontAlgn="ctr"/>
                      <a:endParaRPr lang="en-IN" sz="1800" b="0">
                        <a:effectLst/>
                        <a:latin typeface="inherit"/>
                      </a:endParaRPr>
                    </a:p>
                  </a:txBody>
                  <a:tcPr marL="38100" marR="38100" marT="38089" marB="38089" anchor="ctr"/>
                </a:tc>
                <a:tc>
                  <a:txBody>
                    <a:bodyPr/>
                    <a:lstStyle/>
                    <a:p>
                      <a:pPr algn="l" fontAlgn="ctr"/>
                      <a:endParaRPr lang="en-IN" sz="1800" b="0">
                        <a:effectLst/>
                        <a:latin typeface="inherit"/>
                      </a:endParaRPr>
                    </a:p>
                  </a:txBody>
                  <a:tcPr marL="38100" marR="38100" marT="38089" marB="38089" anchor="ctr"/>
                </a:tc>
                <a:tc>
                  <a:txBody>
                    <a:bodyPr/>
                    <a:lstStyle/>
                    <a:p>
                      <a:pPr algn="l" fontAlgn="ctr"/>
                      <a:endParaRPr lang="en-IN" sz="1800" b="0">
                        <a:effectLst/>
                        <a:latin typeface="inherit"/>
                      </a:endParaRPr>
                    </a:p>
                  </a:txBody>
                  <a:tcPr marL="38100" marR="38100" marT="38089" marB="38089" anchor="ctr"/>
                </a:tc>
              </a:tr>
              <a:tr h="624665">
                <a:tc>
                  <a:txBody>
                    <a:bodyPr/>
                    <a:lstStyle/>
                    <a:p>
                      <a:pPr algn="l" fontAlgn="ctr"/>
                      <a:r>
                        <a:rPr lang="en-IN" sz="1800">
                          <a:effectLst/>
                        </a:rPr>
                        <a:t>Currently Executing Thread State</a:t>
                      </a:r>
                      <a:endParaRPr lang="en-IN" sz="1800" b="0">
                        <a:effectLst/>
                        <a:latin typeface="inherit"/>
                      </a:endParaRPr>
                    </a:p>
                  </a:txBody>
                  <a:tcPr marL="38100" marR="38100" marT="38089" marB="38089" anchor="ctr"/>
                </a:tc>
                <a:tc>
                  <a:txBody>
                    <a:bodyPr/>
                    <a:lstStyle/>
                    <a:p>
                      <a:pPr algn="l" fontAlgn="ctr"/>
                      <a:r>
                        <a:rPr lang="en-IN" sz="1800">
                          <a:effectLst/>
                        </a:rPr>
                        <a:t>Stops for the specified time</a:t>
                      </a:r>
                      <a:endParaRPr lang="en-IN" sz="1800" b="0">
                        <a:effectLst/>
                        <a:latin typeface="inherit"/>
                      </a:endParaRPr>
                    </a:p>
                  </a:txBody>
                  <a:tcPr marL="38100" marR="38100" marT="38089" marB="38089" anchor="ctr"/>
                </a:tc>
                <a:tc>
                  <a:txBody>
                    <a:bodyPr/>
                    <a:lstStyle/>
                    <a:p>
                      <a:pPr algn="l" fontAlgn="ctr"/>
                      <a:r>
                        <a:rPr lang="en-IN" sz="1800">
                          <a:effectLst/>
                        </a:rPr>
                        <a:t>Pauses the current thread</a:t>
                      </a:r>
                      <a:endParaRPr lang="en-IN" sz="1800" b="0">
                        <a:effectLst/>
                        <a:latin typeface="inherit"/>
                      </a:endParaRPr>
                    </a:p>
                  </a:txBody>
                  <a:tcPr marL="38100" marR="38100" marT="38089" marB="38089" anchor="ctr"/>
                </a:tc>
              </a:tr>
              <a:tr h="350422">
                <a:tc>
                  <a:txBody>
                    <a:bodyPr/>
                    <a:lstStyle/>
                    <a:p>
                      <a:pPr algn="l" fontAlgn="ctr"/>
                      <a:endParaRPr lang="en-IN" sz="1800" b="0">
                        <a:effectLst/>
                        <a:latin typeface="inherit"/>
                      </a:endParaRPr>
                    </a:p>
                  </a:txBody>
                  <a:tcPr marL="38100" marR="38100" marT="38089" marB="38089" anchor="ctr"/>
                </a:tc>
                <a:tc>
                  <a:txBody>
                    <a:bodyPr/>
                    <a:lstStyle/>
                    <a:p>
                      <a:pPr algn="l" fontAlgn="ctr"/>
                      <a:endParaRPr lang="en-IN" sz="1800" b="0">
                        <a:effectLst/>
                        <a:latin typeface="inherit"/>
                      </a:endParaRPr>
                    </a:p>
                  </a:txBody>
                  <a:tcPr marL="38100" marR="38100" marT="38089" marB="38089" anchor="ctr"/>
                </a:tc>
                <a:tc>
                  <a:txBody>
                    <a:bodyPr/>
                    <a:lstStyle/>
                    <a:p>
                      <a:pPr algn="l" fontAlgn="ctr"/>
                      <a:endParaRPr lang="en-IN" sz="1800" b="0">
                        <a:effectLst/>
                        <a:latin typeface="inherit"/>
                      </a:endParaRPr>
                    </a:p>
                  </a:txBody>
                  <a:tcPr marL="38100" marR="38100" marT="38089" marB="38089" anchor="ctr"/>
                </a:tc>
              </a:tr>
              <a:tr h="350422">
                <a:tc>
                  <a:txBody>
                    <a:bodyPr/>
                    <a:lstStyle/>
                    <a:p>
                      <a:pPr algn="l" fontAlgn="ctr"/>
                      <a:r>
                        <a:rPr lang="en-IN" sz="1800">
                          <a:effectLst/>
                        </a:rPr>
                        <a:t>Interrupted Exception</a:t>
                      </a:r>
                      <a:endParaRPr lang="en-IN" sz="1800" b="0">
                        <a:effectLst/>
                        <a:latin typeface="inherit"/>
                      </a:endParaRPr>
                    </a:p>
                  </a:txBody>
                  <a:tcPr marL="38100" marR="38100" marT="38089" marB="38089" anchor="ctr"/>
                </a:tc>
                <a:tc>
                  <a:txBody>
                    <a:bodyPr/>
                    <a:lstStyle/>
                    <a:p>
                      <a:pPr algn="l" fontAlgn="ctr"/>
                      <a:r>
                        <a:rPr lang="en-IN" sz="1800">
                          <a:effectLst/>
                        </a:rPr>
                        <a:t>Yes , throws IE</a:t>
                      </a:r>
                      <a:endParaRPr lang="en-IN" sz="1800" b="0">
                        <a:effectLst/>
                        <a:latin typeface="inherit"/>
                      </a:endParaRPr>
                    </a:p>
                  </a:txBody>
                  <a:tcPr marL="38100" marR="38100" marT="38089" marB="38089" anchor="ctr"/>
                </a:tc>
                <a:tc>
                  <a:txBody>
                    <a:bodyPr/>
                    <a:lstStyle/>
                    <a:p>
                      <a:pPr algn="l" fontAlgn="ctr"/>
                      <a:r>
                        <a:rPr lang="en-IN" sz="1800">
                          <a:effectLst/>
                        </a:rPr>
                        <a:t>No</a:t>
                      </a:r>
                      <a:endParaRPr lang="en-IN" sz="1800" b="0">
                        <a:effectLst/>
                        <a:latin typeface="inherit"/>
                      </a:endParaRPr>
                    </a:p>
                  </a:txBody>
                  <a:tcPr marL="38100" marR="38100" marT="38089" marB="38089" anchor="ctr"/>
                </a:tc>
              </a:tr>
              <a:tr h="350422">
                <a:tc>
                  <a:txBody>
                    <a:bodyPr/>
                    <a:lstStyle/>
                    <a:p>
                      <a:pPr algn="l" fontAlgn="ctr"/>
                      <a:endParaRPr lang="en-IN" sz="1800" b="0">
                        <a:effectLst/>
                        <a:latin typeface="inherit"/>
                      </a:endParaRPr>
                    </a:p>
                  </a:txBody>
                  <a:tcPr marL="38100" marR="38100" marT="38089" marB="38089" anchor="ctr"/>
                </a:tc>
                <a:tc>
                  <a:txBody>
                    <a:bodyPr/>
                    <a:lstStyle/>
                    <a:p>
                      <a:pPr algn="l" fontAlgn="ctr"/>
                      <a:endParaRPr lang="en-IN" sz="1800" b="0">
                        <a:effectLst/>
                        <a:latin typeface="inherit"/>
                      </a:endParaRPr>
                    </a:p>
                  </a:txBody>
                  <a:tcPr marL="38100" marR="38100" marT="38089" marB="38089" anchor="ctr"/>
                </a:tc>
                <a:tc>
                  <a:txBody>
                    <a:bodyPr/>
                    <a:lstStyle/>
                    <a:p>
                      <a:pPr algn="l" fontAlgn="ctr"/>
                      <a:endParaRPr lang="en-IN" sz="1800" b="0">
                        <a:effectLst/>
                        <a:latin typeface="inherit"/>
                      </a:endParaRPr>
                    </a:p>
                  </a:txBody>
                  <a:tcPr marL="38100" marR="38100" marT="38089" marB="38089" anchor="ctr"/>
                </a:tc>
              </a:tr>
              <a:tr h="350422">
                <a:tc>
                  <a:txBody>
                    <a:bodyPr/>
                    <a:lstStyle/>
                    <a:p>
                      <a:pPr algn="l" fontAlgn="ctr"/>
                      <a:r>
                        <a:rPr lang="en-IN" sz="1800">
                          <a:effectLst/>
                        </a:rPr>
                        <a:t>Give Up Monitors</a:t>
                      </a:r>
                      <a:endParaRPr lang="en-IN" sz="1800" b="0">
                        <a:effectLst/>
                        <a:latin typeface="inherit"/>
                      </a:endParaRPr>
                    </a:p>
                  </a:txBody>
                  <a:tcPr marL="38100" marR="38100" marT="38089" marB="38089" anchor="ctr"/>
                </a:tc>
                <a:tc>
                  <a:txBody>
                    <a:bodyPr/>
                    <a:lstStyle/>
                    <a:p>
                      <a:pPr algn="l" fontAlgn="ctr"/>
                      <a:r>
                        <a:rPr lang="en-IN" sz="1800">
                          <a:effectLst/>
                        </a:rPr>
                        <a:t>No</a:t>
                      </a:r>
                      <a:endParaRPr lang="en-IN" sz="1800" b="0">
                        <a:effectLst/>
                        <a:latin typeface="inherit"/>
                      </a:endParaRPr>
                    </a:p>
                  </a:txBody>
                  <a:tcPr marL="38100" marR="38100" marT="38089" marB="38089" anchor="ctr"/>
                </a:tc>
                <a:tc>
                  <a:txBody>
                    <a:bodyPr/>
                    <a:lstStyle/>
                    <a:p>
                      <a:pPr algn="l" fontAlgn="ctr"/>
                      <a:r>
                        <a:rPr lang="en-IN" sz="1800">
                          <a:effectLst/>
                        </a:rPr>
                        <a:t>Yes</a:t>
                      </a:r>
                      <a:endParaRPr lang="en-IN" sz="1800" b="0">
                        <a:effectLst/>
                        <a:latin typeface="inherit"/>
                      </a:endParaRPr>
                    </a:p>
                  </a:txBody>
                  <a:tcPr marL="38100" marR="38100" marT="38089" marB="38089" anchor="ctr"/>
                </a:tc>
              </a:tr>
              <a:tr h="350422">
                <a:tc>
                  <a:txBody>
                    <a:bodyPr/>
                    <a:lstStyle/>
                    <a:p>
                      <a:pPr algn="l" fontAlgn="ctr"/>
                      <a:endParaRPr lang="en-IN" sz="1800" b="0">
                        <a:effectLst/>
                        <a:latin typeface="inherit"/>
                      </a:endParaRPr>
                    </a:p>
                  </a:txBody>
                  <a:tcPr marL="38100" marR="38100" marT="38089" marB="38089" anchor="ctr"/>
                </a:tc>
                <a:tc>
                  <a:txBody>
                    <a:bodyPr/>
                    <a:lstStyle/>
                    <a:p>
                      <a:pPr algn="l" fontAlgn="ctr"/>
                      <a:endParaRPr lang="en-IN" sz="1800" b="0">
                        <a:effectLst/>
                        <a:latin typeface="inherit"/>
                      </a:endParaRPr>
                    </a:p>
                  </a:txBody>
                  <a:tcPr marL="38100" marR="38100" marT="38089" marB="38089" anchor="ctr"/>
                </a:tc>
                <a:tc>
                  <a:txBody>
                    <a:bodyPr/>
                    <a:lstStyle/>
                    <a:p>
                      <a:pPr algn="l" fontAlgn="ctr"/>
                      <a:endParaRPr lang="en-IN" sz="1800" b="0">
                        <a:effectLst/>
                        <a:latin typeface="inherit"/>
                      </a:endParaRPr>
                    </a:p>
                  </a:txBody>
                  <a:tcPr marL="38100" marR="38100" marT="38089" marB="38089" anchor="ctr"/>
                </a:tc>
              </a:tr>
              <a:tr h="624665">
                <a:tc>
                  <a:txBody>
                    <a:bodyPr/>
                    <a:lstStyle/>
                    <a:p>
                      <a:pPr algn="l" fontAlgn="ctr"/>
                      <a:endParaRPr lang="en-IN" sz="1800" b="0">
                        <a:effectLst/>
                        <a:latin typeface="inherit"/>
                      </a:endParaRPr>
                    </a:p>
                  </a:txBody>
                  <a:tcPr marL="38100" marR="38100" marT="38089" marB="38089" anchor="ctr"/>
                </a:tc>
                <a:tc>
                  <a:txBody>
                    <a:bodyPr/>
                    <a:lstStyle/>
                    <a:p>
                      <a:pPr algn="l" fontAlgn="ctr"/>
                      <a:r>
                        <a:rPr lang="en-IN" sz="1800">
                          <a:effectLst/>
                        </a:rPr>
                        <a:t/>
                      </a:r>
                      <a:br>
                        <a:rPr lang="en-IN" sz="1800">
                          <a:effectLst/>
                        </a:rPr>
                      </a:br>
                      <a:endParaRPr lang="en-IN" sz="1800" b="0">
                        <a:effectLst/>
                        <a:latin typeface="inherit"/>
                      </a:endParaRPr>
                    </a:p>
                  </a:txBody>
                  <a:tcPr marL="38100" marR="38100" marT="38089" marB="38089" anchor="ctr"/>
                </a:tc>
                <a:tc>
                  <a:txBody>
                    <a:bodyPr/>
                    <a:lstStyle/>
                    <a:p>
                      <a:endParaRPr lang="en-IN" sz="1800" dirty="0"/>
                    </a:p>
                  </a:txBody>
                  <a:tcPr marT="45707" marB="45707"/>
                </a:tc>
              </a:tr>
            </a:tbl>
          </a:graphicData>
        </a:graphic>
      </p:graphicFrame>
      <p:sp>
        <p:nvSpPr>
          <p:cNvPr id="30754" name="Rectangle 2"/>
          <p:cNvSpPr>
            <a:spLocks noChangeArrowheads="1"/>
          </p:cNvSpPr>
          <p:nvPr/>
        </p:nvSpPr>
        <p:spPr bwMode="auto">
          <a:xfrm>
            <a:off x="684213"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r>
              <a:rPr lang="en-US" altLang="en-US">
                <a:latin typeface="Times New Roman" panose="02020603050405020304" pitchFamily="18" charset="0"/>
              </a:rPr>
              <a:t/>
            </a:r>
            <a:br>
              <a:rPr lang="en-US" altLang="en-US">
                <a:latin typeface="Times New Roman" panose="02020603050405020304" pitchFamily="18" charset="0"/>
              </a:rPr>
            </a:br>
            <a:endParaRPr lang="en-US" altLang="en-US">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Thread Synchronization 2-1</a:t>
            </a:r>
          </a:p>
        </p:txBody>
      </p:sp>
      <p:sp>
        <p:nvSpPr>
          <p:cNvPr id="31747" name="Rectangle 3"/>
          <p:cNvSpPr>
            <a:spLocks noGrp="1" noChangeArrowheads="1"/>
          </p:cNvSpPr>
          <p:nvPr>
            <p:ph type="body" idx="1"/>
          </p:nvPr>
        </p:nvSpPr>
        <p:spPr>
          <a:xfrm>
            <a:off x="685800" y="1752600"/>
            <a:ext cx="8226425" cy="4419600"/>
          </a:xfrm>
        </p:spPr>
        <p:txBody>
          <a:bodyPr/>
          <a:lstStyle/>
          <a:p>
            <a:pPr eaLnBrk="1" hangingPunct="1"/>
            <a:r>
              <a:rPr lang="en-US" altLang="en-US" smtClean="0"/>
              <a:t>At times, two or more threads may try to access a resource at the same time.</a:t>
            </a:r>
          </a:p>
          <a:p>
            <a:pPr lvl="1" eaLnBrk="1" hangingPunct="1"/>
            <a:r>
              <a:rPr lang="en-US" altLang="en-US" smtClean="0"/>
              <a:t>For example, one thread might try to read data from a file while the other tries to change the data in the same file.</a:t>
            </a:r>
          </a:p>
          <a:p>
            <a:pPr eaLnBrk="1" hangingPunct="1"/>
            <a:r>
              <a:rPr lang="en-US" altLang="en-US" smtClean="0"/>
              <a:t>In such a case, data may become inconsistent.</a:t>
            </a:r>
          </a:p>
          <a:p>
            <a:pPr eaLnBrk="1" hangingPunct="1"/>
            <a:r>
              <a:rPr lang="en-US" altLang="en-US" smtClean="0"/>
              <a:t>To ensure that a shared resource is used by only one thread at any point of time, we use </a:t>
            </a:r>
            <a:r>
              <a:rPr lang="en-US" altLang="en-US" smtClean="0">
                <a:latin typeface="Courier New" panose="02070309020205020404" pitchFamily="49" charset="0"/>
              </a:rPr>
              <a:t>synchronization</a:t>
            </a:r>
            <a:r>
              <a:rPr lang="en-US" altLang="en-US" smtClean="0"/>
              <a: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z="4000" smtClean="0"/>
              <a:t>Thread Synchronization 2-2</a:t>
            </a:r>
          </a:p>
        </p:txBody>
      </p:sp>
      <p:sp>
        <p:nvSpPr>
          <p:cNvPr id="79875" name="Rectangle 3"/>
          <p:cNvSpPr>
            <a:spLocks noGrp="1" noChangeArrowheads="1"/>
          </p:cNvSpPr>
          <p:nvPr>
            <p:ph type="body" idx="1"/>
          </p:nvPr>
        </p:nvSpPr>
        <p:spPr>
          <a:xfrm>
            <a:off x="762000" y="1828800"/>
            <a:ext cx="7772400" cy="4114800"/>
          </a:xfrm>
        </p:spPr>
        <p:txBody>
          <a:bodyPr/>
          <a:lstStyle/>
          <a:p>
            <a:pPr eaLnBrk="1" hangingPunct="1">
              <a:lnSpc>
                <a:spcPct val="80000"/>
              </a:lnSpc>
            </a:pPr>
            <a:r>
              <a:rPr lang="en-US" altLang="en-US" sz="2400" smtClean="0"/>
              <a:t>Synchronization is based on the concept of monitor.</a:t>
            </a:r>
          </a:p>
          <a:p>
            <a:pPr eaLnBrk="1" hangingPunct="1">
              <a:lnSpc>
                <a:spcPct val="80000"/>
              </a:lnSpc>
            </a:pPr>
            <a:r>
              <a:rPr lang="en-US" altLang="en-US" sz="2400" smtClean="0"/>
              <a:t>A monitor is an object that is used as a mutually exclusive lock.</a:t>
            </a:r>
          </a:p>
          <a:p>
            <a:pPr eaLnBrk="1" hangingPunct="1">
              <a:lnSpc>
                <a:spcPct val="80000"/>
              </a:lnSpc>
            </a:pPr>
            <a:r>
              <a:rPr lang="en-US" altLang="en-US" sz="2400" smtClean="0"/>
              <a:t>Only one thread can enter a monitor.</a:t>
            </a:r>
          </a:p>
          <a:p>
            <a:pPr eaLnBrk="1" hangingPunct="1">
              <a:lnSpc>
                <a:spcPct val="80000"/>
              </a:lnSpc>
            </a:pPr>
            <a:r>
              <a:rPr lang="en-US" altLang="en-US" sz="2400" smtClean="0"/>
              <a:t>When one thread enters the monitor, it means that the thread has acquired a lock and all other threads must wait till that thread exits the monitor.</a:t>
            </a:r>
          </a:p>
          <a:p>
            <a:pPr eaLnBrk="1" hangingPunct="1">
              <a:lnSpc>
                <a:spcPct val="80000"/>
              </a:lnSpc>
            </a:pPr>
            <a:r>
              <a:rPr lang="en-US" altLang="en-US" sz="2400" smtClean="0"/>
              <a:t>For a thread to enter the monitor of an object, the programmer must invoke a method created using the </a:t>
            </a:r>
            <a:r>
              <a:rPr lang="en-US" altLang="en-US" sz="2400" smtClean="0">
                <a:latin typeface="Courier New" panose="02070309020205020404" pitchFamily="49" charset="0"/>
              </a:rPr>
              <a:t>synchronized</a:t>
            </a:r>
            <a:r>
              <a:rPr lang="en-US" altLang="en-US" sz="2400" smtClean="0"/>
              <a:t> keyword.</a:t>
            </a:r>
          </a:p>
          <a:p>
            <a:pPr eaLnBrk="1" hangingPunct="1">
              <a:lnSpc>
                <a:spcPct val="80000"/>
              </a:lnSpc>
            </a:pPr>
            <a:r>
              <a:rPr lang="en-US" altLang="en-US" sz="2400" smtClean="0"/>
              <a:t>Owner of the method has to exit from the method to give up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strips(downLeft)">
                                      <p:cBhvr>
                                        <p:cTn id="7" dur="500"/>
                                        <p:tgtEl>
                                          <p:spTgt spid="7987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79875">
                                            <p:txEl>
                                              <p:pRg st="0" end="0"/>
                                            </p:txEl>
                                          </p:spTgt>
                                        </p:tgtEl>
                                        <p:attrNameLst>
                                          <p:attrName>style.visibility</p:attrName>
                                        </p:attrNameLst>
                                      </p:cBhvr>
                                      <p:to>
                                        <p:strVal val="visible"/>
                                      </p:to>
                                    </p:set>
                                    <p:anim calcmode="lin" valueType="num">
                                      <p:cBhvr additive="base">
                                        <p:cTn id="10"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11" dur="500" fill="hold"/>
                                        <p:tgtEl>
                                          <p:spTgt spid="79875">
                                            <p:txEl>
                                              <p:pRg st="0" end="0"/>
                                            </p:txEl>
                                          </p:spTgt>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79875">
                                            <p:txEl>
                                              <p:pRg st="1" end="1"/>
                                            </p:txEl>
                                          </p:spTgt>
                                        </p:tgtEl>
                                        <p:attrNameLst>
                                          <p:attrName>style.visibility</p:attrName>
                                        </p:attrNameLst>
                                      </p:cBhvr>
                                      <p:to>
                                        <p:strVal val="visible"/>
                                      </p:to>
                                    </p:set>
                                    <p:anim calcmode="lin" valueType="num">
                                      <p:cBhvr additive="base">
                                        <p:cTn id="14"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79875">
                                            <p:txEl>
                                              <p:pRg st="1" end="1"/>
                                            </p:txEl>
                                          </p:spTgt>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79875">
                                            <p:txEl>
                                              <p:pRg st="2" end="2"/>
                                            </p:txEl>
                                          </p:spTgt>
                                        </p:tgtEl>
                                        <p:attrNameLst>
                                          <p:attrName>style.visibility</p:attrName>
                                        </p:attrNameLst>
                                      </p:cBhvr>
                                      <p:to>
                                        <p:strVal val="visible"/>
                                      </p:to>
                                    </p:set>
                                    <p:anim calcmode="lin" valueType="num">
                                      <p:cBhvr additive="base">
                                        <p:cTn id="18"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9875">
                                            <p:txEl>
                                              <p:pRg st="2" end="2"/>
                                            </p:txEl>
                                          </p:spTgt>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79875">
                                            <p:txEl>
                                              <p:pRg st="3" end="3"/>
                                            </p:txEl>
                                          </p:spTgt>
                                        </p:tgtEl>
                                        <p:attrNameLst>
                                          <p:attrName>style.visibility</p:attrName>
                                        </p:attrNameLst>
                                      </p:cBhvr>
                                      <p:to>
                                        <p:strVal val="visible"/>
                                      </p:to>
                                    </p:set>
                                    <p:anim calcmode="lin" valueType="num">
                                      <p:cBhvr additive="base">
                                        <p:cTn id="22" dur="500" fill="hold"/>
                                        <p:tgtEl>
                                          <p:spTgt spid="79875">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9875">
                                            <p:txEl>
                                              <p:pRg st="3" end="3"/>
                                            </p:tx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79875">
                                            <p:txEl>
                                              <p:pRg st="4" end="4"/>
                                            </p:txEl>
                                          </p:spTgt>
                                        </p:tgtEl>
                                        <p:attrNameLst>
                                          <p:attrName>style.visibility</p:attrName>
                                        </p:attrNameLst>
                                      </p:cBhvr>
                                      <p:to>
                                        <p:strVal val="visible"/>
                                      </p:to>
                                    </p:set>
                                    <p:anim calcmode="lin" valueType="num">
                                      <p:cBhvr additive="base">
                                        <p:cTn id="26" dur="500" fill="hold"/>
                                        <p:tgtEl>
                                          <p:spTgt spid="79875">
                                            <p:txEl>
                                              <p:pRg st="4" end="4"/>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79875">
                                            <p:txEl>
                                              <p:pRg st="4" end="4"/>
                                            </p:txEl>
                                          </p:spTgt>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79875">
                                            <p:txEl>
                                              <p:pRg st="5" end="5"/>
                                            </p:txEl>
                                          </p:spTgt>
                                        </p:tgtEl>
                                        <p:attrNameLst>
                                          <p:attrName>style.visibility</p:attrName>
                                        </p:attrNameLst>
                                      </p:cBhvr>
                                      <p:to>
                                        <p:strVal val="visible"/>
                                      </p:to>
                                    </p:set>
                                    <p:anim calcmode="lin" valueType="num">
                                      <p:cBhvr additive="base">
                                        <p:cTn id="30" dur="500" fill="hold"/>
                                        <p:tgtEl>
                                          <p:spTgt spid="79875">
                                            <p:txEl>
                                              <p:pRg st="5" end="5"/>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98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Synchronizing Code</a:t>
            </a:r>
          </a:p>
        </p:txBody>
      </p:sp>
      <p:sp>
        <p:nvSpPr>
          <p:cNvPr id="33795" name="Rectangle 3"/>
          <p:cNvSpPr>
            <a:spLocks noGrp="1" noChangeArrowheads="1"/>
          </p:cNvSpPr>
          <p:nvPr>
            <p:ph type="body" idx="1"/>
          </p:nvPr>
        </p:nvSpPr>
        <p:spPr>
          <a:xfrm>
            <a:off x="457200" y="2057400"/>
            <a:ext cx="8534400" cy="4267200"/>
          </a:xfrm>
        </p:spPr>
        <p:txBody>
          <a:bodyPr/>
          <a:lstStyle/>
          <a:p>
            <a:pPr eaLnBrk="1" hangingPunct="1"/>
            <a:r>
              <a:rPr lang="en-US" altLang="en-US" sz="2400" smtClean="0"/>
              <a:t>No explicit class called Monitor in Java. Each object has its own implicit monitor that is entered when any of the object’s implicit methods are called. </a:t>
            </a:r>
          </a:p>
          <a:p>
            <a:pPr eaLnBrk="1" hangingPunct="1"/>
            <a:r>
              <a:rPr lang="en-US" altLang="en-US" sz="2400" smtClean="0"/>
              <a:t>If a thread is executing within the </a:t>
            </a:r>
            <a:r>
              <a:rPr lang="en-US" altLang="en-US" sz="2400" smtClean="0">
                <a:latin typeface="Courier New" panose="02070309020205020404" pitchFamily="49" charset="0"/>
              </a:rPr>
              <a:t>synchronized </a:t>
            </a:r>
            <a:r>
              <a:rPr lang="en-US" altLang="en-US" sz="2400" smtClean="0"/>
              <a:t>method of an object</a:t>
            </a:r>
            <a:r>
              <a:rPr lang="en-US" altLang="en-US" sz="2400" smtClean="0">
                <a:latin typeface="Times New Roman" panose="02020603050405020304" pitchFamily="18" charset="0"/>
              </a:rPr>
              <a:t>, </a:t>
            </a:r>
            <a:r>
              <a:rPr lang="en-US" altLang="en-US" sz="2400" smtClean="0"/>
              <a:t>any other thread or synchronized method that tries to call that object would have to wait.</a:t>
            </a:r>
          </a:p>
          <a:p>
            <a:pPr eaLnBrk="1" hangingPunct="1"/>
            <a:r>
              <a:rPr lang="en-US" altLang="en-US" sz="2400" smtClean="0"/>
              <a:t>The owner (thread) of the monitor has to exit the monitor to give up control of the monitor to the next thread waiting in the queue.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Review 2-2</a:t>
            </a:r>
          </a:p>
        </p:txBody>
      </p:sp>
      <p:sp>
        <p:nvSpPr>
          <p:cNvPr id="6147" name="Rectangle 3"/>
          <p:cNvSpPr>
            <a:spLocks noGrp="1" noChangeArrowheads="1"/>
          </p:cNvSpPr>
          <p:nvPr>
            <p:ph type="body" idx="1"/>
          </p:nvPr>
        </p:nvSpPr>
        <p:spPr>
          <a:xfrm>
            <a:off x="762000" y="1600200"/>
            <a:ext cx="7772400" cy="1981200"/>
          </a:xfrm>
        </p:spPr>
        <p:txBody>
          <a:bodyPr/>
          <a:lstStyle/>
          <a:p>
            <a:pPr eaLnBrk="1" hangingPunct="1">
              <a:lnSpc>
                <a:spcPct val="90000"/>
              </a:lnSpc>
            </a:pPr>
            <a:r>
              <a:rPr lang="en-GB" altLang="en-US" sz="2400" smtClean="0"/>
              <a:t>JCheckBoxMenuItem and JRadioButtonMenuItem are used to implement the checkboxes and radio button in the menu bar.</a:t>
            </a:r>
          </a:p>
          <a:p>
            <a:pPr eaLnBrk="1" hangingPunct="1">
              <a:lnSpc>
                <a:spcPct val="90000"/>
              </a:lnSpc>
            </a:pPr>
            <a:endParaRPr lang="en-US" altLang="en-US" sz="2400" smtClean="0"/>
          </a:p>
          <a:p>
            <a:pPr eaLnBrk="1" hangingPunct="1">
              <a:lnSpc>
                <a:spcPct val="90000"/>
              </a:lnSpc>
            </a:pPr>
            <a:r>
              <a:rPr lang="en-GB" altLang="en-US" sz="2400" smtClean="0"/>
              <a:t>Dialog box is a modal window.</a:t>
            </a:r>
          </a:p>
          <a:p>
            <a:pPr eaLnBrk="1" hangingPunct="1">
              <a:lnSpc>
                <a:spcPct val="90000"/>
              </a:lnSpc>
            </a:pPr>
            <a:endParaRPr lang="en-US" altLang="en-US" sz="2400" b="1" smtClean="0"/>
          </a:p>
          <a:p>
            <a:pPr eaLnBrk="1" hangingPunct="1">
              <a:lnSpc>
                <a:spcPct val="90000"/>
              </a:lnSpc>
            </a:pPr>
            <a:r>
              <a:rPr lang="en-US" altLang="en-US" sz="2400" b="1" smtClean="0"/>
              <a:t>JOptionPane</a:t>
            </a:r>
            <a:r>
              <a:rPr lang="en-US" altLang="en-US" sz="2400" smtClean="0"/>
              <a:t> class is used to display the Dialog box. </a:t>
            </a:r>
          </a:p>
          <a:p>
            <a:pPr eaLnBrk="1" hangingPunct="1">
              <a:lnSpc>
                <a:spcPct val="90000"/>
              </a:lnSpc>
            </a:pPr>
            <a:endParaRPr lang="en-US" altLang="en-US" sz="240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Race condition</a:t>
            </a:r>
          </a:p>
        </p:txBody>
      </p:sp>
      <p:sp>
        <p:nvSpPr>
          <p:cNvPr id="34819" name="Rectangle 3"/>
          <p:cNvSpPr>
            <a:spLocks noGrp="1" noChangeArrowheads="1"/>
          </p:cNvSpPr>
          <p:nvPr>
            <p:ph type="body" sz="half" idx="1"/>
          </p:nvPr>
        </p:nvSpPr>
        <p:spPr>
          <a:xfrm>
            <a:off x="685800" y="2017713"/>
            <a:ext cx="7656513" cy="3011487"/>
          </a:xfrm>
        </p:spPr>
        <p:txBody>
          <a:bodyPr/>
          <a:lstStyle/>
          <a:p>
            <a:pPr eaLnBrk="1" hangingPunct="1"/>
            <a:r>
              <a:rPr lang="en-US" altLang="en-US" sz="2000" smtClean="0"/>
              <a:t>If </a:t>
            </a:r>
            <a:r>
              <a:rPr lang="en-US" altLang="en-US" sz="2000" smtClean="0">
                <a:latin typeface="Courier New" panose="02070309020205020404" pitchFamily="49" charset="0"/>
              </a:rPr>
              <a:t>synchronized</a:t>
            </a:r>
            <a:r>
              <a:rPr lang="en-US" altLang="en-US" sz="2000" smtClean="0"/>
              <a:t> keyword is omitted, all the threads can simultaneously invoke the same method, on the same object.</a:t>
            </a:r>
          </a:p>
          <a:p>
            <a:pPr eaLnBrk="1" hangingPunct="1"/>
            <a:r>
              <a:rPr lang="en-US" altLang="en-US" sz="2000" smtClean="0"/>
              <a:t>This condition is known as </a:t>
            </a:r>
            <a:r>
              <a:rPr lang="en-US" altLang="en-US" sz="2000" b="1" smtClean="0"/>
              <a:t>race condition.</a:t>
            </a:r>
          </a:p>
          <a:p>
            <a:pPr eaLnBrk="1" hangingPunct="1"/>
            <a:r>
              <a:rPr lang="en-US" altLang="en-US" sz="2000" smtClean="0"/>
              <a:t>Race conditions in a program are possible when:</a:t>
            </a:r>
          </a:p>
          <a:p>
            <a:pPr lvl="1" eaLnBrk="1" hangingPunct="1"/>
            <a:r>
              <a:rPr lang="en-US" altLang="en-US" sz="2000" smtClean="0"/>
              <a:t>Two or more threads share data.</a:t>
            </a:r>
          </a:p>
          <a:p>
            <a:pPr lvl="1" eaLnBrk="1" hangingPunct="1"/>
            <a:r>
              <a:rPr lang="en-US" altLang="en-US" sz="2000" smtClean="0"/>
              <a:t>They are reading and writing the shared data simultaneously.</a:t>
            </a:r>
          </a:p>
        </p:txBody>
      </p:sp>
      <p:sp>
        <p:nvSpPr>
          <p:cNvPr id="81924" name="WordArt 4"/>
          <p:cNvSpPr>
            <a:spLocks noChangeArrowheads="1" noChangeShapeType="1" noTextEdit="1"/>
          </p:cNvSpPr>
          <p:nvPr/>
        </p:nvSpPr>
        <p:spPr bwMode="auto">
          <a:xfrm>
            <a:off x="304800" y="4724400"/>
            <a:ext cx="2819400" cy="2133600"/>
          </a:xfrm>
          <a:prstGeom prst="rect">
            <a:avLst/>
          </a:prstGeom>
        </p:spPr>
        <p:txBody>
          <a:bodyPr wrap="none" fromWordArt="1">
            <a:prstTxWarp prst="textPlain">
              <a:avLst>
                <a:gd name="adj" fmla="val 50000"/>
              </a:avLst>
            </a:prstTxWarp>
          </a:bodyPr>
          <a:lstStyle/>
          <a:p>
            <a:r>
              <a:rPr lang="en-IN" sz="3600" i="1" kern="10">
                <a:ln w="9525">
                  <a:solidFill>
                    <a:srgbClr val="000000"/>
                  </a:solidFill>
                  <a:miter lim="800000"/>
                  <a:headEnd/>
                  <a:tailEnd/>
                </a:ln>
                <a:solidFill>
                  <a:srgbClr val="FF00FF"/>
                </a:solidFill>
                <a:latin typeface="Arial Black" panose="020B0A04020102020204" pitchFamily="34" charset="0"/>
              </a:rPr>
              <a:t>Output</a:t>
            </a:r>
          </a:p>
          <a:p>
            <a:r>
              <a:rPr lang="en-IN" sz="3600" i="1" kern="10">
                <a:ln w="9525">
                  <a:solidFill>
                    <a:srgbClr val="000000"/>
                  </a:solidFill>
                  <a:miter lim="800000"/>
                  <a:headEnd/>
                  <a:tailEnd/>
                </a:ln>
                <a:solidFill>
                  <a:srgbClr val="FF00FF"/>
                </a:solidFill>
                <a:latin typeface="Arial Black" panose="020B0A04020102020204" pitchFamily="34" charset="0"/>
              </a:rPr>
              <a:t>Without </a:t>
            </a:r>
          </a:p>
          <a:p>
            <a:r>
              <a:rPr lang="en-IN" sz="3600" i="1" kern="10">
                <a:ln w="9525">
                  <a:solidFill>
                    <a:srgbClr val="000000"/>
                  </a:solidFill>
                  <a:miter lim="800000"/>
                  <a:headEnd/>
                  <a:tailEnd/>
                </a:ln>
                <a:solidFill>
                  <a:srgbClr val="FF00FF"/>
                </a:solidFill>
                <a:latin typeface="Arial Black" panose="020B0A04020102020204" pitchFamily="34" charset="0"/>
              </a:rPr>
              <a:t>Synchronization</a:t>
            </a:r>
          </a:p>
        </p:txBody>
      </p:sp>
      <p:pic>
        <p:nvPicPr>
          <p:cNvPr id="34821" name="Picture 5"/>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743200" y="4953000"/>
            <a:ext cx="5257800" cy="1314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Synchronized Block</a:t>
            </a:r>
          </a:p>
        </p:txBody>
      </p:sp>
      <p:sp>
        <p:nvSpPr>
          <p:cNvPr id="35843" name="Rectangle 3"/>
          <p:cNvSpPr>
            <a:spLocks noGrp="1" noChangeArrowheads="1"/>
          </p:cNvSpPr>
          <p:nvPr>
            <p:ph type="body" idx="1"/>
          </p:nvPr>
        </p:nvSpPr>
        <p:spPr>
          <a:xfrm>
            <a:off x="685800" y="1828800"/>
            <a:ext cx="7772400" cy="4114800"/>
          </a:xfrm>
        </p:spPr>
        <p:txBody>
          <a:bodyPr/>
          <a:lstStyle/>
          <a:p>
            <a:pPr eaLnBrk="1" hangingPunct="1"/>
            <a:r>
              <a:rPr lang="en-US" altLang="en-US" sz="2400" smtClean="0"/>
              <a:t>It is not always possible to achieve synchronization by creating </a:t>
            </a:r>
            <a:r>
              <a:rPr lang="en-US" altLang="en-US" sz="2400" smtClean="0">
                <a:latin typeface="Courier New" panose="02070309020205020404" pitchFamily="49" charset="0"/>
              </a:rPr>
              <a:t>synchronized</a:t>
            </a:r>
            <a:r>
              <a:rPr lang="en-US" altLang="en-US" sz="2400" smtClean="0"/>
              <a:t> methods within classes. </a:t>
            </a:r>
          </a:p>
          <a:p>
            <a:pPr eaLnBrk="1" hangingPunct="1"/>
            <a:r>
              <a:rPr lang="en-US" altLang="en-US" sz="2400" smtClean="0"/>
              <a:t>We can put all calls to the methods defined by this class inside a </a:t>
            </a:r>
            <a:r>
              <a:rPr lang="en-US" altLang="en-US" sz="2400" smtClean="0">
                <a:latin typeface="Courier New" panose="02070309020205020404" pitchFamily="49" charset="0"/>
              </a:rPr>
              <a:t>synchronized</a:t>
            </a:r>
            <a:r>
              <a:rPr lang="en-US" altLang="en-US" sz="2400" smtClean="0"/>
              <a:t> block. </a:t>
            </a:r>
          </a:p>
          <a:p>
            <a:pPr eaLnBrk="1" hangingPunct="1"/>
            <a:r>
              <a:rPr lang="en-US" altLang="en-US" sz="2400" smtClean="0"/>
              <a:t>A </a:t>
            </a:r>
            <a:r>
              <a:rPr lang="en-US" altLang="en-US" sz="2400" smtClean="0">
                <a:latin typeface="Courier New" panose="02070309020205020404" pitchFamily="49" charset="0"/>
              </a:rPr>
              <a:t>synchronized</a:t>
            </a:r>
            <a:r>
              <a:rPr lang="en-US" altLang="en-US" sz="2400" smtClean="0"/>
              <a:t> block ensures that a method can be invoked only after the current thread has successfully entered object’s monitor. </a:t>
            </a:r>
          </a:p>
          <a:p>
            <a:pPr eaLnBrk="1" hangingPunct="1"/>
            <a:r>
              <a:rPr lang="en-US" altLang="en-US" sz="2400" smtClean="0"/>
              <a:t>The example shown earlier can be modified with  the </a:t>
            </a:r>
            <a:r>
              <a:rPr lang="en-US" altLang="en-US" sz="2400" smtClean="0">
                <a:latin typeface="Courier New" panose="02070309020205020404" pitchFamily="49" charset="0"/>
              </a:rPr>
              <a:t>synchronized</a:t>
            </a:r>
            <a:r>
              <a:rPr lang="en-US" altLang="en-US" sz="2400" i="1" smtClean="0"/>
              <a:t> </a:t>
            </a:r>
            <a:r>
              <a:rPr lang="en-US" altLang="en-US" sz="2400" smtClean="0"/>
              <a:t>keyword used in the method </a:t>
            </a:r>
            <a:r>
              <a:rPr lang="en-US" altLang="en-US" sz="2400" smtClean="0">
                <a:latin typeface="Courier New" panose="02070309020205020404" pitchFamily="49" charset="0"/>
              </a:rPr>
              <a:t>run()</a:t>
            </a:r>
            <a:r>
              <a:rPr lang="en-US" altLang="en-US" sz="2400" i="1" smtClean="0"/>
              <a:t> </a:t>
            </a:r>
            <a:r>
              <a:rPr lang="en-US" altLang="en-US" sz="2400" smtClean="0"/>
              <a:t>of the class ‘One’.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IN" altLang="en-US" sz="4000" smtClean="0"/>
              <a:t>Inter-thread Communication in Java</a:t>
            </a:r>
            <a:r>
              <a:rPr lang="en-IN" altLang="en-US" smtClean="0"/>
              <a:t/>
            </a:r>
            <a:br>
              <a:rPr lang="en-IN" altLang="en-US" smtClean="0"/>
            </a:br>
            <a:endParaRPr lang="en-IN" altLang="en-US" smtClean="0"/>
          </a:p>
        </p:txBody>
      </p:sp>
      <p:sp>
        <p:nvSpPr>
          <p:cNvPr id="36867" name="Content Placeholder 2"/>
          <p:cNvSpPr>
            <a:spLocks noGrp="1"/>
          </p:cNvSpPr>
          <p:nvPr>
            <p:ph idx="1"/>
          </p:nvPr>
        </p:nvSpPr>
        <p:spPr>
          <a:xfrm>
            <a:off x="684213" y="990600"/>
            <a:ext cx="8229600" cy="4948238"/>
          </a:xfrm>
        </p:spPr>
        <p:txBody>
          <a:bodyPr/>
          <a:lstStyle/>
          <a:p>
            <a:pPr eaLnBrk="1" hangingPunct="1"/>
            <a:endParaRPr lang="en-IN" altLang="en-US" smtClean="0"/>
          </a:p>
          <a:p>
            <a:pPr eaLnBrk="1" hangingPunct="1"/>
            <a:endParaRPr lang="en-IN" altLang="en-US" smtClean="0"/>
          </a:p>
        </p:txBody>
      </p:sp>
      <p:sp>
        <p:nvSpPr>
          <p:cNvPr id="7" name="Rectangle 6"/>
          <p:cNvSpPr/>
          <p:nvPr/>
        </p:nvSpPr>
        <p:spPr>
          <a:xfrm>
            <a:off x="633413" y="801688"/>
            <a:ext cx="8129587" cy="4892675"/>
          </a:xfrm>
          <a:prstGeom prst="rect">
            <a:avLst/>
          </a:prstGeom>
        </p:spPr>
        <p:txBody>
          <a:bodyPr>
            <a:spAutoFit/>
          </a:bodyPr>
          <a:lstStyle/>
          <a:p>
            <a:pPr eaLnBrk="1" hangingPunct="1">
              <a:defRPr/>
            </a:pPr>
            <a:endParaRPr lang="en-IN" dirty="0">
              <a:ea typeface="+mn-ea"/>
            </a:endParaRPr>
          </a:p>
          <a:p>
            <a:pPr marL="342900" indent="-342900" eaLnBrk="1" hangingPunct="1">
              <a:buFont typeface="Arial" panose="020B0604020202020204" pitchFamily="34" charset="0"/>
              <a:buChar char="•"/>
              <a:defRPr/>
            </a:pPr>
            <a:r>
              <a:rPr lang="en-IN" dirty="0">
                <a:ea typeface="+mn-ea"/>
              </a:rPr>
              <a:t>It is one of the distinct facility in multi threading application development of java. </a:t>
            </a:r>
          </a:p>
          <a:p>
            <a:pPr marL="342900" indent="-342900" eaLnBrk="1" hangingPunct="1">
              <a:buFont typeface="Arial" panose="020B0604020202020204" pitchFamily="34" charset="0"/>
              <a:buChar char="•"/>
              <a:defRPr/>
            </a:pPr>
            <a:r>
              <a:rPr lang="en-IN" dirty="0">
                <a:ea typeface="+mn-ea"/>
              </a:rPr>
              <a:t>In real world Inter Thread communication based applications of java works faster when compared to all the other applications in java.</a:t>
            </a:r>
          </a:p>
          <a:p>
            <a:pPr eaLnBrk="1" hangingPunct="1">
              <a:defRPr/>
            </a:pPr>
            <a:endParaRPr lang="en-IN" dirty="0">
              <a:ea typeface="+mn-ea"/>
            </a:endParaRPr>
          </a:p>
          <a:p>
            <a:pPr marL="342900" indent="-342900" eaLnBrk="1" hangingPunct="1">
              <a:buFont typeface="Arial" panose="020B0604020202020204" pitchFamily="34" charset="0"/>
              <a:buChar char="•"/>
              <a:defRPr/>
            </a:pPr>
            <a:r>
              <a:rPr lang="en-IN" dirty="0">
                <a:ea typeface="+mn-ea"/>
              </a:rPr>
              <a:t>Inter-thread communication is all about making synchronized threads communicate with each other. </a:t>
            </a:r>
          </a:p>
          <a:p>
            <a:pPr marL="342900" indent="-342900" eaLnBrk="1" hangingPunct="1">
              <a:buFont typeface="Arial" panose="020B0604020202020204" pitchFamily="34" charset="0"/>
              <a:buChar char="•"/>
              <a:defRPr/>
            </a:pPr>
            <a:r>
              <a:rPr lang="en-IN" dirty="0">
                <a:ea typeface="+mn-ea"/>
              </a:rPr>
              <a:t>It is a mechanism in which a thread is paused running in its critical section and another thread is allowed to enter in the same critical section to be executed. </a:t>
            </a:r>
          </a:p>
          <a:p>
            <a:pPr marL="342900" indent="-342900" eaLnBrk="1" hangingPunct="1">
              <a:buFont typeface="Arial" panose="020B0604020202020204" pitchFamily="34" charset="0"/>
              <a:buChar char="•"/>
              <a:defRPr/>
            </a:pPr>
            <a:r>
              <a:rPr lang="en-IN" dirty="0">
                <a:ea typeface="+mn-ea"/>
              </a:rPr>
              <a:t>It is implemented by following methods of Object class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z="4000" smtClean="0"/>
              <a:t>Using ‘wait-notify’ mechanism 3-1</a:t>
            </a:r>
          </a:p>
        </p:txBody>
      </p:sp>
      <p:sp>
        <p:nvSpPr>
          <p:cNvPr id="37891" name="Rectangle 3"/>
          <p:cNvSpPr>
            <a:spLocks noGrp="1" noChangeArrowheads="1"/>
          </p:cNvSpPr>
          <p:nvPr>
            <p:ph type="body" idx="1"/>
          </p:nvPr>
        </p:nvSpPr>
        <p:spPr>
          <a:xfrm>
            <a:off x="762000" y="1905000"/>
            <a:ext cx="7772400" cy="3917950"/>
          </a:xfrm>
        </p:spPr>
        <p:txBody>
          <a:bodyPr/>
          <a:lstStyle/>
          <a:p>
            <a:pPr eaLnBrk="1" hangingPunct="1">
              <a:lnSpc>
                <a:spcPct val="90000"/>
              </a:lnSpc>
            </a:pPr>
            <a:r>
              <a:rPr lang="en-US" altLang="en-US" smtClean="0"/>
              <a:t>Java provides a well-designed inter-thread communication mechanism using the </a:t>
            </a:r>
            <a:r>
              <a:rPr lang="en-US" altLang="en-US" smtClean="0">
                <a:latin typeface="Courier New" panose="02070309020205020404" pitchFamily="49" charset="0"/>
              </a:rPr>
              <a:t>wait(), notify()</a:t>
            </a:r>
            <a:r>
              <a:rPr lang="en-US" altLang="en-US" smtClean="0"/>
              <a:t> and </a:t>
            </a:r>
            <a:r>
              <a:rPr lang="en-US" altLang="en-US" smtClean="0">
                <a:latin typeface="Courier New" panose="02070309020205020404" pitchFamily="49" charset="0"/>
              </a:rPr>
              <a:t>notifyAll()</a:t>
            </a:r>
            <a:r>
              <a:rPr lang="en-US" altLang="en-US" smtClean="0"/>
              <a:t> methods.</a:t>
            </a:r>
          </a:p>
          <a:p>
            <a:pPr eaLnBrk="1" hangingPunct="1">
              <a:lnSpc>
                <a:spcPct val="90000"/>
              </a:lnSpc>
            </a:pPr>
            <a:r>
              <a:rPr lang="en-US" altLang="en-US" smtClean="0"/>
              <a:t>The methods are implemented as </a:t>
            </a:r>
            <a:r>
              <a:rPr lang="en-US" altLang="en-US" smtClean="0">
                <a:latin typeface="Courier New" panose="02070309020205020404" pitchFamily="49" charset="0"/>
              </a:rPr>
              <a:t>final</a:t>
            </a:r>
            <a:r>
              <a:rPr lang="en-US" altLang="en-US" smtClean="0"/>
              <a:t> methods in the class </a:t>
            </a:r>
            <a:r>
              <a:rPr lang="en-US" altLang="en-US" smtClean="0">
                <a:latin typeface="Courier New" panose="02070309020205020404" pitchFamily="49" charset="0"/>
              </a:rPr>
              <a:t>Object.</a:t>
            </a:r>
          </a:p>
          <a:p>
            <a:pPr eaLnBrk="1" hangingPunct="1">
              <a:lnSpc>
                <a:spcPct val="90000"/>
              </a:lnSpc>
            </a:pPr>
            <a:r>
              <a:rPr lang="en-US" altLang="en-US" smtClean="0">
                <a:latin typeface="Courier New" panose="02070309020205020404" pitchFamily="49" charset="0"/>
              </a:rPr>
              <a:t>wait(), notify()</a:t>
            </a:r>
            <a:r>
              <a:rPr lang="en-US" altLang="en-US" smtClean="0"/>
              <a:t> and </a:t>
            </a:r>
            <a:r>
              <a:rPr lang="en-US" altLang="en-US" smtClean="0">
                <a:latin typeface="Courier New" panose="02070309020205020404" pitchFamily="49" charset="0"/>
              </a:rPr>
              <a:t>notifyAll()</a:t>
            </a:r>
            <a:r>
              <a:rPr lang="en-US" altLang="en-US" smtClean="0"/>
              <a:t> can be called only from within a </a:t>
            </a:r>
            <a:r>
              <a:rPr lang="en-US" altLang="en-US" smtClean="0">
                <a:latin typeface="Courier New" panose="02070309020205020404" pitchFamily="49" charset="0"/>
              </a:rPr>
              <a:t>synchronized</a:t>
            </a:r>
            <a:r>
              <a:rPr lang="en-US" altLang="en-US" smtClean="0"/>
              <a:t> method.</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z="4000" smtClean="0"/>
              <a:t>Using ‘wait-notify’ mechanism 3-2</a:t>
            </a:r>
          </a:p>
        </p:txBody>
      </p:sp>
      <p:sp>
        <p:nvSpPr>
          <p:cNvPr id="38915" name="Rectangle 3"/>
          <p:cNvSpPr>
            <a:spLocks noGrp="1" noChangeArrowheads="1"/>
          </p:cNvSpPr>
          <p:nvPr>
            <p:ph type="body" idx="1"/>
          </p:nvPr>
        </p:nvSpPr>
        <p:spPr>
          <a:xfrm>
            <a:off x="762000" y="1981200"/>
            <a:ext cx="7772400" cy="4343400"/>
          </a:xfrm>
        </p:spPr>
        <p:txBody>
          <a:bodyPr/>
          <a:lstStyle/>
          <a:p>
            <a:pPr eaLnBrk="1" hangingPunct="1">
              <a:lnSpc>
                <a:spcPct val="80000"/>
              </a:lnSpc>
            </a:pPr>
            <a:r>
              <a:rPr lang="en-US" altLang="en-US" sz="2400" smtClean="0">
                <a:latin typeface="Courier New" panose="02070309020205020404" pitchFamily="49" charset="0"/>
              </a:rPr>
              <a:t>wait()</a:t>
            </a:r>
            <a:r>
              <a:rPr lang="en-US" altLang="en-US" sz="2400" smtClean="0"/>
              <a:t> </a:t>
            </a:r>
            <a:r>
              <a:rPr lang="en-US" altLang="en-US" smtClean="0"/>
              <a:t>method tells the calling thread to exit and enter the</a:t>
            </a:r>
            <a:r>
              <a:rPr lang="en-US" altLang="en-US" sz="2400" smtClean="0"/>
              <a:t> </a:t>
            </a:r>
            <a:r>
              <a:rPr lang="en-US" altLang="en-US" sz="2400" smtClean="0">
                <a:latin typeface="Courier New" panose="02070309020205020404" pitchFamily="49" charset="0"/>
              </a:rPr>
              <a:t>sleep</a:t>
            </a:r>
            <a:r>
              <a:rPr lang="en-US" altLang="en-US" sz="2400" smtClean="0"/>
              <a:t> </a:t>
            </a:r>
            <a:r>
              <a:rPr lang="en-US" altLang="en-US" smtClean="0"/>
              <a:t>state till some other thread enters the monitor and calls the</a:t>
            </a:r>
            <a:r>
              <a:rPr lang="en-US" altLang="en-US" sz="2400" smtClean="0"/>
              <a:t> </a:t>
            </a:r>
            <a:r>
              <a:rPr lang="en-US" altLang="en-US" sz="2400" smtClean="0">
                <a:latin typeface="Courier New" panose="02070309020205020404" pitchFamily="49" charset="0"/>
              </a:rPr>
              <a:t>notify() </a:t>
            </a:r>
            <a:r>
              <a:rPr lang="en-US" altLang="en-US" smtClean="0"/>
              <a:t>method.</a:t>
            </a:r>
          </a:p>
          <a:p>
            <a:pPr eaLnBrk="1" hangingPunct="1">
              <a:lnSpc>
                <a:spcPct val="80000"/>
              </a:lnSpc>
            </a:pPr>
            <a:r>
              <a:rPr lang="en-US" altLang="en-US" sz="2400" smtClean="0">
                <a:latin typeface="Courier New" panose="02070309020205020404" pitchFamily="49" charset="0"/>
              </a:rPr>
              <a:t>notify()</a:t>
            </a:r>
            <a:r>
              <a:rPr lang="en-US" altLang="en-US" smtClean="0"/>
              <a:t>method wakes up the first thread that called</a:t>
            </a:r>
            <a:r>
              <a:rPr lang="en-US" altLang="en-US" sz="2400" smtClean="0">
                <a:latin typeface="Courier New" panose="02070309020205020404" pitchFamily="49" charset="0"/>
              </a:rPr>
              <a:t> wait().</a:t>
            </a:r>
          </a:p>
          <a:p>
            <a:pPr eaLnBrk="1" hangingPunct="1">
              <a:lnSpc>
                <a:spcPct val="80000"/>
              </a:lnSpc>
            </a:pPr>
            <a:r>
              <a:rPr lang="en-US" altLang="en-US" sz="2400" smtClean="0">
                <a:latin typeface="Courier New" panose="02070309020205020404" pitchFamily="49" charset="0"/>
              </a:rPr>
              <a:t>notifyAll()</a:t>
            </a:r>
            <a:r>
              <a:rPr lang="en-US" altLang="en-US" sz="2400" smtClean="0"/>
              <a:t> </a:t>
            </a:r>
            <a:r>
              <a:rPr lang="en-US" altLang="en-US" smtClean="0"/>
              <a:t>wakes up or notifies all the threads that called</a:t>
            </a:r>
            <a:r>
              <a:rPr lang="en-US" altLang="en-US" sz="2400" smtClean="0"/>
              <a:t> </a:t>
            </a:r>
            <a:r>
              <a:rPr lang="en-US" altLang="en-US" sz="2400" smtClean="0">
                <a:latin typeface="Courier New" panose="02070309020205020404" pitchFamily="49" charset="0"/>
              </a:rPr>
              <a:t>wait().</a:t>
            </a:r>
          </a:p>
          <a:p>
            <a:pPr eaLnBrk="1" hangingPunct="1">
              <a:lnSpc>
                <a:spcPct val="80000"/>
              </a:lnSpc>
            </a:pPr>
            <a:r>
              <a:rPr lang="en-US" altLang="en-US" smtClean="0"/>
              <a:t>Once all the threads are out of sleep mode, the thread that has the highest priority will run first.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0" y="3657600"/>
            <a:ext cx="9144000" cy="2819400"/>
          </a:xfrm>
          <a:prstGeom prst="rect">
            <a:avLst/>
          </a:prstGeom>
          <a:solidFill>
            <a:srgbClr val="FFCC99"/>
          </a:solidFill>
          <a:ln w="9525">
            <a:solidFill>
              <a:srgbClr val="FFCC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endParaRPr lang="en-IN" altLang="en-US"/>
          </a:p>
        </p:txBody>
      </p:sp>
      <p:sp>
        <p:nvSpPr>
          <p:cNvPr id="86019" name="Rectangle 3"/>
          <p:cNvSpPr>
            <a:spLocks noChangeArrowheads="1"/>
          </p:cNvSpPr>
          <p:nvPr/>
        </p:nvSpPr>
        <p:spPr bwMode="auto">
          <a:xfrm>
            <a:off x="0" y="1371600"/>
            <a:ext cx="9144000" cy="229870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endParaRPr lang="en-IN" altLang="en-US"/>
          </a:p>
        </p:txBody>
      </p:sp>
      <p:sp>
        <p:nvSpPr>
          <p:cNvPr id="39940" name="Rectangle 4"/>
          <p:cNvSpPr>
            <a:spLocks noGrp="1" noChangeArrowheads="1"/>
          </p:cNvSpPr>
          <p:nvPr>
            <p:ph type="title"/>
          </p:nvPr>
        </p:nvSpPr>
        <p:spPr/>
        <p:txBody>
          <a:bodyPr/>
          <a:lstStyle/>
          <a:p>
            <a:pPr eaLnBrk="1" hangingPunct="1"/>
            <a:r>
              <a:rPr lang="en-US" altLang="en-US" sz="4000" smtClean="0"/>
              <a:t>Using ‘wait-notify’ mechanism 3-3</a:t>
            </a:r>
          </a:p>
        </p:txBody>
      </p:sp>
      <p:pic>
        <p:nvPicPr>
          <p:cNvPr id="86021" name="Picture 5" descr="bd0667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7450" y="2286000"/>
            <a:ext cx="10477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2" name="Picture 6" descr="bd04956_"/>
          <p:cNvPicPr>
            <a:picLocks noChangeAspect="1" noChangeArrowheads="1"/>
          </p:cNvPicPr>
          <p:nvPr/>
        </p:nvPicPr>
        <p:blipFill>
          <a:blip r:embed="rId3" cstate="print">
            <a:extLst>
              <a:ext uri="{28A0092B-C50C-407E-A947-70E740481C1C}">
                <a14:useLocalDpi xmlns:a14="http://schemas.microsoft.com/office/drawing/2010/main" val="0"/>
              </a:ext>
            </a:extLst>
          </a:blip>
          <a:srcRect t="1686" r="36711" b="8173"/>
          <a:stretch>
            <a:fillRect/>
          </a:stretch>
        </p:blipFill>
        <p:spPr bwMode="auto">
          <a:xfrm>
            <a:off x="762000" y="2514600"/>
            <a:ext cx="121920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Text Box 7"/>
          <p:cNvSpPr txBox="1">
            <a:spLocks noChangeArrowheads="1"/>
          </p:cNvSpPr>
          <p:nvPr/>
        </p:nvSpPr>
        <p:spPr bwMode="auto">
          <a:xfrm>
            <a:off x="2308225" y="2498725"/>
            <a:ext cx="1981200" cy="13112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spcBef>
                <a:spcPct val="50000"/>
              </a:spcBef>
            </a:pPr>
            <a:r>
              <a:rPr lang="en-US" altLang="en-US" sz="2000" b="1">
                <a:latin typeface="Courier New" panose="02070309020205020404" pitchFamily="49" charset="0"/>
              </a:rPr>
              <a:t>notify()</a:t>
            </a:r>
            <a:r>
              <a:rPr lang="en-US" altLang="en-US" sz="2000" b="1"/>
              <a:t> wakes up or notifies the first thread.</a:t>
            </a:r>
          </a:p>
        </p:txBody>
      </p:sp>
      <p:sp>
        <p:nvSpPr>
          <p:cNvPr id="86024" name="AutoShape 8"/>
          <p:cNvSpPr>
            <a:spLocks noChangeArrowheads="1"/>
          </p:cNvSpPr>
          <p:nvPr/>
        </p:nvSpPr>
        <p:spPr bwMode="auto">
          <a:xfrm>
            <a:off x="4267200" y="2895600"/>
            <a:ext cx="1828800" cy="457200"/>
          </a:xfrm>
          <a:prstGeom prst="rightArrow">
            <a:avLst>
              <a:gd name="adj1" fmla="val 50000"/>
              <a:gd name="adj2" fmla="val 100000"/>
            </a:avLst>
          </a:prstGeom>
          <a:solidFill>
            <a:schemeClr val="accent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endParaRPr lang="en-IN" altLang="en-US"/>
          </a:p>
        </p:txBody>
      </p:sp>
      <p:sp>
        <p:nvSpPr>
          <p:cNvPr id="86025" name="Text Box 9"/>
          <p:cNvSpPr txBox="1">
            <a:spLocks noChangeArrowheads="1"/>
          </p:cNvSpPr>
          <p:nvPr/>
        </p:nvSpPr>
        <p:spPr bwMode="auto">
          <a:xfrm>
            <a:off x="609600" y="1706563"/>
            <a:ext cx="2209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spcBef>
                <a:spcPct val="50000"/>
              </a:spcBef>
            </a:pPr>
            <a:r>
              <a:rPr lang="en-US" altLang="en-US" sz="3200" b="1">
                <a:latin typeface="Courier New" panose="02070309020205020404" pitchFamily="49" charset="0"/>
              </a:rPr>
              <a:t>notify()</a:t>
            </a:r>
          </a:p>
        </p:txBody>
      </p:sp>
      <p:sp>
        <p:nvSpPr>
          <p:cNvPr id="86026" name="Text Box 10"/>
          <p:cNvSpPr txBox="1">
            <a:spLocks noChangeArrowheads="1"/>
          </p:cNvSpPr>
          <p:nvPr/>
        </p:nvSpPr>
        <p:spPr bwMode="auto">
          <a:xfrm>
            <a:off x="5638800" y="18288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algn="ctr" eaLnBrk="1" hangingPunct="1">
              <a:spcBef>
                <a:spcPct val="50000"/>
              </a:spcBef>
            </a:pPr>
            <a:r>
              <a:rPr lang="en-US" altLang="en-US" sz="1800" b="1"/>
              <a:t>First thread</a:t>
            </a:r>
          </a:p>
        </p:txBody>
      </p:sp>
      <p:pic>
        <p:nvPicPr>
          <p:cNvPr id="86027" name="Picture 11" descr="bd0667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5715000"/>
            <a:ext cx="75247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8" name="Picture 12" descr="bd0667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4648200"/>
            <a:ext cx="8001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9" name="Picture 13" descr="bd0667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5394325"/>
            <a:ext cx="8747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0" name="Picture 14" descr="bd04956_"/>
          <p:cNvPicPr>
            <a:picLocks noChangeAspect="1" noChangeArrowheads="1"/>
          </p:cNvPicPr>
          <p:nvPr/>
        </p:nvPicPr>
        <p:blipFill>
          <a:blip r:embed="rId3" cstate="print">
            <a:extLst>
              <a:ext uri="{28A0092B-C50C-407E-A947-70E740481C1C}">
                <a14:useLocalDpi xmlns:a14="http://schemas.microsoft.com/office/drawing/2010/main" val="0"/>
              </a:ext>
            </a:extLst>
          </a:blip>
          <a:srcRect t="1686" r="36711" b="8173"/>
          <a:stretch>
            <a:fillRect/>
          </a:stretch>
        </p:blipFill>
        <p:spPr bwMode="auto">
          <a:xfrm>
            <a:off x="685800" y="5029200"/>
            <a:ext cx="1371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31" name="Text Box 15"/>
          <p:cNvSpPr txBox="1">
            <a:spLocks noChangeArrowheads="1"/>
          </p:cNvSpPr>
          <p:nvPr/>
        </p:nvSpPr>
        <p:spPr bwMode="auto">
          <a:xfrm>
            <a:off x="2286000" y="4572000"/>
            <a:ext cx="2209800" cy="22256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spcBef>
                <a:spcPct val="50000"/>
              </a:spcBef>
            </a:pPr>
            <a:r>
              <a:rPr lang="en-US" altLang="en-US" sz="2000" b="1">
                <a:latin typeface="Courier New" panose="02070309020205020404" pitchFamily="49" charset="0"/>
              </a:rPr>
              <a:t>notifyAll()</a:t>
            </a:r>
            <a:r>
              <a:rPr lang="en-US" altLang="en-US" sz="2000" b="1"/>
              <a:t> wakes up or notifies all the  threads that called wait( ) on the same object.</a:t>
            </a:r>
          </a:p>
        </p:txBody>
      </p:sp>
      <p:sp>
        <p:nvSpPr>
          <p:cNvPr id="86032" name="AutoShape 16"/>
          <p:cNvSpPr>
            <a:spLocks noChangeArrowheads="1"/>
          </p:cNvSpPr>
          <p:nvPr/>
        </p:nvSpPr>
        <p:spPr bwMode="auto">
          <a:xfrm>
            <a:off x="4495800" y="5715000"/>
            <a:ext cx="1066800" cy="304800"/>
          </a:xfrm>
          <a:prstGeom prst="rightArrow">
            <a:avLst>
              <a:gd name="adj1" fmla="val 50000"/>
              <a:gd name="adj2" fmla="val 87500"/>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endParaRPr lang="en-IN" altLang="en-US"/>
          </a:p>
        </p:txBody>
      </p:sp>
      <p:sp>
        <p:nvSpPr>
          <p:cNvPr id="86033" name="Text Box 17"/>
          <p:cNvSpPr txBox="1">
            <a:spLocks noChangeArrowheads="1"/>
          </p:cNvSpPr>
          <p:nvPr/>
        </p:nvSpPr>
        <p:spPr bwMode="auto">
          <a:xfrm>
            <a:off x="5486400" y="50434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spcBef>
                <a:spcPct val="50000"/>
              </a:spcBef>
            </a:pPr>
            <a:r>
              <a:rPr lang="en-US" altLang="en-US" sz="1800" b="1"/>
              <a:t> Thread 1</a:t>
            </a:r>
          </a:p>
        </p:txBody>
      </p:sp>
      <p:sp>
        <p:nvSpPr>
          <p:cNvPr id="86034" name="Text Box 18"/>
          <p:cNvSpPr txBox="1">
            <a:spLocks noChangeArrowheads="1"/>
          </p:cNvSpPr>
          <p:nvPr/>
        </p:nvSpPr>
        <p:spPr bwMode="auto">
          <a:xfrm>
            <a:off x="6553200" y="42672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spcBef>
                <a:spcPct val="50000"/>
              </a:spcBef>
            </a:pPr>
            <a:r>
              <a:rPr lang="en-US" altLang="en-US" sz="1800" b="1"/>
              <a:t> Thread 2</a:t>
            </a:r>
          </a:p>
        </p:txBody>
      </p:sp>
      <p:sp>
        <p:nvSpPr>
          <p:cNvPr id="86035" name="Text Box 19"/>
          <p:cNvSpPr txBox="1">
            <a:spLocks noChangeArrowheads="1"/>
          </p:cNvSpPr>
          <p:nvPr/>
        </p:nvSpPr>
        <p:spPr bwMode="auto">
          <a:xfrm>
            <a:off x="7620000" y="5424488"/>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spcBef>
                <a:spcPct val="50000"/>
              </a:spcBef>
            </a:pPr>
            <a:r>
              <a:rPr lang="en-US" altLang="en-US" sz="1800" b="1"/>
              <a:t> Thread 3</a:t>
            </a:r>
          </a:p>
        </p:txBody>
      </p:sp>
      <p:sp>
        <p:nvSpPr>
          <p:cNvPr id="86036" name="Text Box 20"/>
          <p:cNvSpPr txBox="1">
            <a:spLocks noChangeArrowheads="1"/>
          </p:cNvSpPr>
          <p:nvPr/>
        </p:nvSpPr>
        <p:spPr bwMode="auto">
          <a:xfrm>
            <a:off x="381000" y="4038600"/>
            <a:ext cx="2895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ea typeface="黑体" pitchFamily="2" charset="-122"/>
              </a:defRPr>
            </a:lvl1pPr>
            <a:lvl2pPr marL="742950" indent="-285750">
              <a:defRPr sz="2400">
                <a:solidFill>
                  <a:schemeClr val="tx1"/>
                </a:solidFill>
                <a:latin typeface="Tahoma" panose="020B0604030504040204" pitchFamily="34" charset="0"/>
                <a:ea typeface="黑体" pitchFamily="2" charset="-122"/>
              </a:defRPr>
            </a:lvl2pPr>
            <a:lvl3pPr marL="1143000" indent="-228600">
              <a:defRPr sz="2400">
                <a:solidFill>
                  <a:schemeClr val="tx1"/>
                </a:solidFill>
                <a:latin typeface="Tahoma" panose="020B0604030504040204" pitchFamily="34" charset="0"/>
                <a:ea typeface="黑体" pitchFamily="2" charset="-122"/>
              </a:defRPr>
            </a:lvl3pPr>
            <a:lvl4pPr marL="1600200" indent="-228600">
              <a:defRPr sz="2400">
                <a:solidFill>
                  <a:schemeClr val="tx1"/>
                </a:solidFill>
                <a:latin typeface="Tahoma" panose="020B0604030504040204" pitchFamily="34" charset="0"/>
                <a:ea typeface="黑体" pitchFamily="2" charset="-122"/>
              </a:defRPr>
            </a:lvl4pPr>
            <a:lvl5pPr marL="2057400" indent="-228600">
              <a:defRPr sz="2400">
                <a:solidFill>
                  <a:schemeClr val="tx1"/>
                </a:solidFill>
                <a:latin typeface="Tahoma" panose="020B0604030504040204" pitchFamily="34" charset="0"/>
                <a:ea typeface="黑体"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黑体" pitchFamily="2" charset="-122"/>
              </a:defRPr>
            </a:lvl9pPr>
          </a:lstStyle>
          <a:p>
            <a:pPr eaLnBrk="1" hangingPunct="1">
              <a:spcBef>
                <a:spcPct val="50000"/>
              </a:spcBef>
            </a:pPr>
            <a:r>
              <a:rPr lang="en-US" altLang="en-US" sz="3200" b="1">
                <a:latin typeface="Courier New" panose="02070309020205020404" pitchFamily="49" charset="0"/>
              </a:rPr>
              <a:t>notifyAll()</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wipe(up)">
                                      <p:cBhvr>
                                        <p:cTn id="7" dur="500"/>
                                        <p:tgtEl>
                                          <p:spTgt spid="8601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6018"/>
                                        </p:tgtEl>
                                        <p:attrNameLst>
                                          <p:attrName>style.visibility</p:attrName>
                                        </p:attrNameLst>
                                      </p:cBhvr>
                                      <p:to>
                                        <p:strVal val="visible"/>
                                      </p:to>
                                    </p:set>
                                    <p:animEffect transition="in" filter="wipe(up)">
                                      <p:cBhvr>
                                        <p:cTn id="11" dur="500"/>
                                        <p:tgtEl>
                                          <p:spTgt spid="86018"/>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6025"/>
                                        </p:tgtEl>
                                        <p:attrNameLst>
                                          <p:attrName>style.visibility</p:attrName>
                                        </p:attrNameLst>
                                      </p:cBhvr>
                                      <p:to>
                                        <p:strVal val="visible"/>
                                      </p:to>
                                    </p:set>
                                    <p:animEffect transition="in" filter="dissolve">
                                      <p:cBhvr>
                                        <p:cTn id="15" dur="500"/>
                                        <p:tgtEl>
                                          <p:spTgt spid="86025"/>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86022"/>
                                        </p:tgtEl>
                                        <p:attrNameLst>
                                          <p:attrName>style.visibility</p:attrName>
                                        </p:attrNameLst>
                                      </p:cBhvr>
                                      <p:to>
                                        <p:strVal val="visible"/>
                                      </p:to>
                                    </p:set>
                                    <p:animEffect transition="in" filter="dissolve">
                                      <p:cBhvr>
                                        <p:cTn id="19" dur="500"/>
                                        <p:tgtEl>
                                          <p:spTgt spid="86022"/>
                                        </p:tgtEl>
                                      </p:cBhvr>
                                    </p:animEffect>
                                  </p:childTnLst>
                                </p:cTn>
                              </p:par>
                            </p:childTnLst>
                          </p:cTn>
                        </p:par>
                        <p:par>
                          <p:cTn id="20" fill="hold" nodeType="afterGroup">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6023"/>
                                        </p:tgtEl>
                                        <p:attrNameLst>
                                          <p:attrName>style.visibility</p:attrName>
                                        </p:attrNameLst>
                                      </p:cBhvr>
                                      <p:to>
                                        <p:strVal val="visible"/>
                                      </p:to>
                                    </p:set>
                                    <p:animEffect transition="in" filter="wipe(up)">
                                      <p:cBhvr>
                                        <p:cTn id="23" dur="500"/>
                                        <p:tgtEl>
                                          <p:spTgt spid="86023"/>
                                        </p:tgtEl>
                                      </p:cBhvr>
                                    </p:animEffect>
                                  </p:childTnLst>
                                </p:cTn>
                              </p:par>
                            </p:childTnLst>
                          </p:cTn>
                        </p:par>
                        <p:par>
                          <p:cTn id="24" fill="hold" nodeType="afterGroup">
                            <p:stCondLst>
                              <p:cond delay="2500"/>
                            </p:stCondLst>
                            <p:childTnLst>
                              <p:par>
                                <p:cTn id="25" presetID="17" presetClass="entr" presetSubtype="8" fill="hold" grpId="0" nodeType="afterEffect">
                                  <p:stCondLst>
                                    <p:cond delay="0"/>
                                  </p:stCondLst>
                                  <p:childTnLst>
                                    <p:set>
                                      <p:cBhvr>
                                        <p:cTn id="26" dur="1" fill="hold">
                                          <p:stCondLst>
                                            <p:cond delay="0"/>
                                          </p:stCondLst>
                                        </p:cTn>
                                        <p:tgtEl>
                                          <p:spTgt spid="86024"/>
                                        </p:tgtEl>
                                        <p:attrNameLst>
                                          <p:attrName>style.visibility</p:attrName>
                                        </p:attrNameLst>
                                      </p:cBhvr>
                                      <p:to>
                                        <p:strVal val="visible"/>
                                      </p:to>
                                    </p:set>
                                    <p:anim calcmode="lin" valueType="num">
                                      <p:cBhvr>
                                        <p:cTn id="27" dur="500" fill="hold"/>
                                        <p:tgtEl>
                                          <p:spTgt spid="86024"/>
                                        </p:tgtEl>
                                        <p:attrNameLst>
                                          <p:attrName>ppt_x</p:attrName>
                                        </p:attrNameLst>
                                      </p:cBhvr>
                                      <p:tavLst>
                                        <p:tav tm="0">
                                          <p:val>
                                            <p:strVal val="#ppt_x-#ppt_w/2"/>
                                          </p:val>
                                        </p:tav>
                                        <p:tav tm="100000">
                                          <p:val>
                                            <p:strVal val="#ppt_x"/>
                                          </p:val>
                                        </p:tav>
                                      </p:tavLst>
                                    </p:anim>
                                    <p:anim calcmode="lin" valueType="num">
                                      <p:cBhvr>
                                        <p:cTn id="28" dur="500" fill="hold"/>
                                        <p:tgtEl>
                                          <p:spTgt spid="86024"/>
                                        </p:tgtEl>
                                        <p:attrNameLst>
                                          <p:attrName>ppt_y</p:attrName>
                                        </p:attrNameLst>
                                      </p:cBhvr>
                                      <p:tavLst>
                                        <p:tav tm="0">
                                          <p:val>
                                            <p:strVal val="#ppt_y"/>
                                          </p:val>
                                        </p:tav>
                                        <p:tav tm="100000">
                                          <p:val>
                                            <p:strVal val="#ppt_y"/>
                                          </p:val>
                                        </p:tav>
                                      </p:tavLst>
                                    </p:anim>
                                    <p:anim calcmode="lin" valueType="num">
                                      <p:cBhvr>
                                        <p:cTn id="29" dur="500" fill="hold"/>
                                        <p:tgtEl>
                                          <p:spTgt spid="86024"/>
                                        </p:tgtEl>
                                        <p:attrNameLst>
                                          <p:attrName>ppt_w</p:attrName>
                                        </p:attrNameLst>
                                      </p:cBhvr>
                                      <p:tavLst>
                                        <p:tav tm="0">
                                          <p:val>
                                            <p:fltVal val="0"/>
                                          </p:val>
                                        </p:tav>
                                        <p:tav tm="100000">
                                          <p:val>
                                            <p:strVal val="#ppt_w"/>
                                          </p:val>
                                        </p:tav>
                                      </p:tavLst>
                                    </p:anim>
                                    <p:anim calcmode="lin" valueType="num">
                                      <p:cBhvr>
                                        <p:cTn id="30" dur="500" fill="hold"/>
                                        <p:tgtEl>
                                          <p:spTgt spid="86024"/>
                                        </p:tgtEl>
                                        <p:attrNameLst>
                                          <p:attrName>ppt_h</p:attrName>
                                        </p:attrNameLst>
                                      </p:cBhvr>
                                      <p:tavLst>
                                        <p:tav tm="0">
                                          <p:val>
                                            <p:strVal val="#ppt_h"/>
                                          </p:val>
                                        </p:tav>
                                        <p:tav tm="100000">
                                          <p:val>
                                            <p:strVal val="#ppt_h"/>
                                          </p:val>
                                        </p:tav>
                                      </p:tavLst>
                                    </p:anim>
                                  </p:childTnLst>
                                </p:cTn>
                              </p:par>
                            </p:childTnLst>
                          </p:cTn>
                        </p:par>
                        <p:par>
                          <p:cTn id="31" fill="hold" nodeType="afterGroup">
                            <p:stCondLst>
                              <p:cond delay="3000"/>
                            </p:stCondLst>
                            <p:childTnLst>
                              <p:par>
                                <p:cTn id="32" presetID="9" presetClass="entr" presetSubtype="0" fill="hold" nodeType="afterEffect">
                                  <p:stCondLst>
                                    <p:cond delay="0"/>
                                  </p:stCondLst>
                                  <p:childTnLst>
                                    <p:set>
                                      <p:cBhvr>
                                        <p:cTn id="33" dur="1" fill="hold">
                                          <p:stCondLst>
                                            <p:cond delay="0"/>
                                          </p:stCondLst>
                                        </p:cTn>
                                        <p:tgtEl>
                                          <p:spTgt spid="86021"/>
                                        </p:tgtEl>
                                        <p:attrNameLst>
                                          <p:attrName>style.visibility</p:attrName>
                                        </p:attrNameLst>
                                      </p:cBhvr>
                                      <p:to>
                                        <p:strVal val="visible"/>
                                      </p:to>
                                    </p:set>
                                    <p:animEffect transition="in" filter="dissolve">
                                      <p:cBhvr>
                                        <p:cTn id="34" dur="500"/>
                                        <p:tgtEl>
                                          <p:spTgt spid="86021"/>
                                        </p:tgtEl>
                                      </p:cBhvr>
                                    </p:animEffect>
                                  </p:childTnLst>
                                </p:cTn>
                              </p:par>
                            </p:childTnLst>
                          </p:cTn>
                        </p:par>
                        <p:par>
                          <p:cTn id="35" fill="hold" nodeType="afterGroup">
                            <p:stCondLst>
                              <p:cond delay="3500"/>
                            </p:stCondLst>
                            <p:childTnLst>
                              <p:par>
                                <p:cTn id="36" presetID="9" presetClass="entr" presetSubtype="0" fill="hold" grpId="0" nodeType="afterEffect">
                                  <p:stCondLst>
                                    <p:cond delay="0"/>
                                  </p:stCondLst>
                                  <p:childTnLst>
                                    <p:set>
                                      <p:cBhvr>
                                        <p:cTn id="37" dur="1" fill="hold">
                                          <p:stCondLst>
                                            <p:cond delay="0"/>
                                          </p:stCondLst>
                                        </p:cTn>
                                        <p:tgtEl>
                                          <p:spTgt spid="86026"/>
                                        </p:tgtEl>
                                        <p:attrNameLst>
                                          <p:attrName>style.visibility</p:attrName>
                                        </p:attrNameLst>
                                      </p:cBhvr>
                                      <p:to>
                                        <p:strVal val="visible"/>
                                      </p:to>
                                    </p:set>
                                    <p:animEffect transition="in" filter="dissolve">
                                      <p:cBhvr>
                                        <p:cTn id="38" dur="500"/>
                                        <p:tgtEl>
                                          <p:spTgt spid="8602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86036"/>
                                        </p:tgtEl>
                                        <p:attrNameLst>
                                          <p:attrName>style.visibility</p:attrName>
                                        </p:attrNameLst>
                                      </p:cBhvr>
                                      <p:to>
                                        <p:strVal val="visible"/>
                                      </p:to>
                                    </p:set>
                                    <p:animEffect transition="in" filter="dissolve">
                                      <p:cBhvr>
                                        <p:cTn id="43" dur="500"/>
                                        <p:tgtEl>
                                          <p:spTgt spid="86036"/>
                                        </p:tgtEl>
                                      </p:cBhvr>
                                    </p:animEffect>
                                  </p:childTnLst>
                                </p:cTn>
                              </p:par>
                            </p:childTnLst>
                          </p:cTn>
                        </p:par>
                        <p:par>
                          <p:cTn id="44" fill="hold" nodeType="afterGroup">
                            <p:stCondLst>
                              <p:cond delay="500"/>
                            </p:stCondLst>
                            <p:childTnLst>
                              <p:par>
                                <p:cTn id="45" presetID="9" presetClass="entr" presetSubtype="0" fill="hold" nodeType="afterEffect">
                                  <p:stCondLst>
                                    <p:cond delay="0"/>
                                  </p:stCondLst>
                                  <p:childTnLst>
                                    <p:set>
                                      <p:cBhvr>
                                        <p:cTn id="46" dur="1" fill="hold">
                                          <p:stCondLst>
                                            <p:cond delay="0"/>
                                          </p:stCondLst>
                                        </p:cTn>
                                        <p:tgtEl>
                                          <p:spTgt spid="86030"/>
                                        </p:tgtEl>
                                        <p:attrNameLst>
                                          <p:attrName>style.visibility</p:attrName>
                                        </p:attrNameLst>
                                      </p:cBhvr>
                                      <p:to>
                                        <p:strVal val="visible"/>
                                      </p:to>
                                    </p:set>
                                    <p:animEffect transition="in" filter="dissolve">
                                      <p:cBhvr>
                                        <p:cTn id="47" dur="500"/>
                                        <p:tgtEl>
                                          <p:spTgt spid="86030"/>
                                        </p:tgtEl>
                                      </p:cBhvr>
                                    </p:animEffect>
                                  </p:childTnLst>
                                </p:cTn>
                              </p:par>
                            </p:childTnLst>
                          </p:cTn>
                        </p:par>
                        <p:par>
                          <p:cTn id="48" fill="hold" nodeType="afterGroup">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86031"/>
                                        </p:tgtEl>
                                        <p:attrNameLst>
                                          <p:attrName>style.visibility</p:attrName>
                                        </p:attrNameLst>
                                      </p:cBhvr>
                                      <p:to>
                                        <p:strVal val="visible"/>
                                      </p:to>
                                    </p:set>
                                    <p:animEffect transition="in" filter="wipe(up)">
                                      <p:cBhvr>
                                        <p:cTn id="51" dur="500"/>
                                        <p:tgtEl>
                                          <p:spTgt spid="86031"/>
                                        </p:tgtEl>
                                      </p:cBhvr>
                                    </p:animEffect>
                                  </p:childTnLst>
                                </p:cTn>
                              </p:par>
                            </p:childTnLst>
                          </p:cTn>
                        </p:par>
                        <p:par>
                          <p:cTn id="52" fill="hold" nodeType="afterGroup">
                            <p:stCondLst>
                              <p:cond delay="1500"/>
                            </p:stCondLst>
                            <p:childTnLst>
                              <p:par>
                                <p:cTn id="53" presetID="17" presetClass="entr" presetSubtype="8" fill="hold" grpId="0" nodeType="afterEffect">
                                  <p:stCondLst>
                                    <p:cond delay="0"/>
                                  </p:stCondLst>
                                  <p:childTnLst>
                                    <p:set>
                                      <p:cBhvr>
                                        <p:cTn id="54" dur="1" fill="hold">
                                          <p:stCondLst>
                                            <p:cond delay="0"/>
                                          </p:stCondLst>
                                        </p:cTn>
                                        <p:tgtEl>
                                          <p:spTgt spid="86032"/>
                                        </p:tgtEl>
                                        <p:attrNameLst>
                                          <p:attrName>style.visibility</p:attrName>
                                        </p:attrNameLst>
                                      </p:cBhvr>
                                      <p:to>
                                        <p:strVal val="visible"/>
                                      </p:to>
                                    </p:set>
                                    <p:anim calcmode="lin" valueType="num">
                                      <p:cBhvr>
                                        <p:cTn id="55" dur="500" fill="hold"/>
                                        <p:tgtEl>
                                          <p:spTgt spid="86032"/>
                                        </p:tgtEl>
                                        <p:attrNameLst>
                                          <p:attrName>ppt_x</p:attrName>
                                        </p:attrNameLst>
                                      </p:cBhvr>
                                      <p:tavLst>
                                        <p:tav tm="0">
                                          <p:val>
                                            <p:strVal val="#ppt_x-#ppt_w/2"/>
                                          </p:val>
                                        </p:tav>
                                        <p:tav tm="100000">
                                          <p:val>
                                            <p:strVal val="#ppt_x"/>
                                          </p:val>
                                        </p:tav>
                                      </p:tavLst>
                                    </p:anim>
                                    <p:anim calcmode="lin" valueType="num">
                                      <p:cBhvr>
                                        <p:cTn id="56" dur="500" fill="hold"/>
                                        <p:tgtEl>
                                          <p:spTgt spid="86032"/>
                                        </p:tgtEl>
                                        <p:attrNameLst>
                                          <p:attrName>ppt_y</p:attrName>
                                        </p:attrNameLst>
                                      </p:cBhvr>
                                      <p:tavLst>
                                        <p:tav tm="0">
                                          <p:val>
                                            <p:strVal val="#ppt_y"/>
                                          </p:val>
                                        </p:tav>
                                        <p:tav tm="100000">
                                          <p:val>
                                            <p:strVal val="#ppt_y"/>
                                          </p:val>
                                        </p:tav>
                                      </p:tavLst>
                                    </p:anim>
                                    <p:anim calcmode="lin" valueType="num">
                                      <p:cBhvr>
                                        <p:cTn id="57" dur="500" fill="hold"/>
                                        <p:tgtEl>
                                          <p:spTgt spid="86032"/>
                                        </p:tgtEl>
                                        <p:attrNameLst>
                                          <p:attrName>ppt_w</p:attrName>
                                        </p:attrNameLst>
                                      </p:cBhvr>
                                      <p:tavLst>
                                        <p:tav tm="0">
                                          <p:val>
                                            <p:fltVal val="0"/>
                                          </p:val>
                                        </p:tav>
                                        <p:tav tm="100000">
                                          <p:val>
                                            <p:strVal val="#ppt_w"/>
                                          </p:val>
                                        </p:tav>
                                      </p:tavLst>
                                    </p:anim>
                                    <p:anim calcmode="lin" valueType="num">
                                      <p:cBhvr>
                                        <p:cTn id="58" dur="500" fill="hold"/>
                                        <p:tgtEl>
                                          <p:spTgt spid="86032"/>
                                        </p:tgtEl>
                                        <p:attrNameLst>
                                          <p:attrName>ppt_h</p:attrName>
                                        </p:attrNameLst>
                                      </p:cBhvr>
                                      <p:tavLst>
                                        <p:tav tm="0">
                                          <p:val>
                                            <p:strVal val="#ppt_h"/>
                                          </p:val>
                                        </p:tav>
                                        <p:tav tm="100000">
                                          <p:val>
                                            <p:strVal val="#ppt_h"/>
                                          </p:val>
                                        </p:tav>
                                      </p:tavLst>
                                    </p:anim>
                                  </p:childTnLst>
                                </p:cTn>
                              </p:par>
                            </p:childTnLst>
                          </p:cTn>
                        </p:par>
                        <p:par>
                          <p:cTn id="59" fill="hold" nodeType="afterGroup">
                            <p:stCondLst>
                              <p:cond delay="2000"/>
                            </p:stCondLst>
                            <p:childTnLst>
                              <p:par>
                                <p:cTn id="60" presetID="9" presetClass="entr" presetSubtype="0" fill="hold" nodeType="afterEffect">
                                  <p:stCondLst>
                                    <p:cond delay="0"/>
                                  </p:stCondLst>
                                  <p:childTnLst>
                                    <p:set>
                                      <p:cBhvr>
                                        <p:cTn id="61" dur="1" fill="hold">
                                          <p:stCondLst>
                                            <p:cond delay="0"/>
                                          </p:stCondLst>
                                        </p:cTn>
                                        <p:tgtEl>
                                          <p:spTgt spid="86029"/>
                                        </p:tgtEl>
                                        <p:attrNameLst>
                                          <p:attrName>style.visibility</p:attrName>
                                        </p:attrNameLst>
                                      </p:cBhvr>
                                      <p:to>
                                        <p:strVal val="visible"/>
                                      </p:to>
                                    </p:set>
                                    <p:animEffect transition="in" filter="dissolve">
                                      <p:cBhvr>
                                        <p:cTn id="62" dur="500"/>
                                        <p:tgtEl>
                                          <p:spTgt spid="86029"/>
                                        </p:tgtEl>
                                      </p:cBhvr>
                                    </p:animEffect>
                                  </p:childTnLst>
                                </p:cTn>
                              </p:par>
                            </p:childTnLst>
                          </p:cTn>
                        </p:par>
                        <p:par>
                          <p:cTn id="63" fill="hold" nodeType="afterGroup">
                            <p:stCondLst>
                              <p:cond delay="2500"/>
                            </p:stCondLst>
                            <p:childTnLst>
                              <p:par>
                                <p:cTn id="64" presetID="9" presetClass="entr" presetSubtype="0" fill="hold" grpId="0" nodeType="afterEffect">
                                  <p:stCondLst>
                                    <p:cond delay="0"/>
                                  </p:stCondLst>
                                  <p:childTnLst>
                                    <p:set>
                                      <p:cBhvr>
                                        <p:cTn id="65" dur="1" fill="hold">
                                          <p:stCondLst>
                                            <p:cond delay="0"/>
                                          </p:stCondLst>
                                        </p:cTn>
                                        <p:tgtEl>
                                          <p:spTgt spid="86033"/>
                                        </p:tgtEl>
                                        <p:attrNameLst>
                                          <p:attrName>style.visibility</p:attrName>
                                        </p:attrNameLst>
                                      </p:cBhvr>
                                      <p:to>
                                        <p:strVal val="visible"/>
                                      </p:to>
                                    </p:set>
                                    <p:animEffect transition="in" filter="dissolve">
                                      <p:cBhvr>
                                        <p:cTn id="66" dur="500"/>
                                        <p:tgtEl>
                                          <p:spTgt spid="86033"/>
                                        </p:tgtEl>
                                      </p:cBhvr>
                                    </p:animEffect>
                                  </p:childTnLst>
                                </p:cTn>
                              </p:par>
                            </p:childTnLst>
                          </p:cTn>
                        </p:par>
                        <p:par>
                          <p:cTn id="67" fill="hold" nodeType="afterGroup">
                            <p:stCondLst>
                              <p:cond delay="3000"/>
                            </p:stCondLst>
                            <p:childTnLst>
                              <p:par>
                                <p:cTn id="68" presetID="9" presetClass="entr" presetSubtype="0" fill="hold" nodeType="afterEffect">
                                  <p:stCondLst>
                                    <p:cond delay="0"/>
                                  </p:stCondLst>
                                  <p:childTnLst>
                                    <p:set>
                                      <p:cBhvr>
                                        <p:cTn id="69" dur="1" fill="hold">
                                          <p:stCondLst>
                                            <p:cond delay="0"/>
                                          </p:stCondLst>
                                        </p:cTn>
                                        <p:tgtEl>
                                          <p:spTgt spid="86028"/>
                                        </p:tgtEl>
                                        <p:attrNameLst>
                                          <p:attrName>style.visibility</p:attrName>
                                        </p:attrNameLst>
                                      </p:cBhvr>
                                      <p:to>
                                        <p:strVal val="visible"/>
                                      </p:to>
                                    </p:set>
                                    <p:animEffect transition="in" filter="dissolve">
                                      <p:cBhvr>
                                        <p:cTn id="70" dur="500"/>
                                        <p:tgtEl>
                                          <p:spTgt spid="86028"/>
                                        </p:tgtEl>
                                      </p:cBhvr>
                                    </p:animEffect>
                                  </p:childTnLst>
                                </p:cTn>
                              </p:par>
                            </p:childTnLst>
                          </p:cTn>
                        </p:par>
                        <p:par>
                          <p:cTn id="71" fill="hold" nodeType="afterGroup">
                            <p:stCondLst>
                              <p:cond delay="3500"/>
                            </p:stCondLst>
                            <p:childTnLst>
                              <p:par>
                                <p:cTn id="72" presetID="9" presetClass="entr" presetSubtype="0" fill="hold" grpId="0" nodeType="afterEffect">
                                  <p:stCondLst>
                                    <p:cond delay="0"/>
                                  </p:stCondLst>
                                  <p:childTnLst>
                                    <p:set>
                                      <p:cBhvr>
                                        <p:cTn id="73" dur="1" fill="hold">
                                          <p:stCondLst>
                                            <p:cond delay="0"/>
                                          </p:stCondLst>
                                        </p:cTn>
                                        <p:tgtEl>
                                          <p:spTgt spid="86034"/>
                                        </p:tgtEl>
                                        <p:attrNameLst>
                                          <p:attrName>style.visibility</p:attrName>
                                        </p:attrNameLst>
                                      </p:cBhvr>
                                      <p:to>
                                        <p:strVal val="visible"/>
                                      </p:to>
                                    </p:set>
                                    <p:animEffect transition="in" filter="dissolve">
                                      <p:cBhvr>
                                        <p:cTn id="74" dur="500"/>
                                        <p:tgtEl>
                                          <p:spTgt spid="86034"/>
                                        </p:tgtEl>
                                      </p:cBhvr>
                                    </p:animEffect>
                                  </p:childTnLst>
                                </p:cTn>
                              </p:par>
                            </p:childTnLst>
                          </p:cTn>
                        </p:par>
                        <p:par>
                          <p:cTn id="75" fill="hold" nodeType="afterGroup">
                            <p:stCondLst>
                              <p:cond delay="4000"/>
                            </p:stCondLst>
                            <p:childTnLst>
                              <p:par>
                                <p:cTn id="76" presetID="9" presetClass="entr" presetSubtype="0" fill="hold" nodeType="afterEffect">
                                  <p:stCondLst>
                                    <p:cond delay="0"/>
                                  </p:stCondLst>
                                  <p:childTnLst>
                                    <p:set>
                                      <p:cBhvr>
                                        <p:cTn id="77" dur="1" fill="hold">
                                          <p:stCondLst>
                                            <p:cond delay="0"/>
                                          </p:stCondLst>
                                        </p:cTn>
                                        <p:tgtEl>
                                          <p:spTgt spid="86027"/>
                                        </p:tgtEl>
                                        <p:attrNameLst>
                                          <p:attrName>style.visibility</p:attrName>
                                        </p:attrNameLst>
                                      </p:cBhvr>
                                      <p:to>
                                        <p:strVal val="visible"/>
                                      </p:to>
                                    </p:set>
                                    <p:animEffect transition="in" filter="dissolve">
                                      <p:cBhvr>
                                        <p:cTn id="78" dur="500"/>
                                        <p:tgtEl>
                                          <p:spTgt spid="86027"/>
                                        </p:tgtEl>
                                      </p:cBhvr>
                                    </p:animEffect>
                                  </p:childTnLst>
                                </p:cTn>
                              </p:par>
                            </p:childTnLst>
                          </p:cTn>
                        </p:par>
                        <p:par>
                          <p:cTn id="79" fill="hold" nodeType="afterGroup">
                            <p:stCondLst>
                              <p:cond delay="4500"/>
                            </p:stCondLst>
                            <p:childTnLst>
                              <p:par>
                                <p:cTn id="80" presetID="9" presetClass="entr" presetSubtype="0" fill="hold" grpId="0" nodeType="afterEffect">
                                  <p:stCondLst>
                                    <p:cond delay="0"/>
                                  </p:stCondLst>
                                  <p:childTnLst>
                                    <p:set>
                                      <p:cBhvr>
                                        <p:cTn id="81" dur="1" fill="hold">
                                          <p:stCondLst>
                                            <p:cond delay="0"/>
                                          </p:stCondLst>
                                        </p:cTn>
                                        <p:tgtEl>
                                          <p:spTgt spid="86035"/>
                                        </p:tgtEl>
                                        <p:attrNameLst>
                                          <p:attrName>style.visibility</p:attrName>
                                        </p:attrNameLst>
                                      </p:cBhvr>
                                      <p:to>
                                        <p:strVal val="visible"/>
                                      </p:to>
                                    </p:set>
                                    <p:animEffect transition="in" filter="dissolve">
                                      <p:cBhvr>
                                        <p:cTn id="82" dur="500"/>
                                        <p:tgtEl>
                                          <p:spTgt spid="86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nimBg="1"/>
      <p:bldP spid="86019" grpId="0" animBg="1"/>
      <p:bldP spid="86023" grpId="0" animBg="1" autoUpdateAnimBg="0"/>
      <p:bldP spid="86024" grpId="0" animBg="1"/>
      <p:bldP spid="86025" grpId="0" autoUpdateAnimBg="0"/>
      <p:bldP spid="86026" grpId="0" autoUpdateAnimBg="0"/>
      <p:bldP spid="86031" grpId="0" animBg="1" autoUpdateAnimBg="0"/>
      <p:bldP spid="86032" grpId="0" animBg="1"/>
      <p:bldP spid="86033" grpId="0" autoUpdateAnimBg="0"/>
      <p:bldP spid="86034" grpId="0" autoUpdateAnimBg="0"/>
      <p:bldP spid="86035" grpId="0" autoUpdateAnimBg="0"/>
      <p:bldP spid="8603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wait()</a:t>
            </a:r>
          </a:p>
        </p:txBody>
      </p:sp>
      <p:sp>
        <p:nvSpPr>
          <p:cNvPr id="40963" name="Rectangle 3"/>
          <p:cNvSpPr>
            <a:spLocks noGrp="1" noChangeArrowheads="1"/>
          </p:cNvSpPr>
          <p:nvPr>
            <p:ph type="body" idx="1"/>
          </p:nvPr>
        </p:nvSpPr>
        <p:spPr>
          <a:xfrm>
            <a:off x="762000" y="2017713"/>
            <a:ext cx="7772400" cy="4114800"/>
          </a:xfrm>
        </p:spPr>
        <p:txBody>
          <a:bodyPr/>
          <a:lstStyle/>
          <a:p>
            <a:pPr eaLnBrk="1" hangingPunct="1"/>
            <a:r>
              <a:rPr lang="en-US" altLang="en-US" smtClean="0"/>
              <a:t>Points to remember while using the </a:t>
            </a:r>
            <a:r>
              <a:rPr lang="en-US" altLang="en-US" smtClean="0">
                <a:latin typeface="Courier New" panose="02070309020205020404" pitchFamily="49" charset="0"/>
              </a:rPr>
              <a:t>wait()</a:t>
            </a:r>
            <a:r>
              <a:rPr lang="en-US" altLang="en-US" smtClean="0"/>
              <a:t> method:</a:t>
            </a:r>
          </a:p>
          <a:p>
            <a:pPr lvl="1" eaLnBrk="1" hangingPunct="1"/>
            <a:r>
              <a:rPr lang="en-US" altLang="en-US" smtClean="0"/>
              <a:t>The calling thread gives up the CPU.</a:t>
            </a:r>
          </a:p>
          <a:p>
            <a:pPr lvl="1" eaLnBrk="1" hangingPunct="1"/>
            <a:r>
              <a:rPr lang="en-US" altLang="en-US" smtClean="0"/>
              <a:t>The calling thread gives up the lock.</a:t>
            </a:r>
          </a:p>
          <a:p>
            <a:pPr lvl="1" eaLnBrk="1" hangingPunct="1"/>
            <a:r>
              <a:rPr lang="en-US" altLang="en-US" smtClean="0"/>
              <a:t>The calling thread goes into the waiting pool of the monitor.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notify()</a:t>
            </a:r>
          </a:p>
        </p:txBody>
      </p:sp>
      <p:sp>
        <p:nvSpPr>
          <p:cNvPr id="41987" name="Rectangle 3"/>
          <p:cNvSpPr>
            <a:spLocks noGrp="1" noChangeArrowheads="1"/>
          </p:cNvSpPr>
          <p:nvPr>
            <p:ph type="body" idx="1"/>
          </p:nvPr>
        </p:nvSpPr>
        <p:spPr>
          <a:xfrm>
            <a:off x="762000" y="2057400"/>
            <a:ext cx="7772400" cy="4114800"/>
          </a:xfrm>
        </p:spPr>
        <p:txBody>
          <a:bodyPr/>
          <a:lstStyle/>
          <a:p>
            <a:pPr eaLnBrk="1" hangingPunct="1"/>
            <a:r>
              <a:rPr lang="en-US" altLang="en-US" smtClean="0"/>
              <a:t>Main points to remember about </a:t>
            </a:r>
            <a:r>
              <a:rPr lang="en-US" altLang="en-US" smtClean="0">
                <a:latin typeface="Courier New" panose="02070309020205020404" pitchFamily="49" charset="0"/>
              </a:rPr>
              <a:t>notify():</a:t>
            </a:r>
          </a:p>
          <a:p>
            <a:pPr lvl="1" eaLnBrk="1" hangingPunct="1"/>
            <a:r>
              <a:rPr lang="en-US" altLang="en-US" smtClean="0"/>
              <a:t>One thread moves out of the waiting pool of the monitor and into the ready state.</a:t>
            </a:r>
          </a:p>
          <a:p>
            <a:pPr lvl="1" eaLnBrk="1" hangingPunct="1"/>
            <a:r>
              <a:rPr lang="en-US" altLang="en-US" smtClean="0"/>
              <a:t>The thread that was notified must reacquire the monitor’s lock before it can proceed since it was in sleep state and no longer has control of the monitor.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IN" altLang="en-US" sz="3200" b="1" smtClean="0"/>
              <a:t>Difference between wait() and sleep()</a:t>
            </a:r>
            <a:br>
              <a:rPr lang="en-IN" altLang="en-US" sz="3200" b="1" smtClean="0"/>
            </a:br>
            <a:endParaRPr lang="en-IN" altLang="en-US" sz="3200" smtClean="0"/>
          </a:p>
        </p:txBody>
      </p:sp>
      <p:graphicFrame>
        <p:nvGraphicFramePr>
          <p:cNvPr id="4" name="Table 3"/>
          <p:cNvGraphicFramePr>
            <a:graphicFrameLocks noGrp="1"/>
          </p:cNvGraphicFramePr>
          <p:nvPr/>
        </p:nvGraphicFramePr>
        <p:xfrm>
          <a:off x="838200" y="1600200"/>
          <a:ext cx="7696200" cy="3767138"/>
        </p:xfrm>
        <a:graphic>
          <a:graphicData uri="http://schemas.openxmlformats.org/drawingml/2006/table">
            <a:tbl>
              <a:tblPr/>
              <a:tblGrid>
                <a:gridCol w="3848100"/>
                <a:gridCol w="3848100"/>
              </a:tblGrid>
              <a:tr h="475134">
                <a:tc>
                  <a:txBody>
                    <a:bodyPr/>
                    <a:lstStyle/>
                    <a:p>
                      <a:pPr algn="l" fontAlgn="t"/>
                      <a:r>
                        <a:rPr lang="en-IN" sz="1800" b="1">
                          <a:effectLst/>
                          <a:latin typeface="inherit"/>
                        </a:rPr>
                        <a:t>wait()</a:t>
                      </a:r>
                    </a:p>
                  </a:txBody>
                  <a:tcPr marL="76200" marR="76200" marT="76197" marB="761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a:noFill/>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b="1">
                          <a:effectLst/>
                          <a:latin typeface="inherit"/>
                        </a:rPr>
                        <a:t>sleep()</a:t>
                      </a:r>
                    </a:p>
                  </a:txBody>
                  <a:tcPr marL="76200" marR="76200" marT="76197" marB="76197">
                    <a:lnL w="9525" cap="flat" cmpd="sng" algn="ctr">
                      <a:solidFill>
                        <a:srgbClr val="DDDDDD"/>
                      </a:solidFill>
                      <a:prstDash val="solid"/>
                      <a:round/>
                      <a:headEnd type="none" w="med" len="med"/>
                      <a:tailEnd type="none" w="med" len="med"/>
                    </a:lnL>
                    <a:lnR>
                      <a:noFill/>
                    </a:lnR>
                    <a:lnT>
                      <a:noFill/>
                    </a:lnT>
                    <a:lnB w="9525" cap="flat" cmpd="sng" algn="ctr">
                      <a:solidFill>
                        <a:srgbClr val="DDDDDD"/>
                      </a:solidFill>
                      <a:prstDash val="solid"/>
                      <a:round/>
                      <a:headEnd type="none" w="med" len="med"/>
                      <a:tailEnd type="none" w="med" len="med"/>
                    </a:lnB>
                    <a:solidFill>
                      <a:srgbClr val="F9F9F9"/>
                    </a:solidFill>
                  </a:tcPr>
                </a:tc>
              </a:tr>
              <a:tr h="475134">
                <a:tc>
                  <a:txBody>
                    <a:bodyPr/>
                    <a:lstStyle/>
                    <a:p>
                      <a:pPr algn="l" fontAlgn="t"/>
                      <a:r>
                        <a:rPr lang="en-IN" sz="1800">
                          <a:effectLst/>
                          <a:latin typeface="inherit"/>
                        </a:rPr>
                        <a:t>called from synchronized block</a:t>
                      </a:r>
                    </a:p>
                  </a:txBody>
                  <a:tcPr marL="76200" marR="76200" marT="76197" marB="761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latin typeface="inherit"/>
                        </a:rPr>
                        <a:t>no such requirement</a:t>
                      </a:r>
                    </a:p>
                  </a:txBody>
                  <a:tcPr marL="76200" marR="76200" marT="76197" marB="76197">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75134">
                <a:tc>
                  <a:txBody>
                    <a:bodyPr/>
                    <a:lstStyle/>
                    <a:p>
                      <a:pPr algn="l" fontAlgn="t"/>
                      <a:r>
                        <a:rPr lang="en-IN" sz="1800">
                          <a:effectLst/>
                          <a:latin typeface="inherit"/>
                        </a:rPr>
                        <a:t>monitor is released</a:t>
                      </a:r>
                    </a:p>
                  </a:txBody>
                  <a:tcPr marL="76200" marR="76200" marT="76197" marB="761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latin typeface="inherit"/>
                        </a:rPr>
                        <a:t>monitor is not released</a:t>
                      </a:r>
                    </a:p>
                  </a:txBody>
                  <a:tcPr marL="76200" marR="76200" marT="76197" marB="76197">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1086022">
                <a:tc>
                  <a:txBody>
                    <a:bodyPr/>
                    <a:lstStyle/>
                    <a:p>
                      <a:pPr algn="l" fontAlgn="t"/>
                      <a:r>
                        <a:rPr lang="en-IN" sz="1800">
                          <a:effectLst/>
                          <a:latin typeface="inherit"/>
                        </a:rPr>
                        <a:t>awake when </a:t>
                      </a:r>
                      <a:r>
                        <a:rPr lang="en-IN" sz="1800" b="1" i="1">
                          <a:effectLst/>
                          <a:latin typeface="inherit"/>
                        </a:rPr>
                        <a:t>notify()</a:t>
                      </a:r>
                      <a:r>
                        <a:rPr lang="en-IN" sz="1800">
                          <a:effectLst/>
                          <a:latin typeface="inherit"/>
                        </a:rPr>
                        <a:t> or </a:t>
                      </a:r>
                      <a:r>
                        <a:rPr lang="en-IN" sz="1800" b="1" i="1">
                          <a:effectLst/>
                          <a:latin typeface="inherit"/>
                        </a:rPr>
                        <a:t>notifyAll() </a:t>
                      </a:r>
                      <a:r>
                        <a:rPr lang="en-IN" sz="1800">
                          <a:effectLst/>
                          <a:latin typeface="inherit"/>
                        </a:rPr>
                        <a:t>method is called.</a:t>
                      </a:r>
                    </a:p>
                  </a:txBody>
                  <a:tcPr marL="76200" marR="76200" marT="76197" marB="761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800">
                          <a:effectLst/>
                          <a:latin typeface="inherit"/>
                        </a:rPr>
                        <a:t>not awake when</a:t>
                      </a:r>
                      <a:r>
                        <a:rPr lang="en-IN" sz="1800" b="1" i="1">
                          <a:effectLst/>
                          <a:latin typeface="inherit"/>
                        </a:rPr>
                        <a:t> notify() or notifyAll() </a:t>
                      </a:r>
                      <a:r>
                        <a:rPr lang="en-IN" sz="1800">
                          <a:effectLst/>
                          <a:latin typeface="inherit"/>
                        </a:rPr>
                        <a:t>method is called</a:t>
                      </a:r>
                    </a:p>
                  </a:txBody>
                  <a:tcPr marL="76200" marR="76200" marT="76197" marB="76197">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75134">
                <a:tc>
                  <a:txBody>
                    <a:bodyPr/>
                    <a:lstStyle/>
                    <a:p>
                      <a:pPr algn="l" fontAlgn="t"/>
                      <a:r>
                        <a:rPr lang="en-IN" sz="1800">
                          <a:effectLst/>
                          <a:latin typeface="inherit"/>
                        </a:rPr>
                        <a:t>not a static method</a:t>
                      </a:r>
                    </a:p>
                  </a:txBody>
                  <a:tcPr marL="76200" marR="76200" marT="76197" marB="761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800">
                          <a:effectLst/>
                          <a:latin typeface="inherit"/>
                        </a:rPr>
                        <a:t>static method</a:t>
                      </a:r>
                    </a:p>
                  </a:txBody>
                  <a:tcPr marL="76200" marR="76200" marT="76197" marB="76197">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780579">
                <a:tc>
                  <a:txBody>
                    <a:bodyPr/>
                    <a:lstStyle/>
                    <a:p>
                      <a:pPr algn="l" fontAlgn="t"/>
                      <a:r>
                        <a:rPr lang="en-IN" sz="1800" b="1" i="1">
                          <a:effectLst/>
                          <a:latin typeface="inherit"/>
                        </a:rPr>
                        <a:t>wait() </a:t>
                      </a:r>
                      <a:r>
                        <a:rPr lang="en-IN" sz="1800">
                          <a:effectLst/>
                          <a:latin typeface="inherit"/>
                        </a:rPr>
                        <a:t>is generally used on condition</a:t>
                      </a:r>
                    </a:p>
                  </a:txBody>
                  <a:tcPr marL="76200" marR="76200" marT="76197" marB="761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IN" sz="1800" dirty="0">
                          <a:effectLst/>
                          <a:latin typeface="inherit"/>
                        </a:rPr>
                        <a:t>sleep() method is simply used to put your thread on sleep.</a:t>
                      </a:r>
                    </a:p>
                  </a:txBody>
                  <a:tcPr marL="76200" marR="76200" marT="76197" marB="76197">
                    <a:lnL w="9525" cap="flat" cmpd="sng" algn="ctr">
                      <a:solidFill>
                        <a:srgbClr val="DDDDDD"/>
                      </a:solidFill>
                      <a:prstDash val="solid"/>
                      <a:round/>
                      <a:headEnd type="none" w="med" len="med"/>
                      <a:tailEnd type="none" w="med" len="med"/>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066800" y="457200"/>
            <a:ext cx="7793038" cy="922338"/>
          </a:xfrm>
        </p:spPr>
        <p:txBody>
          <a:bodyPr/>
          <a:lstStyle/>
          <a:p>
            <a:pPr eaLnBrk="1" hangingPunct="1"/>
            <a:r>
              <a:rPr lang="en-US" altLang="en-US" smtClean="0"/>
              <a:t>Summary 2-1</a:t>
            </a:r>
          </a:p>
        </p:txBody>
      </p:sp>
      <p:sp>
        <p:nvSpPr>
          <p:cNvPr id="44035" name="Rectangle 3"/>
          <p:cNvSpPr>
            <a:spLocks noGrp="1" noChangeArrowheads="1"/>
          </p:cNvSpPr>
          <p:nvPr>
            <p:ph type="body" idx="1"/>
          </p:nvPr>
        </p:nvSpPr>
        <p:spPr>
          <a:xfrm>
            <a:off x="609600" y="1600200"/>
            <a:ext cx="8229600" cy="4535488"/>
          </a:xfrm>
        </p:spPr>
        <p:txBody>
          <a:bodyPr/>
          <a:lstStyle/>
          <a:p>
            <a:pPr eaLnBrk="1" hangingPunct="1">
              <a:lnSpc>
                <a:spcPct val="80000"/>
              </a:lnSpc>
            </a:pPr>
            <a:r>
              <a:rPr lang="en-US" altLang="en-US" sz="1800" smtClean="0"/>
              <a:t>Multithreading allows programmers to write efficient programs that make the maximum use of the CPU.</a:t>
            </a:r>
            <a:endParaRPr lang="en-GB" altLang="en-US" sz="1800" smtClean="0"/>
          </a:p>
          <a:p>
            <a:pPr eaLnBrk="1" hangingPunct="1">
              <a:lnSpc>
                <a:spcPct val="80000"/>
              </a:lnSpc>
            </a:pPr>
            <a:r>
              <a:rPr lang="en-GB" altLang="en-US" sz="1800" smtClean="0"/>
              <a:t>Java provides built-in support for multithreading in the form of classes and interfaces.</a:t>
            </a:r>
          </a:p>
          <a:p>
            <a:pPr eaLnBrk="1" hangingPunct="1">
              <a:lnSpc>
                <a:spcPct val="80000"/>
              </a:lnSpc>
            </a:pPr>
            <a:r>
              <a:rPr lang="en-GB" altLang="en-US" sz="1800" smtClean="0"/>
              <a:t>When Java programs are executed, there is already one thread that is running and it is the main thread. This main thread is important for two reasons:</a:t>
            </a:r>
          </a:p>
          <a:p>
            <a:pPr lvl="1" eaLnBrk="1" hangingPunct="1">
              <a:lnSpc>
                <a:spcPct val="80000"/>
              </a:lnSpc>
            </a:pPr>
            <a:r>
              <a:rPr lang="en-GB" altLang="en-US" sz="1600" smtClean="0"/>
              <a:t>It is the thread from which child threads will be created.</a:t>
            </a:r>
          </a:p>
          <a:p>
            <a:pPr lvl="1" eaLnBrk="1" hangingPunct="1">
              <a:lnSpc>
                <a:spcPct val="80000"/>
              </a:lnSpc>
            </a:pPr>
            <a:r>
              <a:rPr lang="en-GB" altLang="en-US" sz="1600" smtClean="0"/>
              <a:t>Program is terminated when the main thread stops execution.</a:t>
            </a:r>
          </a:p>
          <a:p>
            <a:pPr eaLnBrk="1" hangingPunct="1">
              <a:lnSpc>
                <a:spcPct val="80000"/>
              </a:lnSpc>
            </a:pPr>
            <a:r>
              <a:rPr lang="en-GB" altLang="en-US" sz="1800" smtClean="0"/>
              <a:t>Thread objects can be created in two ways:</a:t>
            </a:r>
          </a:p>
          <a:p>
            <a:pPr lvl="1" eaLnBrk="1" hangingPunct="1">
              <a:lnSpc>
                <a:spcPct val="80000"/>
              </a:lnSpc>
            </a:pPr>
            <a:r>
              <a:rPr lang="en-GB" altLang="en-US" sz="1600" smtClean="0"/>
              <a:t>Declare the class to be a sub-class of the </a:t>
            </a:r>
            <a:r>
              <a:rPr lang="en-GB" altLang="en-US" sz="1600" smtClean="0">
                <a:latin typeface="Courier New" panose="02070309020205020404" pitchFamily="49" charset="0"/>
              </a:rPr>
              <a:t>Thread</a:t>
            </a:r>
            <a:r>
              <a:rPr lang="en-GB" altLang="en-US" sz="1600" i="1" smtClean="0"/>
              <a:t> </a:t>
            </a:r>
            <a:r>
              <a:rPr lang="en-GB" altLang="en-US" sz="1600" smtClean="0"/>
              <a:t>class where we need to override the </a:t>
            </a:r>
            <a:r>
              <a:rPr lang="en-GB" altLang="en-US" sz="1600" smtClean="0">
                <a:latin typeface="Courier New" panose="02070309020205020404" pitchFamily="49" charset="0"/>
              </a:rPr>
              <a:t>run()</a:t>
            </a:r>
            <a:r>
              <a:rPr lang="en-GB" altLang="en-US" sz="1600" smtClean="0"/>
              <a:t> method of the </a:t>
            </a:r>
            <a:r>
              <a:rPr lang="en-GB" altLang="en-US" sz="1600" smtClean="0">
                <a:latin typeface="Courier New" panose="02070309020205020404" pitchFamily="49" charset="0"/>
              </a:rPr>
              <a:t>Thread</a:t>
            </a:r>
            <a:r>
              <a:rPr lang="en-GB" altLang="en-US" sz="1600" i="1" smtClean="0"/>
              <a:t> </a:t>
            </a:r>
            <a:r>
              <a:rPr lang="en-GB" altLang="en-US" sz="1600" smtClean="0"/>
              <a:t>class.</a:t>
            </a:r>
          </a:p>
          <a:p>
            <a:pPr lvl="1" eaLnBrk="1" hangingPunct="1">
              <a:lnSpc>
                <a:spcPct val="80000"/>
              </a:lnSpc>
            </a:pPr>
            <a:r>
              <a:rPr lang="en-GB" altLang="en-US" sz="1600" smtClean="0"/>
              <a:t>Declare a class that implements the </a:t>
            </a:r>
            <a:r>
              <a:rPr lang="en-GB" altLang="en-US" sz="1600" smtClean="0">
                <a:latin typeface="Courier New" panose="02070309020205020404" pitchFamily="49" charset="0"/>
              </a:rPr>
              <a:t>Runnable</a:t>
            </a:r>
            <a:r>
              <a:rPr lang="en-GB" altLang="en-US" sz="1600" i="1" smtClean="0"/>
              <a:t> </a:t>
            </a:r>
            <a:r>
              <a:rPr lang="en-GB" altLang="en-US" sz="1600" smtClean="0"/>
              <a:t>interface. Then define the </a:t>
            </a:r>
            <a:r>
              <a:rPr lang="en-GB" altLang="en-US" sz="1600" smtClean="0">
                <a:latin typeface="Courier New" panose="02070309020205020404" pitchFamily="49" charset="0"/>
              </a:rPr>
              <a:t>run()</a:t>
            </a:r>
            <a:r>
              <a:rPr lang="en-GB" altLang="en-US" sz="1600" i="1" smtClean="0"/>
              <a:t> </a:t>
            </a:r>
            <a:r>
              <a:rPr lang="en-GB" altLang="en-US" sz="1600" smtClean="0"/>
              <a:t>method.</a:t>
            </a:r>
          </a:p>
          <a:p>
            <a:pPr eaLnBrk="1" hangingPunct="1">
              <a:lnSpc>
                <a:spcPct val="80000"/>
              </a:lnSpc>
            </a:pPr>
            <a:r>
              <a:rPr lang="en-GB" altLang="en-US" sz="2000" smtClean="0"/>
              <a:t>Each thread in a Java program is assigned a priority, and the Java Virtual Machine never changes the priority of a thread.</a:t>
            </a:r>
          </a:p>
          <a:p>
            <a:pPr eaLnBrk="1" hangingPunct="1">
              <a:lnSpc>
                <a:spcPct val="80000"/>
              </a:lnSpc>
            </a:pPr>
            <a:r>
              <a:rPr lang="en-GB" altLang="en-US" sz="1800" smtClean="0"/>
              <a:t>The default priority of a thread that is created is 5.</a:t>
            </a:r>
          </a:p>
          <a:p>
            <a:pPr eaLnBrk="1" hangingPunct="1">
              <a:lnSpc>
                <a:spcPct val="80000"/>
              </a:lnSpc>
            </a:pPr>
            <a:endParaRPr lang="en-GB" altLang="en-US" sz="1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altLang="en-US" smtClean="0"/>
              <a:t>Objectives</a:t>
            </a:r>
          </a:p>
        </p:txBody>
      </p:sp>
      <p:sp>
        <p:nvSpPr>
          <p:cNvPr id="3075" name="Rectangle 3"/>
          <p:cNvSpPr>
            <a:spLocks noGrp="1" noChangeArrowheads="1"/>
          </p:cNvSpPr>
          <p:nvPr>
            <p:ph type="body" idx="1"/>
          </p:nvPr>
        </p:nvSpPr>
        <p:spPr>
          <a:xfrm>
            <a:off x="762000" y="1600200"/>
            <a:ext cx="7772400" cy="3962400"/>
          </a:xfrm>
        </p:spPr>
        <p:txBody>
          <a:bodyPr/>
          <a:lstStyle/>
          <a:p>
            <a:pPr eaLnBrk="1" hangingPunct="1">
              <a:lnSpc>
                <a:spcPct val="90000"/>
              </a:lnSpc>
            </a:pPr>
            <a:r>
              <a:rPr lang="en-US" altLang="en-US" sz="2400" i="1" smtClean="0"/>
              <a:t>Define a thread</a:t>
            </a:r>
          </a:p>
          <a:p>
            <a:pPr eaLnBrk="1" hangingPunct="1">
              <a:lnSpc>
                <a:spcPct val="90000"/>
              </a:lnSpc>
            </a:pPr>
            <a:r>
              <a:rPr lang="en-US" altLang="en-US" sz="2400" i="1" smtClean="0"/>
              <a:t>Define multithreading</a:t>
            </a:r>
          </a:p>
          <a:p>
            <a:pPr eaLnBrk="1" hangingPunct="1">
              <a:lnSpc>
                <a:spcPct val="90000"/>
              </a:lnSpc>
            </a:pPr>
            <a:r>
              <a:rPr lang="en-US" altLang="en-US" sz="2400" i="1" smtClean="0"/>
              <a:t>List benefits of multithreading</a:t>
            </a:r>
          </a:p>
          <a:p>
            <a:pPr eaLnBrk="1" hangingPunct="1">
              <a:lnSpc>
                <a:spcPct val="90000"/>
              </a:lnSpc>
            </a:pPr>
            <a:r>
              <a:rPr lang="en-US" altLang="en-US" sz="2400" i="1" smtClean="0"/>
              <a:t>Create threads</a:t>
            </a:r>
          </a:p>
          <a:p>
            <a:pPr eaLnBrk="1" hangingPunct="1">
              <a:lnSpc>
                <a:spcPct val="90000"/>
              </a:lnSpc>
            </a:pPr>
            <a:r>
              <a:rPr lang="en-US" altLang="en-US" sz="2400" i="1" smtClean="0"/>
              <a:t>Discuss thread states</a:t>
            </a:r>
          </a:p>
          <a:p>
            <a:pPr eaLnBrk="1" hangingPunct="1">
              <a:lnSpc>
                <a:spcPct val="90000"/>
              </a:lnSpc>
            </a:pPr>
            <a:r>
              <a:rPr lang="en-US" altLang="en-US" sz="2400" i="1" smtClean="0"/>
              <a:t>Manage thread priorities</a:t>
            </a:r>
          </a:p>
          <a:p>
            <a:pPr eaLnBrk="1" hangingPunct="1">
              <a:lnSpc>
                <a:spcPct val="90000"/>
              </a:lnSpc>
            </a:pPr>
            <a:r>
              <a:rPr lang="en-US" altLang="en-US" sz="2400" i="1" smtClean="0"/>
              <a:t>Explain how to set thread priorities</a:t>
            </a:r>
          </a:p>
          <a:p>
            <a:pPr eaLnBrk="1" hangingPunct="1"/>
            <a:r>
              <a:rPr lang="en-GB" altLang="en-US" sz="2400" i="1" smtClean="0"/>
              <a:t>Explain thread synchronization</a:t>
            </a:r>
          </a:p>
          <a:p>
            <a:pPr eaLnBrk="1" hangingPunct="1"/>
            <a:r>
              <a:rPr lang="en-GB" altLang="en-US" sz="2400" i="1" smtClean="0"/>
              <a:t>Explain the ‘wait-notify’ mechanism</a:t>
            </a:r>
            <a:r>
              <a:rPr lang="en-GB" altLang="en-US" smtClean="0"/>
              <a:t> </a:t>
            </a:r>
            <a:endParaRPr lang="en-US" altLang="en-US" smtClean="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ppt_x</p:attrName>
                                        </p:attrNameLst>
                                      </p:cBhvr>
                                      <p:tavLst>
                                        <p:tav tm="0">
                                          <p:val>
                                            <p:strVal val="#ppt_x-.2"/>
                                          </p:val>
                                        </p:tav>
                                        <p:tav tm="100000">
                                          <p:val>
                                            <p:strVal val="#ppt_x"/>
                                          </p:val>
                                        </p:tav>
                                      </p:tavLst>
                                    </p:anim>
                                    <p:anim calcmode="lin" valueType="num">
                                      <p:cBhvr>
                                        <p:cTn id="8" dur="1000" fill="hold"/>
                                        <p:tgtEl>
                                          <p:spTgt spid="30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3075">
                                            <p:txEl>
                                              <p:pRg st="0" end="0"/>
                                            </p:txEl>
                                          </p:spTgt>
                                        </p:tgtEl>
                                        <p:attrNameLst>
                                          <p:attrName>style.visibility</p:attrName>
                                        </p:attrNameLst>
                                      </p:cBhvr>
                                      <p:to>
                                        <p:strVal val="visible"/>
                                      </p:to>
                                    </p:set>
                                    <p:anim calcmode="lin" valueType="num">
                                      <p:cBhvr additive="base">
                                        <p:cTn id="14"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075">
                                            <p:txEl>
                                              <p:pRg st="1" end="1"/>
                                            </p:txEl>
                                          </p:spTgt>
                                        </p:tgtEl>
                                        <p:attrNameLst>
                                          <p:attrName>style.visibility</p:attrName>
                                        </p:attrNameLst>
                                      </p:cBhvr>
                                      <p:to>
                                        <p:strVal val="visible"/>
                                      </p:to>
                                    </p:set>
                                    <p:anim calcmode="lin" valueType="num">
                                      <p:cBhvr additive="base">
                                        <p:cTn id="20" dur="500" fill="hold"/>
                                        <p:tgtEl>
                                          <p:spTgt spid="3075">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075">
                                            <p:txEl>
                                              <p:pRg st="2" end="2"/>
                                            </p:txEl>
                                          </p:spTgt>
                                        </p:tgtEl>
                                        <p:attrNameLst>
                                          <p:attrName>style.visibility</p:attrName>
                                        </p:attrNameLst>
                                      </p:cBhvr>
                                      <p:to>
                                        <p:strVal val="visible"/>
                                      </p:to>
                                    </p:set>
                                    <p:anim calcmode="lin" valueType="num">
                                      <p:cBhvr additive="base">
                                        <p:cTn id="26" dur="5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0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075">
                                            <p:txEl>
                                              <p:pRg st="3" end="3"/>
                                            </p:txEl>
                                          </p:spTgt>
                                        </p:tgtEl>
                                        <p:attrNameLst>
                                          <p:attrName>style.visibility</p:attrName>
                                        </p:attrNameLst>
                                      </p:cBhvr>
                                      <p:to>
                                        <p:strVal val="visible"/>
                                      </p:to>
                                    </p:set>
                                    <p:anim calcmode="lin" valueType="num">
                                      <p:cBhvr additive="base">
                                        <p:cTn id="32" dur="500" fill="hold"/>
                                        <p:tgtEl>
                                          <p:spTgt spid="3075">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0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075">
                                            <p:txEl>
                                              <p:pRg st="4" end="4"/>
                                            </p:txEl>
                                          </p:spTgt>
                                        </p:tgtEl>
                                        <p:attrNameLst>
                                          <p:attrName>style.visibility</p:attrName>
                                        </p:attrNameLst>
                                      </p:cBhvr>
                                      <p:to>
                                        <p:strVal val="visible"/>
                                      </p:to>
                                    </p:set>
                                    <p:anim calcmode="lin" valueType="num">
                                      <p:cBhvr additive="base">
                                        <p:cTn id="38" dur="500" fill="hold"/>
                                        <p:tgtEl>
                                          <p:spTgt spid="3075">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0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3075">
                                            <p:txEl>
                                              <p:pRg st="5" end="5"/>
                                            </p:txEl>
                                          </p:spTgt>
                                        </p:tgtEl>
                                        <p:attrNameLst>
                                          <p:attrName>style.visibility</p:attrName>
                                        </p:attrNameLst>
                                      </p:cBhvr>
                                      <p:to>
                                        <p:strVal val="visible"/>
                                      </p:to>
                                    </p:set>
                                    <p:anim calcmode="lin" valueType="num">
                                      <p:cBhvr additive="base">
                                        <p:cTn id="44" dur="500" fill="hold"/>
                                        <p:tgtEl>
                                          <p:spTgt spid="3075">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0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3075">
                                            <p:txEl>
                                              <p:pRg st="6" end="6"/>
                                            </p:txEl>
                                          </p:spTgt>
                                        </p:tgtEl>
                                        <p:attrNameLst>
                                          <p:attrName>style.visibility</p:attrName>
                                        </p:attrNameLst>
                                      </p:cBhvr>
                                      <p:to>
                                        <p:strVal val="visible"/>
                                      </p:to>
                                    </p:set>
                                    <p:anim calcmode="lin" valueType="num">
                                      <p:cBhvr additive="base">
                                        <p:cTn id="50" dur="500" fill="hold"/>
                                        <p:tgtEl>
                                          <p:spTgt spid="3075">
                                            <p:txEl>
                                              <p:pRg st="6" end="6"/>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30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3075">
                                            <p:txEl>
                                              <p:pRg st="7" end="7"/>
                                            </p:txEl>
                                          </p:spTgt>
                                        </p:tgtEl>
                                        <p:attrNameLst>
                                          <p:attrName>style.visibility</p:attrName>
                                        </p:attrNameLst>
                                      </p:cBhvr>
                                      <p:to>
                                        <p:strVal val="visible"/>
                                      </p:to>
                                    </p:set>
                                    <p:anim calcmode="lin" valueType="num">
                                      <p:cBhvr additive="base">
                                        <p:cTn id="56" dur="500" fill="hold"/>
                                        <p:tgtEl>
                                          <p:spTgt spid="3075">
                                            <p:txEl>
                                              <p:pRg st="7" end="7"/>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30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3075">
                                            <p:txEl>
                                              <p:pRg st="8" end="8"/>
                                            </p:txEl>
                                          </p:spTgt>
                                        </p:tgtEl>
                                        <p:attrNameLst>
                                          <p:attrName>style.visibility</p:attrName>
                                        </p:attrNameLst>
                                      </p:cBhvr>
                                      <p:to>
                                        <p:strVal val="visible"/>
                                      </p:to>
                                    </p:set>
                                    <p:anim calcmode="lin" valueType="num">
                                      <p:cBhvr additive="base">
                                        <p:cTn id="62" dur="500" fill="hold"/>
                                        <p:tgtEl>
                                          <p:spTgt spid="3075">
                                            <p:txEl>
                                              <p:pRg st="8" end="8"/>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307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Summary 2-2</a:t>
            </a:r>
          </a:p>
        </p:txBody>
      </p:sp>
      <p:sp>
        <p:nvSpPr>
          <p:cNvPr id="45059" name="Rectangle 3"/>
          <p:cNvSpPr>
            <a:spLocks noGrp="1" noChangeArrowheads="1"/>
          </p:cNvSpPr>
          <p:nvPr>
            <p:ph type="body" idx="1"/>
          </p:nvPr>
        </p:nvSpPr>
        <p:spPr>
          <a:xfrm>
            <a:off x="685800" y="2017713"/>
            <a:ext cx="8229600" cy="4611687"/>
          </a:xfrm>
        </p:spPr>
        <p:txBody>
          <a:bodyPr/>
          <a:lstStyle/>
          <a:p>
            <a:pPr eaLnBrk="1" hangingPunct="1">
              <a:lnSpc>
                <a:spcPct val="80000"/>
              </a:lnSpc>
            </a:pPr>
            <a:r>
              <a:rPr lang="en-GB" altLang="en-US" sz="2000" smtClean="0"/>
              <a:t>Two of the constructors in the </a:t>
            </a:r>
            <a:r>
              <a:rPr lang="en-GB" altLang="en-US" sz="2000" smtClean="0">
                <a:latin typeface="Courier New" panose="02070309020205020404" pitchFamily="49" charset="0"/>
              </a:rPr>
              <a:t>Thread</a:t>
            </a:r>
            <a:r>
              <a:rPr lang="en-GB" altLang="en-US" sz="2000" smtClean="0"/>
              <a:t> class are:</a:t>
            </a:r>
          </a:p>
          <a:p>
            <a:pPr lvl="1" eaLnBrk="1" hangingPunct="1">
              <a:lnSpc>
                <a:spcPct val="80000"/>
              </a:lnSpc>
            </a:pPr>
            <a:r>
              <a:rPr lang="en-GB" altLang="en-US" sz="1800" smtClean="0">
                <a:latin typeface="Courier New" panose="02070309020205020404" pitchFamily="49" charset="0"/>
              </a:rPr>
              <a:t>public Thread(String threadname)	</a:t>
            </a:r>
          </a:p>
          <a:p>
            <a:pPr lvl="1" eaLnBrk="1" hangingPunct="1">
              <a:lnSpc>
                <a:spcPct val="80000"/>
              </a:lnSpc>
            </a:pPr>
            <a:r>
              <a:rPr lang="en-GB" altLang="en-US" sz="1800" smtClean="0">
                <a:latin typeface="Courier New" panose="02070309020205020404" pitchFamily="49" charset="0"/>
              </a:rPr>
              <a:t>public Thread( )</a:t>
            </a:r>
          </a:p>
          <a:p>
            <a:pPr eaLnBrk="1" hangingPunct="1">
              <a:lnSpc>
                <a:spcPct val="80000"/>
              </a:lnSpc>
            </a:pPr>
            <a:r>
              <a:rPr lang="en-GB" altLang="en-US" sz="2000" smtClean="0"/>
              <a:t>Data may get corrupted when two or more threads access the same variable or object at the same time.</a:t>
            </a:r>
          </a:p>
          <a:p>
            <a:pPr eaLnBrk="1" hangingPunct="1">
              <a:lnSpc>
                <a:spcPct val="80000"/>
              </a:lnSpc>
            </a:pPr>
            <a:r>
              <a:rPr lang="en-GB" altLang="en-US" sz="2000" smtClean="0"/>
              <a:t>Synchronization is a process that ensures that the resource will be used by only one thread at a time.</a:t>
            </a:r>
            <a:r>
              <a:rPr lang="en-US" altLang="en-US" sz="2000" smtClean="0"/>
              <a:t> </a:t>
            </a:r>
          </a:p>
          <a:p>
            <a:pPr eaLnBrk="1" hangingPunct="1">
              <a:lnSpc>
                <a:spcPct val="80000"/>
              </a:lnSpc>
            </a:pPr>
            <a:r>
              <a:rPr lang="en-GB" altLang="en-US" sz="2000" smtClean="0"/>
              <a:t>Synchronization does not provide any benefit for single threaded programs. In addition, their performance is three to four times slower than their non-synchronized counterparts.</a:t>
            </a:r>
            <a:r>
              <a:rPr lang="en-US" altLang="en-US" smtClean="0"/>
              <a:t> </a:t>
            </a:r>
          </a:p>
          <a:p>
            <a:pPr eaLnBrk="1" hangingPunct="1">
              <a:lnSpc>
                <a:spcPct val="80000"/>
              </a:lnSpc>
            </a:pPr>
            <a:r>
              <a:rPr lang="en-GB" altLang="en-US" sz="2000" smtClean="0"/>
              <a:t>The method wait() tells the calling thread to give up the monitor and enter the sleep state till some other thread enters the same monitor and calls the method notify().</a:t>
            </a:r>
            <a:r>
              <a:rPr lang="en-US" altLang="en-US" smtClean="0"/>
              <a:t> </a:t>
            </a:r>
          </a:p>
          <a:p>
            <a:pPr eaLnBrk="1" hangingPunct="1">
              <a:lnSpc>
                <a:spcPct val="80000"/>
              </a:lnSpc>
            </a:pPr>
            <a:r>
              <a:rPr lang="en-GB" altLang="en-US" sz="2000" smtClean="0"/>
              <a:t>The method notify()</a:t>
            </a:r>
            <a:r>
              <a:rPr lang="en-GB" altLang="en-US" sz="2000" i="1" smtClean="0"/>
              <a:t> </a:t>
            </a:r>
            <a:r>
              <a:rPr lang="en-GB" altLang="en-US" sz="2000" smtClean="0"/>
              <a:t>wakes up or notifies the first thread that called wait()</a:t>
            </a:r>
            <a:r>
              <a:rPr lang="en-GB" altLang="en-US" sz="2000" i="1" smtClean="0"/>
              <a:t> </a:t>
            </a:r>
            <a:r>
              <a:rPr lang="en-GB" altLang="en-US" sz="2000" smtClean="0"/>
              <a:t>on the same object.</a:t>
            </a:r>
            <a:endParaRPr lang="en-US" altLang="en-US" sz="20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chor="b"/>
          <a:lstStyle/>
          <a:p>
            <a:pPr eaLnBrk="1" hangingPunct="1"/>
            <a:r>
              <a:rPr lang="en-US" altLang="en-US" smtClean="0"/>
              <a:t>Multitasking Vs Multithreading</a:t>
            </a:r>
          </a:p>
        </p:txBody>
      </p:sp>
      <p:sp>
        <p:nvSpPr>
          <p:cNvPr id="1027" name="Rectangle 3"/>
          <p:cNvSpPr>
            <a:spLocks noGrp="1" noChangeArrowheads="1"/>
          </p:cNvSpPr>
          <p:nvPr>
            <p:ph type="body" idx="1"/>
          </p:nvPr>
        </p:nvSpPr>
        <p:spPr>
          <a:xfrm>
            <a:off x="762000" y="1676400"/>
            <a:ext cx="8077200" cy="4648200"/>
          </a:xfrm>
        </p:spPr>
        <p:txBody>
          <a:bodyPr/>
          <a:lstStyle/>
          <a:p>
            <a:pPr eaLnBrk="1" hangingPunct="1"/>
            <a:r>
              <a:rPr lang="en-US" altLang="en-US" smtClean="0">
                <a:solidFill>
                  <a:schemeClr val="hlink"/>
                </a:solidFill>
                <a:latin typeface="Courier New" panose="02070309020205020404" pitchFamily="49" charset="0"/>
              </a:rPr>
              <a:t>Multitasking</a:t>
            </a:r>
            <a:r>
              <a:rPr lang="en-US" altLang="en-US" smtClean="0"/>
              <a:t> is the ability to run one or more programs concurrently.</a:t>
            </a:r>
          </a:p>
          <a:p>
            <a:pPr eaLnBrk="1" hangingPunct="1"/>
            <a:r>
              <a:rPr lang="en-US" altLang="en-US" smtClean="0"/>
              <a:t>Operating system controls the way in which these programs run by scheduling them.</a:t>
            </a:r>
          </a:p>
          <a:p>
            <a:pPr eaLnBrk="1" hangingPunct="1"/>
            <a:r>
              <a:rPr lang="en-US" altLang="en-US" smtClean="0"/>
              <a:t>Time elapsed between switching of programs is minuscule.</a:t>
            </a:r>
          </a:p>
          <a:p>
            <a:pPr eaLnBrk="1" hangingPunct="1"/>
            <a:r>
              <a:rPr lang="en-US" altLang="en-US" smtClean="0">
                <a:solidFill>
                  <a:schemeClr val="hlink"/>
                </a:solidFill>
                <a:latin typeface="Courier New" panose="02070309020205020404" pitchFamily="49" charset="0"/>
              </a:rPr>
              <a:t>Multithreading</a:t>
            </a:r>
            <a:r>
              <a:rPr lang="en-US" altLang="en-US" b="1" smtClean="0"/>
              <a:t> </a:t>
            </a:r>
            <a:r>
              <a:rPr lang="en-US" altLang="en-US" smtClean="0"/>
              <a:t>is the ability</a:t>
            </a:r>
            <a:r>
              <a:rPr lang="en-US" altLang="en-US" b="1" smtClean="0"/>
              <a:t> </a:t>
            </a:r>
            <a:r>
              <a:rPr lang="en-US" altLang="en-US" smtClean="0"/>
              <a:t>to execute different parts of a program, called </a:t>
            </a:r>
            <a:r>
              <a:rPr lang="en-US" altLang="en-US" smtClean="0">
                <a:latin typeface="Courier New" panose="02070309020205020404" pitchFamily="49" charset="0"/>
              </a:rPr>
              <a:t>threads</a:t>
            </a:r>
            <a:r>
              <a:rPr lang="en-US" altLang="en-US" i="1" smtClean="0"/>
              <a:t>, </a:t>
            </a:r>
            <a:r>
              <a:rPr lang="en-US" altLang="en-US" smtClean="0"/>
              <a:t>simultaneously.</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027">
                                            <p:txEl>
                                              <p:pRg st="0" end="0"/>
                                            </p:txEl>
                                          </p:spTgt>
                                        </p:tgtEl>
                                        <p:attrNameLst>
                                          <p:attrName>style.visibility</p:attrName>
                                        </p:attrNameLst>
                                      </p:cBhvr>
                                      <p:to>
                                        <p:strVal val="visible"/>
                                      </p:to>
                                    </p:set>
                                    <p:animEffect transition="in" filter="wipe(up)">
                                      <p:cBhvr>
                                        <p:cTn id="14" dur="500"/>
                                        <p:tgtEl>
                                          <p:spTgt spid="102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27">
                                            <p:txEl>
                                              <p:pRg st="1" end="1"/>
                                            </p:txEl>
                                          </p:spTgt>
                                        </p:tgtEl>
                                        <p:attrNameLst>
                                          <p:attrName>style.visibility</p:attrName>
                                        </p:attrNameLst>
                                      </p:cBhvr>
                                      <p:to>
                                        <p:strVal val="visible"/>
                                      </p:to>
                                    </p:set>
                                    <p:animEffect transition="in" filter="wipe(up)">
                                      <p:cBhvr>
                                        <p:cTn id="19" dur="500"/>
                                        <p:tgtEl>
                                          <p:spTgt spid="1027">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27">
                                            <p:txEl>
                                              <p:pRg st="2" end="2"/>
                                            </p:txEl>
                                          </p:spTgt>
                                        </p:tgtEl>
                                        <p:attrNameLst>
                                          <p:attrName>style.visibility</p:attrName>
                                        </p:attrNameLst>
                                      </p:cBhvr>
                                      <p:to>
                                        <p:strVal val="visible"/>
                                      </p:to>
                                    </p:set>
                                    <p:animEffect transition="in" filter="wipe(up)">
                                      <p:cBhvr>
                                        <p:cTn id="24" dur="500"/>
                                        <p:tgtEl>
                                          <p:spTgt spid="1027">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27">
                                            <p:txEl>
                                              <p:pRg st="3" end="3"/>
                                            </p:txEl>
                                          </p:spTgt>
                                        </p:tgtEl>
                                        <p:attrNameLst>
                                          <p:attrName>style.visibility</p:attrName>
                                        </p:attrNameLst>
                                      </p:cBhvr>
                                      <p:to>
                                        <p:strVal val="visible"/>
                                      </p:to>
                                    </p:set>
                                    <p:animEffect transition="in" filter="wipe(up)">
                                      <p:cBhvr>
                                        <p:cTn id="29" dur="500"/>
                                        <p:tgtEl>
                                          <p:spTgt spid="1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mtClean="0"/>
              <a:t>Thread</a:t>
            </a:r>
          </a:p>
        </p:txBody>
      </p:sp>
      <p:sp>
        <p:nvSpPr>
          <p:cNvPr id="27651" name="Rectangle 3"/>
          <p:cNvSpPr>
            <a:spLocks noGrp="1" noChangeArrowheads="1"/>
          </p:cNvSpPr>
          <p:nvPr>
            <p:ph type="body" idx="1"/>
          </p:nvPr>
        </p:nvSpPr>
        <p:spPr>
          <a:xfrm>
            <a:off x="762000" y="1524000"/>
            <a:ext cx="7772400" cy="4343400"/>
          </a:xfrm>
        </p:spPr>
        <p:txBody>
          <a:bodyPr/>
          <a:lstStyle/>
          <a:p>
            <a:pPr eaLnBrk="1" hangingPunct="1"/>
            <a:r>
              <a:rPr lang="en-US" altLang="en-US" smtClean="0"/>
              <a:t>Thread is the smallest unit of executable code that performs a particular task.</a:t>
            </a:r>
          </a:p>
          <a:p>
            <a:pPr eaLnBrk="1" hangingPunct="1"/>
            <a:r>
              <a:rPr lang="en-US" altLang="en-US" smtClean="0"/>
              <a:t>An application can be divided into multiple tasks and each task can be assigned to a thread.</a:t>
            </a:r>
          </a:p>
          <a:p>
            <a:pPr eaLnBrk="1" hangingPunct="1"/>
            <a:r>
              <a:rPr lang="en-US" altLang="en-US" smtClean="0"/>
              <a:t>Many threads executing simultaneously is termed as Multithreading.</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1000" fill="hold"/>
                                        <p:tgtEl>
                                          <p:spTgt spid="27650"/>
                                        </p:tgtEl>
                                        <p:attrNameLst>
                                          <p:attrName>ppt_x</p:attrName>
                                        </p:attrNameLst>
                                      </p:cBhvr>
                                      <p:tavLst>
                                        <p:tav tm="0">
                                          <p:val>
                                            <p:strVal val="#ppt_x-.2"/>
                                          </p:val>
                                        </p:tav>
                                        <p:tav tm="100000">
                                          <p:val>
                                            <p:strVal val="#ppt_x"/>
                                          </p:val>
                                        </p:tav>
                                      </p:tavLst>
                                    </p:anim>
                                    <p:anim calcmode="lin" valueType="num">
                                      <p:cBhvr>
                                        <p:cTn id="8" dur="1000" fill="hold"/>
                                        <p:tgtEl>
                                          <p:spTgt spid="27650"/>
                                        </p:tgtEl>
                                        <p:attrNameLst>
                                          <p:attrName>ppt_y</p:attrName>
                                        </p:attrNameLst>
                                      </p:cBhvr>
                                      <p:tavLst>
                                        <p:tav tm="0">
                                          <p:val>
                                            <p:strVal val="#ppt_y"/>
                                          </p:val>
                                        </p:tav>
                                        <p:tav tm="100000">
                                          <p:val>
                                            <p:strVal val="#ppt_y"/>
                                          </p:val>
                                        </p:tav>
                                      </p:tavLst>
                                    </p:anim>
                                    <p:animEffect transition="in" filter="wipe(right)" prLst="gradientSize: 0.1">
                                      <p:cBhvr>
                                        <p:cTn id="9" dur="1000"/>
                                        <p:tgtEl>
                                          <p:spTgt spid="2765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651">
                                            <p:txEl>
                                              <p:pRg st="0" end="0"/>
                                            </p:txEl>
                                          </p:spTgt>
                                        </p:tgtEl>
                                        <p:attrNameLst>
                                          <p:attrName>style.visibility</p:attrName>
                                        </p:attrNameLst>
                                      </p:cBhvr>
                                      <p:to>
                                        <p:strVal val="visible"/>
                                      </p:to>
                                    </p:set>
                                    <p:animEffect transition="in" filter="wipe(up)">
                                      <p:cBhvr>
                                        <p:cTn id="14" dur="500"/>
                                        <p:tgtEl>
                                          <p:spTgt spid="27651">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7651">
                                            <p:txEl>
                                              <p:pRg st="1" end="1"/>
                                            </p:txEl>
                                          </p:spTgt>
                                        </p:tgtEl>
                                        <p:attrNameLst>
                                          <p:attrName>style.visibility</p:attrName>
                                        </p:attrNameLst>
                                      </p:cBhvr>
                                      <p:to>
                                        <p:strVal val="visible"/>
                                      </p:to>
                                    </p:set>
                                    <p:animEffect transition="in" filter="wipe(up)">
                                      <p:cBhvr>
                                        <p:cTn id="19" dur="500"/>
                                        <p:tgtEl>
                                          <p:spTgt spid="27651">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7651">
                                            <p:txEl>
                                              <p:pRg st="2" end="2"/>
                                            </p:txEl>
                                          </p:spTgt>
                                        </p:tgtEl>
                                        <p:attrNameLst>
                                          <p:attrName>style.visibility</p:attrName>
                                        </p:attrNameLst>
                                      </p:cBhvr>
                                      <p:to>
                                        <p:strVal val="visible"/>
                                      </p:to>
                                    </p:set>
                                    <p:animEffect transition="in" filter="wipe(up)">
                                      <p:cBhvr>
                                        <p:cTn id="24" dur="500"/>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Benefits of Multithreading</a:t>
            </a:r>
          </a:p>
        </p:txBody>
      </p:sp>
      <p:sp>
        <p:nvSpPr>
          <p:cNvPr id="28675" name="Rectangle 3"/>
          <p:cNvSpPr>
            <a:spLocks noGrp="1" noChangeArrowheads="1"/>
          </p:cNvSpPr>
          <p:nvPr>
            <p:ph type="body" idx="1"/>
          </p:nvPr>
        </p:nvSpPr>
        <p:spPr>
          <a:xfrm>
            <a:off x="685800" y="1447800"/>
            <a:ext cx="7772400" cy="4648200"/>
          </a:xfrm>
        </p:spPr>
        <p:txBody>
          <a:bodyPr/>
          <a:lstStyle/>
          <a:p>
            <a:pPr eaLnBrk="1" hangingPunct="1">
              <a:lnSpc>
                <a:spcPct val="90000"/>
              </a:lnSpc>
            </a:pPr>
            <a:r>
              <a:rPr lang="en-US" altLang="en-US" sz="2400" smtClean="0"/>
              <a:t>Multithreading requires less overhead than multitasking.</a:t>
            </a:r>
          </a:p>
          <a:p>
            <a:pPr lvl="1" eaLnBrk="1" hangingPunct="1">
              <a:lnSpc>
                <a:spcPct val="90000"/>
              </a:lnSpc>
            </a:pPr>
            <a:r>
              <a:rPr lang="en-US" altLang="en-US" sz="2000" smtClean="0"/>
              <a:t>In multitasking, processes run in their own different address space.</a:t>
            </a:r>
          </a:p>
          <a:p>
            <a:pPr lvl="1" eaLnBrk="1" hangingPunct="1">
              <a:lnSpc>
                <a:spcPct val="90000"/>
              </a:lnSpc>
            </a:pPr>
            <a:r>
              <a:rPr lang="en-US" altLang="en-US" sz="2000" smtClean="0"/>
              <a:t>Tasks involved in multithreading can share the same address space.</a:t>
            </a:r>
          </a:p>
          <a:p>
            <a:pPr eaLnBrk="1" hangingPunct="1">
              <a:lnSpc>
                <a:spcPct val="90000"/>
              </a:lnSpc>
            </a:pPr>
            <a:r>
              <a:rPr lang="en-US" altLang="en-US" sz="2400" smtClean="0"/>
              <a:t>Inter-process calling involves more overhead than inter-thread communication.</a:t>
            </a:r>
          </a:p>
          <a:p>
            <a:pPr eaLnBrk="1" hangingPunct="1">
              <a:lnSpc>
                <a:spcPct val="90000"/>
              </a:lnSpc>
            </a:pPr>
            <a:r>
              <a:rPr lang="en-GB" altLang="en-US" sz="2400" smtClean="0"/>
              <a:t>Multithreading allows us to write efficient programs that make maximum use of the CPU.</a:t>
            </a:r>
          </a:p>
          <a:p>
            <a:pPr eaLnBrk="1" hangingPunct="1">
              <a:lnSpc>
                <a:spcPct val="90000"/>
              </a:lnSpc>
            </a:pPr>
            <a:r>
              <a:rPr lang="en-GB" altLang="en-US" sz="2400" smtClean="0"/>
              <a:t>Multithreading allows animation loops to sleep for a second between each frame without causing the whole system to pause.</a:t>
            </a:r>
            <a:r>
              <a:rPr lang="en-US" altLang="en-US" sz="2400" smtClean="0"/>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p:cTn id="7" dur="1000" fill="hold"/>
                                        <p:tgtEl>
                                          <p:spTgt spid="28674"/>
                                        </p:tgtEl>
                                        <p:attrNameLst>
                                          <p:attrName>ppt_x</p:attrName>
                                        </p:attrNameLst>
                                      </p:cBhvr>
                                      <p:tavLst>
                                        <p:tav tm="0">
                                          <p:val>
                                            <p:strVal val="#ppt_x-.2"/>
                                          </p:val>
                                        </p:tav>
                                        <p:tav tm="100000">
                                          <p:val>
                                            <p:strVal val="#ppt_x"/>
                                          </p:val>
                                        </p:tav>
                                      </p:tavLst>
                                    </p:anim>
                                    <p:anim calcmode="lin" valueType="num">
                                      <p:cBhvr>
                                        <p:cTn id="8" dur="1000" fill="hold"/>
                                        <p:tgtEl>
                                          <p:spTgt spid="286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286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8675">
                                            <p:txEl>
                                              <p:pRg st="0" end="0"/>
                                            </p:txEl>
                                          </p:spTgt>
                                        </p:tgtEl>
                                        <p:attrNameLst>
                                          <p:attrName>style.visibility</p:attrName>
                                        </p:attrNameLst>
                                      </p:cBhvr>
                                      <p:to>
                                        <p:strVal val="visible"/>
                                      </p:to>
                                    </p:set>
                                    <p:animEffect transition="in" filter="wipe(up)">
                                      <p:cBhvr>
                                        <p:cTn id="14" dur="500"/>
                                        <p:tgtEl>
                                          <p:spTgt spid="2867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8675">
                                            <p:txEl>
                                              <p:pRg st="1" end="1"/>
                                            </p:txEl>
                                          </p:spTgt>
                                        </p:tgtEl>
                                        <p:attrNameLst>
                                          <p:attrName>style.visibility</p:attrName>
                                        </p:attrNameLst>
                                      </p:cBhvr>
                                      <p:to>
                                        <p:strVal val="visible"/>
                                      </p:to>
                                    </p:set>
                                    <p:animEffect transition="in" filter="wipe(up)">
                                      <p:cBhvr>
                                        <p:cTn id="19" dur="500"/>
                                        <p:tgtEl>
                                          <p:spTgt spid="28675">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8675">
                                            <p:txEl>
                                              <p:pRg st="2" end="2"/>
                                            </p:txEl>
                                          </p:spTgt>
                                        </p:tgtEl>
                                        <p:attrNameLst>
                                          <p:attrName>style.visibility</p:attrName>
                                        </p:attrNameLst>
                                      </p:cBhvr>
                                      <p:to>
                                        <p:strVal val="visible"/>
                                      </p:to>
                                    </p:set>
                                    <p:animEffect transition="in" filter="wipe(up)">
                                      <p:cBhvr>
                                        <p:cTn id="24" dur="500"/>
                                        <p:tgtEl>
                                          <p:spTgt spid="28675">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8675">
                                            <p:txEl>
                                              <p:pRg st="3" end="3"/>
                                            </p:txEl>
                                          </p:spTgt>
                                        </p:tgtEl>
                                        <p:attrNameLst>
                                          <p:attrName>style.visibility</p:attrName>
                                        </p:attrNameLst>
                                      </p:cBhvr>
                                      <p:to>
                                        <p:strVal val="visible"/>
                                      </p:to>
                                    </p:set>
                                    <p:animEffect transition="in" filter="wipe(up)">
                                      <p:cBhvr>
                                        <p:cTn id="29" dur="500"/>
                                        <p:tgtEl>
                                          <p:spTgt spid="28675">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8675">
                                            <p:txEl>
                                              <p:pRg st="4" end="4"/>
                                            </p:txEl>
                                          </p:spTgt>
                                        </p:tgtEl>
                                        <p:attrNameLst>
                                          <p:attrName>style.visibility</p:attrName>
                                        </p:attrNameLst>
                                      </p:cBhvr>
                                      <p:to>
                                        <p:strVal val="visible"/>
                                      </p:to>
                                    </p:set>
                                    <p:animEffect transition="in" filter="wipe(up)">
                                      <p:cBhvr>
                                        <p:cTn id="34" dur="500"/>
                                        <p:tgtEl>
                                          <p:spTgt spid="28675">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8675">
                                            <p:txEl>
                                              <p:pRg st="5" end="5"/>
                                            </p:txEl>
                                          </p:spTgt>
                                        </p:tgtEl>
                                        <p:attrNameLst>
                                          <p:attrName>style.visibility</p:attrName>
                                        </p:attrNameLst>
                                      </p:cBhvr>
                                      <p:to>
                                        <p:strVal val="visible"/>
                                      </p:to>
                                    </p:set>
                                    <p:animEffect transition="in" filter="wipe(up)">
                                      <p:cBhvr>
                                        <p:cTn id="39" dur="500"/>
                                        <p:tgtEl>
                                          <p:spTgt spid="286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mtClean="0"/>
              <a:t>Applications of thread</a:t>
            </a:r>
          </a:p>
        </p:txBody>
      </p:sp>
      <p:sp>
        <p:nvSpPr>
          <p:cNvPr id="29699" name="Rectangle 3"/>
          <p:cNvSpPr>
            <a:spLocks noGrp="1" noChangeArrowheads="1"/>
          </p:cNvSpPr>
          <p:nvPr>
            <p:ph type="body" idx="1"/>
          </p:nvPr>
        </p:nvSpPr>
        <p:spPr>
          <a:xfrm>
            <a:off x="1182688" y="5181600"/>
            <a:ext cx="7772400" cy="990600"/>
          </a:xfrm>
        </p:spPr>
        <p:txBody>
          <a:bodyPr/>
          <a:lstStyle/>
          <a:p>
            <a:pPr eaLnBrk="1" hangingPunct="1"/>
            <a:r>
              <a:rPr lang="en-US" altLang="en-US" smtClean="0"/>
              <a:t>Displaying scrolling text patterns or images on the screen.</a:t>
            </a:r>
          </a:p>
        </p:txBody>
      </p:sp>
      <p:pic>
        <p:nvPicPr>
          <p:cNvPr id="29700" name="Picture 4" descr="pe0698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75" y="3886200"/>
            <a:ext cx="1203325"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6" name="Group 10"/>
          <p:cNvGrpSpPr>
            <a:grpSpLocks/>
          </p:cNvGrpSpPr>
          <p:nvPr/>
        </p:nvGrpSpPr>
        <p:grpSpPr bwMode="auto">
          <a:xfrm>
            <a:off x="5341938" y="3106738"/>
            <a:ext cx="2049462" cy="855662"/>
            <a:chOff x="3365" y="1957"/>
            <a:chExt cx="1291" cy="539"/>
          </a:xfrm>
        </p:grpSpPr>
        <p:pic>
          <p:nvPicPr>
            <p:cNvPr id="11273" name="Picture 5" descr="wb00669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 y="2069"/>
              <a:ext cx="331"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6" descr="j01447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 y="1957"/>
              <a:ext cx="816"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04" name="Rectangle 8"/>
          <p:cNvSpPr>
            <a:spLocks noChangeArrowheads="1"/>
          </p:cNvSpPr>
          <p:nvPr/>
        </p:nvSpPr>
        <p:spPr bwMode="auto">
          <a:xfrm>
            <a:off x="1179513" y="1828800"/>
            <a:ext cx="77724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Playing sound and displaying images simultaneously.</a:t>
            </a:r>
          </a:p>
        </p:txBody>
      </p:sp>
      <p:sp>
        <p:nvSpPr>
          <p:cNvPr id="29705" name="Rectangle 9"/>
          <p:cNvSpPr>
            <a:spLocks noChangeArrowheads="1"/>
          </p:cNvSpPr>
          <p:nvPr/>
        </p:nvSpPr>
        <p:spPr bwMode="auto">
          <a:xfrm>
            <a:off x="1179513" y="41148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Displaying multiple images on the screen.</a:t>
            </a:r>
          </a:p>
        </p:txBody>
      </p:sp>
      <p:sp>
        <p:nvSpPr>
          <p:cNvPr id="29708" name="WordArt 12"/>
          <p:cNvSpPr>
            <a:spLocks noChangeArrowheads="1" noChangeShapeType="1" noTextEdit="1"/>
          </p:cNvSpPr>
          <p:nvPr/>
        </p:nvSpPr>
        <p:spPr bwMode="auto">
          <a:xfrm>
            <a:off x="3505200" y="6019800"/>
            <a:ext cx="1495425" cy="4953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IN"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Java</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1000" fill="hold"/>
                                        <p:tgtEl>
                                          <p:spTgt spid="29698"/>
                                        </p:tgtEl>
                                        <p:attrNameLst>
                                          <p:attrName>ppt_x</p:attrName>
                                        </p:attrNameLst>
                                      </p:cBhvr>
                                      <p:tavLst>
                                        <p:tav tm="0">
                                          <p:val>
                                            <p:strVal val="#ppt_x-.2"/>
                                          </p:val>
                                        </p:tav>
                                        <p:tav tm="100000">
                                          <p:val>
                                            <p:strVal val="#ppt_x"/>
                                          </p:val>
                                        </p:tav>
                                      </p:tavLst>
                                    </p:anim>
                                    <p:anim calcmode="lin" valueType="num">
                                      <p:cBhvr>
                                        <p:cTn id="8" dur="1000" fill="hold"/>
                                        <p:tgtEl>
                                          <p:spTgt spid="296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29698"/>
                                        </p:tgtEl>
                                      </p:cBhvr>
                                    </p:animEffect>
                                  </p:childTnLst>
                                </p:cTn>
                              </p:par>
                            </p:childTnLst>
                          </p:cTn>
                        </p:par>
                        <p:par>
                          <p:cTn id="10" fill="hold" nodeType="afterGroup">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9704"/>
                                        </p:tgtEl>
                                        <p:attrNameLst>
                                          <p:attrName>style.visibility</p:attrName>
                                        </p:attrNameLst>
                                      </p:cBhvr>
                                      <p:to>
                                        <p:strVal val="visible"/>
                                      </p:to>
                                    </p:set>
                                    <p:anim calcmode="lin" valueType="num">
                                      <p:cBhvr additive="base">
                                        <p:cTn id="13" dur="500" fill="hold"/>
                                        <p:tgtEl>
                                          <p:spTgt spid="29704"/>
                                        </p:tgtEl>
                                        <p:attrNameLst>
                                          <p:attrName>ppt_x</p:attrName>
                                        </p:attrNameLst>
                                      </p:cBhvr>
                                      <p:tavLst>
                                        <p:tav tm="0">
                                          <p:val>
                                            <p:strVal val="0-#ppt_w/2"/>
                                          </p:val>
                                        </p:tav>
                                        <p:tav tm="100000">
                                          <p:val>
                                            <p:strVal val="#ppt_x"/>
                                          </p:val>
                                        </p:tav>
                                      </p:tavLst>
                                    </p:anim>
                                    <p:anim calcmode="lin" valueType="num">
                                      <p:cBhvr additive="base">
                                        <p:cTn id="14" dur="500" fill="hold"/>
                                        <p:tgtEl>
                                          <p:spTgt spid="29704"/>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1500"/>
                            </p:stCondLst>
                            <p:childTnLst>
                              <p:par>
                                <p:cTn id="16" presetID="9" presetClass="entr" presetSubtype="0" fill="hold" nodeType="afterEffect">
                                  <p:stCondLst>
                                    <p:cond delay="0"/>
                                  </p:stCondLst>
                                  <p:childTnLst>
                                    <p:set>
                                      <p:cBhvr>
                                        <p:cTn id="17" dur="1" fill="hold">
                                          <p:stCondLst>
                                            <p:cond delay="0"/>
                                          </p:stCondLst>
                                        </p:cTn>
                                        <p:tgtEl>
                                          <p:spTgt spid="29706"/>
                                        </p:tgtEl>
                                        <p:attrNameLst>
                                          <p:attrName>style.visibility</p:attrName>
                                        </p:attrNameLst>
                                      </p:cBhvr>
                                      <p:to>
                                        <p:strVal val="visible"/>
                                      </p:to>
                                    </p:set>
                                    <p:animEffect transition="in" filter="dissolve">
                                      <p:cBhvr>
                                        <p:cTn id="18" dur="500"/>
                                        <p:tgtEl>
                                          <p:spTgt spid="29706"/>
                                        </p:tgtEl>
                                      </p:cBhvr>
                                    </p:animEffect>
                                  </p:childTnLst>
                                  <p:subTnLst>
                                    <p:audio>
                                      <p:cMediaNode>
                                        <p:cTn display="0" masterRel="sameClick">
                                          <p:stCondLst>
                                            <p:cond evt="begin" delay="0">
                                              <p:tn val="16"/>
                                            </p:cond>
                                          </p:stCondLst>
                                          <p:endCondLst>
                                            <p:cond evt="onStopAudio" delay="0">
                                              <p:tgtEl>
                                                <p:sldTgt/>
                                              </p:tgtEl>
                                            </p:cond>
                                          </p:endCondLst>
                                        </p:cTn>
                                        <p:tgtEl>
                                          <p:sndTgt r:embed="rId2"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9705"/>
                                        </p:tgtEl>
                                        <p:attrNameLst>
                                          <p:attrName>style.visibility</p:attrName>
                                        </p:attrNameLst>
                                      </p:cBhvr>
                                      <p:to>
                                        <p:strVal val="visible"/>
                                      </p:to>
                                    </p:set>
                                    <p:anim calcmode="lin" valueType="num">
                                      <p:cBhvr additive="base">
                                        <p:cTn id="23" dur="500" fill="hold"/>
                                        <p:tgtEl>
                                          <p:spTgt spid="29705"/>
                                        </p:tgtEl>
                                        <p:attrNameLst>
                                          <p:attrName>ppt_x</p:attrName>
                                        </p:attrNameLst>
                                      </p:cBhvr>
                                      <p:tavLst>
                                        <p:tav tm="0">
                                          <p:val>
                                            <p:strVal val="1+#ppt_w/2"/>
                                          </p:val>
                                        </p:tav>
                                        <p:tav tm="100000">
                                          <p:val>
                                            <p:strVal val="#ppt_x"/>
                                          </p:val>
                                        </p:tav>
                                      </p:tavLst>
                                    </p:anim>
                                    <p:anim calcmode="lin" valueType="num">
                                      <p:cBhvr additive="base">
                                        <p:cTn id="24" dur="500" fill="hold"/>
                                        <p:tgtEl>
                                          <p:spTgt spid="29705"/>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29700"/>
                                        </p:tgtEl>
                                        <p:attrNameLst>
                                          <p:attrName>style.visibility</p:attrName>
                                        </p:attrNameLst>
                                      </p:cBhvr>
                                      <p:to>
                                        <p:strVal val="visible"/>
                                      </p:to>
                                    </p:set>
                                    <p:animEffect transition="in" filter="dissolve">
                                      <p:cBhvr>
                                        <p:cTn id="28" dur="500"/>
                                        <p:tgtEl>
                                          <p:spTgt spid="2970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9699">
                                            <p:txEl>
                                              <p:pRg st="0" end="0"/>
                                            </p:txEl>
                                          </p:spTgt>
                                        </p:tgtEl>
                                        <p:attrNameLst>
                                          <p:attrName>style.visibility</p:attrName>
                                        </p:attrNameLst>
                                      </p:cBhvr>
                                      <p:to>
                                        <p:strVal val="visible"/>
                                      </p:to>
                                    </p:set>
                                    <p:anim calcmode="lin" valueType="num">
                                      <p:cBhvr additive="base">
                                        <p:cTn id="33"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0" presetClass="path" presetSubtype="0" accel="50000" decel="50000" fill="hold" grpId="0" nodeType="clickEffect">
                                  <p:stCondLst>
                                    <p:cond delay="0"/>
                                  </p:stCondLst>
                                  <p:childTnLst>
                                    <p:animMotion origin="layout" path="M 4.16667E-6 -3.33333E-6 L 0.6 -0.01111 " pathEditMode="relative" ptsTypes="AA">
                                      <p:cBhvr>
                                        <p:cTn id="38" dur="2000" fill="hold"/>
                                        <p:tgtEl>
                                          <p:spTgt spid="29708"/>
                                        </p:tgtEl>
                                        <p:attrNameLst>
                                          <p:attrName>ppt_x</p:attrName>
                                          <p:attrName>ppt_y</p:attrName>
                                        </p:attrNameLst>
                                      </p:cBhvr>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35" presetClass="path" presetSubtype="0" accel="50000" decel="50000" fill="hold" grpId="1" nodeType="clickEffect">
                                  <p:stCondLst>
                                    <p:cond delay="0"/>
                                  </p:stCondLst>
                                  <p:childTnLst>
                                    <p:animMotion origin="layout" path="M 0 0  L -0.25 0  E" pathEditMode="relative" ptsTypes="">
                                      <p:cBhvr>
                                        <p:cTn id="42" dur="2000" fill="hold"/>
                                        <p:tgtEl>
                                          <p:spTgt spid="2970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P spid="29699" grpId="0" build="p" autoUpdateAnimBg="0"/>
      <p:bldP spid="29704" grpId="0" autoUpdateAnimBg="0"/>
      <p:bldP spid="29705" grpId="0" autoUpdateAnimBg="0"/>
      <p:bldP spid="29708" grpId="0" animBg="1"/>
      <p:bldP spid="29708"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The ‘main’ thread</a:t>
            </a:r>
          </a:p>
        </p:txBody>
      </p:sp>
      <p:sp>
        <p:nvSpPr>
          <p:cNvPr id="30723" name="Rectangle 3"/>
          <p:cNvSpPr>
            <a:spLocks noGrp="1" noChangeArrowheads="1"/>
          </p:cNvSpPr>
          <p:nvPr>
            <p:ph type="body" idx="1"/>
          </p:nvPr>
        </p:nvSpPr>
        <p:spPr>
          <a:xfrm>
            <a:off x="533400" y="3322638"/>
            <a:ext cx="7997825" cy="3154362"/>
          </a:xfrm>
        </p:spPr>
        <p:txBody>
          <a:bodyPr/>
          <a:lstStyle/>
          <a:p>
            <a:pPr lvl="1" eaLnBrk="1" hangingPunct="1"/>
            <a:r>
              <a:rPr lang="en-US" altLang="en-US" sz="2000" smtClean="0"/>
              <a:t>It is this thread from which child threads are created.</a:t>
            </a:r>
          </a:p>
          <a:p>
            <a:pPr lvl="1" eaLnBrk="1" hangingPunct="1"/>
            <a:endParaRPr lang="en-US" altLang="en-US" sz="2000" smtClean="0"/>
          </a:p>
          <a:p>
            <a:pPr lvl="1" eaLnBrk="1" hangingPunct="1"/>
            <a:r>
              <a:rPr lang="en-US" altLang="en-US" sz="2000" smtClean="0"/>
              <a:t>Program is terminated when main thread stops execution.</a:t>
            </a:r>
          </a:p>
          <a:p>
            <a:pPr lvl="1" eaLnBrk="1" hangingPunct="1"/>
            <a:endParaRPr lang="en-US" altLang="en-US" sz="2000" smtClean="0"/>
          </a:p>
          <a:p>
            <a:pPr lvl="1" eaLnBrk="1" hangingPunct="1"/>
            <a:r>
              <a:rPr lang="en-US" altLang="en-US" sz="2000" smtClean="0"/>
              <a:t>Main thread can be controlled through </a:t>
            </a:r>
            <a:r>
              <a:rPr lang="en-US" altLang="en-US" sz="2000" smtClean="0">
                <a:latin typeface="Courier New" panose="02070309020205020404" pitchFamily="49" charset="0"/>
              </a:rPr>
              <a:t>Thread</a:t>
            </a:r>
            <a:r>
              <a:rPr lang="en-US" altLang="en-US" sz="2000" smtClean="0"/>
              <a:t> objects.</a:t>
            </a:r>
          </a:p>
          <a:p>
            <a:pPr lvl="1" eaLnBrk="1" hangingPunct="1"/>
            <a:endParaRPr lang="en-US" altLang="en-US" sz="2000" smtClean="0"/>
          </a:p>
          <a:p>
            <a:pPr lvl="1" eaLnBrk="1" hangingPunct="1"/>
            <a:r>
              <a:rPr lang="en-US" altLang="en-US" sz="2000" smtClean="0"/>
              <a:t>Reference of the main thread can be obtained by calling the </a:t>
            </a:r>
            <a:r>
              <a:rPr lang="en-US" altLang="en-US" sz="2000" smtClean="0">
                <a:latin typeface="Courier New" panose="02070309020205020404" pitchFamily="49" charset="0"/>
              </a:rPr>
              <a:t>currentThread()</a:t>
            </a:r>
            <a:r>
              <a:rPr lang="en-US" altLang="en-US" sz="2000" smtClean="0"/>
              <a:t> method of the </a:t>
            </a:r>
            <a:r>
              <a:rPr lang="en-US" altLang="en-US" sz="2000" smtClean="0">
                <a:latin typeface="Courier New" panose="02070309020205020404" pitchFamily="49" charset="0"/>
              </a:rPr>
              <a:t>Thread</a:t>
            </a:r>
            <a:r>
              <a:rPr lang="en-US" altLang="en-US" sz="2000" smtClean="0"/>
              <a:t> class.</a:t>
            </a:r>
          </a:p>
        </p:txBody>
      </p:sp>
      <p:sp>
        <p:nvSpPr>
          <p:cNvPr id="30724" name="Rectangle 4"/>
          <p:cNvSpPr>
            <a:spLocks noChangeArrowheads="1"/>
          </p:cNvSpPr>
          <p:nvPr/>
        </p:nvSpPr>
        <p:spPr bwMode="auto">
          <a:xfrm>
            <a:off x="685800" y="1752600"/>
            <a:ext cx="77724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339966"/>
              </a:buClr>
              <a:buFont typeface="Wingdings" panose="05000000000000000000" pitchFamily="2" charset="2"/>
              <a:buChar char="q"/>
              <a:defRPr sz="2800">
                <a:solidFill>
                  <a:schemeClr val="tx1"/>
                </a:solidFill>
                <a:latin typeface="Tahoma" panose="020B0604030504040204" pitchFamily="34" charset="0"/>
                <a:ea typeface="黑体" pitchFamily="2" charset="-122"/>
              </a:defRPr>
            </a:lvl1pPr>
            <a:lvl2pPr marL="742950" indent="-285750">
              <a:spcBef>
                <a:spcPct val="20000"/>
              </a:spcBef>
              <a:buClr>
                <a:srgbClr val="339966"/>
              </a:buClr>
              <a:buFont typeface="Wingdings" panose="05000000000000000000" pitchFamily="2" charset="2"/>
              <a:buChar char="q"/>
              <a:defRPr sz="2400">
                <a:solidFill>
                  <a:schemeClr val="tx1"/>
                </a:solidFill>
                <a:latin typeface="Tahoma" panose="020B0604030504040204" pitchFamily="34" charset="0"/>
                <a:ea typeface="黑体" pitchFamily="2" charset="-122"/>
              </a:defRPr>
            </a:lvl2pPr>
            <a:lvl3pPr marL="1143000" indent="-228600">
              <a:spcBef>
                <a:spcPct val="20000"/>
              </a:spcBef>
              <a:buClr>
                <a:srgbClr val="339966"/>
              </a:buClr>
              <a:buFont typeface="Wingdings" panose="05000000000000000000" pitchFamily="2" charset="2"/>
              <a:buChar char="q"/>
              <a:defRPr sz="2000">
                <a:solidFill>
                  <a:schemeClr val="tx1"/>
                </a:solidFill>
                <a:latin typeface="Tahoma" panose="020B0604030504040204" pitchFamily="34" charset="0"/>
                <a:ea typeface="黑体"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r>
              <a:rPr lang="en-US" altLang="en-US"/>
              <a:t>When Java programs execute, there is always one thread running and that is the  main thread.</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p:cTn id="7" dur="1000" fill="hold"/>
                                        <p:tgtEl>
                                          <p:spTgt spid="30722"/>
                                        </p:tgtEl>
                                        <p:attrNameLst>
                                          <p:attrName>ppt_x</p:attrName>
                                        </p:attrNameLst>
                                      </p:cBhvr>
                                      <p:tavLst>
                                        <p:tav tm="0">
                                          <p:val>
                                            <p:strVal val="#ppt_x-.2"/>
                                          </p:val>
                                        </p:tav>
                                        <p:tav tm="100000">
                                          <p:val>
                                            <p:strVal val="#ppt_x"/>
                                          </p:val>
                                        </p:tav>
                                      </p:tavLst>
                                    </p:anim>
                                    <p:anim calcmode="lin" valueType="num">
                                      <p:cBhvr>
                                        <p:cTn id="8" dur="1000" fill="hold"/>
                                        <p:tgtEl>
                                          <p:spTgt spid="307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30722"/>
                                        </p:tgtEl>
                                      </p:cBhvr>
                                    </p:animEffect>
                                  </p:childTnLst>
                                </p:cTn>
                              </p:par>
                            </p:childTnLst>
                          </p:cTn>
                        </p:par>
                        <p:par>
                          <p:cTn id="10" fill="hold" nodeType="afterGroup">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30724"/>
                                        </p:tgtEl>
                                        <p:attrNameLst>
                                          <p:attrName>style.visibility</p:attrName>
                                        </p:attrNameLst>
                                      </p:cBhvr>
                                      <p:to>
                                        <p:strVal val="visible"/>
                                      </p:to>
                                    </p:set>
                                    <p:animEffect transition="in" filter="wipe(up)">
                                      <p:cBhvr>
                                        <p:cTn id="13" dur="500"/>
                                        <p:tgtEl>
                                          <p:spTgt spid="307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0723">
                                            <p:txEl>
                                              <p:pRg st="0" end="0"/>
                                            </p:txEl>
                                          </p:spTgt>
                                        </p:tgtEl>
                                        <p:attrNameLst>
                                          <p:attrName>style.visibility</p:attrName>
                                        </p:attrNameLst>
                                      </p:cBhvr>
                                      <p:to>
                                        <p:strVal val="visible"/>
                                      </p:to>
                                    </p:set>
                                    <p:animEffect transition="in" filter="wipe(up)">
                                      <p:cBhvr>
                                        <p:cTn id="18" dur="500"/>
                                        <p:tgtEl>
                                          <p:spTgt spid="3072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0723">
                                            <p:txEl>
                                              <p:pRg st="2" end="2"/>
                                            </p:txEl>
                                          </p:spTgt>
                                        </p:tgtEl>
                                        <p:attrNameLst>
                                          <p:attrName>style.visibility</p:attrName>
                                        </p:attrNameLst>
                                      </p:cBhvr>
                                      <p:to>
                                        <p:strVal val="visible"/>
                                      </p:to>
                                    </p:set>
                                    <p:animEffect transition="in" filter="wipe(up)">
                                      <p:cBhvr>
                                        <p:cTn id="23" dur="500"/>
                                        <p:tgtEl>
                                          <p:spTgt spid="3072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0723">
                                            <p:txEl>
                                              <p:pRg st="4" end="4"/>
                                            </p:txEl>
                                          </p:spTgt>
                                        </p:tgtEl>
                                        <p:attrNameLst>
                                          <p:attrName>style.visibility</p:attrName>
                                        </p:attrNameLst>
                                      </p:cBhvr>
                                      <p:to>
                                        <p:strVal val="visible"/>
                                      </p:to>
                                    </p:set>
                                    <p:animEffect transition="in" filter="wipe(up)">
                                      <p:cBhvr>
                                        <p:cTn id="28" dur="500"/>
                                        <p:tgtEl>
                                          <p:spTgt spid="30723">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0723">
                                            <p:txEl>
                                              <p:pRg st="6" end="6"/>
                                            </p:txEl>
                                          </p:spTgt>
                                        </p:tgtEl>
                                        <p:attrNameLst>
                                          <p:attrName>style.visibility</p:attrName>
                                        </p:attrNameLst>
                                      </p:cBhvr>
                                      <p:to>
                                        <p:strVal val="visible"/>
                                      </p:to>
                                    </p:set>
                                    <p:animEffect transition="in" filter="wipe(up)">
                                      <p:cBhvr>
                                        <p:cTn id="33" dur="500"/>
                                        <p:tgtEl>
                                          <p:spTgt spid="307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build="p" bldLvl="2" autoUpdateAnimBg="0"/>
      <p:bldP spid="30724" grpId="0" autoUpdateAnimBg="0"/>
    </p:bldLst>
  </p:timing>
</p:sld>
</file>

<file path=ppt/theme/theme1.xml><?xml version="1.0" encoding="utf-8"?>
<a:theme xmlns:a="http://schemas.openxmlformats.org/drawingml/2006/main" name="Design">
  <a:themeElements>
    <a:clrScheme name="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5066</TotalTime>
  <Words>2410</Words>
  <Application>Microsoft Office PowerPoint</Application>
  <PresentationFormat>On-screen Show (4:3)</PresentationFormat>
  <Paragraphs>319</Paragraphs>
  <Slides>40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Tahoma</vt:lpstr>
      <vt:lpstr>黑体</vt:lpstr>
      <vt:lpstr>Arial</vt:lpstr>
      <vt:lpstr>Wingdings</vt:lpstr>
      <vt:lpstr>宋体</vt:lpstr>
      <vt:lpstr>Calibri</vt:lpstr>
      <vt:lpstr>Arial Black</vt:lpstr>
      <vt:lpstr>Courier New</vt:lpstr>
      <vt:lpstr>inherit</vt:lpstr>
      <vt:lpstr>Times New Roman</vt:lpstr>
      <vt:lpstr>Design</vt:lpstr>
      <vt:lpstr>Introduction to Threads</vt:lpstr>
      <vt:lpstr>Review 2-1</vt:lpstr>
      <vt:lpstr>Review 2-2</vt:lpstr>
      <vt:lpstr>Objectives</vt:lpstr>
      <vt:lpstr>Multitasking Vs Multithreading</vt:lpstr>
      <vt:lpstr>Thread</vt:lpstr>
      <vt:lpstr>Benefits of Multithreading</vt:lpstr>
      <vt:lpstr>Applications of thread</vt:lpstr>
      <vt:lpstr>The ‘main’ thread</vt:lpstr>
      <vt:lpstr>Creating Threads 4-1 </vt:lpstr>
      <vt:lpstr>Creating Threads 4-2</vt:lpstr>
      <vt:lpstr>Creating Threads 4-3</vt:lpstr>
      <vt:lpstr>Creating Threads 4-4</vt:lpstr>
      <vt:lpstr>Thread States 3-1</vt:lpstr>
      <vt:lpstr>Thread States 3-2</vt:lpstr>
      <vt:lpstr>Thread States 3-3</vt:lpstr>
      <vt:lpstr>Different stages in the life of a  Thread </vt:lpstr>
      <vt:lpstr>Conditions that prevent Thread Execution</vt:lpstr>
      <vt:lpstr>Managing Thread Priorities 2-1</vt:lpstr>
      <vt:lpstr>Managing Thread Priorities 2-2</vt:lpstr>
      <vt:lpstr>Thread priorities - Points</vt:lpstr>
      <vt:lpstr>yield() method</vt:lpstr>
      <vt:lpstr>public static native void yield();</vt:lpstr>
      <vt:lpstr>Use of yield method</vt:lpstr>
      <vt:lpstr>Yield()</vt:lpstr>
      <vt:lpstr>Sleep vs Yield</vt:lpstr>
      <vt:lpstr>Thread Synchronization 2-1</vt:lpstr>
      <vt:lpstr>Thread Synchronization 2-2</vt:lpstr>
      <vt:lpstr>Synchronizing Code</vt:lpstr>
      <vt:lpstr>Race condition</vt:lpstr>
      <vt:lpstr>Synchronized Block</vt:lpstr>
      <vt:lpstr>Inter-thread Communication in Java </vt:lpstr>
      <vt:lpstr>Using ‘wait-notify’ mechanism 3-1</vt:lpstr>
      <vt:lpstr>Using ‘wait-notify’ mechanism 3-2</vt:lpstr>
      <vt:lpstr>Using ‘wait-notify’ mechanism 3-3</vt:lpstr>
      <vt:lpstr>wait()</vt:lpstr>
      <vt:lpstr>notify()</vt:lpstr>
      <vt:lpstr>Difference between wait() and sleep() </vt:lpstr>
      <vt:lpstr>Summary 2-1</vt:lpstr>
      <vt:lpstr>Summary 2-2</vt:lpstr>
    </vt:vector>
  </TitlesOfParts>
  <Company>Aptech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Java2</dc:title>
  <dc:creator>Raj</dc:creator>
  <cp:lastModifiedBy>Rajashekar gs</cp:lastModifiedBy>
  <cp:revision>331</cp:revision>
  <dcterms:created xsi:type="dcterms:W3CDTF">2001-04-28T04:20:33Z</dcterms:created>
  <dcterms:modified xsi:type="dcterms:W3CDTF">2018-07-14T01:08:11Z</dcterms:modified>
</cp:coreProperties>
</file>