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79" r:id="rId4"/>
    <p:sldId id="259" r:id="rId5"/>
    <p:sldId id="277" r:id="rId6"/>
    <p:sldId id="273" r:id="rId7"/>
    <p:sldId id="278" r:id="rId8"/>
    <p:sldId id="261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C4239-59D1-4269-8BF2-6E2ED9FF647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2093EA-441A-4BCD-BAA2-57085FB05DE5}">
      <dgm:prSet phldrT="[Text]"/>
      <dgm:spPr/>
      <dgm:t>
        <a:bodyPr/>
        <a:lstStyle/>
        <a:p>
          <a:r>
            <a:rPr lang="en-IN"/>
            <a:t>Business Problem</a:t>
          </a:r>
        </a:p>
      </dgm:t>
    </dgm:pt>
    <dgm:pt modelId="{67EB7AB6-698E-4F51-8257-108B91CF23D6}" type="parTrans" cxnId="{78142669-4DCA-437C-84E9-008331B59634}">
      <dgm:prSet/>
      <dgm:spPr/>
      <dgm:t>
        <a:bodyPr/>
        <a:lstStyle/>
        <a:p>
          <a:endParaRPr lang="en-IN"/>
        </a:p>
      </dgm:t>
    </dgm:pt>
    <dgm:pt modelId="{A08081EF-96C0-448C-8779-1F4C47F5C480}" type="sibTrans" cxnId="{78142669-4DCA-437C-84E9-008331B59634}">
      <dgm:prSet/>
      <dgm:spPr/>
      <dgm:t>
        <a:bodyPr/>
        <a:lstStyle/>
        <a:p>
          <a:endParaRPr lang="en-IN"/>
        </a:p>
      </dgm:t>
    </dgm:pt>
    <dgm:pt modelId="{C5944AF8-E271-406B-AB24-1E0C1833F120}">
      <dgm:prSet phldrT="[Text]"/>
      <dgm:spPr/>
      <dgm:t>
        <a:bodyPr/>
        <a:lstStyle/>
        <a:p>
          <a:r>
            <a:rPr lang="en-IN" dirty="0"/>
            <a:t>Data Collection &amp; Preparation</a:t>
          </a:r>
        </a:p>
      </dgm:t>
    </dgm:pt>
    <dgm:pt modelId="{53980248-7A5B-47B7-A541-FE45A6206536}" type="parTrans" cxnId="{2E6DC11D-7B5B-406E-A60F-D278DDA879B8}">
      <dgm:prSet/>
      <dgm:spPr/>
      <dgm:t>
        <a:bodyPr/>
        <a:lstStyle/>
        <a:p>
          <a:endParaRPr lang="en-IN"/>
        </a:p>
      </dgm:t>
    </dgm:pt>
    <dgm:pt modelId="{33C2E51F-A63D-460D-8A27-10CE0784E010}" type="sibTrans" cxnId="{2E6DC11D-7B5B-406E-A60F-D278DDA879B8}">
      <dgm:prSet/>
      <dgm:spPr/>
      <dgm:t>
        <a:bodyPr/>
        <a:lstStyle/>
        <a:p>
          <a:endParaRPr lang="en-IN"/>
        </a:p>
      </dgm:t>
    </dgm:pt>
    <dgm:pt modelId="{FCBFFC0F-5037-4B00-A64B-672DE4FE3264}">
      <dgm:prSet phldrT="[Text]"/>
      <dgm:spPr/>
      <dgm:t>
        <a:bodyPr/>
        <a:lstStyle/>
        <a:p>
          <a:r>
            <a:rPr lang="en-IN" dirty="0"/>
            <a:t>Model Selection &amp; Training</a:t>
          </a:r>
        </a:p>
      </dgm:t>
    </dgm:pt>
    <dgm:pt modelId="{C896DF27-9FA6-4E35-8A17-1A3AED5DC7B5}" type="parTrans" cxnId="{22C1C084-FF3D-4D47-914C-6C90C5436AAD}">
      <dgm:prSet/>
      <dgm:spPr/>
      <dgm:t>
        <a:bodyPr/>
        <a:lstStyle/>
        <a:p>
          <a:endParaRPr lang="en-IN"/>
        </a:p>
      </dgm:t>
    </dgm:pt>
    <dgm:pt modelId="{902256EC-C10E-424E-AA1F-A26E99A94CD7}" type="sibTrans" cxnId="{22C1C084-FF3D-4D47-914C-6C90C5436AAD}">
      <dgm:prSet/>
      <dgm:spPr/>
      <dgm:t>
        <a:bodyPr/>
        <a:lstStyle/>
        <a:p>
          <a:endParaRPr lang="en-IN"/>
        </a:p>
      </dgm:t>
    </dgm:pt>
    <dgm:pt modelId="{8A1E8F78-8CEA-4C0B-86AD-EDD39BE2A3D7}">
      <dgm:prSet phldrT="[Text]"/>
      <dgm:spPr/>
      <dgm:t>
        <a:bodyPr/>
        <a:lstStyle/>
        <a:p>
          <a:r>
            <a:rPr lang="en-IN" dirty="0"/>
            <a:t>Evaluation &amp; Validation</a:t>
          </a:r>
        </a:p>
      </dgm:t>
    </dgm:pt>
    <dgm:pt modelId="{BAC2F672-6C9D-4C17-BFE9-E09088769930}" type="parTrans" cxnId="{494DE2AE-75BC-430A-B16D-3DF0F08E0642}">
      <dgm:prSet/>
      <dgm:spPr/>
      <dgm:t>
        <a:bodyPr/>
        <a:lstStyle/>
        <a:p>
          <a:endParaRPr lang="en-IN"/>
        </a:p>
      </dgm:t>
    </dgm:pt>
    <dgm:pt modelId="{9F388885-DF21-4848-BB9A-8A491CF82E84}" type="sibTrans" cxnId="{494DE2AE-75BC-430A-B16D-3DF0F08E0642}">
      <dgm:prSet/>
      <dgm:spPr/>
      <dgm:t>
        <a:bodyPr/>
        <a:lstStyle/>
        <a:p>
          <a:endParaRPr lang="en-IN"/>
        </a:p>
      </dgm:t>
    </dgm:pt>
    <dgm:pt modelId="{A6B72EB1-21EF-4581-B916-D7E614318735}">
      <dgm:prSet phldrT="[Text]"/>
      <dgm:spPr/>
      <dgm:t>
        <a:bodyPr/>
        <a:lstStyle/>
        <a:p>
          <a:r>
            <a:rPr lang="en-IN" dirty="0"/>
            <a:t>Deployment &amp; Monitoring</a:t>
          </a:r>
        </a:p>
      </dgm:t>
    </dgm:pt>
    <dgm:pt modelId="{DF75CD93-647A-43AE-9D03-7A3F7F245795}" type="parTrans" cxnId="{0187401C-7920-4776-9C0B-EE2352FAC7AB}">
      <dgm:prSet/>
      <dgm:spPr/>
      <dgm:t>
        <a:bodyPr/>
        <a:lstStyle/>
        <a:p>
          <a:endParaRPr lang="en-IN"/>
        </a:p>
      </dgm:t>
    </dgm:pt>
    <dgm:pt modelId="{DC5B9F25-5E2E-434C-9B2D-F39937286C72}" type="sibTrans" cxnId="{0187401C-7920-4776-9C0B-EE2352FAC7AB}">
      <dgm:prSet/>
      <dgm:spPr/>
      <dgm:t>
        <a:bodyPr/>
        <a:lstStyle/>
        <a:p>
          <a:endParaRPr lang="en-IN"/>
        </a:p>
      </dgm:t>
    </dgm:pt>
    <dgm:pt modelId="{0B67680E-4E5A-448D-8E33-23FD87A445BF}" type="pres">
      <dgm:prSet presAssocID="{449C4239-59D1-4269-8BF2-6E2ED9FF647E}" presName="Name0" presStyleCnt="0">
        <dgm:presLayoutVars>
          <dgm:dir/>
          <dgm:animLvl val="lvl"/>
          <dgm:resizeHandles val="exact"/>
        </dgm:presLayoutVars>
      </dgm:prSet>
      <dgm:spPr/>
    </dgm:pt>
    <dgm:pt modelId="{C32AF755-657D-41B3-9527-CDCC462967C2}" type="pres">
      <dgm:prSet presAssocID="{212093EA-441A-4BCD-BAA2-57085FB05DE5}" presName="parTxOnly" presStyleLbl="node1" presStyleIdx="0" presStyleCnt="5" custLinFactY="-30204" custLinFactNeighborX="38674" custLinFactNeighborY="-100000">
        <dgm:presLayoutVars>
          <dgm:chMax val="0"/>
          <dgm:chPref val="0"/>
          <dgm:bulletEnabled val="1"/>
        </dgm:presLayoutVars>
      </dgm:prSet>
      <dgm:spPr/>
    </dgm:pt>
    <dgm:pt modelId="{0C6D84C8-BD10-46FC-8C88-F49AD667348C}" type="pres">
      <dgm:prSet presAssocID="{A08081EF-96C0-448C-8779-1F4C47F5C480}" presName="parTxOnlySpace" presStyleCnt="0"/>
      <dgm:spPr/>
    </dgm:pt>
    <dgm:pt modelId="{5E7DBCD1-4306-4B31-99FA-71FAE2D798ED}" type="pres">
      <dgm:prSet presAssocID="{C5944AF8-E271-406B-AB24-1E0C1833F120}" presName="parTxOnly" presStyleLbl="node1" presStyleIdx="1" presStyleCnt="5" custLinFactY="-30204" custLinFactNeighborX="38674" custLinFactNeighborY="-100000">
        <dgm:presLayoutVars>
          <dgm:chMax val="0"/>
          <dgm:chPref val="0"/>
          <dgm:bulletEnabled val="1"/>
        </dgm:presLayoutVars>
      </dgm:prSet>
      <dgm:spPr/>
    </dgm:pt>
    <dgm:pt modelId="{A0FCD171-15C6-4E4A-AFFE-03218855F910}" type="pres">
      <dgm:prSet presAssocID="{33C2E51F-A63D-460D-8A27-10CE0784E010}" presName="parTxOnlySpace" presStyleCnt="0"/>
      <dgm:spPr/>
    </dgm:pt>
    <dgm:pt modelId="{2FCB052A-B9F1-4A4B-8469-C3FDF7C80BE6}" type="pres">
      <dgm:prSet presAssocID="{FCBFFC0F-5037-4B00-A64B-672DE4FE3264}" presName="parTxOnly" presStyleLbl="node1" presStyleIdx="2" presStyleCnt="5" custLinFactY="-30204" custLinFactNeighborX="38674" custLinFactNeighborY="-100000">
        <dgm:presLayoutVars>
          <dgm:chMax val="0"/>
          <dgm:chPref val="0"/>
          <dgm:bulletEnabled val="1"/>
        </dgm:presLayoutVars>
      </dgm:prSet>
      <dgm:spPr/>
    </dgm:pt>
    <dgm:pt modelId="{5EEAA2C8-A31D-454C-A296-1DE8A1F3D672}" type="pres">
      <dgm:prSet presAssocID="{902256EC-C10E-424E-AA1F-A26E99A94CD7}" presName="parTxOnlySpace" presStyleCnt="0"/>
      <dgm:spPr/>
    </dgm:pt>
    <dgm:pt modelId="{E15FEB0C-9E31-4B17-AF5E-28CA0918DCD7}" type="pres">
      <dgm:prSet presAssocID="{8A1E8F78-8CEA-4C0B-86AD-EDD39BE2A3D7}" presName="parTxOnly" presStyleLbl="node1" presStyleIdx="3" presStyleCnt="5" custLinFactY="-30204" custLinFactNeighborX="38674" custLinFactNeighborY="-100000">
        <dgm:presLayoutVars>
          <dgm:chMax val="0"/>
          <dgm:chPref val="0"/>
          <dgm:bulletEnabled val="1"/>
        </dgm:presLayoutVars>
      </dgm:prSet>
      <dgm:spPr/>
    </dgm:pt>
    <dgm:pt modelId="{E01E620A-848C-4259-ABAB-C0032458DF22}" type="pres">
      <dgm:prSet presAssocID="{9F388885-DF21-4848-BB9A-8A491CF82E84}" presName="parTxOnlySpace" presStyleCnt="0"/>
      <dgm:spPr/>
    </dgm:pt>
    <dgm:pt modelId="{89962104-3CC1-4B0E-8575-D76EA3851AC4}" type="pres">
      <dgm:prSet presAssocID="{A6B72EB1-21EF-4581-B916-D7E614318735}" presName="parTxOnly" presStyleLbl="node1" presStyleIdx="4" presStyleCnt="5" custLinFactY="-30204" custLinFactNeighborX="38674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BA41E312-82BE-480D-8F30-DE028DA1AB13}" type="presOf" srcId="{8A1E8F78-8CEA-4C0B-86AD-EDD39BE2A3D7}" destId="{E15FEB0C-9E31-4B17-AF5E-28CA0918DCD7}" srcOrd="0" destOrd="0" presId="urn:microsoft.com/office/officeart/2005/8/layout/chevron1"/>
    <dgm:cxn modelId="{0187401C-7920-4776-9C0B-EE2352FAC7AB}" srcId="{449C4239-59D1-4269-8BF2-6E2ED9FF647E}" destId="{A6B72EB1-21EF-4581-B916-D7E614318735}" srcOrd="4" destOrd="0" parTransId="{DF75CD93-647A-43AE-9D03-7A3F7F245795}" sibTransId="{DC5B9F25-5E2E-434C-9B2D-F39937286C72}"/>
    <dgm:cxn modelId="{2E6DC11D-7B5B-406E-A60F-D278DDA879B8}" srcId="{449C4239-59D1-4269-8BF2-6E2ED9FF647E}" destId="{C5944AF8-E271-406B-AB24-1E0C1833F120}" srcOrd="1" destOrd="0" parTransId="{53980248-7A5B-47B7-A541-FE45A6206536}" sibTransId="{33C2E51F-A63D-460D-8A27-10CE0784E010}"/>
    <dgm:cxn modelId="{DBA88966-47A9-4936-BD57-0D97F333EBB7}" type="presOf" srcId="{C5944AF8-E271-406B-AB24-1E0C1833F120}" destId="{5E7DBCD1-4306-4B31-99FA-71FAE2D798ED}" srcOrd="0" destOrd="0" presId="urn:microsoft.com/office/officeart/2005/8/layout/chevron1"/>
    <dgm:cxn modelId="{78142669-4DCA-437C-84E9-008331B59634}" srcId="{449C4239-59D1-4269-8BF2-6E2ED9FF647E}" destId="{212093EA-441A-4BCD-BAA2-57085FB05DE5}" srcOrd="0" destOrd="0" parTransId="{67EB7AB6-698E-4F51-8257-108B91CF23D6}" sibTransId="{A08081EF-96C0-448C-8779-1F4C47F5C480}"/>
    <dgm:cxn modelId="{2232224F-9FD3-4D59-959A-5EA74A19014A}" type="presOf" srcId="{449C4239-59D1-4269-8BF2-6E2ED9FF647E}" destId="{0B67680E-4E5A-448D-8E33-23FD87A445BF}" srcOrd="0" destOrd="0" presId="urn:microsoft.com/office/officeart/2005/8/layout/chevron1"/>
    <dgm:cxn modelId="{5C9D727B-0A8D-4911-87DE-F97216CD97BD}" type="presOf" srcId="{FCBFFC0F-5037-4B00-A64B-672DE4FE3264}" destId="{2FCB052A-B9F1-4A4B-8469-C3FDF7C80BE6}" srcOrd="0" destOrd="0" presId="urn:microsoft.com/office/officeart/2005/8/layout/chevron1"/>
    <dgm:cxn modelId="{22C1C084-FF3D-4D47-914C-6C90C5436AAD}" srcId="{449C4239-59D1-4269-8BF2-6E2ED9FF647E}" destId="{FCBFFC0F-5037-4B00-A64B-672DE4FE3264}" srcOrd="2" destOrd="0" parTransId="{C896DF27-9FA6-4E35-8A17-1A3AED5DC7B5}" sibTransId="{902256EC-C10E-424E-AA1F-A26E99A94CD7}"/>
    <dgm:cxn modelId="{494DE2AE-75BC-430A-B16D-3DF0F08E0642}" srcId="{449C4239-59D1-4269-8BF2-6E2ED9FF647E}" destId="{8A1E8F78-8CEA-4C0B-86AD-EDD39BE2A3D7}" srcOrd="3" destOrd="0" parTransId="{BAC2F672-6C9D-4C17-BFE9-E09088769930}" sibTransId="{9F388885-DF21-4848-BB9A-8A491CF82E84}"/>
    <dgm:cxn modelId="{95D090C2-4DA7-4C9A-89F7-AC84BB4F9BFD}" type="presOf" srcId="{212093EA-441A-4BCD-BAA2-57085FB05DE5}" destId="{C32AF755-657D-41B3-9527-CDCC462967C2}" srcOrd="0" destOrd="0" presId="urn:microsoft.com/office/officeart/2005/8/layout/chevron1"/>
    <dgm:cxn modelId="{41D598D8-9F51-4E3F-A65E-244088A63BA8}" type="presOf" srcId="{A6B72EB1-21EF-4581-B916-D7E614318735}" destId="{89962104-3CC1-4B0E-8575-D76EA3851AC4}" srcOrd="0" destOrd="0" presId="urn:microsoft.com/office/officeart/2005/8/layout/chevron1"/>
    <dgm:cxn modelId="{006F01AD-F32E-44EE-8E87-268DB489BC0A}" type="presParOf" srcId="{0B67680E-4E5A-448D-8E33-23FD87A445BF}" destId="{C32AF755-657D-41B3-9527-CDCC462967C2}" srcOrd="0" destOrd="0" presId="urn:microsoft.com/office/officeart/2005/8/layout/chevron1"/>
    <dgm:cxn modelId="{F9E2A30C-269C-4EA4-9C01-1F46355711C8}" type="presParOf" srcId="{0B67680E-4E5A-448D-8E33-23FD87A445BF}" destId="{0C6D84C8-BD10-46FC-8C88-F49AD667348C}" srcOrd="1" destOrd="0" presId="urn:microsoft.com/office/officeart/2005/8/layout/chevron1"/>
    <dgm:cxn modelId="{31B426B9-BDCF-4944-A95F-10F7D9299C61}" type="presParOf" srcId="{0B67680E-4E5A-448D-8E33-23FD87A445BF}" destId="{5E7DBCD1-4306-4B31-99FA-71FAE2D798ED}" srcOrd="2" destOrd="0" presId="urn:microsoft.com/office/officeart/2005/8/layout/chevron1"/>
    <dgm:cxn modelId="{446D908C-7A56-4546-96CA-C97391B89163}" type="presParOf" srcId="{0B67680E-4E5A-448D-8E33-23FD87A445BF}" destId="{A0FCD171-15C6-4E4A-AFFE-03218855F910}" srcOrd="3" destOrd="0" presId="urn:microsoft.com/office/officeart/2005/8/layout/chevron1"/>
    <dgm:cxn modelId="{55BF76F2-CA82-4904-85F0-27407354D3FE}" type="presParOf" srcId="{0B67680E-4E5A-448D-8E33-23FD87A445BF}" destId="{2FCB052A-B9F1-4A4B-8469-C3FDF7C80BE6}" srcOrd="4" destOrd="0" presId="urn:microsoft.com/office/officeart/2005/8/layout/chevron1"/>
    <dgm:cxn modelId="{1EA60F16-BAC3-4DFB-B63A-F951A47EBB7F}" type="presParOf" srcId="{0B67680E-4E5A-448D-8E33-23FD87A445BF}" destId="{5EEAA2C8-A31D-454C-A296-1DE8A1F3D672}" srcOrd="5" destOrd="0" presId="urn:microsoft.com/office/officeart/2005/8/layout/chevron1"/>
    <dgm:cxn modelId="{BF244F2E-6D4D-4F52-B231-8CC98E057402}" type="presParOf" srcId="{0B67680E-4E5A-448D-8E33-23FD87A445BF}" destId="{E15FEB0C-9E31-4B17-AF5E-28CA0918DCD7}" srcOrd="6" destOrd="0" presId="urn:microsoft.com/office/officeart/2005/8/layout/chevron1"/>
    <dgm:cxn modelId="{7601B467-660D-451F-BC3B-BD2DDAFA2D6E}" type="presParOf" srcId="{0B67680E-4E5A-448D-8E33-23FD87A445BF}" destId="{E01E620A-848C-4259-ABAB-C0032458DF22}" srcOrd="7" destOrd="0" presId="urn:microsoft.com/office/officeart/2005/8/layout/chevron1"/>
    <dgm:cxn modelId="{1D694036-B4DD-460F-88C6-B1E3B60F3784}" type="presParOf" srcId="{0B67680E-4E5A-448D-8E33-23FD87A445BF}" destId="{89962104-3CC1-4B0E-8575-D76EA3851AC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AF755-657D-41B3-9527-CDCC462967C2}">
      <dsp:nvSpPr>
        <dsp:cNvPr id="0" name=""/>
        <dsp:cNvSpPr/>
      </dsp:nvSpPr>
      <dsp:spPr>
        <a:xfrm>
          <a:off x="89532" y="226230"/>
          <a:ext cx="2249699" cy="899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Business Problem</a:t>
          </a:r>
        </a:p>
      </dsp:txBody>
      <dsp:txXfrm>
        <a:off x="539472" y="226230"/>
        <a:ext cx="1349820" cy="899879"/>
      </dsp:txXfrm>
    </dsp:sp>
    <dsp:sp modelId="{5E7DBCD1-4306-4B31-99FA-71FAE2D798ED}">
      <dsp:nvSpPr>
        <dsp:cNvPr id="0" name=""/>
        <dsp:cNvSpPr/>
      </dsp:nvSpPr>
      <dsp:spPr>
        <a:xfrm>
          <a:off x="2114262" y="226230"/>
          <a:ext cx="2249699" cy="899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Collection &amp; Preparation</a:t>
          </a:r>
        </a:p>
      </dsp:txBody>
      <dsp:txXfrm>
        <a:off x="2564202" y="226230"/>
        <a:ext cx="1349820" cy="899879"/>
      </dsp:txXfrm>
    </dsp:sp>
    <dsp:sp modelId="{2FCB052A-B9F1-4A4B-8469-C3FDF7C80BE6}">
      <dsp:nvSpPr>
        <dsp:cNvPr id="0" name=""/>
        <dsp:cNvSpPr/>
      </dsp:nvSpPr>
      <dsp:spPr>
        <a:xfrm>
          <a:off x="4138992" y="226230"/>
          <a:ext cx="2249699" cy="899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Model Selection &amp; Training</a:t>
          </a:r>
        </a:p>
      </dsp:txBody>
      <dsp:txXfrm>
        <a:off x="4588932" y="226230"/>
        <a:ext cx="1349820" cy="899879"/>
      </dsp:txXfrm>
    </dsp:sp>
    <dsp:sp modelId="{E15FEB0C-9E31-4B17-AF5E-28CA0918DCD7}">
      <dsp:nvSpPr>
        <dsp:cNvPr id="0" name=""/>
        <dsp:cNvSpPr/>
      </dsp:nvSpPr>
      <dsp:spPr>
        <a:xfrm>
          <a:off x="6163722" y="226230"/>
          <a:ext cx="2249699" cy="899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Evaluation &amp; Validation</a:t>
          </a:r>
        </a:p>
      </dsp:txBody>
      <dsp:txXfrm>
        <a:off x="6613662" y="226230"/>
        <a:ext cx="1349820" cy="899879"/>
      </dsp:txXfrm>
    </dsp:sp>
    <dsp:sp modelId="{89962104-3CC1-4B0E-8575-D76EA3851AC4}">
      <dsp:nvSpPr>
        <dsp:cNvPr id="0" name=""/>
        <dsp:cNvSpPr/>
      </dsp:nvSpPr>
      <dsp:spPr>
        <a:xfrm>
          <a:off x="8103975" y="226230"/>
          <a:ext cx="2249699" cy="8998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Deployment &amp; Monitoring</a:t>
          </a:r>
        </a:p>
      </dsp:txBody>
      <dsp:txXfrm>
        <a:off x="8553915" y="226230"/>
        <a:ext cx="1349820" cy="89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2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1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8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07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1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1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4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6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2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69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lti-coloured mounds of powder">
            <a:extLst>
              <a:ext uri="{FF2B5EF4-FFF2-40B4-BE49-F238E27FC236}">
                <a16:creationId xmlns:a16="http://schemas.microsoft.com/office/drawing/2014/main" id="{D53FC779-44C7-714C-1260-22FE8BFFF1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grayscl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093DB-8810-7D77-32D3-A54021F0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 Food Prices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EF180-F6A6-951B-9437-12C70F48A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Sugar Price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80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0052-D3A9-6BCD-F788-B66EB62B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823271"/>
            <a:ext cx="10353761" cy="1326321"/>
          </a:xfrm>
        </p:spPr>
        <p:txBody>
          <a:bodyPr/>
          <a:lstStyle/>
          <a:p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7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2A85-A395-8D3F-B662-035EB433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Understanding </a:t>
            </a:r>
            <a:br>
              <a:rPr lang="en-GB" dirty="0"/>
            </a:br>
            <a:r>
              <a:rPr lang="en-GB" dirty="0"/>
              <a:t>CRISP–ML(Q) Lifecycle Process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9D0B1B-4A50-6DA1-3F6A-3CF7A7717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731009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7CAADD-5087-1844-0891-B381B02DECC2}"/>
              </a:ext>
            </a:extLst>
          </p:cNvPr>
          <p:cNvSpPr txBox="1"/>
          <p:nvPr/>
        </p:nvSpPr>
        <p:spPr>
          <a:xfrm>
            <a:off x="864740" y="3669982"/>
            <a:ext cx="11087907" cy="2214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Grandview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Understanding</a:t>
            </a:r>
            <a:endParaRPr lang="en-IN" sz="1800" kern="100" dirty="0">
              <a:effectLst/>
              <a:latin typeface="Grandview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India, one of the largest sugar producers and consumers in the world, experiences significant price fluctuations due to factors such</a:t>
            </a:r>
          </a:p>
          <a:p>
            <a:r>
              <a:rPr lang="en-GB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 seasonality, climate variability, government policies, and market demand. </a:t>
            </a:r>
          </a:p>
          <a:p>
            <a:endParaRPr lang="en-GB" sz="1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Policymakers, traders, and businesses require robust predictive tools to stabilize sugar prices, </a:t>
            </a:r>
          </a:p>
          <a:p>
            <a:r>
              <a:rPr lang="en-GB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ensuring affordability for consumers and reducing economic losses for farmers and stakeholders.</a:t>
            </a:r>
          </a:p>
          <a:p>
            <a:endParaRPr lang="en-GB" sz="1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project leverages machine learning techniques to optimize retail sugar price forecasting, enabling more accurate predictions to </a:t>
            </a:r>
          </a:p>
          <a:p>
            <a:r>
              <a:rPr lang="en-GB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enhance decision-making in production, distribution, and market regulation.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03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2584C8-2868-078F-9807-5BDD56B8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6BC1-651F-EF45-51C5-462ADC9E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GB" dirty="0"/>
              <a:t>Define the Scope of the ML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2E9E-727C-A4C7-359D-0EB03930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45" y="2261486"/>
            <a:ext cx="5016860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/>
              <a:t>Feasibility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/>
              <a:t>Applicability of ML Technology: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dirty="0"/>
              <a:t>Time-series models such as ARIMA, SARIMA, LSTMs, and STL decomposition + ETS can capture sugar price seasonality and trends.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/>
              <a:t>Legal Constraints: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dirty="0"/>
              <a:t>Compliance with India's consumer protection laws and government sugar pricing policies.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200" dirty="0"/>
              <a:t>Requirements on the Application: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dirty="0"/>
              <a:t>Build a scalable model capable of handling large datasets of sugar prices across multiple markets.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200" dirty="0"/>
              <a:t>Develop a user-friendly dashboard for market analysts and policymakers.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60FFC-069B-6855-96A0-B2E38D11A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11253"/>
              </p:ext>
            </p:extLst>
          </p:nvPr>
        </p:nvGraphicFramePr>
        <p:xfrm>
          <a:off x="5879805" y="2248869"/>
          <a:ext cx="5768162" cy="3693072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204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778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FFFFFF"/>
                          </a:solidFill>
                        </a:rPr>
                        <a:t>Scope</a:t>
                      </a:r>
                    </a:p>
                  </a:txBody>
                  <a:tcPr marL="110760" marR="66456" marT="66456" marB="6645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solidFill>
                            <a:srgbClr val="FFFFFF"/>
                          </a:solidFill>
                        </a:rPr>
                        <a:t>Details</a:t>
                      </a:r>
                    </a:p>
                  </a:txBody>
                  <a:tcPr marL="110760" marR="66456" marT="66456" marB="6645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22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Business Problem	.</a:t>
                      </a:r>
                      <a:endParaRPr lang="en-I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10760" marR="66456" marT="66456" marB="6645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Optimize sugar price forecasting in Indian markets to ensure stable supply chains and minimize economic volatility.</a:t>
                      </a:r>
                    </a:p>
                  </a:txBody>
                  <a:tcPr marL="110760" marR="66456" marT="66456" marB="6645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53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Business Objectives</a:t>
                      </a:r>
                    </a:p>
                  </a:txBody>
                  <a:tcPr marL="110760" marR="66456" marT="66456" marB="66456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-Minimize sugar price volatility across regions.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Improve predictability of sugar market trends.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Help policymakers ensure fair pricing for consumers and farmers.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Optimize supply chain efficiency for sugar production and distribution.</a:t>
                      </a:r>
                    </a:p>
                  </a:txBody>
                  <a:tcPr marL="110760" marR="66456" marT="66456" marB="6645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Business Success Criteria</a:t>
                      </a:r>
                    </a:p>
                  </a:txBody>
                  <a:tcPr marL="110760" marR="66456" marT="66456" marB="66456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Improved affordability of sugar for consumers in India.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Increased stability in sugar market prices across states and districts.</a:t>
                      </a:r>
                    </a:p>
                  </a:txBody>
                  <a:tcPr marL="110760" marR="66456" marT="66456" marB="66456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10"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ML Success Criteria</a:t>
                      </a:r>
                    </a:p>
                  </a:txBody>
                  <a:tcPr marL="110760" marR="66456" marT="66456" marB="6645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Achieve forecasting accuracy within a ≤10% deviation from actual prices.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Develop robust prediction models that adapt dynamically to sugar price fluctuations.</a:t>
                      </a:r>
                    </a:p>
                  </a:txBody>
                  <a:tcPr marL="110760" marR="66456" marT="66456" marB="6645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Economic Success Criteria</a:t>
                      </a:r>
                    </a:p>
                  </a:txBody>
                  <a:tcPr marL="110760" marR="66456" marT="66456" marB="66456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Reduce financial losses caused by sugar price fluctuations.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Improve price forecasting accuracy to support market stability and policy decisions.</a:t>
                      </a:r>
                    </a:p>
                  </a:txBody>
                  <a:tcPr marL="110760" marR="66456" marT="66456" marB="6645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44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4AF-5254-3342-5FE1-55E39291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Collection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94B6-13DF-BCEB-BB39-E77A00DB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IN" sz="1050" dirty="0"/>
              <a:t>Data Collection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050" dirty="0"/>
              <a:t>Data Acquisition: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050" dirty="0"/>
              <a:t>Source sugar price data from  </a:t>
            </a:r>
            <a:r>
              <a:rPr lang="en-IN" sz="1050" b="1" dirty="0">
                <a:solidFill>
                  <a:srgbClr val="0070C0"/>
                </a:solidFill>
              </a:rPr>
              <a:t>https://data.humdata.org/dataset/global-wfp-food-prices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Extract only retail sugar price records from the India dataset (CSV format).</a:t>
            </a:r>
            <a:r>
              <a:rPr lang="en-IN" sz="1050" b="1" dirty="0">
                <a:solidFill>
                  <a:srgbClr val="0070C0"/>
                </a:solidFill>
              </a:rPr>
              <a:t>(India - Food Prices | Humanitarian Dataset | HDX)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IN" sz="105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050" dirty="0"/>
              <a:t>Data Version Control: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050" dirty="0"/>
              <a:t>Use Git (version control tool) or cloud solution like AWS for data storage and to track changes to the dataset.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IN" sz="1050" dirty="0"/>
              <a:t>Data Quality Verification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050" dirty="0"/>
              <a:t>Data Description: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050" dirty="0"/>
              <a:t>Ensure correct formatting of: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050" dirty="0"/>
              <a:t>Date: Standardized datetime format.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050" dirty="0"/>
              <a:t>State, District, Market: Validate geographical consistency.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050" dirty="0"/>
              <a:t>Price: Standardize all prices in INR per kg for uniformity.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050" dirty="0"/>
              <a:t>Data Requirements: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Complete records for sugar prices, market locations, and price categories.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Remove duplicate entries and inconsistencies.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1050" dirty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050" dirty="0"/>
              <a:t>Data Verification: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Detect and handle missing values or unrealistic sugar price spikes/outliers using automated data checks.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0657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EE6D9-1A51-357B-F2BF-C2645080B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C8A4-2BB2-4148-BCF8-BA5876F8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Data Collection &amp; Preparation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17351E-54A3-F6C6-117C-A9B2C744C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1971"/>
              </p:ext>
            </p:extLst>
          </p:nvPr>
        </p:nvGraphicFramePr>
        <p:xfrm>
          <a:off x="1876087" y="2187746"/>
          <a:ext cx="8684355" cy="3928536"/>
        </p:xfrm>
        <a:graphic>
          <a:graphicData uri="http://schemas.openxmlformats.org/drawingml/2006/table">
            <a:tbl>
              <a:tblPr firstRow="1" bandRow="1">
                <a:noFill/>
                <a:tableStyleId>{F5AB1C69-6EDB-4FF4-983F-18BD219EF322}</a:tableStyleId>
              </a:tblPr>
              <a:tblGrid>
                <a:gridCol w="255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123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FFFFFF"/>
                          </a:solidFill>
                        </a:rPr>
                        <a:t>Data Preparation</a:t>
                      </a:r>
                    </a:p>
                  </a:txBody>
                  <a:tcPr marL="140573" marR="84344" marT="84344" marB="8434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FFFFFF"/>
                          </a:solidFill>
                        </a:rPr>
                        <a:t>Details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Feature Selection</a:t>
                      </a:r>
                    </a:p>
                  </a:txBody>
                  <a:tcPr marL="140573" marR="84344" marT="84344" marB="8434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Extract relevant features like date, state, market, price category, and price per kg.</a:t>
                      </a:r>
                    </a:p>
                    <a:p>
                      <a:r>
                        <a:rPr lang="en-GB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Use correlation analysis to identify key price-influencing factors.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Selection</a:t>
                      </a:r>
                    </a:p>
                  </a:txBody>
                  <a:tcPr marL="140573" marR="84344" marT="84344" marB="8434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Focus on sugar price trends from 1994 to 2025</a:t>
                      </a:r>
                    </a:p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</a:t>
                      </a:r>
                      <a:r>
                        <a:rPr lang="en-GB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Analyze</a:t>
                      </a: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regional price variations across states and markets.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23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Unbalanced Classes</a:t>
                      </a:r>
                    </a:p>
                  </a:txBody>
                  <a:tcPr marL="140573" marR="84344" marT="84344" marB="8434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If certain regions have fewer price records, use interpolation techniques to fill gaps.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Noise Reduction</a:t>
                      </a:r>
                      <a:endParaRPr lang="en-I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0573" marR="84344" marT="84344" marB="8434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Remove irrelevant columns or inconsistent records.</a:t>
                      </a:r>
                    </a:p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Smooth extreme price fluctuations using moving averages.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123"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Imputation</a:t>
                      </a:r>
                    </a:p>
                  </a:txBody>
                  <a:tcPr marL="140573" marR="84344" marT="84344" marB="8434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Fill missing price values using mean, median, or predictive models (e.g., KNN imputer).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011"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Feature Engineering</a:t>
                      </a:r>
                    </a:p>
                  </a:txBody>
                  <a:tcPr marL="140573" marR="84344" marT="84344" marB="8434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Extract seasonality indicators like month, quarter, and year.</a:t>
                      </a:r>
                    </a:p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Adjust prices for inflation using Consumer Price Index (CPI).</a:t>
                      </a:r>
                    </a:p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Calculate price volatility using rolling standard deviations.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0955"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Augmentation</a:t>
                      </a:r>
                    </a:p>
                  </a:txBody>
                  <a:tcPr marL="140573" marR="84344" marT="84344" marB="8434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Generate synthetic sugar price data for regions with sparse records using time-series models (ARIMA, SARIMA).</a:t>
                      </a:r>
                    </a:p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Incorporate external factors like rainfall, festival periods, or government sugar policies to refine predictions.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31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9C949-6C2C-4CC6-4BFD-6FD5A34E9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480B131-8C9E-D159-16B3-D4C66BDE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GB"/>
              <a:t>Initial Data Exploration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3F218C-D376-40A2-8215-DC5A53861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graph of a distribution of retail prices&#10;&#10;AI-generated content may be incorrect.">
            <a:extLst>
              <a:ext uri="{FF2B5EF4-FFF2-40B4-BE49-F238E27FC236}">
                <a16:creationId xmlns:a16="http://schemas.microsoft.com/office/drawing/2014/main" id="{C9A13C93-2B8D-C5C6-FFA2-5264B11D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57" y="1525362"/>
            <a:ext cx="2964561" cy="182320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AE5CF73-3769-4377-8DFC-C1463DDDE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5E747FD9-1D7F-B556-1831-DFD5F4C0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56" y="3509433"/>
            <a:ext cx="2964561" cy="1578628"/>
          </a:xfrm>
          <a:prstGeom prst="rect">
            <a:avLst/>
          </a:prstGeom>
        </p:spPr>
      </p:pic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C0D1F4C-2144-9E2D-2165-4ACF3DD6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2" y="1761137"/>
            <a:ext cx="6938463" cy="395713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050" b="1" dirty="0"/>
              <a:t>Dataset Overview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50" dirty="0"/>
              <a:t>The dataset consists of historical sugar price records across different regions in India, with timestamps that allow for time-series analysis.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50" dirty="0"/>
              <a:t>The key attributes include: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050" dirty="0"/>
              <a:t>Date: The time period of recorded sugar prices which ranges from 1994 to 2025.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050" dirty="0"/>
              <a:t>Price: The actual recorded retail price of sugar in INR.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050" dirty="0"/>
              <a:t>Price Type: Categorization of price type (Retail, Wholesale, etc.), from which we filtered only retail prices for focused analysis.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50" b="1" dirty="0"/>
              <a:t>Key Visualizations and Insights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50" b="1" dirty="0"/>
              <a:t>Distribution of Retail Sugar Prices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50" dirty="0"/>
              <a:t>A histogram of retail sugar prices reveals the overall price distribution, helping us understand price concentration and possible outliers. This distribution provides insights into price stability and volatility over </a:t>
            </a:r>
            <a:r>
              <a:rPr lang="en-GB" sz="1050" dirty="0" err="1"/>
              <a:t>time.The</a:t>
            </a:r>
            <a:r>
              <a:rPr lang="en-GB" sz="1050" dirty="0"/>
              <a:t> distribution of retail prices is bimodal, with peaks around $15-$20 and $35-$40, suggesting two distinct pricing segments in the market.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50" b="1" dirty="0"/>
              <a:t>Time-Series Analysis of Monthly Average Prices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050" dirty="0"/>
              <a:t>By aggregating sugar prices on a monthly basis, we observe long-term trends and seasonal fluctuations. This time-series analysis helps identify patterns such as peak price seasons and price drops, which can be critical for forecasting future price movements. The average retail price shows a long-term upward trend with significant spikes around 2008 and post-2018, indicating market fluctuations and economic influences.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9059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5D4C-33E2-6E8E-1603-DE205DE77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7A82-3A94-7084-0084-3FB5F613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Selection &amp; Training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517C0-8661-E3C8-04CF-E24657564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59685"/>
              </p:ext>
            </p:extLst>
          </p:nvPr>
        </p:nvGraphicFramePr>
        <p:xfrm>
          <a:off x="1854822" y="1935921"/>
          <a:ext cx="8684355" cy="4554942"/>
        </p:xfrm>
        <a:graphic>
          <a:graphicData uri="http://schemas.openxmlformats.org/drawingml/2006/table">
            <a:tbl>
              <a:tblPr firstRow="1" bandRow="1">
                <a:noFill/>
                <a:tableStyleId>{F5AB1C69-6EDB-4FF4-983F-18BD219EF322}</a:tableStyleId>
              </a:tblPr>
              <a:tblGrid>
                <a:gridCol w="255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123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FFFFFF"/>
                          </a:solidFill>
                        </a:rPr>
                        <a:t>Steps</a:t>
                      </a:r>
                    </a:p>
                  </a:txBody>
                  <a:tcPr marL="140573" marR="84344" marT="84344" marB="8434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rgbClr val="FFFFFF"/>
                          </a:solidFill>
                        </a:rPr>
                        <a:t>Details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 Literature Research on Similar Problems</a:t>
                      </a:r>
                      <a:endParaRPr lang="en-I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0573" marR="84344" marT="84344" marB="8434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Study past research on sugar price forecasting using time-series models and ML techniques.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Identify best practices for dealing with highly volatile agricultural commodity prices.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 Define Quality Measures of the Model</a:t>
                      </a:r>
                      <a:endParaRPr lang="en-I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0573" marR="84344" marT="84344" marB="8434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Performance Metrics: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Root Mean Squared Error (RMSE) – Measures prediction accuracy.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 Absolute Percentage Error (MAPE) – Evaluates forecast reliability.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 Absolute Scaled Error (MASE) – Compares against baseline models.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Robustness</a:t>
                      </a: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Validate model performance under extreme price shocks.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Scalability</a:t>
                      </a: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Ensure model efficiency for large-scale price data.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123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 Model Selection</a:t>
                      </a:r>
                    </a:p>
                  </a:txBody>
                  <a:tcPr marL="140573" marR="84344" marT="84344" marB="8434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Compare Models: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Naïve Baseline Model (for benchmarking).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    Seasonal Naïve Model (captures yearly seasonality).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    STL Decomposition + ETS (captures trend and seasonality).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    ARIMA &amp; SARIMA (statistical time-series forecasting).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     LSTM &amp; Deep Learning Models (for complex pattern recognition).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 Incorporate Domain Knowledge</a:t>
                      </a:r>
                    </a:p>
                  </a:txBody>
                  <a:tcPr marL="140573" marR="84344" marT="84344" marB="8434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Market </a:t>
                      </a:r>
                      <a:r>
                        <a:rPr lang="en-GB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Behavior</a:t>
                      </a: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 for government sugar subsidies, export policies, and seasonal harvesting periods.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External Data Sources: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Integrate rainfall data, inflation rates, and festival season trends affecting sugar demand.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123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5. Model Training</a:t>
                      </a:r>
                    </a:p>
                  </a:txBody>
                  <a:tcPr marL="140573" marR="84344" marT="84344" marB="8434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Split: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Train (80%) – Test (20%) with k-fold cross-validation maintaining temporal order to prevent data leakage and ensure robustness in time-series forecasting.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Hyperparameter Tuning</a:t>
                      </a:r>
                      <a:r>
                        <a:rPr lang="en-GB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:- Use grid search and Bayesian optimization to enhance model accuracy.</a:t>
                      </a:r>
                    </a:p>
                  </a:txBody>
                  <a:tcPr marL="140573" marR="84344" marT="84344" marB="8434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BB16-1F75-BB08-6B1A-D5B5AFDA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Evaluation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80D9-9DF0-E48D-ABE7-74A9DDA9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GB" sz="1050" dirty="0"/>
              <a:t>This phase ensures the machine learning model is reliable and meets predefined goals.</a:t>
            </a:r>
          </a:p>
          <a:p>
            <a:pPr marL="0" indent="0">
              <a:spcAft>
                <a:spcPts val="0"/>
              </a:spcAft>
              <a:buNone/>
            </a:pPr>
            <a:endParaRPr lang="en-GB" sz="10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1.Validate Performance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Compare model predictions against actual sugar prices in case of long-term and short-term forecasting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050" dirty="0"/>
              <a:t>Long Term Forecasting – 12 months 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050" dirty="0"/>
              <a:t>Short Term Forecasting – Up to 6 months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10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2. Determine Robustness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Test models against data anomalies and missing values.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GB" sz="10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3. Explainability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Aim to find a balance between achieving high model accuracy and ensuring the model remains interpretable.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4. Compare Against Success Criteria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Ensure forecasting accuracy meets the business objective (&lt;10% error).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00684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4689-50A9-E334-982F-672ED5CC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&amp;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8987-A00A-43A1-B9F5-3FF99175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GB" sz="1050" dirty="0"/>
              <a:t>1.Deployment Strategy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Deploy via API/web dashboard for easy access by stakeholders.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Implement real-time forecasting updates.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050" dirty="0"/>
              <a:t>2. Model Maintenance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Monitor price data drift to detect non-stationary price </a:t>
            </a:r>
            <a:r>
              <a:rPr lang="en-GB" sz="1050" dirty="0" err="1"/>
              <a:t>behavior</a:t>
            </a:r>
            <a:r>
              <a:rPr lang="en-GB" sz="105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Schedule model retraining as new price data becomes available.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050" dirty="0"/>
              <a:t>3. Error Handling &amp; Risk Management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Automate alerts for sudden price surges.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050" dirty="0"/>
              <a:t>Provide alternative predictions in case of data disruptions.</a:t>
            </a:r>
          </a:p>
          <a:p>
            <a:pPr marL="228600" indent="-228600">
              <a:spcAft>
                <a:spcPts val="0"/>
              </a:spcAft>
              <a:buAutoNum type="arabicPeriod"/>
            </a:pPr>
            <a:endParaRPr lang="en-GB" sz="1050" b="1" dirty="0"/>
          </a:p>
          <a:p>
            <a:pPr marL="0" indent="0">
              <a:spcAft>
                <a:spcPts val="0"/>
              </a:spcAft>
              <a:buNone/>
            </a:pPr>
            <a:r>
              <a:rPr lang="en-GB" sz="1050" b="1" dirty="0"/>
              <a:t>Conclusion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050" dirty="0"/>
              <a:t>This project focuses on retail sugar price forecasting to help stabilize market fluctuations, support government policy decisions, and optimize supply chains.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050" dirty="0"/>
              <a:t>We would explore Machine learning models like SARIMA, STL+ETS, and LSTMs to offer accurate price predictions, contributing to better price stability and affordability for consumers and businesses.</a:t>
            </a:r>
          </a:p>
        </p:txBody>
      </p:sp>
    </p:spTree>
    <p:extLst>
      <p:ext uri="{BB962C8B-B14F-4D97-AF65-F5344CB8AC3E}">
        <p14:creationId xmlns:p14="http://schemas.microsoft.com/office/powerpoint/2010/main" val="3282873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2419</TotalTime>
  <Words>1416</Words>
  <Application>Microsoft Office PowerPoint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Courier New</vt:lpstr>
      <vt:lpstr>Grandview</vt:lpstr>
      <vt:lpstr>Rockwell</vt:lpstr>
      <vt:lpstr>Wingdings</vt:lpstr>
      <vt:lpstr>Damask</vt:lpstr>
      <vt:lpstr>India Food Prices </vt:lpstr>
      <vt:lpstr>Business Understanding  CRISP–ML(Q) Lifecycle Process</vt:lpstr>
      <vt:lpstr>Define the Scope of the ML Application</vt:lpstr>
      <vt:lpstr>Data Collection &amp; Preparation</vt:lpstr>
      <vt:lpstr>Data Collection &amp; Preparation</vt:lpstr>
      <vt:lpstr>Initial Data Exploration</vt:lpstr>
      <vt:lpstr>Model Selection &amp; Training</vt:lpstr>
      <vt:lpstr>Evaluation &amp; Validation</vt:lpstr>
      <vt:lpstr>Deployment &amp; Monitoring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Neeti Verma</dc:creator>
  <cp:lastModifiedBy>Neeti Verma</cp:lastModifiedBy>
  <cp:revision>20</cp:revision>
  <dcterms:created xsi:type="dcterms:W3CDTF">2025-04-01T04:36:07Z</dcterms:created>
  <dcterms:modified xsi:type="dcterms:W3CDTF">2025-04-05T07:24:03Z</dcterms:modified>
</cp:coreProperties>
</file>