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62" r:id="rId11"/>
    <p:sldId id="267" r:id="rId12"/>
    <p:sldId id="2146847063" r:id="rId13"/>
    <p:sldId id="268" r:id="rId14"/>
    <p:sldId id="2146847055" r:id="rId15"/>
    <p:sldId id="269" r:id="rId16"/>
    <p:sldId id="2146847059" r:id="rId17"/>
    <p:sldId id="2146847060" r:id="rId18"/>
    <p:sldId id="2146847061"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Problem Statement No.13</a:t>
            </a:r>
            <a:br>
              <a:rPr lang="en-US" b="1" dirty="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Fitness Buddy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Name: </a:t>
            </a:r>
            <a:r>
              <a:rPr lang="en-US" sz="2000" b="1" dirty="0" err="1">
                <a:solidFill>
                  <a:schemeClr val="accent1">
                    <a:lumMod val="75000"/>
                  </a:schemeClr>
                </a:solidFill>
                <a:latin typeface="Arial"/>
                <a:cs typeface="Arial"/>
              </a:rPr>
              <a:t>Neetish</a:t>
            </a:r>
            <a:r>
              <a:rPr lang="en-US" sz="2000" b="1" dirty="0">
                <a:solidFill>
                  <a:schemeClr val="accent1">
                    <a:lumMod val="75000"/>
                  </a:schemeClr>
                </a:solidFill>
                <a:latin typeface="Arial"/>
                <a:cs typeface="Arial"/>
              </a:rPr>
              <a:t> B Patil</a:t>
            </a:r>
          </a:p>
          <a:p>
            <a:pPr marL="457200" indent="-457200">
              <a:buAutoNum type="arabicPeriod"/>
            </a:pPr>
            <a:r>
              <a:rPr lang="en-US" sz="2000" b="1" dirty="0">
                <a:solidFill>
                  <a:schemeClr val="accent1">
                    <a:lumMod val="75000"/>
                  </a:schemeClr>
                </a:solidFill>
                <a:latin typeface="Arial"/>
                <a:cs typeface="Arial"/>
              </a:rPr>
              <a:t>College Name: REVA University</a:t>
            </a:r>
          </a:p>
          <a:p>
            <a:pPr marL="457200" indent="-457200">
              <a:buAutoNum type="arabicPeriod"/>
            </a:pPr>
            <a:r>
              <a:rPr lang="en-US" sz="2000" b="1" dirty="0">
                <a:solidFill>
                  <a:schemeClr val="accent1">
                    <a:lumMod val="75000"/>
                  </a:schemeClr>
                </a:solidFill>
                <a:latin typeface="Arial"/>
                <a:cs typeface="Arial"/>
              </a:rPr>
              <a:t>Dept: Electronics And Communication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5"/>
            <a:ext cx="11029615" cy="5197097"/>
          </a:xfrm>
        </p:spPr>
        <p:txBody>
          <a:bodyPr>
            <a:normAutofit/>
          </a:bodyPr>
          <a:lstStyle/>
          <a:p>
            <a:pPr marL="305435" indent="-305435"/>
            <a:r>
              <a:rPr lang="en-US" sz="2000" dirty="0">
                <a:solidFill>
                  <a:srgbClr val="0F0F0F"/>
                </a:solidFill>
                <a:ea typeface="+mn-lt"/>
                <a:cs typeface="+mn-lt"/>
              </a:rPr>
              <a:t>The Fitness Buddy project demonstrates how an AI agent can effectively support users in maintaining a healthy lifestyle through personalized and context-aware suggestions.</a:t>
            </a:r>
          </a:p>
          <a:p>
            <a:pPr marL="305435" indent="-305435"/>
            <a:r>
              <a:rPr lang="en-US" sz="2000" dirty="0">
                <a:solidFill>
                  <a:srgbClr val="0F0F0F"/>
                </a:solidFill>
                <a:ea typeface="+mn-lt"/>
                <a:cs typeface="+mn-lt"/>
              </a:rPr>
              <a:t>Built entirely using IBM </a:t>
            </a:r>
            <a:r>
              <a:rPr lang="en-US" sz="2000" dirty="0" err="1">
                <a:solidFill>
                  <a:srgbClr val="0F0F0F"/>
                </a:solidFill>
                <a:ea typeface="+mn-lt"/>
                <a:cs typeface="+mn-lt"/>
              </a:rPr>
              <a:t>watsonx</a:t>
            </a:r>
            <a:r>
              <a:rPr lang="en-US" sz="2000" dirty="0">
                <a:solidFill>
                  <a:srgbClr val="0F0F0F"/>
                </a:solidFill>
                <a:ea typeface="+mn-lt"/>
                <a:cs typeface="+mn-lt"/>
              </a:rPr>
              <a:t> Agent Lab on the Lite plan, the system required no external backend or advanced machine learning models.</a:t>
            </a:r>
          </a:p>
          <a:p>
            <a:pPr marL="305435" indent="-305435"/>
            <a:r>
              <a:rPr lang="en-US" sz="2000" dirty="0">
                <a:solidFill>
                  <a:srgbClr val="0F0F0F"/>
                </a:solidFill>
                <a:ea typeface="+mn-lt"/>
                <a:cs typeface="+mn-lt"/>
              </a:rPr>
              <a:t>The agent provides dynamic workout routines, motivational prompts, and healthy meal suggestions based on user mood and fitness goals.</a:t>
            </a:r>
          </a:p>
          <a:p>
            <a:pPr marL="305435" indent="-305435"/>
            <a:r>
              <a:rPr lang="en-US" sz="2000" dirty="0">
                <a:solidFill>
                  <a:srgbClr val="0F0F0F"/>
                </a:solidFill>
                <a:ea typeface="+mn-lt"/>
                <a:cs typeface="+mn-lt"/>
              </a:rPr>
              <a:t>The project highlights the potential of agentic AI to deliver real-time, flexible, and goal-driven support without predefined dialog scripting.</a:t>
            </a:r>
          </a:p>
          <a:p>
            <a:pPr marL="305435" indent="-305435"/>
            <a:r>
              <a:rPr lang="en-US" sz="2000" dirty="0">
                <a:solidFill>
                  <a:srgbClr val="0F0F0F"/>
                </a:solidFill>
                <a:ea typeface="+mn-lt"/>
                <a:cs typeface="+mn-lt"/>
              </a:rPr>
              <a:t>This solution is scalable and can be enhanced further with progress tracking, user history, and integration with fitness APIs in the future.</a:t>
            </a:r>
          </a:p>
          <a:p>
            <a:pPr marL="0" indent="0">
              <a:buNone/>
            </a:pPr>
            <a:endParaRPr lang="en-US"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US" sz="2000" dirty="0"/>
              <a:t>Progress Tracking: Integrate habit tracking features to monitor user workouts, meals, and consistency over time.</a:t>
            </a:r>
          </a:p>
          <a:p>
            <a:r>
              <a:rPr lang="en-US" sz="2000" dirty="0"/>
              <a:t>User Profile Memory: Enhance the agent with long-term memory to remember user preferences and goals across sessions.</a:t>
            </a:r>
          </a:p>
          <a:p>
            <a:r>
              <a:rPr lang="en-US" sz="2000" dirty="0"/>
              <a:t>Voice Interaction: Extend the interface with speech-to-text and text-to-speech for voice-enabled fitness assistance.</a:t>
            </a:r>
          </a:p>
          <a:p>
            <a:r>
              <a:rPr lang="en-US" sz="2000" dirty="0"/>
              <a:t>API Integration: Connect with external fitness platforms (like Google Fit or Apple Health) to fetch real-time activity data.</a:t>
            </a:r>
          </a:p>
          <a:p>
            <a:r>
              <a:rPr lang="en-US" sz="2000" dirty="0"/>
              <a:t>Multilingual Support: Enable the agent to interact in regional languages using IBM Watson Language Translator for wider accessibility.</a:t>
            </a:r>
          </a:p>
          <a:p>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IBM Cloud Documentation</a:t>
            </a:r>
          </a:p>
          <a:p>
            <a:pPr marL="305435" indent="-305435"/>
            <a:r>
              <a:rPr lang="en-IN" sz="2400" dirty="0"/>
              <a:t>IBM </a:t>
            </a:r>
            <a:r>
              <a:rPr lang="en-IN" sz="2400" dirty="0" err="1"/>
              <a:t>watsonx</a:t>
            </a:r>
            <a:r>
              <a:rPr lang="en-IN" sz="2400" dirty="0"/>
              <a:t> Agent Lab– Official documentation and console</a:t>
            </a:r>
          </a:p>
          <a:p>
            <a:pPr marL="305435" indent="-305435"/>
            <a:r>
              <a:rPr lang="en-IN" sz="2400" dirty="0"/>
              <a:t>IBM Cloud Functions</a:t>
            </a:r>
          </a:p>
          <a:p>
            <a:pPr marL="305435" indent="-305435"/>
            <a:r>
              <a:rPr lang="en-IN" sz="2400" dirty="0"/>
              <a:t>World Health Organization – Healthy Diet Guidelines</a:t>
            </a:r>
          </a:p>
          <a:p>
            <a:pPr marL="305435" indent="-305435"/>
            <a:r>
              <a:rPr lang="en-IN" sz="2400" dirty="0"/>
              <a:t>Fitness Blender – Home Workout and Nutrition Ideas</a:t>
            </a:r>
          </a:p>
          <a:p>
            <a:pPr marL="305435" indent="-305435"/>
            <a:r>
              <a:rPr lang="en-US" sz="2400" dirty="0"/>
              <a:t>WHO Guidelines on Physical Activity and Diet.</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lose-up of a certificate&#10;&#10;AI-generated content may be incorrect.">
            <a:extLst>
              <a:ext uri="{FF2B5EF4-FFF2-40B4-BE49-F238E27FC236}">
                <a16:creationId xmlns:a16="http://schemas.microsoft.com/office/drawing/2014/main" id="{2AF5D644-0CB3-E13F-9B5D-635FCDCB0B51}"/>
              </a:ext>
            </a:extLst>
          </p:cNvPr>
          <p:cNvPicPr>
            <a:picLocks noGrp="1" noChangeAspect="1"/>
          </p:cNvPicPr>
          <p:nvPr>
            <p:ph idx="1"/>
          </p:nvPr>
        </p:nvPicPr>
        <p:blipFill>
          <a:blip r:embed="rId2"/>
          <a:stretch>
            <a:fillRect/>
          </a:stretch>
        </p:blipFill>
        <p:spPr>
          <a:xfrm>
            <a:off x="1545407" y="1232452"/>
            <a:ext cx="8883382" cy="5495521"/>
          </a:xfrm>
        </p:spPr>
      </p:pic>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blue and white certificate&#10;&#10;AI-generated content may be incorrect.">
            <a:extLst>
              <a:ext uri="{FF2B5EF4-FFF2-40B4-BE49-F238E27FC236}">
                <a16:creationId xmlns:a16="http://schemas.microsoft.com/office/drawing/2014/main" id="{B3DC8F02-E72B-A1D2-3FCB-63589D92D84F}"/>
              </a:ext>
            </a:extLst>
          </p:cNvPr>
          <p:cNvPicPr>
            <a:picLocks noGrp="1" noChangeAspect="1"/>
          </p:cNvPicPr>
          <p:nvPr>
            <p:ph idx="1"/>
          </p:nvPr>
        </p:nvPicPr>
        <p:blipFill>
          <a:blip r:embed="rId2"/>
          <a:stretch>
            <a:fillRect/>
          </a:stretch>
        </p:blipFill>
        <p:spPr>
          <a:xfrm>
            <a:off x="1542183" y="1232452"/>
            <a:ext cx="8886606" cy="5526636"/>
          </a:xfrm>
        </p:spPr>
      </p:pic>
    </p:spTree>
    <p:extLst>
      <p:ext uri="{BB962C8B-B14F-4D97-AF65-F5344CB8AC3E}">
        <p14:creationId xmlns:p14="http://schemas.microsoft.com/office/powerpoint/2010/main" val="412871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screenshot of a certificate&#10;&#10;AI-generated content may be incorrect.">
            <a:extLst>
              <a:ext uri="{FF2B5EF4-FFF2-40B4-BE49-F238E27FC236}">
                <a16:creationId xmlns:a16="http://schemas.microsoft.com/office/drawing/2014/main" id="{CC23D33B-B148-9114-2655-E16DF183DA61}"/>
              </a:ext>
            </a:extLst>
          </p:cNvPr>
          <p:cNvPicPr>
            <a:picLocks noGrp="1" noChangeAspect="1"/>
          </p:cNvPicPr>
          <p:nvPr>
            <p:ph idx="1"/>
          </p:nvPr>
        </p:nvPicPr>
        <p:blipFill>
          <a:blip r:embed="rId2"/>
          <a:stretch>
            <a:fillRect/>
          </a:stretch>
        </p:blipFill>
        <p:spPr>
          <a:xfrm>
            <a:off x="1907458" y="1301750"/>
            <a:ext cx="8354141" cy="5302250"/>
          </a:xfrm>
        </p:spPr>
      </p:pic>
    </p:spTree>
    <p:extLst>
      <p:ext uri="{BB962C8B-B14F-4D97-AF65-F5344CB8AC3E}">
        <p14:creationId xmlns:p14="http://schemas.microsoft.com/office/powerpoint/2010/main" val="217185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75283"/>
            <a:ext cx="11029615" cy="4673324"/>
          </a:xfrm>
        </p:spPr>
        <p:txBody>
          <a:bodyPr>
            <a:normAutofit/>
          </a:bodyPr>
          <a:lstStyle/>
          <a:p>
            <a:pPr marL="0" indent="0">
              <a:buNone/>
            </a:pPr>
            <a:r>
              <a:rPr lang="en-US" sz="3200" dirty="0"/>
              <a:t>Fitness is crucial for a healthy lifestyle, but many individuals struggle to stay consistent due to lack of motivation, personalized guidance, and flexible support. Existing fitness platforms are often costly, rigid, or overwhelming. There is a need for an intelligent, easy-to-use virtual agent that can provide customized workouts, motivational support, and healthy meal suggestions—tailored to the user’s mood, fitness level, and goals, without requiring complex infrastructure.</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827"/>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61336" y="1052052"/>
            <a:ext cx="11613485" cy="5805948"/>
          </a:xfrm>
        </p:spPr>
        <p:txBody>
          <a:bodyPr vert="horz" lIns="91440" tIns="45720" rIns="91440" bIns="45720" rtlCol="0" anchor="ctr">
            <a:noAutofit/>
          </a:bodyPr>
          <a:lstStyle/>
          <a:p>
            <a:pPr marL="0" indent="0">
              <a:buNone/>
            </a:pPr>
            <a:r>
              <a:rPr lang="en-US" sz="1200" b="1" dirty="0">
                <a:latin typeface="Calibri"/>
                <a:cs typeface="Calibri"/>
              </a:rPr>
              <a:t>The proposed system aims to address the challenge of helping individuals stay consistent with fitness and wellness through a context-aware, intelligent virtual agent. By leveraging IBM Agent </a:t>
            </a:r>
            <a:r>
              <a:rPr lang="en-US" sz="1200" b="1" dirty="0" err="1">
                <a:latin typeface="Calibri"/>
                <a:cs typeface="Calibri"/>
              </a:rPr>
              <a:t>AIand</a:t>
            </a:r>
            <a:r>
              <a:rPr lang="en-US" sz="1200" b="1" dirty="0">
                <a:latin typeface="Calibri"/>
                <a:cs typeface="Calibri"/>
              </a:rPr>
              <a:t> serverless logic tools, the Fitness Buddy system dynamically interacts with users to provide home workouts, motivational prompts, and healthy meal ideas.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User inputs like mood, fitness goal, and workout preferences are collected through natural conversation with the agent.</a:t>
            </a:r>
          </a:p>
          <a:p>
            <a:pPr marL="629920" lvl="1" indent="-305435"/>
            <a:r>
              <a:rPr lang="en-US" sz="1200" b="1" dirty="0">
                <a:latin typeface="Calibri"/>
                <a:ea typeface="+mn-lt"/>
                <a:cs typeface="+mn-lt"/>
              </a:rPr>
              <a:t>These values are dynamically stored in context variables and passed to predefined tools through the Add Tool interface (not custom scripts or external APIs).</a:t>
            </a: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No advanced preprocessing is done — inputs are handled using </a:t>
            </a:r>
            <a:r>
              <a:rPr lang="en-US" sz="1200" b="1" dirty="0" err="1">
                <a:latin typeface="Calibri"/>
                <a:ea typeface="+mn-lt"/>
                <a:cs typeface="+mn-lt"/>
              </a:rPr>
              <a:t>Granity’s</a:t>
            </a:r>
            <a:r>
              <a:rPr lang="en-US" sz="1200" b="1" dirty="0">
                <a:latin typeface="Calibri"/>
                <a:ea typeface="+mn-lt"/>
                <a:cs typeface="+mn-lt"/>
              </a:rPr>
              <a:t> built-in context tracking and parameter passing features.</a:t>
            </a:r>
          </a:p>
          <a:p>
            <a:pPr marL="629920" lvl="1" indent="-305435"/>
            <a:r>
              <a:rPr lang="en-US" sz="1200" b="1" dirty="0">
                <a:latin typeface="Calibri"/>
                <a:ea typeface="+mn-lt"/>
                <a:cs typeface="+mn-lt"/>
              </a:rPr>
              <a:t>Variables like goal, level, or mood are used directly by tools to generate personalized responses.</a:t>
            </a: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The project is deployed entirely within IBM </a:t>
            </a:r>
            <a:r>
              <a:rPr lang="en-US" sz="1200" b="1" dirty="0" err="1">
                <a:latin typeface="Calibri"/>
                <a:ea typeface="+mn-lt"/>
                <a:cs typeface="+mn-lt"/>
              </a:rPr>
              <a:t>watsonx</a:t>
            </a:r>
            <a:r>
              <a:rPr lang="en-US" sz="1200" b="1" dirty="0">
                <a:latin typeface="Calibri"/>
                <a:ea typeface="+mn-lt"/>
                <a:cs typeface="+mn-lt"/>
              </a:rPr>
              <a:t> Agent Lab (Lite).</a:t>
            </a:r>
          </a:p>
          <a:p>
            <a:pPr marL="629920" lvl="1" indent="-305435"/>
            <a:r>
              <a:rPr lang="en-US" sz="1200" b="1" dirty="0">
                <a:latin typeface="Calibri"/>
                <a:ea typeface="+mn-lt"/>
                <a:cs typeface="+mn-lt"/>
              </a:rPr>
              <a:t>Tools are added through the “Add Tool” interface using code blocks (e.g., JSON or Python) directly inside the </a:t>
            </a:r>
            <a:r>
              <a:rPr lang="en-US" sz="1200" b="1" dirty="0" err="1">
                <a:latin typeface="Calibri"/>
                <a:ea typeface="+mn-lt"/>
                <a:cs typeface="+mn-lt"/>
              </a:rPr>
              <a:t>GranityUI</a:t>
            </a:r>
            <a:r>
              <a:rPr lang="en-US" sz="1200" b="1" dirty="0">
                <a:latin typeface="Calibri"/>
                <a:ea typeface="+mn-lt"/>
                <a:cs typeface="+mn-lt"/>
              </a:rPr>
              <a:t>.</a:t>
            </a:r>
          </a:p>
          <a:p>
            <a:pPr marL="629920" lvl="1" indent="-305435"/>
            <a:r>
              <a:rPr lang="en-US" sz="1200" b="1" dirty="0">
                <a:latin typeface="Calibri"/>
                <a:ea typeface="+mn-lt"/>
                <a:cs typeface="+mn-lt"/>
              </a:rPr>
              <a:t>No external frontend or backend (like GitHub Pages or Watson Assistant) is used — interactions are tested within the console itself.</a:t>
            </a: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The agent was tested through example user inputs like: “I feel lazy today” → returns light workout suggestions. “Motivate me” → tool responds with inspirational messages. “Suggest a meal” → tool provides simple healthy recipes.</a:t>
            </a:r>
          </a:p>
          <a:p>
            <a:pPr marL="629920" lvl="1" indent="-305435"/>
            <a:r>
              <a:rPr lang="en-US" sz="1200" b="1" dirty="0">
                <a:latin typeface="Calibri"/>
                <a:ea typeface="+mn-lt"/>
                <a:cs typeface="+mn-lt"/>
              </a:rPr>
              <a:t>Responses were evaluated for clarity, personalization, and friendliness.</a:t>
            </a:r>
          </a:p>
          <a:p>
            <a:pPr marL="629920" lvl="1" indent="-305435"/>
            <a:r>
              <a:rPr lang="en-IN" sz="1200" dirty="0">
                <a:ea typeface="+mn-lt"/>
                <a:cs typeface="+mn-lt"/>
              </a:rPr>
              <a:t>Result: </a:t>
            </a:r>
            <a:r>
              <a:rPr lang="en-US" sz="1200" dirty="0">
                <a:ea typeface="+mn-lt"/>
                <a:cs typeface="+mn-lt"/>
              </a:rPr>
              <a:t>Fitness Buddy successfully: Suggested workouts based on user input and fitness level.</a:t>
            </a:r>
          </a:p>
          <a:p>
            <a:pPr marL="629920" lvl="1" indent="-305435"/>
            <a:r>
              <a:rPr lang="en-US" sz="1200" dirty="0">
                <a:ea typeface="+mn-lt"/>
                <a:cs typeface="+mn-lt"/>
              </a:rPr>
              <a:t>Provided motivational tips and simple meal plans.</a:t>
            </a:r>
          </a:p>
          <a:p>
            <a:pPr marL="629920" lvl="1" indent="-305435"/>
            <a:r>
              <a:rPr lang="en-US" sz="1200" dirty="0">
                <a:ea typeface="+mn-lt"/>
                <a:cs typeface="+mn-lt"/>
              </a:rPr>
              <a:t>Worked reliably within IBM Cloud Lite, without requiring external APIs or backend hosting.</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192868"/>
            <a:ext cx="11029615" cy="5271196"/>
          </a:xfrm>
        </p:spPr>
        <p:txBody>
          <a:bodyPr>
            <a:noAutofit/>
          </a:bodyPr>
          <a:lstStyle/>
          <a:p>
            <a:pPr marL="324000" lvl="1" indent="0">
              <a:buNone/>
            </a:pPr>
            <a:r>
              <a:rPr lang="en-US" b="1" dirty="0">
                <a:solidFill>
                  <a:srgbClr val="0F0F0F"/>
                </a:solidFill>
                <a:ea typeface="+mn-lt"/>
                <a:cs typeface="+mn-lt"/>
              </a:rPr>
              <a:t>The “System Approach” section outlines the strategy and technology used to build the Fitness Buddy AI agent, which helps users stay consistent with fitness through motivational support, habit building, and healthy meal suggestions.</a:t>
            </a:r>
          </a:p>
          <a:p>
            <a:pPr marL="324000" lvl="1" indent="0">
              <a:buNone/>
            </a:pPr>
            <a:endParaRPr lang="en-US" dirty="0"/>
          </a:p>
          <a:p>
            <a:pPr marL="629435" lvl="1" indent="-305435"/>
            <a:r>
              <a:rPr lang="en-IN" b="1" dirty="0">
                <a:solidFill>
                  <a:srgbClr val="0F0F0F"/>
                </a:solidFill>
              </a:rPr>
              <a:t>System requirements</a:t>
            </a:r>
          </a:p>
          <a:p>
            <a:pPr lvl="1">
              <a:buFont typeface="Arial" panose="020B0604020202020204" pitchFamily="34" charset="0"/>
              <a:buChar char="•"/>
            </a:pPr>
            <a:r>
              <a:rPr lang="en-IN" b="1" dirty="0">
                <a:solidFill>
                  <a:srgbClr val="0F0F0F"/>
                </a:solidFill>
              </a:rPr>
              <a:t>IBM Cloud Lite account (free tier)</a:t>
            </a:r>
          </a:p>
          <a:p>
            <a:pPr lvl="1">
              <a:buFont typeface="Arial" panose="020B0604020202020204" pitchFamily="34" charset="0"/>
              <a:buChar char="•"/>
            </a:pPr>
            <a:r>
              <a:rPr lang="en-IN" b="1" dirty="0">
                <a:solidFill>
                  <a:srgbClr val="0F0F0F"/>
                </a:solidFill>
              </a:rPr>
              <a:t>Access to </a:t>
            </a:r>
            <a:r>
              <a:rPr lang="en-IN" b="1" dirty="0" err="1">
                <a:solidFill>
                  <a:srgbClr val="0F0F0F"/>
                </a:solidFill>
              </a:rPr>
              <a:t>watsonx</a:t>
            </a:r>
            <a:r>
              <a:rPr lang="en-IN" b="1" dirty="0">
                <a:solidFill>
                  <a:srgbClr val="0F0F0F"/>
                </a:solidFill>
              </a:rPr>
              <a:t> Agent Lab</a:t>
            </a:r>
          </a:p>
          <a:p>
            <a:pPr lvl="1">
              <a:buFont typeface="Arial" panose="020B0604020202020204" pitchFamily="34" charset="0"/>
              <a:buChar char="•"/>
            </a:pPr>
            <a:r>
              <a:rPr lang="en-IN" b="1" dirty="0">
                <a:solidFill>
                  <a:srgbClr val="0F0F0F"/>
                </a:solidFill>
              </a:rPr>
              <a:t>Internet browser (for development and testing in the Agent Lab console)</a:t>
            </a:r>
          </a:p>
          <a:p>
            <a:pPr lvl="1">
              <a:buFont typeface="Arial" panose="020B0604020202020204" pitchFamily="34" charset="0"/>
              <a:buChar char="•"/>
            </a:pPr>
            <a:r>
              <a:rPr lang="en-IN" b="1" dirty="0">
                <a:solidFill>
                  <a:srgbClr val="0F0F0F"/>
                </a:solidFill>
              </a:rPr>
              <a:t>Basic understanding of </a:t>
            </a:r>
            <a:r>
              <a:rPr lang="en-IN" b="1" dirty="0" err="1">
                <a:solidFill>
                  <a:srgbClr val="0F0F0F"/>
                </a:solidFill>
              </a:rPr>
              <a:t>LangGraph</a:t>
            </a:r>
            <a:r>
              <a:rPr lang="en-IN" b="1" dirty="0">
                <a:solidFill>
                  <a:srgbClr val="0F0F0F"/>
                </a:solidFill>
              </a:rPr>
              <a:t>-based agent logic (</a:t>
            </a:r>
            <a:r>
              <a:rPr lang="en-IN" b="1" dirty="0" err="1">
                <a:solidFill>
                  <a:srgbClr val="0F0F0F"/>
                </a:solidFill>
              </a:rPr>
              <a:t>ReAct</a:t>
            </a:r>
            <a:r>
              <a:rPr lang="en-IN" b="1" dirty="0">
                <a:solidFill>
                  <a:srgbClr val="0F0F0F"/>
                </a:solidFill>
              </a:rPr>
              <a:t> framework)</a:t>
            </a:r>
          </a:p>
          <a:p>
            <a:pPr lvl="1">
              <a:buFont typeface="Arial" panose="020B0604020202020204" pitchFamily="34" charset="0"/>
              <a:buChar char="•"/>
            </a:pPr>
            <a:endParaRPr lang="en-IN" b="1" dirty="0">
              <a:solidFill>
                <a:srgbClr val="0F0F0F"/>
              </a:solidFill>
            </a:endParaRPr>
          </a:p>
          <a:p>
            <a:pPr marL="629435" lvl="1" indent="-305435"/>
            <a:r>
              <a:rPr lang="en-IN" b="1" dirty="0">
                <a:solidFill>
                  <a:srgbClr val="0F0F0F"/>
                </a:solidFill>
              </a:rPr>
              <a:t>Library required to build the model</a:t>
            </a:r>
          </a:p>
          <a:p>
            <a:pPr lvl="1">
              <a:buFont typeface="Arial" panose="020B0604020202020204" pitchFamily="34" charset="0"/>
              <a:buChar char="•"/>
            </a:pPr>
            <a:r>
              <a:rPr lang="en-US" b="1" dirty="0">
                <a:solidFill>
                  <a:srgbClr val="0F0F0F"/>
                </a:solidFill>
              </a:rPr>
              <a:t>No external Python or JS libraries are required</a:t>
            </a:r>
          </a:p>
          <a:p>
            <a:pPr lvl="1">
              <a:buFont typeface="Arial" panose="020B0604020202020204" pitchFamily="34" charset="0"/>
              <a:buChar char="•"/>
            </a:pPr>
            <a:r>
              <a:rPr lang="en-US" b="1" dirty="0">
                <a:solidFill>
                  <a:srgbClr val="0F0F0F"/>
                </a:solidFill>
              </a:rPr>
              <a:t>All logic and reasoning handled inside IBM </a:t>
            </a:r>
            <a:r>
              <a:rPr lang="en-US" b="1" dirty="0" err="1">
                <a:solidFill>
                  <a:srgbClr val="0F0F0F"/>
                </a:solidFill>
              </a:rPr>
              <a:t>Granity</a:t>
            </a:r>
            <a:r>
              <a:rPr lang="en-US" b="1" dirty="0">
                <a:solidFill>
                  <a:srgbClr val="0F0F0F"/>
                </a:solidFill>
              </a:rPr>
              <a:t> using built-in tools</a:t>
            </a:r>
          </a:p>
          <a:p>
            <a:pPr lvl="1">
              <a:buFont typeface="Arial" panose="020B0604020202020204" pitchFamily="34" charset="0"/>
              <a:buChar char="•"/>
            </a:pPr>
            <a:r>
              <a:rPr lang="en-US" b="1" dirty="0">
                <a:solidFill>
                  <a:srgbClr val="0F0F0F"/>
                </a:solidFill>
              </a:rPr>
              <a:t>Tools are added using the “Add Tool” feature in Agent Lab </a:t>
            </a:r>
          </a:p>
          <a:p>
            <a:pPr lvl="1">
              <a:buFont typeface="Arial" panose="020B0604020202020204" pitchFamily="34" charset="0"/>
              <a:buChar char="•"/>
            </a:pPr>
            <a:r>
              <a:rPr lang="en-US" b="1" dirty="0">
                <a:solidFill>
                  <a:srgbClr val="0F0F0F"/>
                </a:solidFill>
              </a:rPr>
              <a:t>Tools are simple functions that return structured text (e.g., workout, meal, or motivation response)</a:t>
            </a:r>
            <a:endParaRPr lang="en-IN"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098774"/>
          </a:xfrm>
        </p:spPr>
        <p:txBody>
          <a:bodyPr>
            <a:normAutofit fontScale="92500"/>
          </a:bodyPr>
          <a:lstStyle/>
          <a:p>
            <a:pPr marL="305435" indent="-305435"/>
            <a:r>
              <a:rPr lang="en-IN" sz="1400" dirty="0">
                <a:ea typeface="+mn-lt"/>
                <a:cs typeface="+mn-lt"/>
              </a:rPr>
              <a:t>Watson Assistant uses dialog flows, intents, and slot-filling to deliver personalized motivational tips, daily habit reminders, and simple meal suggestions. JavaScript listens for specific chatbot responses to play corresponding music tracks (Workout, Relaxing, or Motivational) in real-time.</a:t>
            </a:r>
          </a:p>
          <a:p>
            <a:pPr marL="305435" indent="-305435"/>
            <a:r>
              <a:rPr lang="en-IN" sz="1400" b="1" dirty="0">
                <a:ea typeface="+mn-lt"/>
                <a:cs typeface="+mn-lt"/>
              </a:rPr>
              <a:t>Algorithm Selection:</a:t>
            </a:r>
            <a:endParaRPr lang="en-IN" sz="1400" dirty="0"/>
          </a:p>
          <a:p>
            <a:pPr marL="305435" indent="-305435"/>
            <a:r>
              <a:rPr lang="en-US" sz="1400" dirty="0">
                <a:ea typeface="+mn-lt"/>
                <a:cs typeface="+mn-lt"/>
              </a:rPr>
              <a:t>The Fitness Buddy agent uses goal-driven reasoning logic based on the </a:t>
            </a:r>
            <a:r>
              <a:rPr lang="en-US" sz="1400" dirty="0" err="1">
                <a:ea typeface="+mn-lt"/>
                <a:cs typeface="+mn-lt"/>
              </a:rPr>
              <a:t>LangGraph</a:t>
            </a:r>
            <a:r>
              <a:rPr lang="en-US" sz="1400" dirty="0">
                <a:ea typeface="+mn-lt"/>
                <a:cs typeface="+mn-lt"/>
              </a:rPr>
              <a:t> + </a:t>
            </a:r>
            <a:r>
              <a:rPr lang="en-US" sz="1400" dirty="0" err="1">
                <a:ea typeface="+mn-lt"/>
                <a:cs typeface="+mn-lt"/>
              </a:rPr>
              <a:t>ReAct</a:t>
            </a:r>
            <a:r>
              <a:rPr lang="en-US" sz="1400" dirty="0">
                <a:ea typeface="+mn-lt"/>
                <a:cs typeface="+mn-lt"/>
              </a:rPr>
              <a:t> framework within IBM </a:t>
            </a:r>
            <a:r>
              <a:rPr lang="en-US" sz="1400" dirty="0" err="1">
                <a:ea typeface="+mn-lt"/>
                <a:cs typeface="+mn-lt"/>
              </a:rPr>
              <a:t>watsonx</a:t>
            </a:r>
            <a:r>
              <a:rPr lang="en-US" sz="1400" dirty="0">
                <a:ea typeface="+mn-lt"/>
                <a:cs typeface="+mn-lt"/>
              </a:rPr>
              <a:t> Agent Lab. It does not rely on traditional ML or NLP models like Watson Assistant. Instead, the agent selects tools and actions based on the current context variables.</a:t>
            </a:r>
          </a:p>
          <a:p>
            <a:pPr marL="305435" indent="-305435"/>
            <a:r>
              <a:rPr lang="en-IN" sz="1400" b="1" dirty="0">
                <a:ea typeface="+mn-lt"/>
                <a:cs typeface="+mn-lt"/>
              </a:rPr>
              <a:t>Data Input:</a:t>
            </a:r>
            <a:endParaRPr lang="en-IN" sz="1400" dirty="0"/>
          </a:p>
          <a:p>
            <a:pPr marL="629920" lvl="1" indent="-305435"/>
            <a:r>
              <a:rPr lang="en-US" dirty="0">
                <a:ea typeface="+mn-lt"/>
                <a:cs typeface="+mn-lt"/>
              </a:rPr>
              <a:t>Inputs User inputs are collected during live interactions inside Agent Lab:</a:t>
            </a:r>
          </a:p>
          <a:p>
            <a:pPr marL="629920" lvl="1" indent="-305435"/>
            <a:r>
              <a:rPr lang="en-US" dirty="0">
                <a:ea typeface="+mn-lt"/>
                <a:cs typeface="+mn-lt"/>
              </a:rPr>
              <a:t>Goal: "weight loss", "flexibility", "muscle gain“, Meal/Workout Requests: "Suggest lunch", "Give me a workout"</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agent uses condition-based logic and flow control: Tools like recommend workout, suggest meal, and motivate user are triggered based on variable values.</a:t>
            </a:r>
          </a:p>
          <a:p>
            <a:pPr marL="629920" lvl="1" indent="-305435"/>
            <a:r>
              <a:rPr lang="en-US" dirty="0">
                <a:ea typeface="+mn-lt"/>
                <a:cs typeface="+mn-lt"/>
              </a:rPr>
              <a:t>For example: If mood = tired and goal = flexibility recommend workout returns yoga/stretching routine</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project is deployed entirely inside the </a:t>
            </a:r>
            <a:r>
              <a:rPr lang="en-US" dirty="0" err="1">
                <a:ea typeface="+mn-lt"/>
                <a:cs typeface="+mn-lt"/>
              </a:rPr>
              <a:t>watsonx</a:t>
            </a:r>
            <a:r>
              <a:rPr lang="en-US" dirty="0">
                <a:ea typeface="+mn-lt"/>
                <a:cs typeface="+mn-lt"/>
              </a:rPr>
              <a:t> Agent Lab (</a:t>
            </a:r>
            <a:r>
              <a:rPr lang="en-US" dirty="0" err="1">
                <a:ea typeface="+mn-lt"/>
                <a:cs typeface="+mn-lt"/>
              </a:rPr>
              <a:t>Granity</a:t>
            </a:r>
            <a:r>
              <a:rPr lang="en-US" dirty="0">
                <a:ea typeface="+mn-lt"/>
                <a:cs typeface="+mn-lt"/>
              </a:rPr>
              <a:t>) UI using IBM Cloud Lite.</a:t>
            </a:r>
          </a:p>
          <a:p>
            <a:pPr marL="629920" lvl="1" indent="-305435"/>
            <a:r>
              <a:rPr lang="en-US" dirty="0">
                <a:ea typeface="+mn-lt"/>
                <a:cs typeface="+mn-lt"/>
              </a:rPr>
              <a:t>Tools are created using the “Add Tool” option (no external APIs, no backend).</a:t>
            </a:r>
          </a:p>
          <a:p>
            <a:pPr marL="629920" lvl="1" indent="-305435"/>
            <a:r>
              <a:rPr lang="en-US" dirty="0">
                <a:ea typeface="+mn-lt"/>
                <a:cs typeface="+mn-lt"/>
              </a:rPr>
              <a:t>The agent runs in the Agent Lab console, allowing real-time testing and refinement.</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4D8A5-93F0-9C68-0732-3D2E33F5D5D5}"/>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Deployment</a:t>
            </a:r>
            <a:endParaRPr lang="en-IN" sz="4000" dirty="0"/>
          </a:p>
        </p:txBody>
      </p:sp>
      <p:pic>
        <p:nvPicPr>
          <p:cNvPr id="6" name="Content Placeholder 5" descr="A screenshot of a computer&#10;&#10;AI-generated content may be incorrect.">
            <a:extLst>
              <a:ext uri="{FF2B5EF4-FFF2-40B4-BE49-F238E27FC236}">
                <a16:creationId xmlns:a16="http://schemas.microsoft.com/office/drawing/2014/main" id="{00A7F7B2-2875-D0B9-EBBE-A1038FAB4224}"/>
              </a:ext>
            </a:extLst>
          </p:cNvPr>
          <p:cNvPicPr>
            <a:picLocks noGrp="1" noChangeAspect="1"/>
          </p:cNvPicPr>
          <p:nvPr>
            <p:ph sz="half" idx="1"/>
          </p:nvPr>
        </p:nvPicPr>
        <p:blipFill>
          <a:blip r:embed="rId2"/>
          <a:stretch>
            <a:fillRect/>
          </a:stretch>
        </p:blipFill>
        <p:spPr>
          <a:xfrm>
            <a:off x="581024" y="1930400"/>
            <a:ext cx="5514975" cy="3271520"/>
          </a:xfrm>
        </p:spPr>
      </p:pic>
      <p:pic>
        <p:nvPicPr>
          <p:cNvPr id="8" name="Content Placeholder 7" descr="A screenshot of a computer&#10;&#10;AI-generated content may be incorrect.">
            <a:extLst>
              <a:ext uri="{FF2B5EF4-FFF2-40B4-BE49-F238E27FC236}">
                <a16:creationId xmlns:a16="http://schemas.microsoft.com/office/drawing/2014/main" id="{481E2E01-98AA-8860-BF3C-A3980922ADDF}"/>
              </a:ext>
            </a:extLst>
          </p:cNvPr>
          <p:cNvPicPr>
            <a:picLocks noGrp="1" noChangeAspect="1"/>
          </p:cNvPicPr>
          <p:nvPr>
            <p:ph sz="half" idx="2"/>
          </p:nvPr>
        </p:nvPicPr>
        <p:blipFill>
          <a:blip r:embed="rId3"/>
          <a:stretch>
            <a:fillRect/>
          </a:stretch>
        </p:blipFill>
        <p:spPr>
          <a:xfrm>
            <a:off x="6289040" y="1930400"/>
            <a:ext cx="5720079" cy="3271520"/>
          </a:xfrm>
        </p:spPr>
      </p:pic>
    </p:spTree>
    <p:extLst>
      <p:ext uri="{BB962C8B-B14F-4D97-AF65-F5344CB8AC3E}">
        <p14:creationId xmlns:p14="http://schemas.microsoft.com/office/powerpoint/2010/main" val="2398302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US" sz="1600" dirty="0">
                <a:solidFill>
                  <a:srgbClr val="0F0F0F"/>
                </a:solidFill>
                <a:ea typeface="+mn-lt"/>
                <a:cs typeface="+mn-lt"/>
              </a:rPr>
              <a:t>The agent successfully delivered personalized workout suggestions, motivational tips, and simple meal ideas based on user inputs like mood and fitness goals using built-in tools in IBM </a:t>
            </a:r>
            <a:r>
              <a:rPr lang="en-US" sz="1600" dirty="0" err="1">
                <a:solidFill>
                  <a:srgbClr val="0F0F0F"/>
                </a:solidFill>
                <a:ea typeface="+mn-lt"/>
                <a:cs typeface="+mn-lt"/>
              </a:rPr>
              <a:t>watsonx</a:t>
            </a:r>
            <a:r>
              <a:rPr lang="en-US" sz="1600" dirty="0">
                <a:solidFill>
                  <a:srgbClr val="0F0F0F"/>
                </a:solidFill>
                <a:ea typeface="+mn-lt"/>
                <a:cs typeface="+mn-lt"/>
              </a:rPr>
              <a:t> Agent Lab.</a:t>
            </a:r>
          </a:p>
          <a:p>
            <a:r>
              <a:rPr lang="en-US" sz="1600" dirty="0">
                <a:solidFill>
                  <a:srgbClr val="0F0F0F"/>
                </a:solidFill>
                <a:ea typeface="+mn-lt"/>
                <a:cs typeface="+mn-lt"/>
              </a:rPr>
              <a:t>All features functioned smoothly within the IBM Cloud Lite environment without requiring any external backend, proving the system’s effectiveness and simplicity.</a:t>
            </a:r>
          </a:p>
          <a:p>
            <a:endParaRPr lang="en-US" sz="1600" dirty="0">
              <a:solidFill>
                <a:srgbClr val="0F0F0F"/>
              </a:solidFill>
              <a:ea typeface="+mn-lt"/>
              <a:cs typeface="+mn-lt"/>
            </a:endParaRPr>
          </a:p>
          <a:p>
            <a:pPr marL="0" indent="0">
              <a:buNone/>
            </a:pPr>
            <a:endParaRPr lang="en-US" sz="1600" dirty="0">
              <a:solidFill>
                <a:srgbClr val="0F0F0F"/>
              </a:solidFill>
              <a:ea typeface="+mn-lt"/>
              <a:cs typeface="+mn-lt"/>
            </a:endParaRPr>
          </a:p>
          <a:p>
            <a:pPr marL="0" indent="0">
              <a:buNone/>
            </a:pPr>
            <a:endParaRPr lang="en-US" sz="2400" dirty="0">
              <a:solidFill>
                <a:srgbClr val="0F0F0F"/>
              </a:solidFill>
              <a:ea typeface="+mn-lt"/>
              <a:cs typeface="+mn-lt"/>
            </a:endParaRPr>
          </a:p>
          <a:p>
            <a:pPr marL="0" indent="0">
              <a:buNone/>
            </a:pPr>
            <a:endParaRPr lang="en-US" sz="2400" dirty="0">
              <a:solidFill>
                <a:srgbClr val="0F0F0F"/>
              </a:solidFill>
              <a:ea typeface="+mn-lt"/>
              <a:cs typeface="+mn-lt"/>
            </a:endParaRPr>
          </a:p>
          <a:p>
            <a:pPr marL="0" indent="0">
              <a:buNone/>
            </a:pPr>
            <a:endParaRPr lang="en-US" sz="2400" dirty="0">
              <a:solidFill>
                <a:srgbClr val="0F0F0F"/>
              </a:solidFill>
              <a:ea typeface="+mn-lt"/>
              <a:cs typeface="+mn-lt"/>
            </a:endParaRPr>
          </a:p>
          <a:p>
            <a:pPr marL="0" indent="0">
              <a:buNone/>
            </a:pPr>
            <a:endParaRPr lang="en-US" sz="2400" dirty="0">
              <a:solidFill>
                <a:srgbClr val="0F0F0F"/>
              </a:solidFill>
              <a:ea typeface="+mn-lt"/>
              <a:cs typeface="+mn-lt"/>
            </a:endParaRPr>
          </a:p>
          <a:p>
            <a:pPr marL="0" indent="0">
              <a:buNone/>
            </a:pPr>
            <a:endParaRPr lang="en-US" sz="2400" dirty="0">
              <a:solidFill>
                <a:srgbClr val="0F0F0F"/>
              </a:solidFill>
              <a:ea typeface="+mn-lt"/>
              <a:cs typeface="+mn-lt"/>
            </a:endParaRPr>
          </a:p>
        </p:txBody>
      </p:sp>
      <p:pic>
        <p:nvPicPr>
          <p:cNvPr id="4" name="Picture 3" descr="A screenshot of a computer&#10;&#10;AI-generated content may be incorrect.">
            <a:extLst>
              <a:ext uri="{FF2B5EF4-FFF2-40B4-BE49-F238E27FC236}">
                <a16:creationId xmlns:a16="http://schemas.microsoft.com/office/drawing/2014/main" id="{6ADB590A-B9FF-2E65-CADE-5CE582AB43D5}"/>
              </a:ext>
            </a:extLst>
          </p:cNvPr>
          <p:cNvPicPr>
            <a:picLocks noChangeAspect="1"/>
          </p:cNvPicPr>
          <p:nvPr/>
        </p:nvPicPr>
        <p:blipFill>
          <a:blip r:embed="rId2"/>
          <a:stretch>
            <a:fillRect/>
          </a:stretch>
        </p:blipFill>
        <p:spPr>
          <a:xfrm>
            <a:off x="1238864" y="2507226"/>
            <a:ext cx="10117393" cy="398206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0BB4-00C2-685D-5839-1FFBBDD8CB4E}"/>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6" name="Content Placeholder 5" descr="A screenshot of a computer&#10;&#10;AI-generated content may be incorrect.">
            <a:extLst>
              <a:ext uri="{FF2B5EF4-FFF2-40B4-BE49-F238E27FC236}">
                <a16:creationId xmlns:a16="http://schemas.microsoft.com/office/drawing/2014/main" id="{54D9A2A0-C406-D6AB-47E7-3E76F02BC571}"/>
              </a:ext>
            </a:extLst>
          </p:cNvPr>
          <p:cNvPicPr>
            <a:picLocks noGrp="1" noChangeAspect="1"/>
          </p:cNvPicPr>
          <p:nvPr>
            <p:ph sz="half" idx="1"/>
          </p:nvPr>
        </p:nvPicPr>
        <p:blipFill>
          <a:blip r:embed="rId2"/>
          <a:stretch>
            <a:fillRect/>
          </a:stretch>
        </p:blipFill>
        <p:spPr>
          <a:xfrm>
            <a:off x="344130" y="2179319"/>
            <a:ext cx="5614218" cy="3086101"/>
          </a:xfrm>
        </p:spPr>
      </p:pic>
      <p:pic>
        <p:nvPicPr>
          <p:cNvPr id="8" name="Content Placeholder 7" descr="A screenshot of a computer&#10;&#10;AI-generated content may be incorrect.">
            <a:extLst>
              <a:ext uri="{FF2B5EF4-FFF2-40B4-BE49-F238E27FC236}">
                <a16:creationId xmlns:a16="http://schemas.microsoft.com/office/drawing/2014/main" id="{CA552D09-DFBA-C39F-5942-F1D722AE15E8}"/>
              </a:ext>
            </a:extLst>
          </p:cNvPr>
          <p:cNvPicPr>
            <a:picLocks noGrp="1" noChangeAspect="1"/>
          </p:cNvPicPr>
          <p:nvPr>
            <p:ph sz="half" idx="2"/>
          </p:nvPr>
        </p:nvPicPr>
        <p:blipFill>
          <a:blip r:embed="rId3"/>
          <a:stretch>
            <a:fillRect/>
          </a:stretch>
        </p:blipFill>
        <p:spPr>
          <a:xfrm>
            <a:off x="6096000" y="2179319"/>
            <a:ext cx="5751870" cy="3086101"/>
          </a:xfrm>
        </p:spPr>
      </p:pic>
    </p:spTree>
    <p:extLst>
      <p:ext uri="{BB962C8B-B14F-4D97-AF65-F5344CB8AC3E}">
        <p14:creationId xmlns:p14="http://schemas.microsoft.com/office/powerpoint/2010/main" val="187049425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2006/metadata/properties"/>
    <ds:schemaRef ds:uri="9162bd5b-4ed9-4da3-b376-05204580ba3f"/>
    <ds:schemaRef ds:uri="http://purl.org/dc/dcmitype/"/>
    <ds:schemaRef ds:uri="http://purl.org/dc/elements/1.1/"/>
    <ds:schemaRef ds:uri="http://purl.org/dc/terms/"/>
    <ds:schemaRef ds:uri="http://www.w3.org/XML/1998/namespace"/>
    <ds:schemaRef ds:uri="http://schemas.microsoft.com/office/infopath/2007/PartnerControls"/>
    <ds:schemaRef ds:uri="http://schemas.openxmlformats.org/package/2006/metadata/core-properties"/>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131</TotalTime>
  <Words>1149</Words>
  <Application>Microsoft Office PowerPoint</Application>
  <PresentationFormat>Widescreen</PresentationFormat>
  <Paragraphs>97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Franklin Gothic Book</vt:lpstr>
      <vt:lpstr>Franklin Gothic Demi</vt:lpstr>
      <vt:lpstr>Wingdings 2</vt:lpstr>
      <vt:lpstr>DividendVTI</vt:lpstr>
      <vt:lpstr>Problem Statement No.13 Fitness Buddy</vt:lpstr>
      <vt:lpstr>OUTLINE</vt:lpstr>
      <vt:lpstr>Problem Statement</vt:lpstr>
      <vt:lpstr>Proposed Solution</vt:lpstr>
      <vt:lpstr>System  Approach</vt:lpstr>
      <vt:lpstr>Algorithm &amp; Deployment</vt:lpstr>
      <vt:lpstr>Deployment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patilneetish800@gmail.com</cp:lastModifiedBy>
  <cp:revision>30</cp:revision>
  <dcterms:created xsi:type="dcterms:W3CDTF">2021-05-26T16:50:10Z</dcterms:created>
  <dcterms:modified xsi:type="dcterms:W3CDTF">2025-08-03T19:18:42Z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