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1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83" r:id="rId11"/>
    <p:sldId id="284" r:id="rId12"/>
    <p:sldId id="28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8" autoAdjust="0"/>
  </p:normalViewPr>
  <p:slideViewPr>
    <p:cSldViewPr snapToGrid="0">
      <p:cViewPr varScale="1">
        <p:scale>
          <a:sx n="68" d="100"/>
          <a:sy n="68" d="100"/>
        </p:scale>
        <p:origin x="9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2690BC-2D1B-44F0-9CDB-887707FBE2D8}" type="datetimeFigureOut">
              <a:rPr lang="en-CA" smtClean="0"/>
              <a:t>2020-05-14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7FC3B1-49C6-4C50-994B-4626EB4FEB00}" type="slidenum">
              <a:rPr lang="en-CA" smtClean="0"/>
              <a:t>‹#›</a:t>
            </a:fld>
            <a:endParaRPr lang="en-CA"/>
          </a:p>
        </p:txBody>
      </p:sp>
      <p:sp>
        <p:nvSpPr>
          <p:cNvPr id="7" name="Rectangle 6">
            <a:extLst>
              <a:ext uri="{FF2B5EF4-FFF2-40B4-BE49-F238E27FC236}">
                <a16:creationId xmlns:a16="http://schemas.microsoft.com/office/drawing/2014/main" id="{994D9CF1-35C6-4221-BF51-C42C4C199FE8}"/>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D80ADECC-0EC3-4080-BAC5-CF6715498C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2555353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77279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388974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93551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720936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44E560-77BF-4D1A-B6E7-CD55CE12B1B8}" type="datetimeFigureOut">
              <a:rPr lang="en-US" smtClean="0"/>
              <a:t>5/14/2020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014437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44E560-77BF-4D1A-B6E7-CD55CE12B1B8}" type="datetimeFigureOut">
              <a:rPr lang="en-US" smtClean="0"/>
              <a:t>5/14/2020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169189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777144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244791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4234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7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52690BC-2D1B-44F0-9CDB-887707FBE2D8}" type="datetimeFigureOut">
              <a:rPr lang="en-CA" smtClean="0"/>
              <a:t>2020-05-14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7FC3B1-49C6-4C50-994B-4626EB4FEB00}" type="slidenum">
              <a:rPr lang="en-CA" smtClean="0"/>
              <a:t>‹#›</a:t>
            </a:fld>
            <a:endParaRPr lang="en-CA"/>
          </a:p>
        </p:txBody>
      </p:sp>
      <p:pic>
        <p:nvPicPr>
          <p:cNvPr id="8" name="Picture 7">
            <a:extLst>
              <a:ext uri="{FF2B5EF4-FFF2-40B4-BE49-F238E27FC236}">
                <a16:creationId xmlns:a16="http://schemas.microsoft.com/office/drawing/2014/main" id="{FA4322C9-53FE-48D8-8330-96B6AD638B52}"/>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Tree>
    <p:extLst>
      <p:ext uri="{BB962C8B-B14F-4D97-AF65-F5344CB8AC3E}">
        <p14:creationId xmlns:p14="http://schemas.microsoft.com/office/powerpoint/2010/main" val="1379389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14146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44E560-77BF-4D1A-B6E7-CD55CE12B1B8}"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2911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4E560-77BF-4D1A-B6E7-CD55CE12B1B8}"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28178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52690BC-2D1B-44F0-9CDB-887707FBE2D8}" type="datetimeFigureOut">
              <a:rPr lang="en-CA" smtClean="0"/>
              <a:t>2020-05-14</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337FC3B1-49C6-4C50-994B-4626EB4FEB00}" type="slidenum">
              <a:rPr lang="en-CA" smtClean="0"/>
              <a:t>‹#›</a:t>
            </a:fld>
            <a:endParaRPr lang="en-CA"/>
          </a:p>
        </p:txBody>
      </p:sp>
      <p:sp>
        <p:nvSpPr>
          <p:cNvPr id="8" name="Rectangle 7">
            <a:extLst>
              <a:ext uri="{FF2B5EF4-FFF2-40B4-BE49-F238E27FC236}">
                <a16:creationId xmlns:a16="http://schemas.microsoft.com/office/drawing/2014/main" id="{5976F25D-43B3-4661-8004-D09E1CB2445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9" name="Straight Connector 8">
            <a:extLst>
              <a:ext uri="{FF2B5EF4-FFF2-40B4-BE49-F238E27FC236}">
                <a16:creationId xmlns:a16="http://schemas.microsoft.com/office/drawing/2014/main" id="{DB6B98B9-BF2A-42A1-9C25-2C2C79CD61AC}"/>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86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52690BC-2D1B-44F0-9CDB-887707FBE2D8}" type="datetimeFigureOut">
              <a:rPr lang="en-CA" smtClean="0"/>
              <a:t>2020-05-14</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337FC3B1-49C6-4C50-994B-4626EB4FEB00}" type="slidenum">
              <a:rPr lang="en-CA" smtClean="0"/>
              <a:t>‹#›</a:t>
            </a:fld>
            <a:endParaRPr lang="en-CA"/>
          </a:p>
        </p:txBody>
      </p:sp>
    </p:spTree>
    <p:extLst>
      <p:ext uri="{BB962C8B-B14F-4D97-AF65-F5344CB8AC3E}">
        <p14:creationId xmlns:p14="http://schemas.microsoft.com/office/powerpoint/2010/main" val="3164414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744E560-77BF-4D1A-B6E7-CD55CE12B1B8}" type="datetimeFigureOut">
              <a:rPr lang="en-US" smtClean="0"/>
              <a:t>5/14/2020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0855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952060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744E560-77BF-4D1A-B6E7-CD55CE12B1B8}" type="datetimeFigureOut">
              <a:rPr lang="en-US" smtClean="0"/>
              <a:t>5/14/2020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59379A-16E2-4C4A-96D0-A52C442257E7}" type="slidenum">
              <a:rPr lang="en-US" smtClean="0"/>
              <a:t>‹#›</a:t>
            </a:fld>
            <a:endParaRPr lang="en-US"/>
          </a:p>
        </p:txBody>
      </p:sp>
      <p:sp>
        <p:nvSpPr>
          <p:cNvPr id="13" name="Rectangle 12">
            <a:extLst>
              <a:ext uri="{FF2B5EF4-FFF2-40B4-BE49-F238E27FC236}">
                <a16:creationId xmlns:a16="http://schemas.microsoft.com/office/drawing/2014/main" id="{830B9690-2F2B-47A1-90B2-0B8757EB091C}"/>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5" name="Straight Connector 14">
            <a:extLst>
              <a:ext uri="{FF2B5EF4-FFF2-40B4-BE49-F238E27FC236}">
                <a16:creationId xmlns:a16="http://schemas.microsoft.com/office/drawing/2014/main" id="{E1835547-5FE3-4758-9661-097D65EDC68A}"/>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190365"/>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 id="2147483831" r:id="rId18"/>
    <p:sldLayoutId id="2147483832" r:id="rId19"/>
    <p:sldLayoutId id="2147483650" r:id="rId20"/>
    <p:sldLayoutId id="2147483663" r:id="rId21"/>
    <p:sldLayoutId id="2147483662" r:id="rId22"/>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hyperlink" Target="https://open.toronto.ca/dataset/bodysaf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167618"/>
            <a:ext cx="9144000" cy="957396"/>
          </a:xfrm>
        </p:spPr>
        <p:txBody>
          <a:bodyPr>
            <a:normAutofit fontScale="90000"/>
          </a:bodyPr>
          <a:lstStyle/>
          <a:p>
            <a:pPr algn="ctr"/>
            <a:r>
              <a:rPr lang="en-GB" b="1" dirty="0">
                <a:solidFill>
                  <a:schemeClr val="tx1">
                    <a:lumMod val="65000"/>
                  </a:schemeClr>
                </a:solidFill>
              </a:rPr>
              <a:t>Coursera Capstone</a:t>
            </a:r>
            <a:endParaRPr lang="en-CA" dirty="0">
              <a:solidFill>
                <a:schemeClr val="tx1">
                  <a:lumMod val="65000"/>
                </a:schemeClr>
              </a:solidFill>
            </a:endParaRPr>
          </a:p>
        </p:txBody>
      </p:sp>
      <p:sp>
        <p:nvSpPr>
          <p:cNvPr id="7" name="Subtitle 6">
            <a:extLst>
              <a:ext uri="{FF2B5EF4-FFF2-40B4-BE49-F238E27FC236}">
                <a16:creationId xmlns:a16="http://schemas.microsoft.com/office/drawing/2014/main" id="{67CC03C9-DC01-4C59-A8D3-6C6F5F11AFF9}"/>
              </a:ext>
            </a:extLst>
          </p:cNvPr>
          <p:cNvSpPr>
            <a:spLocks noGrp="1"/>
          </p:cNvSpPr>
          <p:nvPr>
            <p:ph type="subTitle" idx="1"/>
          </p:nvPr>
        </p:nvSpPr>
        <p:spPr>
          <a:xfrm>
            <a:off x="1524000" y="2995594"/>
            <a:ext cx="9144000" cy="645501"/>
          </a:xfrm>
        </p:spPr>
        <p:txBody>
          <a:bodyPr>
            <a:normAutofit/>
          </a:bodyPr>
          <a:lstStyle/>
          <a:p>
            <a:pPr algn="ctr"/>
            <a:r>
              <a:rPr lang="en-GB" sz="3600" b="1" dirty="0">
                <a:solidFill>
                  <a:schemeClr val="tx1">
                    <a:lumMod val="65000"/>
                  </a:schemeClr>
                </a:solidFill>
              </a:rPr>
              <a:t>Ideal location for Aesthetics</a:t>
            </a:r>
            <a:endParaRPr lang="en-CA" sz="3600" dirty="0">
              <a:solidFill>
                <a:schemeClr val="tx1">
                  <a:lumMod val="65000"/>
                </a:schemeClr>
              </a:solidFill>
            </a:endParaRPr>
          </a:p>
        </p:txBody>
      </p:sp>
      <p:sp>
        <p:nvSpPr>
          <p:cNvPr id="8" name="Subtitle 6">
            <a:extLst>
              <a:ext uri="{FF2B5EF4-FFF2-40B4-BE49-F238E27FC236}">
                <a16:creationId xmlns:a16="http://schemas.microsoft.com/office/drawing/2014/main" id="{947EA624-57D9-4778-B707-499CAB6D2AAC}"/>
              </a:ext>
            </a:extLst>
          </p:cNvPr>
          <p:cNvSpPr txBox="1">
            <a:spLocks/>
          </p:cNvSpPr>
          <p:nvPr/>
        </p:nvSpPr>
        <p:spPr>
          <a:xfrm>
            <a:off x="1717183" y="4511675"/>
            <a:ext cx="9144000" cy="645501"/>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2800" b="1" dirty="0">
                <a:solidFill>
                  <a:schemeClr val="tx1">
                    <a:lumMod val="65000"/>
                  </a:schemeClr>
                </a:solidFill>
              </a:rPr>
              <a:t>A Recommender</a:t>
            </a:r>
            <a:endParaRPr lang="en-CA" sz="2800" dirty="0">
              <a:solidFill>
                <a:schemeClr val="tx1">
                  <a:lumMod val="65000"/>
                </a:schemeClr>
              </a:solidFill>
            </a:endParaRP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BF61A852-1E27-422C-89C0-611178DD7C66}"/>
              </a:ext>
            </a:extLst>
          </p:cNvPr>
          <p:cNvSpPr/>
          <p:nvPr/>
        </p:nvSpPr>
        <p:spPr>
          <a:xfrm>
            <a:off x="364901" y="1249250"/>
            <a:ext cx="11462197" cy="519018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endParaRPr lang="en-CA" dirty="0"/>
          </a:p>
          <a:p>
            <a:pPr marL="285750" indent="-285750">
              <a:buFont typeface="Wingdings" panose="05000000000000000000" pitchFamily="2" charset="2"/>
              <a:buChar char="q"/>
            </a:pPr>
            <a:r>
              <a:rPr lang="en-GB" b="1" dirty="0"/>
              <a:t>Cluster 2 </a:t>
            </a:r>
            <a:r>
              <a:rPr lang="en-GB" dirty="0"/>
              <a:t>:This cluster has most neighbourhoods with common venues such has restaurants, Bubble tea shop, coffee shop etc. </a:t>
            </a:r>
            <a:endParaRPr lang="en-CA" dirty="0"/>
          </a:p>
          <a:p>
            <a:pPr marL="285750" indent="-285750">
              <a:buFont typeface="Wingdings" panose="05000000000000000000" pitchFamily="2" charset="2"/>
              <a:buChar char="q"/>
            </a:pPr>
            <a:endParaRPr lang="en-CA" dirty="0"/>
          </a:p>
        </p:txBody>
      </p:sp>
      <p:pic>
        <p:nvPicPr>
          <p:cNvPr id="6" name="Picture 5">
            <a:extLst>
              <a:ext uri="{FF2B5EF4-FFF2-40B4-BE49-F238E27FC236}">
                <a16:creationId xmlns:a16="http://schemas.microsoft.com/office/drawing/2014/main" id="{D8E4E006-231A-4041-A990-0FF4029AB6CB}"/>
              </a:ext>
            </a:extLst>
          </p:cNvPr>
          <p:cNvPicPr/>
          <p:nvPr/>
        </p:nvPicPr>
        <p:blipFill>
          <a:blip r:embed="rId2"/>
          <a:stretch>
            <a:fillRect/>
          </a:stretch>
        </p:blipFill>
        <p:spPr>
          <a:xfrm>
            <a:off x="3083081" y="2808400"/>
            <a:ext cx="5819775" cy="2800350"/>
          </a:xfrm>
          <a:prstGeom prst="rect">
            <a:avLst/>
          </a:prstGeom>
        </p:spPr>
      </p:pic>
    </p:spTree>
    <p:extLst>
      <p:ext uri="{BB962C8B-B14F-4D97-AF65-F5344CB8AC3E}">
        <p14:creationId xmlns:p14="http://schemas.microsoft.com/office/powerpoint/2010/main" val="396302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C149FF0-8CC7-45F4-94B1-B885C9370AA6}"/>
              </a:ext>
            </a:extLst>
          </p:cNvPr>
          <p:cNvSpPr txBox="1"/>
          <p:nvPr/>
        </p:nvSpPr>
        <p:spPr>
          <a:xfrm>
            <a:off x="4948891" y="481075"/>
            <a:ext cx="2294218" cy="584775"/>
          </a:xfrm>
          <a:prstGeom prst="rect">
            <a:avLst/>
          </a:prstGeom>
          <a:noFill/>
        </p:spPr>
        <p:txBody>
          <a:bodyPr wrap="none" rtlCol="0">
            <a:spAutoFit/>
          </a:bodyPr>
          <a:lstStyle/>
          <a:p>
            <a:r>
              <a:rPr lang="en-GB" sz="3200" b="1" dirty="0">
                <a:solidFill>
                  <a:schemeClr val="tx1">
                    <a:lumMod val="50000"/>
                  </a:schemeClr>
                </a:solidFill>
              </a:rPr>
              <a:t>Discussion</a:t>
            </a:r>
            <a:r>
              <a:rPr lang="en-GB" dirty="0"/>
              <a:t> </a:t>
            </a:r>
            <a:endParaRPr lang="en-CA" dirty="0"/>
          </a:p>
        </p:txBody>
      </p:sp>
      <p:sp>
        <p:nvSpPr>
          <p:cNvPr id="11" name="Rectangle 10">
            <a:extLst>
              <a:ext uri="{FF2B5EF4-FFF2-40B4-BE49-F238E27FC236}">
                <a16:creationId xmlns:a16="http://schemas.microsoft.com/office/drawing/2014/main" id="{9DA21CB4-378D-4601-8096-DC86E5C3521D}"/>
              </a:ext>
            </a:extLst>
          </p:cNvPr>
          <p:cNvSpPr/>
          <p:nvPr/>
        </p:nvSpPr>
        <p:spPr>
          <a:xfrm>
            <a:off x="3048000" y="1463943"/>
            <a:ext cx="6096000" cy="4457054"/>
          </a:xfrm>
          <a:prstGeom prst="rect">
            <a:avLst/>
          </a:prstGeom>
        </p:spPr>
        <p:txBody>
          <a:bodyPr>
            <a:spAutoFit/>
          </a:bodyPr>
          <a:lstStyle/>
          <a:p>
            <a:pPr marL="342900" lvl="0" indent="-342900" algn="just">
              <a:lnSpc>
                <a:spcPct val="107000"/>
              </a:lnSpc>
              <a:spcAft>
                <a:spcPts val="0"/>
              </a:spcAft>
              <a:buFont typeface="Wingdings" panose="05000000000000000000" pitchFamily="2" charset="2"/>
              <a:buChar char="Ø"/>
            </a:pPr>
            <a:r>
              <a:rPr lang="en-CA" dirty="0">
                <a:solidFill>
                  <a:schemeClr val="bg1"/>
                </a:solidFill>
                <a:latin typeface="Arial" panose="020B0604020202020204" pitchFamily="34" charset="0"/>
                <a:ea typeface="Calibri" panose="020F0502020204030204" pitchFamily="34" charset="0"/>
                <a:cs typeface="Times New Roman" panose="02020603050405020304" pitchFamily="18" charset="0"/>
              </a:rPr>
              <a:t>The aim of the project is to help Aestheticians who want to relocate to Toronto. As Toronto is a very diverse and big city, one needs to research a neighborhood, before moving, specially taking account of their professional growth.</a:t>
            </a:r>
          </a:p>
          <a:p>
            <a:pPr marL="342900" lvl="0" indent="-342900" algn="just">
              <a:lnSpc>
                <a:spcPct val="107000"/>
              </a:lnSpc>
              <a:spcAft>
                <a:spcPts val="0"/>
              </a:spcAft>
              <a:buFont typeface="Wingdings" panose="05000000000000000000" pitchFamily="2" charset="2"/>
              <a:buChar char="Ø"/>
            </a:pPr>
            <a:endParaRPr lang="en-CA"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Ø"/>
            </a:pPr>
            <a:r>
              <a:rPr lang="en-CA" dirty="0">
                <a:solidFill>
                  <a:schemeClr val="bg1"/>
                </a:solidFill>
                <a:latin typeface="Arial" panose="020B0604020202020204" pitchFamily="34" charset="0"/>
                <a:ea typeface="Calibri" panose="020F0502020204030204" pitchFamily="34" charset="0"/>
                <a:cs typeface="Times New Roman" panose="02020603050405020304" pitchFamily="18" charset="0"/>
              </a:rPr>
              <a:t>Here we looked into the neighborhood of ‘North York’ borough. There is quite a good venue choice. Such as cluster 2, has more venues and neighborhoods comparison to others. It also has similar professional establishments, where a new Aesthetician can draw more clients and grow professionally.</a:t>
            </a:r>
          </a:p>
          <a:p>
            <a:pPr marL="342900" lvl="0" indent="-342900" algn="just">
              <a:lnSpc>
                <a:spcPct val="107000"/>
              </a:lnSpc>
              <a:spcAft>
                <a:spcPts val="0"/>
              </a:spcAft>
              <a:buFont typeface="Wingdings" panose="05000000000000000000" pitchFamily="2" charset="2"/>
              <a:buChar char="Ø"/>
            </a:pPr>
            <a:endParaRPr lang="en-CA"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Ø"/>
            </a:pPr>
            <a:r>
              <a:rPr lang="en-GB" dirty="0">
                <a:solidFill>
                  <a:schemeClr val="bg1"/>
                </a:solidFill>
                <a:latin typeface="Arial" panose="020B0604020202020204" pitchFamily="34" charset="0"/>
                <a:ea typeface="Calibri" panose="020F0502020204030204" pitchFamily="34" charset="0"/>
                <a:cs typeface="Times New Roman" panose="02020603050405020304" pitchFamily="18" charset="0"/>
              </a:rPr>
              <a:t>The preference of venues vary from person to person as every professional need is different.</a:t>
            </a:r>
            <a:endParaRPr lang="en-CA"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9843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C149FF0-8CC7-45F4-94B1-B885C9370AA6}"/>
              </a:ext>
            </a:extLst>
          </p:cNvPr>
          <p:cNvSpPr txBox="1"/>
          <p:nvPr/>
        </p:nvSpPr>
        <p:spPr>
          <a:xfrm>
            <a:off x="5204211" y="424805"/>
            <a:ext cx="2475358" cy="584775"/>
          </a:xfrm>
          <a:prstGeom prst="rect">
            <a:avLst/>
          </a:prstGeom>
          <a:noFill/>
        </p:spPr>
        <p:txBody>
          <a:bodyPr wrap="none" rtlCol="0">
            <a:spAutoFit/>
          </a:bodyPr>
          <a:lstStyle/>
          <a:p>
            <a:r>
              <a:rPr lang="en-GB" sz="3200" b="1" dirty="0">
                <a:solidFill>
                  <a:schemeClr val="tx1">
                    <a:lumMod val="50000"/>
                  </a:schemeClr>
                </a:solidFill>
              </a:rPr>
              <a:t>Conclusion</a:t>
            </a:r>
            <a:r>
              <a:rPr lang="en-GB" dirty="0"/>
              <a:t> </a:t>
            </a:r>
            <a:endParaRPr lang="en-CA" dirty="0"/>
          </a:p>
        </p:txBody>
      </p:sp>
      <p:sp>
        <p:nvSpPr>
          <p:cNvPr id="11" name="Rectangle 10">
            <a:extLst>
              <a:ext uri="{FF2B5EF4-FFF2-40B4-BE49-F238E27FC236}">
                <a16:creationId xmlns:a16="http://schemas.microsoft.com/office/drawing/2014/main" id="{9DA21CB4-378D-4601-8096-DC86E5C3521D}"/>
              </a:ext>
            </a:extLst>
          </p:cNvPr>
          <p:cNvSpPr/>
          <p:nvPr/>
        </p:nvSpPr>
        <p:spPr>
          <a:xfrm>
            <a:off x="3202546" y="1476822"/>
            <a:ext cx="6096000" cy="2585323"/>
          </a:xfrm>
          <a:prstGeom prst="rect">
            <a:avLst/>
          </a:prstGeom>
        </p:spPr>
        <p:txBody>
          <a:bodyPr>
            <a:spAutoFit/>
          </a:bodyPr>
          <a:lstStyle/>
          <a:p>
            <a:pPr marL="285750" lvl="0" indent="-285750" algn="just">
              <a:buFont typeface="Wingdings" panose="05000000000000000000" pitchFamily="2" charset="2"/>
              <a:buChar char="Ø"/>
            </a:pPr>
            <a:r>
              <a:rPr lang="en-GB" dirty="0">
                <a:solidFill>
                  <a:schemeClr val="bg1"/>
                </a:solidFill>
              </a:rPr>
              <a:t>This project helps an aesthetician to get a better understanding of neighbourhoods, considering professional growth and common venues. It is always helpful to get an insight, before making a decision.</a:t>
            </a:r>
          </a:p>
          <a:p>
            <a:pPr marL="285750" lvl="0" indent="-285750" algn="just">
              <a:buFont typeface="Wingdings" panose="05000000000000000000" pitchFamily="2" charset="2"/>
              <a:buChar char="Ø"/>
            </a:pPr>
            <a:endParaRPr lang="en-CA" dirty="0">
              <a:solidFill>
                <a:schemeClr val="bg1"/>
              </a:solidFill>
            </a:endParaRPr>
          </a:p>
          <a:p>
            <a:pPr marL="285750" lvl="0" indent="-285750" algn="just">
              <a:buFont typeface="Wingdings" panose="05000000000000000000" pitchFamily="2" charset="2"/>
              <a:buChar char="Ø"/>
            </a:pPr>
            <a:r>
              <a:rPr lang="en-GB" dirty="0">
                <a:solidFill>
                  <a:schemeClr val="bg1"/>
                </a:solidFill>
              </a:rPr>
              <a:t>The future of the project includes, other factors as filters, such as, cost of living, transportation and other necessary amenities.</a:t>
            </a:r>
            <a:endParaRPr lang="en-CA" dirty="0">
              <a:solidFill>
                <a:schemeClr val="bg1"/>
              </a:solidFill>
            </a:endParaRPr>
          </a:p>
        </p:txBody>
      </p:sp>
    </p:spTree>
    <p:extLst>
      <p:ext uri="{BB962C8B-B14F-4D97-AF65-F5344CB8AC3E}">
        <p14:creationId xmlns:p14="http://schemas.microsoft.com/office/powerpoint/2010/main" val="140555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sp>
        <p:nvSpPr>
          <p:cNvPr id="35" name="Rectangle: Rounded Corners 34">
            <a:extLst>
              <a:ext uri="{FF2B5EF4-FFF2-40B4-BE49-F238E27FC236}">
                <a16:creationId xmlns:a16="http://schemas.microsoft.com/office/drawing/2014/main" id="{AB02F72E-21BC-49C0-9738-DAE6446C0E51}"/>
              </a:ext>
            </a:extLst>
          </p:cNvPr>
          <p:cNvSpPr/>
          <p:nvPr/>
        </p:nvSpPr>
        <p:spPr>
          <a:xfrm>
            <a:off x="1137955" y="1618821"/>
            <a:ext cx="10419008" cy="28887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dirty="0"/>
              <a:t> </a:t>
            </a:r>
            <a:endParaRPr lang="en-CA" dirty="0"/>
          </a:p>
          <a:p>
            <a:pPr algn="just"/>
            <a:r>
              <a:rPr lang="en-GB" dirty="0"/>
              <a:t>Aim of this project is to build a recommender system to discover neighbourhoods and its venues. This recommender system is based on clients' choice of profession and to choose a neighbourhood that may be profitable in the near future.</a:t>
            </a:r>
          </a:p>
          <a:p>
            <a:pPr algn="just"/>
            <a:endParaRPr lang="en-CA" dirty="0"/>
          </a:p>
          <a:p>
            <a:pPr algn="just"/>
            <a:r>
              <a:rPr lang="en-GB" dirty="0"/>
              <a:t>Our client needs a Recommender system based on the immigrant’s professional interest as the first criteria. Here we will explore the profession of </a:t>
            </a:r>
            <a:r>
              <a:rPr lang="en-CA" dirty="0"/>
              <a:t>Aesthetician</a:t>
            </a:r>
            <a:r>
              <a:rPr lang="en-CA" b="1" dirty="0"/>
              <a:t>.</a:t>
            </a:r>
            <a:endParaRPr lang="en-CA" dirty="0"/>
          </a:p>
          <a:p>
            <a:pPr algn="ctr"/>
            <a:endParaRPr lang="en-CA" dirty="0"/>
          </a:p>
        </p:txBody>
      </p:sp>
      <p:sp>
        <p:nvSpPr>
          <p:cNvPr id="37" name="TextBox 36">
            <a:extLst>
              <a:ext uri="{FF2B5EF4-FFF2-40B4-BE49-F238E27FC236}">
                <a16:creationId xmlns:a16="http://schemas.microsoft.com/office/drawing/2014/main" id="{896476C0-B316-4CA2-85B8-F210DB2B0759}"/>
              </a:ext>
            </a:extLst>
          </p:cNvPr>
          <p:cNvSpPr txBox="1"/>
          <p:nvPr/>
        </p:nvSpPr>
        <p:spPr>
          <a:xfrm>
            <a:off x="4727273" y="401226"/>
            <a:ext cx="2737454" cy="584775"/>
          </a:xfrm>
          <a:prstGeom prst="rect">
            <a:avLst/>
          </a:prstGeom>
          <a:noFill/>
        </p:spPr>
        <p:txBody>
          <a:bodyPr wrap="square" rtlCol="0">
            <a:spAutoFit/>
          </a:bodyPr>
          <a:lstStyle/>
          <a:p>
            <a:pPr algn="ctr"/>
            <a:r>
              <a:rPr lang="en-GB" sz="3200" b="1" dirty="0">
                <a:solidFill>
                  <a:schemeClr val="tx2">
                    <a:lumMod val="50000"/>
                  </a:schemeClr>
                </a:solidFill>
              </a:rPr>
              <a:t>Introduction</a:t>
            </a:r>
            <a:endParaRPr lang="en-CA" sz="3200" b="1" dirty="0">
              <a:solidFill>
                <a:schemeClr val="tx2">
                  <a:lumMod val="50000"/>
                </a:schemeClr>
              </a:solidFill>
            </a:endParaRP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FB918EE-07CA-48FE-B525-591AE812D696}"/>
              </a:ext>
            </a:extLst>
          </p:cNvPr>
          <p:cNvSpPr txBox="1"/>
          <p:nvPr/>
        </p:nvSpPr>
        <p:spPr>
          <a:xfrm>
            <a:off x="4306888" y="435268"/>
            <a:ext cx="3578224" cy="584775"/>
          </a:xfrm>
          <a:prstGeom prst="rect">
            <a:avLst/>
          </a:prstGeom>
          <a:noFill/>
        </p:spPr>
        <p:txBody>
          <a:bodyPr wrap="none" rtlCol="0">
            <a:spAutoFit/>
          </a:bodyPr>
          <a:lstStyle/>
          <a:p>
            <a:pPr algn="ctr"/>
            <a:r>
              <a:rPr lang="en-GB" sz="3200" b="1" dirty="0">
                <a:solidFill>
                  <a:schemeClr val="tx2">
                    <a:lumMod val="50000"/>
                  </a:schemeClr>
                </a:solidFill>
              </a:rPr>
              <a:t>Business Problem</a:t>
            </a:r>
            <a:endParaRPr lang="en-CA" sz="3200" b="1" dirty="0">
              <a:solidFill>
                <a:schemeClr val="tx2">
                  <a:lumMod val="50000"/>
                </a:schemeClr>
              </a:solidFill>
            </a:endParaRPr>
          </a:p>
        </p:txBody>
      </p:sp>
      <p:sp>
        <p:nvSpPr>
          <p:cNvPr id="12" name="Rectangle: Rounded Corners 11">
            <a:extLst>
              <a:ext uri="{FF2B5EF4-FFF2-40B4-BE49-F238E27FC236}">
                <a16:creationId xmlns:a16="http://schemas.microsoft.com/office/drawing/2014/main" id="{0CB2B892-A37A-468C-8328-4BA52FDB8281}"/>
              </a:ext>
            </a:extLst>
          </p:cNvPr>
          <p:cNvSpPr/>
          <p:nvPr/>
        </p:nvSpPr>
        <p:spPr>
          <a:xfrm>
            <a:off x="437882" y="1313645"/>
            <a:ext cx="11294772" cy="48166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GB" dirty="0"/>
              <a:t>As one plans to move to a new neighbourhood, we tend to look for websites providing various details. The details are mostly scattered around many websites. </a:t>
            </a:r>
          </a:p>
          <a:p>
            <a:pPr algn="just"/>
            <a:endParaRPr lang="en-CA" dirty="0"/>
          </a:p>
          <a:p>
            <a:pPr algn="just"/>
            <a:r>
              <a:rPr lang="en-CA" sz="1400" i="1" dirty="0">
                <a:solidFill>
                  <a:schemeClr val="tx2">
                    <a:lumMod val="25000"/>
                  </a:schemeClr>
                </a:solidFill>
              </a:rPr>
              <a:t>A brief Intro about Aestheticians: Aestheticians are state licensed health and wellness professionals. Aestheticians must complete a course of training and/or education and pass specific state written and practical examinations to earn licensure through their state board of cosmetology or department of health.</a:t>
            </a:r>
          </a:p>
          <a:p>
            <a:pPr algn="just"/>
            <a:endParaRPr lang="en-CA" sz="1400" i="1" dirty="0"/>
          </a:p>
          <a:p>
            <a:pPr algn="just"/>
            <a:r>
              <a:rPr lang="en-GB" dirty="0"/>
              <a:t>To outperform in the battle of websites, our client needs to add a Recommender System in their website. Currently the website allows searches such as apartments for rents in a certain neighbourhood. As the client is experiencing visitors, who are </a:t>
            </a:r>
            <a:r>
              <a:rPr lang="en-CA" dirty="0"/>
              <a:t>Aestheticians </a:t>
            </a:r>
            <a:r>
              <a:rPr lang="en-GB" dirty="0"/>
              <a:t>by profession and would like to move to a neighbourhood based on number of similar profession and needs to be close by to nails/barber/hairdresser facilities, so as to draw more customers. This Recommender System would facilitate the visitor’s search experience, and choose a Borough based on the criteria of </a:t>
            </a:r>
            <a:r>
              <a:rPr lang="en-CA" dirty="0"/>
              <a:t>Aestheticians</a:t>
            </a:r>
            <a:r>
              <a:rPr lang="en-GB" dirty="0"/>
              <a:t>. After choosing the borough, the client will be able to look at the neighbourhoods with its amenities, towards choosing a neighbourhood for moving.</a:t>
            </a: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59EF578-2FFF-482E-A2A4-30252B4FA261}"/>
              </a:ext>
            </a:extLst>
          </p:cNvPr>
          <p:cNvSpPr txBox="1"/>
          <p:nvPr/>
        </p:nvSpPr>
        <p:spPr>
          <a:xfrm>
            <a:off x="5230464" y="573110"/>
            <a:ext cx="2464563" cy="584775"/>
          </a:xfrm>
          <a:prstGeom prst="rect">
            <a:avLst/>
          </a:prstGeom>
          <a:noFill/>
        </p:spPr>
        <p:txBody>
          <a:bodyPr wrap="square" rtlCol="0">
            <a:spAutoFit/>
          </a:bodyPr>
          <a:lstStyle/>
          <a:p>
            <a:r>
              <a:rPr lang="en-GB" sz="3200" b="1" dirty="0">
                <a:solidFill>
                  <a:schemeClr val="tx1">
                    <a:lumMod val="50000"/>
                  </a:schemeClr>
                </a:solidFill>
              </a:rPr>
              <a:t>Data Inputs</a:t>
            </a:r>
            <a:endParaRPr lang="en-CA" sz="3200" b="1" dirty="0">
              <a:solidFill>
                <a:schemeClr val="tx1">
                  <a:lumMod val="50000"/>
                </a:schemeClr>
              </a:solidFill>
            </a:endParaRPr>
          </a:p>
        </p:txBody>
      </p:sp>
      <p:sp>
        <p:nvSpPr>
          <p:cNvPr id="15" name="Rectangle: Rounded Corners 14">
            <a:extLst>
              <a:ext uri="{FF2B5EF4-FFF2-40B4-BE49-F238E27FC236}">
                <a16:creationId xmlns:a16="http://schemas.microsoft.com/office/drawing/2014/main" id="{EBCA0125-019E-4666-B169-82A5986BD69E}"/>
              </a:ext>
            </a:extLst>
          </p:cNvPr>
          <p:cNvSpPr/>
          <p:nvPr/>
        </p:nvSpPr>
        <p:spPr>
          <a:xfrm>
            <a:off x="669701" y="1326524"/>
            <a:ext cx="11191741" cy="49583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dirty="0"/>
              <a:t>To provide quality information meeting the client’s requirements, we need to access following different data sources:</a:t>
            </a:r>
            <a:endParaRPr lang="en-CA" sz="1600" dirty="0"/>
          </a:p>
          <a:p>
            <a:pPr marL="285750" lvl="0" indent="-285750">
              <a:buFont typeface="Arial" panose="020B0604020202020204" pitchFamily="34" charset="0"/>
              <a:buChar char="•"/>
            </a:pPr>
            <a:r>
              <a:rPr lang="en-CA" dirty="0" err="1"/>
              <a:t>Bodysafe</a:t>
            </a:r>
            <a:r>
              <a:rPr lang="en-CA" dirty="0"/>
              <a:t> Data : An open source dataset provided by City of Toronto. </a:t>
            </a:r>
          </a:p>
          <a:p>
            <a:pPr lvl="5"/>
            <a:r>
              <a:rPr lang="de-DE" u="sng" dirty="0">
                <a:hlinkClick r:id="rId2"/>
              </a:rPr>
              <a:t>https://open.toronto.ca/dataset/bodysafe/</a:t>
            </a:r>
            <a:endParaRPr lang="en-CA" sz="1600" dirty="0"/>
          </a:p>
          <a:p>
            <a:pPr lvl="1" algn="just"/>
            <a:r>
              <a:rPr lang="en-CA" dirty="0"/>
              <a:t>This dataset provides the most current inspection results for establishments that provide hairdressing/hairstyling, barbering, tattooing, micropigmentation, ear and body piercing, electrolysis, manicure, pedicure and aesthetics services. Inspection data history is limited to the past two years.</a:t>
            </a:r>
            <a:endParaRPr lang="en-CA" sz="1600" dirty="0"/>
          </a:p>
          <a:p>
            <a:pPr algn="just"/>
            <a:r>
              <a:rPr lang="en-CA" dirty="0"/>
              <a:t>       This dataset contains data about:</a:t>
            </a:r>
            <a:endParaRPr lang="en-CA" sz="1600" dirty="0"/>
          </a:p>
          <a:p>
            <a:pPr marL="1657350" lvl="3" indent="-285750" algn="just">
              <a:buFont typeface="Arial" panose="020B0604020202020204" pitchFamily="34" charset="0"/>
              <a:buChar char="•"/>
            </a:pPr>
            <a:r>
              <a:rPr lang="en-CA" dirty="0"/>
              <a:t>Establishment names and location</a:t>
            </a:r>
            <a:endParaRPr lang="en-CA" sz="1600" dirty="0"/>
          </a:p>
          <a:p>
            <a:pPr marL="1657350" lvl="3" indent="-285750" algn="just">
              <a:buFont typeface="Arial" panose="020B0604020202020204" pitchFamily="34" charset="0"/>
              <a:buChar char="•"/>
            </a:pPr>
            <a:r>
              <a:rPr lang="en-CA" dirty="0"/>
              <a:t>Inspection results</a:t>
            </a:r>
            <a:endParaRPr lang="en-CA" sz="1600" dirty="0"/>
          </a:p>
          <a:p>
            <a:pPr marL="1657350" lvl="3" indent="-285750" algn="just">
              <a:buFont typeface="Arial" panose="020B0604020202020204" pitchFamily="34" charset="0"/>
              <a:buChar char="•"/>
            </a:pPr>
            <a:r>
              <a:rPr lang="en-CA" dirty="0"/>
              <a:t>Possible infractions and enforcement info</a:t>
            </a:r>
            <a:endParaRPr lang="en-CA" sz="1600" dirty="0"/>
          </a:p>
          <a:p>
            <a:pPr algn="just"/>
            <a:r>
              <a:rPr lang="en-GB" dirty="0"/>
              <a:t> </a:t>
            </a:r>
            <a:endParaRPr lang="en-CA" sz="1600" dirty="0"/>
          </a:p>
          <a:p>
            <a:pPr marL="285750" lvl="0" indent="-285750" algn="just">
              <a:buFont typeface="Arial" panose="020B0604020202020204" pitchFamily="34" charset="0"/>
              <a:buChar char="•"/>
            </a:pPr>
            <a:r>
              <a:rPr lang="en-GB" dirty="0" err="1"/>
              <a:t>FourSquare</a:t>
            </a:r>
            <a:r>
              <a:rPr lang="en-GB" dirty="0"/>
              <a:t>: </a:t>
            </a:r>
            <a:r>
              <a:rPr lang="en-CA" dirty="0"/>
              <a:t>An open source API for proving information about venues and current trends.</a:t>
            </a:r>
            <a:endParaRPr lang="en-CA" sz="1600" dirty="0"/>
          </a:p>
          <a:p>
            <a:pPr marL="285750" lvl="0" indent="-285750" algn="just">
              <a:buFont typeface="Arial" panose="020B0604020202020204" pitchFamily="34" charset="0"/>
              <a:buChar char="•"/>
            </a:pPr>
            <a:r>
              <a:rPr lang="en-CA" dirty="0"/>
              <a:t>Wikipedia : Here we find all the Boroughs and its neighborhood data.</a:t>
            </a:r>
            <a:endParaRPr lang="en-CA" sz="1600" dirty="0"/>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CAEFC0A9-255F-47F7-A7E4-C2173F6C7DBC}"/>
              </a:ext>
            </a:extLst>
          </p:cNvPr>
          <p:cNvSpPr txBox="1"/>
          <p:nvPr/>
        </p:nvSpPr>
        <p:spPr>
          <a:xfrm>
            <a:off x="4907021" y="457200"/>
            <a:ext cx="2853666" cy="584775"/>
          </a:xfrm>
          <a:prstGeom prst="rect">
            <a:avLst/>
          </a:prstGeom>
          <a:noFill/>
        </p:spPr>
        <p:txBody>
          <a:bodyPr wrap="none" rtlCol="0">
            <a:spAutoFit/>
          </a:bodyPr>
          <a:lstStyle/>
          <a:p>
            <a:r>
              <a:rPr lang="en-GB" sz="3200" b="1" dirty="0">
                <a:solidFill>
                  <a:schemeClr val="tx1">
                    <a:lumMod val="50000"/>
                  </a:schemeClr>
                </a:solidFill>
              </a:rPr>
              <a:t>Methodology</a:t>
            </a:r>
            <a:endParaRPr lang="en-CA" sz="3200" b="1" dirty="0">
              <a:solidFill>
                <a:schemeClr val="tx1">
                  <a:lumMod val="50000"/>
                </a:schemeClr>
              </a:solidFill>
            </a:endParaRPr>
          </a:p>
        </p:txBody>
      </p:sp>
      <p:sp>
        <p:nvSpPr>
          <p:cNvPr id="20" name="Rectangle: Rounded Corners 19">
            <a:extLst>
              <a:ext uri="{FF2B5EF4-FFF2-40B4-BE49-F238E27FC236}">
                <a16:creationId xmlns:a16="http://schemas.microsoft.com/office/drawing/2014/main" id="{17568DA8-E60C-4193-AB82-AB537B8321B1}"/>
              </a:ext>
            </a:extLst>
          </p:cNvPr>
          <p:cNvSpPr/>
          <p:nvPr/>
        </p:nvSpPr>
        <p:spPr>
          <a:xfrm>
            <a:off x="340110" y="1262130"/>
            <a:ext cx="11534212" cy="51386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lvl="0" indent="-342900" algn="just">
              <a:lnSpc>
                <a:spcPct val="107000"/>
              </a:lnSpc>
              <a:spcAft>
                <a:spcPts val="800"/>
              </a:spcAft>
              <a:buFont typeface="Wingdings" panose="05000000000000000000" pitchFamily="2" charset="2"/>
              <a:buChar char="q"/>
            </a:pPr>
            <a:r>
              <a:rPr lang="en-GB" dirty="0">
                <a:latin typeface="Arial" panose="020B0604020202020204" pitchFamily="34" charset="0"/>
                <a:ea typeface="Calibri" panose="020F0502020204030204" pitchFamily="34" charset="0"/>
                <a:cs typeface="Times New Roman" panose="02020603050405020304" pitchFamily="18" charset="0"/>
              </a:rPr>
              <a:t>Firstly, we take data from Wikipedia to find all the boroughs and neighbourhoods in Toronto city, with respective postal codes. Just like the lab, we did.</a:t>
            </a:r>
            <a:endParaRPr lang="en-CA"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q"/>
            </a:pPr>
            <a:r>
              <a:rPr lang="en-GB" dirty="0">
                <a:latin typeface="Arial" panose="020B0604020202020204" pitchFamily="34" charset="0"/>
                <a:ea typeface="Calibri" panose="020F0502020204030204" pitchFamily="34" charset="0"/>
              </a:rPr>
              <a:t>We read data into a </a:t>
            </a:r>
            <a:r>
              <a:rPr lang="en-GB" dirty="0" err="1">
                <a:latin typeface="Arial" panose="020B0604020202020204" pitchFamily="34" charset="0"/>
                <a:ea typeface="Calibri" panose="020F0502020204030204" pitchFamily="34" charset="0"/>
              </a:rPr>
              <a:t>dataframe</a:t>
            </a:r>
            <a:r>
              <a:rPr lang="en-GB" dirty="0">
                <a:latin typeface="Arial" panose="020B0604020202020204" pitchFamily="34" charset="0"/>
                <a:ea typeface="Calibri" panose="020F0502020204030204" pitchFamily="34" charset="0"/>
              </a:rPr>
              <a:t> from City of Toronto regarding all licensed establishments offering Aesthetics, Nails, hairstyling and barbering services. The following </a:t>
            </a:r>
            <a:r>
              <a:rPr lang="en-GB" dirty="0" err="1">
                <a:latin typeface="Arial" panose="020B0604020202020204" pitchFamily="34" charset="0"/>
                <a:ea typeface="Calibri" panose="020F0502020204030204" pitchFamily="34" charset="0"/>
              </a:rPr>
              <a:t>dataframe</a:t>
            </a:r>
            <a:r>
              <a:rPr lang="en-GB" dirty="0">
                <a:latin typeface="Arial" panose="020B0604020202020204" pitchFamily="34" charset="0"/>
                <a:ea typeface="Calibri" panose="020F0502020204030204" pitchFamily="34" charset="0"/>
              </a:rPr>
              <a:t> and corresponding pie chart shows the profession’s distribution.</a:t>
            </a:r>
          </a:p>
          <a:p>
            <a:pPr marL="342900" indent="-342900">
              <a:buFont typeface="+mj-lt"/>
              <a:buAutoNum type="arabicPeriod"/>
            </a:pPr>
            <a:endParaRPr lang="en-GB" dirty="0">
              <a:latin typeface="Arial" panose="020B0604020202020204" pitchFamily="34" charset="0"/>
              <a:ea typeface="Calibri" panose="020F0502020204030204" pitchFamily="34" charset="0"/>
            </a:endParaRPr>
          </a:p>
          <a:p>
            <a:pPr marL="342900" indent="-342900">
              <a:buFont typeface="+mj-lt"/>
              <a:buAutoNum type="arabicPeriod"/>
            </a:pPr>
            <a:endParaRPr lang="en-GB" dirty="0">
              <a:latin typeface="Arial" panose="020B0604020202020204" pitchFamily="34" charset="0"/>
              <a:ea typeface="Calibri" panose="020F0502020204030204" pitchFamily="34" charset="0"/>
            </a:endParaRPr>
          </a:p>
          <a:p>
            <a:pPr marL="342900" indent="-342900">
              <a:buFont typeface="+mj-lt"/>
              <a:buAutoNum type="arabicPeriod"/>
            </a:pPr>
            <a:endParaRPr lang="en-GB" dirty="0">
              <a:latin typeface="Arial" panose="020B0604020202020204" pitchFamily="34" charset="0"/>
              <a:ea typeface="Calibri" panose="020F0502020204030204" pitchFamily="34" charset="0"/>
            </a:endParaRPr>
          </a:p>
          <a:p>
            <a:pPr marL="342900" indent="-342900">
              <a:buFont typeface="+mj-lt"/>
              <a:buAutoNum type="arabicPeriod"/>
            </a:pPr>
            <a:endParaRPr lang="en-GB" dirty="0">
              <a:latin typeface="Arial" panose="020B0604020202020204" pitchFamily="34" charset="0"/>
              <a:ea typeface="Calibri" panose="020F0502020204030204" pitchFamily="34" charset="0"/>
            </a:endParaRPr>
          </a:p>
          <a:p>
            <a:pPr marL="342900" indent="-342900">
              <a:buFont typeface="+mj-lt"/>
              <a:buAutoNum type="arabicPeriod"/>
            </a:pPr>
            <a:endParaRPr lang="en-GB" dirty="0">
              <a:latin typeface="Arial" panose="020B0604020202020204" pitchFamily="34" charset="0"/>
              <a:ea typeface="Calibri" panose="020F0502020204030204" pitchFamily="34" charset="0"/>
            </a:endParaRPr>
          </a:p>
          <a:p>
            <a:pPr marL="342900" indent="-342900">
              <a:buFont typeface="+mj-lt"/>
              <a:buAutoNum type="arabicPeriod"/>
            </a:pPr>
            <a:endParaRPr lang="en-GB" dirty="0">
              <a:latin typeface="Arial" panose="020B0604020202020204" pitchFamily="34" charset="0"/>
              <a:ea typeface="Calibri" panose="020F0502020204030204" pitchFamily="34" charset="0"/>
            </a:endParaRPr>
          </a:p>
          <a:p>
            <a:pPr marL="342900" indent="-342900">
              <a:buFont typeface="+mj-lt"/>
              <a:buAutoNum type="arabicPeriod"/>
            </a:pPr>
            <a:endParaRPr lang="en-GB" dirty="0">
              <a:latin typeface="Arial" panose="020B0604020202020204" pitchFamily="34" charset="0"/>
              <a:ea typeface="Calibri" panose="020F0502020204030204" pitchFamily="34" charset="0"/>
            </a:endParaRPr>
          </a:p>
          <a:p>
            <a:pPr marL="342900" indent="-342900">
              <a:buFont typeface="+mj-lt"/>
              <a:buAutoNum type="arabicPeriod"/>
            </a:pPr>
            <a:endParaRPr lang="en-GB" dirty="0">
              <a:latin typeface="Arial" panose="020B0604020202020204" pitchFamily="34" charset="0"/>
              <a:ea typeface="Calibri" panose="020F0502020204030204" pitchFamily="34" charset="0"/>
            </a:endParaRPr>
          </a:p>
          <a:p>
            <a:pPr marL="342900" indent="-342900">
              <a:buFont typeface="+mj-lt"/>
              <a:buAutoNum type="arabicPeriod"/>
            </a:pPr>
            <a:endParaRPr lang="en-GB" dirty="0">
              <a:latin typeface="Arial" panose="020B0604020202020204" pitchFamily="34" charset="0"/>
              <a:ea typeface="Calibri" panose="020F0502020204030204" pitchFamily="34" charset="0"/>
            </a:endParaRPr>
          </a:p>
          <a:p>
            <a:endParaRPr lang="en-GB" dirty="0">
              <a:latin typeface="Arial" panose="020B0604020202020204" pitchFamily="34" charset="0"/>
              <a:ea typeface="Calibri" panose="020F0502020204030204" pitchFamily="34" charset="0"/>
            </a:endParaRPr>
          </a:p>
          <a:p>
            <a:endParaRPr lang="en-CA" dirty="0"/>
          </a:p>
        </p:txBody>
      </p:sp>
      <p:pic>
        <p:nvPicPr>
          <p:cNvPr id="36" name="Picture 35">
            <a:extLst>
              <a:ext uri="{FF2B5EF4-FFF2-40B4-BE49-F238E27FC236}">
                <a16:creationId xmlns:a16="http://schemas.microsoft.com/office/drawing/2014/main" id="{67112680-CE8D-4F35-A591-B78505DD2DF2}"/>
              </a:ext>
            </a:extLst>
          </p:cNvPr>
          <p:cNvPicPr/>
          <p:nvPr/>
        </p:nvPicPr>
        <p:blipFill>
          <a:blip r:embed="rId2">
            <a:extLst>
              <a:ext uri="{28A0092B-C50C-407E-A947-70E740481C1C}">
                <a14:useLocalDpi xmlns:a14="http://schemas.microsoft.com/office/drawing/2010/main" val="0"/>
              </a:ext>
            </a:extLst>
          </a:blip>
          <a:stretch>
            <a:fillRect/>
          </a:stretch>
        </p:blipFill>
        <p:spPr>
          <a:xfrm>
            <a:off x="954826" y="3129745"/>
            <a:ext cx="5152390" cy="1946910"/>
          </a:xfrm>
          <a:prstGeom prst="rect">
            <a:avLst/>
          </a:prstGeom>
          <a:ln>
            <a:solidFill>
              <a:schemeClr val="accent1">
                <a:alpha val="73000"/>
              </a:schemeClr>
            </a:solidFill>
          </a:ln>
          <a:effectLst>
            <a:softEdge rad="12700"/>
          </a:effectLst>
        </p:spPr>
      </p:pic>
      <p:pic>
        <p:nvPicPr>
          <p:cNvPr id="37" name="Picture 36">
            <a:extLst>
              <a:ext uri="{FF2B5EF4-FFF2-40B4-BE49-F238E27FC236}">
                <a16:creationId xmlns:a16="http://schemas.microsoft.com/office/drawing/2014/main" id="{3FD3A598-AC21-4753-81CF-B08B1783B782}"/>
              </a:ext>
            </a:extLst>
          </p:cNvPr>
          <p:cNvPicPr/>
          <p:nvPr/>
        </p:nvPicPr>
        <p:blipFill>
          <a:blip r:embed="rId3"/>
          <a:stretch>
            <a:fillRect/>
          </a:stretch>
        </p:blipFill>
        <p:spPr>
          <a:xfrm>
            <a:off x="6495667" y="2881379"/>
            <a:ext cx="5011706" cy="3238067"/>
          </a:xfrm>
          <a:prstGeom prst="rect">
            <a:avLst/>
          </a:prstGeom>
          <a:ln>
            <a:solidFill>
              <a:schemeClr val="accent1">
                <a:alpha val="73000"/>
              </a:schemeClr>
            </a:solidFill>
          </a:ln>
        </p:spPr>
      </p:pic>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E4C22000-B0C4-4FB0-BB83-203A0AF20A90}"/>
              </a:ext>
            </a:extLst>
          </p:cNvPr>
          <p:cNvSpPr/>
          <p:nvPr/>
        </p:nvSpPr>
        <p:spPr>
          <a:xfrm>
            <a:off x="337625" y="1350498"/>
            <a:ext cx="11521440" cy="512064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GB" dirty="0"/>
              <a:t>As we can see that from the following Toronto map (with the help of Folium maps), that such licensed establishments offering hairstyling or barbering services are pretty scattered.</a:t>
            </a:r>
            <a:endParaRPr lang="en-CA" dirty="0"/>
          </a:p>
          <a:p>
            <a:endParaRPr lang="en-CA" dirty="0"/>
          </a:p>
        </p:txBody>
      </p:sp>
      <p:pic>
        <p:nvPicPr>
          <p:cNvPr id="35" name="Picture 34">
            <a:extLst>
              <a:ext uri="{FF2B5EF4-FFF2-40B4-BE49-F238E27FC236}">
                <a16:creationId xmlns:a16="http://schemas.microsoft.com/office/drawing/2014/main" id="{C2726B07-CAA0-4F9B-AE5C-E196D5F8B697}"/>
              </a:ext>
            </a:extLst>
          </p:cNvPr>
          <p:cNvPicPr/>
          <p:nvPr/>
        </p:nvPicPr>
        <p:blipFill>
          <a:blip r:embed="rId2"/>
          <a:stretch>
            <a:fillRect/>
          </a:stretch>
        </p:blipFill>
        <p:spPr>
          <a:xfrm>
            <a:off x="3215640" y="2373777"/>
            <a:ext cx="5760720" cy="3133725"/>
          </a:xfrm>
          <a:prstGeom prst="rect">
            <a:avLst/>
          </a:prstGeom>
        </p:spPr>
      </p:pic>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B50AC40E-EFEF-4E42-A9D7-FA8A238019EB}"/>
              </a:ext>
            </a:extLst>
          </p:cNvPr>
          <p:cNvSpPr/>
          <p:nvPr/>
        </p:nvSpPr>
        <p:spPr>
          <a:xfrm>
            <a:off x="490024" y="309489"/>
            <a:ext cx="11211951" cy="619434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GB" dirty="0"/>
              <a:t> </a:t>
            </a:r>
            <a:endParaRPr lang="en-CA" dirty="0"/>
          </a:p>
          <a:p>
            <a:pPr marL="285750" lvl="0" indent="-285750">
              <a:buFont typeface="Wingdings" panose="05000000000000000000" pitchFamily="2" charset="2"/>
              <a:buChar char="q"/>
            </a:pPr>
            <a:r>
              <a:rPr lang="en-GB" dirty="0"/>
              <a:t>The following chart shows that, borough ‘North York’ has the least number of Aestheticians among the boroughs with at least 1 available.</a:t>
            </a:r>
          </a:p>
          <a:p>
            <a:pPr marL="285750" lvl="0" indent="-285750">
              <a:buFont typeface="Wingdings" panose="05000000000000000000" pitchFamily="2" charset="2"/>
              <a:buChar char="q"/>
            </a:pPr>
            <a:endParaRPr lang="en-GB" dirty="0"/>
          </a:p>
          <a:p>
            <a:pPr marL="285750" lvl="0" indent="-285750">
              <a:buFont typeface="Wingdings" panose="05000000000000000000" pitchFamily="2" charset="2"/>
              <a:buChar char="q"/>
            </a:pPr>
            <a:endParaRPr lang="en-GB" dirty="0"/>
          </a:p>
          <a:p>
            <a:pPr marL="285750" lvl="0" indent="-285750">
              <a:buFont typeface="Wingdings" panose="05000000000000000000" pitchFamily="2" charset="2"/>
              <a:buChar char="q"/>
            </a:pPr>
            <a:endParaRPr lang="en-GB" dirty="0"/>
          </a:p>
          <a:p>
            <a:pPr marL="285750" lvl="0" indent="-285750">
              <a:buFont typeface="Wingdings" panose="05000000000000000000" pitchFamily="2" charset="2"/>
              <a:buChar char="q"/>
            </a:pPr>
            <a:endParaRPr lang="en-GB" dirty="0"/>
          </a:p>
          <a:p>
            <a:pPr marL="285750" lvl="0" indent="-285750">
              <a:buFont typeface="Wingdings" panose="05000000000000000000" pitchFamily="2" charset="2"/>
              <a:buChar char="q"/>
            </a:pPr>
            <a:endParaRPr lang="en-GB" dirty="0"/>
          </a:p>
          <a:p>
            <a:pPr marL="285750" lvl="0" indent="-285750">
              <a:buFont typeface="Wingdings" panose="05000000000000000000" pitchFamily="2" charset="2"/>
              <a:buChar char="q"/>
            </a:pPr>
            <a:endParaRPr lang="en-GB" dirty="0"/>
          </a:p>
          <a:p>
            <a:pPr marL="285750" lvl="0" indent="-285750">
              <a:buFont typeface="Wingdings" panose="05000000000000000000" pitchFamily="2" charset="2"/>
              <a:buChar char="q"/>
            </a:pPr>
            <a:endParaRPr lang="en-GB" dirty="0"/>
          </a:p>
          <a:p>
            <a:pPr marL="285750" lvl="0" indent="-285750">
              <a:buFont typeface="Wingdings" panose="05000000000000000000" pitchFamily="2" charset="2"/>
              <a:buChar char="q"/>
            </a:pPr>
            <a:endParaRPr lang="en-GB" dirty="0"/>
          </a:p>
          <a:p>
            <a:pPr marL="285750" lvl="0" indent="-285750">
              <a:buFont typeface="Wingdings" panose="05000000000000000000" pitchFamily="2" charset="2"/>
              <a:buChar char="q"/>
            </a:pPr>
            <a:endParaRPr lang="en-GB" dirty="0"/>
          </a:p>
          <a:p>
            <a:pPr marL="285750" lvl="0" indent="-285750">
              <a:buFont typeface="Wingdings" panose="05000000000000000000" pitchFamily="2" charset="2"/>
              <a:buChar char="q"/>
            </a:pPr>
            <a:endParaRPr lang="en-GB" dirty="0"/>
          </a:p>
          <a:p>
            <a:pPr marL="285750" lvl="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Among 2 boroughs, North York and Scarborough, the choice would be North York, it has lesser number of Aestheticians. The above graph on the right shows a close comparison.</a:t>
            </a:r>
            <a:endParaRPr lang="en-CA" dirty="0"/>
          </a:p>
          <a:p>
            <a:pPr lvl="0"/>
            <a:endParaRPr lang="en-CA" dirty="0"/>
          </a:p>
        </p:txBody>
      </p:sp>
      <p:pic>
        <p:nvPicPr>
          <p:cNvPr id="23" name="Picture 22">
            <a:extLst>
              <a:ext uri="{FF2B5EF4-FFF2-40B4-BE49-F238E27FC236}">
                <a16:creationId xmlns:a16="http://schemas.microsoft.com/office/drawing/2014/main" id="{DBDFF970-4363-4D9E-BEEE-5525CFB8D7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1115" y="1548317"/>
            <a:ext cx="5520396" cy="2950967"/>
          </a:xfrm>
          <a:prstGeom prst="rect">
            <a:avLst/>
          </a:prstGeom>
          <a:noFill/>
          <a:ln>
            <a:noFill/>
          </a:ln>
        </p:spPr>
      </p:pic>
      <p:pic>
        <p:nvPicPr>
          <p:cNvPr id="24" name="Picture 23">
            <a:extLst>
              <a:ext uri="{FF2B5EF4-FFF2-40B4-BE49-F238E27FC236}">
                <a16:creationId xmlns:a16="http://schemas.microsoft.com/office/drawing/2014/main" id="{EF6B9915-936A-4E2C-B264-9AB7495073A1}"/>
              </a:ext>
            </a:extLst>
          </p:cNvPr>
          <p:cNvPicPr/>
          <p:nvPr/>
        </p:nvPicPr>
        <p:blipFill>
          <a:blip r:embed="rId3"/>
          <a:stretch>
            <a:fillRect/>
          </a:stretch>
        </p:blipFill>
        <p:spPr>
          <a:xfrm>
            <a:off x="7031865" y="1548317"/>
            <a:ext cx="3548369" cy="2601532"/>
          </a:xfrm>
          <a:prstGeom prst="rect">
            <a:avLst/>
          </a:prstGeom>
        </p:spPr>
      </p:pic>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20DF6ED4-9E39-49E2-ACF2-EDF68657B899}"/>
              </a:ext>
            </a:extLst>
          </p:cNvPr>
          <p:cNvSpPr/>
          <p:nvPr/>
        </p:nvSpPr>
        <p:spPr>
          <a:xfrm>
            <a:off x="534572" y="492369"/>
            <a:ext cx="11268222" cy="5992837"/>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lgn="just">
              <a:buFont typeface="Wingdings" panose="05000000000000000000" pitchFamily="2" charset="2"/>
              <a:buChar char="q"/>
            </a:pPr>
            <a:r>
              <a:rPr lang="en-GB" dirty="0"/>
              <a:t>Folium maps helps to display North York neighbourhoods in the following map on the left. With the help of Foursquare API, we explored various venues in the North York Borough.</a:t>
            </a:r>
          </a:p>
          <a:p>
            <a:pPr marL="285750" indent="-285750" algn="just">
              <a:buFont typeface="Wingdings" panose="05000000000000000000" pitchFamily="2" charset="2"/>
              <a:buChar char="q"/>
            </a:pPr>
            <a:endParaRPr lang="en-CA" dirty="0"/>
          </a:p>
          <a:p>
            <a:pPr marL="285750" indent="-285750" algn="just">
              <a:buFont typeface="Wingdings" panose="05000000000000000000" pitchFamily="2" charset="2"/>
              <a:buChar char="q"/>
            </a:pPr>
            <a:r>
              <a:rPr lang="en-GB" dirty="0"/>
              <a:t>With the help of k-means cluster, we create </a:t>
            </a:r>
            <a:r>
              <a:rPr lang="en-GB" dirty="0" err="1"/>
              <a:t>dataframes</a:t>
            </a:r>
            <a:r>
              <a:rPr lang="en-GB" dirty="0"/>
              <a:t> and clusters based on already present barbershop, Nails or any such facilities with their addresses. The map  on right, shows the clusters, which narrows down the choice of neighbourhood, as per the visitor’s criteria.</a:t>
            </a:r>
            <a:endParaRPr lang="en-CA" dirty="0"/>
          </a:p>
          <a:p>
            <a:pPr marL="285750" indent="-285750" algn="just">
              <a:buFont typeface="Wingdings" panose="05000000000000000000" pitchFamily="2" charset="2"/>
              <a:buChar char="q"/>
            </a:pPr>
            <a:endParaRPr lang="en-CA" dirty="0"/>
          </a:p>
        </p:txBody>
      </p:sp>
      <p:pic>
        <p:nvPicPr>
          <p:cNvPr id="3" name="Picture 2">
            <a:extLst>
              <a:ext uri="{FF2B5EF4-FFF2-40B4-BE49-F238E27FC236}">
                <a16:creationId xmlns:a16="http://schemas.microsoft.com/office/drawing/2014/main" id="{C2FD0304-9D5B-403D-B1A4-70B8447968C6}"/>
              </a:ext>
            </a:extLst>
          </p:cNvPr>
          <p:cNvPicPr/>
          <p:nvPr/>
        </p:nvPicPr>
        <p:blipFill>
          <a:blip r:embed="rId2"/>
          <a:stretch>
            <a:fillRect/>
          </a:stretch>
        </p:blipFill>
        <p:spPr>
          <a:xfrm>
            <a:off x="942975" y="2679807"/>
            <a:ext cx="5153025" cy="2637154"/>
          </a:xfrm>
          <a:prstGeom prst="rect">
            <a:avLst/>
          </a:prstGeom>
        </p:spPr>
      </p:pic>
      <p:pic>
        <p:nvPicPr>
          <p:cNvPr id="4" name="Picture 3">
            <a:extLst>
              <a:ext uri="{FF2B5EF4-FFF2-40B4-BE49-F238E27FC236}">
                <a16:creationId xmlns:a16="http://schemas.microsoft.com/office/drawing/2014/main" id="{CB4B25EF-7502-4744-A363-C5DF20C60D0A}"/>
              </a:ext>
            </a:extLst>
          </p:cNvPr>
          <p:cNvPicPr/>
          <p:nvPr/>
        </p:nvPicPr>
        <p:blipFill>
          <a:blip r:embed="rId3"/>
          <a:stretch>
            <a:fillRect/>
          </a:stretch>
        </p:blipFill>
        <p:spPr>
          <a:xfrm>
            <a:off x="6559648" y="2679807"/>
            <a:ext cx="5097780" cy="2637155"/>
          </a:xfrm>
          <a:prstGeom prst="rect">
            <a:avLst/>
          </a:prstGeom>
        </p:spPr>
      </p:pic>
    </p:spTree>
    <p:extLst>
      <p:ext uri="{BB962C8B-B14F-4D97-AF65-F5344CB8AC3E}">
        <p14:creationId xmlns:p14="http://schemas.microsoft.com/office/powerpoint/2010/main" val="124910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C149FF0-8CC7-45F4-94B1-B885C9370AA6}"/>
              </a:ext>
            </a:extLst>
          </p:cNvPr>
          <p:cNvSpPr txBox="1"/>
          <p:nvPr/>
        </p:nvSpPr>
        <p:spPr>
          <a:xfrm>
            <a:off x="5598107" y="418564"/>
            <a:ext cx="1580882" cy="584775"/>
          </a:xfrm>
          <a:prstGeom prst="rect">
            <a:avLst/>
          </a:prstGeom>
          <a:noFill/>
        </p:spPr>
        <p:txBody>
          <a:bodyPr wrap="none" rtlCol="0">
            <a:spAutoFit/>
          </a:bodyPr>
          <a:lstStyle/>
          <a:p>
            <a:r>
              <a:rPr lang="en-GB" sz="3200" b="1" dirty="0">
                <a:solidFill>
                  <a:schemeClr val="tx1">
                    <a:lumMod val="50000"/>
                  </a:schemeClr>
                </a:solidFill>
              </a:rPr>
              <a:t>Results</a:t>
            </a:r>
            <a:r>
              <a:rPr lang="en-GB" dirty="0"/>
              <a:t> </a:t>
            </a:r>
            <a:endParaRPr lang="en-CA" dirty="0"/>
          </a:p>
        </p:txBody>
      </p:sp>
      <p:sp>
        <p:nvSpPr>
          <p:cNvPr id="18" name="Rectangle: Rounded Corners 17">
            <a:extLst>
              <a:ext uri="{FF2B5EF4-FFF2-40B4-BE49-F238E27FC236}">
                <a16:creationId xmlns:a16="http://schemas.microsoft.com/office/drawing/2014/main" id="{BF61A852-1E27-422C-89C0-611178DD7C66}"/>
              </a:ext>
            </a:extLst>
          </p:cNvPr>
          <p:cNvSpPr/>
          <p:nvPr/>
        </p:nvSpPr>
        <p:spPr>
          <a:xfrm>
            <a:off x="364901" y="1249250"/>
            <a:ext cx="11462197" cy="519018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GB" dirty="0"/>
              <a:t>The </a:t>
            </a:r>
            <a:r>
              <a:rPr lang="en-GB" dirty="0" err="1"/>
              <a:t>dataframe</a:t>
            </a:r>
            <a:r>
              <a:rPr lang="en-GB" dirty="0"/>
              <a:t> resulted in 3 clusters</a:t>
            </a:r>
          </a:p>
          <a:p>
            <a:endParaRPr lang="en-CA" dirty="0"/>
          </a:p>
          <a:p>
            <a:pPr marL="285750" indent="-285750">
              <a:buFont typeface="Wingdings" panose="05000000000000000000" pitchFamily="2" charset="2"/>
              <a:buChar char="q"/>
            </a:pPr>
            <a:r>
              <a:rPr lang="en-GB" b="1" dirty="0"/>
              <a:t>Cluster 0</a:t>
            </a:r>
            <a:r>
              <a:rPr lang="en-GB" dirty="0"/>
              <a:t>: This cluster has venues such has convenient store, restaurants, coffee shops etc. It also has neighbourhoods at the same postal code area. It only has 1 similar professional establishment.</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Cluster 1</a:t>
            </a:r>
            <a:r>
              <a:rPr lang="en-GB" dirty="0"/>
              <a:t>: This cluster has venues such has gas station, restaurants, bank etc. and only has 1 similar professional establishment.</a:t>
            </a:r>
            <a:endParaRPr lang="en-CA" dirty="0"/>
          </a:p>
          <a:p>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CA" dirty="0"/>
          </a:p>
          <a:p>
            <a:endParaRPr lang="en-CA" dirty="0"/>
          </a:p>
        </p:txBody>
      </p:sp>
      <p:pic>
        <p:nvPicPr>
          <p:cNvPr id="20" name="Picture 19">
            <a:extLst>
              <a:ext uri="{FF2B5EF4-FFF2-40B4-BE49-F238E27FC236}">
                <a16:creationId xmlns:a16="http://schemas.microsoft.com/office/drawing/2014/main" id="{DD9B4D21-58CF-4A0B-A557-3FF904841674}"/>
              </a:ext>
            </a:extLst>
          </p:cNvPr>
          <p:cNvPicPr/>
          <p:nvPr/>
        </p:nvPicPr>
        <p:blipFill>
          <a:blip r:embed="rId2"/>
          <a:stretch>
            <a:fillRect/>
          </a:stretch>
        </p:blipFill>
        <p:spPr>
          <a:xfrm>
            <a:off x="2717747" y="2748915"/>
            <a:ext cx="8473994" cy="1360170"/>
          </a:xfrm>
          <a:prstGeom prst="rect">
            <a:avLst/>
          </a:prstGeom>
        </p:spPr>
      </p:pic>
      <p:pic>
        <p:nvPicPr>
          <p:cNvPr id="21" name="Picture 20">
            <a:extLst>
              <a:ext uri="{FF2B5EF4-FFF2-40B4-BE49-F238E27FC236}">
                <a16:creationId xmlns:a16="http://schemas.microsoft.com/office/drawing/2014/main" id="{DF966B6B-C26F-4860-BB0F-BBDF62806935}"/>
              </a:ext>
            </a:extLst>
          </p:cNvPr>
          <p:cNvPicPr/>
          <p:nvPr/>
        </p:nvPicPr>
        <p:blipFill>
          <a:blip r:embed="rId3"/>
          <a:stretch>
            <a:fillRect/>
          </a:stretch>
        </p:blipFill>
        <p:spPr>
          <a:xfrm>
            <a:off x="2717746" y="4836303"/>
            <a:ext cx="8473993" cy="1229360"/>
          </a:xfrm>
          <a:prstGeom prst="rect">
            <a:avLst/>
          </a:prstGeom>
        </p:spPr>
      </p:pic>
    </p:spTree>
    <p:extLst>
      <p:ext uri="{BB962C8B-B14F-4D97-AF65-F5344CB8AC3E}">
        <p14:creationId xmlns:p14="http://schemas.microsoft.com/office/powerpoint/2010/main" val="1424314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941</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Segoe UI</vt:lpstr>
      <vt:lpstr>Wingdings</vt:lpstr>
      <vt:lpstr>Wingdings 3</vt:lpstr>
      <vt:lpstr>Ion</vt:lpstr>
      <vt:lpstr>Coursera Capstone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2020-05-13T18:19:00Z</dcterms:created>
  <dcterms:modified xsi:type="dcterms:W3CDTF">2020-05-14T15:10:05Z</dcterms:modified>
</cp:coreProperties>
</file>