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81" r:id="rId3"/>
    <p:sldId id="277" r:id="rId4"/>
    <p:sldId id="278" r:id="rId5"/>
    <p:sldId id="290" r:id="rId6"/>
    <p:sldId id="258" r:id="rId7"/>
    <p:sldId id="289" r:id="rId8"/>
    <p:sldId id="263" r:id="rId9"/>
    <p:sldId id="265" r:id="rId10"/>
    <p:sldId id="283" r:id="rId11"/>
    <p:sldId id="284" r:id="rId12"/>
    <p:sldId id="285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7C6DD-C715-4775-A897-D0C2ED4DBC56}" type="datetimeFigureOut">
              <a:rPr lang="es-CO" smtClean="0"/>
              <a:t>18/09/2019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9E10C-8FB2-4063-BCCC-F82848EAEBD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137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9E10C-8FB2-4063-BCCC-F82848EAEBD4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26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CC03-D346-4D4A-95E5-019523C0D2F9}" type="datetime1">
              <a:rPr lang="es-CO" smtClean="0"/>
              <a:t>18/09/2019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859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617-44B0-42C9-8883-B89D81319111}" type="datetime1">
              <a:rPr lang="es-CO" smtClean="0"/>
              <a:t>18/09/2019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567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275F-FBAC-470D-92DC-68B8415E66F1}" type="datetime1">
              <a:rPr lang="es-CO" smtClean="0"/>
              <a:t>18/09/2019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2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666E-3190-488F-B572-D16DD5FF2EBA}" type="datetime1">
              <a:rPr lang="es-CO" smtClean="0"/>
              <a:t>18/09/2019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26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6E9D-E423-4E23-AE7C-15B0CF8B78E0}" type="datetime1">
              <a:rPr lang="es-CO" smtClean="0"/>
              <a:t>18/09/2019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398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CB07-D78C-4471-B5D9-8593EA8BBDC5}" type="datetime1">
              <a:rPr lang="es-CO" smtClean="0"/>
              <a:t>18/09/2019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354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19B1-8B50-4C87-AEE0-3EB098878100}" type="datetime1">
              <a:rPr lang="es-CO" smtClean="0"/>
              <a:t>18/09/2019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02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E046-A9E6-435E-82C0-68CB1CFB505F}" type="datetime1">
              <a:rPr lang="es-CO" smtClean="0"/>
              <a:t>18/09/2019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088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C3B6-B2BD-4CF6-ABF6-56FDAFBD2863}" type="datetime1">
              <a:rPr lang="es-CO" smtClean="0"/>
              <a:t>18/09/2019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771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F7C4-81C0-4EFB-B392-997EFE738B6D}" type="datetime1">
              <a:rPr lang="es-CO" smtClean="0"/>
              <a:t>18/09/2019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623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65DE-741F-4CFD-B058-72D23641E270}" type="datetime1">
              <a:rPr lang="es-CO" smtClean="0"/>
              <a:t>18/09/2019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86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787F-E71F-49BA-86C2-F98CD88B4639}" type="datetime1">
              <a:rPr lang="es-CO" smtClean="0"/>
              <a:t>18/09/2019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71CE-433D-41FE-991B-22DED93082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699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CP1hPy1sB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.png"/><Relationship Id="rId7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hernanb@unal.edu.c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lplab.wordpress.com/2011/05/31/mixed-models-and-simpsons-paradox/#more-972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lplab.wordpress.com/2011/05/31/mixed-models-and-simpsons-paradox/#more-972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fviz.com/hierarchical-models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olumbia.edu/~gelman/ar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1</a:t>
            </a:fld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1498902" y="260648"/>
            <a:ext cx="5914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5400" dirty="0">
                <a:solidFill>
                  <a:schemeClr val="bg1"/>
                </a:solidFill>
              </a:rPr>
              <a:t>Modelos jerárquicos</a:t>
            </a:r>
          </a:p>
        </p:txBody>
      </p:sp>
      <p:pic>
        <p:nvPicPr>
          <p:cNvPr id="2" name="Picture 2" descr="Resultado de imagen para logo u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68960"/>
            <a:ext cx="44958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6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¿Qué es un crédito académico?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10</a:t>
            </a:fld>
            <a:endParaRPr lang="es-CO"/>
          </a:p>
        </p:txBody>
      </p:sp>
      <p:sp>
        <p:nvSpPr>
          <p:cNvPr id="3" name="2 CuadroTexto"/>
          <p:cNvSpPr txBox="1"/>
          <p:nvPr/>
        </p:nvSpPr>
        <p:spPr>
          <a:xfrm>
            <a:off x="2267744" y="3356992"/>
            <a:ext cx="499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linkClick r:id="rId2"/>
              </a:rPr>
              <a:t>https://www.youtube.com/watch?v=BCP1hPy1sB0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044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¿Qué es un crédito académico?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11</a:t>
            </a:fld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395536" y="2159835"/>
                <a:ext cx="20844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/>
                        </a:rPr>
                        <m:t>1 </m:t>
                      </m:r>
                      <m:r>
                        <a:rPr lang="es-CO" sz="2800" b="0" i="1" smtClean="0">
                          <a:latin typeface="Cambria Math"/>
                        </a:rPr>
                        <m:t>𝑐𝑟</m:t>
                      </m:r>
                      <m:r>
                        <a:rPr lang="es-CO" sz="2800" b="0" i="1" smtClean="0">
                          <a:latin typeface="Cambria Math"/>
                        </a:rPr>
                        <m:t>é</m:t>
                      </m:r>
                      <m:r>
                        <a:rPr lang="es-CO" sz="2800" b="0" i="1" smtClean="0">
                          <a:latin typeface="Cambria Math"/>
                        </a:rPr>
                        <m:t>𝑑𝑖𝑡𝑜</m:t>
                      </m:r>
                      <m:r>
                        <a:rPr lang="es-CO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159835"/>
                <a:ext cx="208448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http://www.spaaqua.net/revista/wp-content/uploads/2014/06/mujer-estudian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073" y="3065174"/>
            <a:ext cx="2037319" cy="145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2522658" y="2159835"/>
                <a:ext cx="2222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/>
                        </a:rPr>
                        <m:t>1 </m:t>
                      </m:r>
                      <m:r>
                        <a:rPr lang="es-CO" sz="2800" b="0" i="1" smtClean="0">
                          <a:latin typeface="Cambria Math"/>
                        </a:rPr>
                        <m:t>h𝑜𝑟𝑎</m:t>
                      </m:r>
                      <m:r>
                        <a:rPr lang="es-CO" sz="2800" b="0" i="1" smtClean="0">
                          <a:latin typeface="Cambria Math"/>
                        </a:rPr>
                        <m:t> </m:t>
                      </m:r>
                      <m:r>
                        <a:rPr lang="es-CO" sz="2800" b="0" i="1" smtClean="0">
                          <a:latin typeface="Cambria Math"/>
                        </a:rPr>
                        <m:t>𝑐𝑙𝑎𝑠𝑒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658" y="2159835"/>
                <a:ext cx="222272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4788024" y="2159835"/>
                <a:ext cx="40733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/>
                        </a:rPr>
                        <m:t>+    2 </m:t>
                      </m:r>
                      <m:r>
                        <a:rPr lang="es-CO" sz="2800" b="0" i="1" smtClean="0">
                          <a:latin typeface="Cambria Math"/>
                        </a:rPr>
                        <m:t>h𝑜𝑟𝑎𝑠</m:t>
                      </m:r>
                      <m:r>
                        <a:rPr lang="es-CO" sz="2800" b="0" i="1" smtClean="0">
                          <a:latin typeface="Cambria Math"/>
                        </a:rPr>
                        <m:t> </m:t>
                      </m:r>
                      <m:r>
                        <a:rPr lang="es-CO" sz="2800" b="0" i="1" smtClean="0">
                          <a:latin typeface="Cambria Math"/>
                        </a:rPr>
                        <m:t>𝑑𝑒</m:t>
                      </m:r>
                      <m:r>
                        <a:rPr lang="es-CO" sz="2800" b="0" i="1" smtClean="0">
                          <a:latin typeface="Cambria Math"/>
                        </a:rPr>
                        <m:t> </m:t>
                      </m:r>
                      <m:r>
                        <a:rPr lang="es-CO" sz="2800" b="0" i="1" smtClean="0">
                          <a:latin typeface="Cambria Math"/>
                        </a:rPr>
                        <m:t>𝑡𝑟𝑎𝑏</m:t>
                      </m:r>
                      <m:r>
                        <a:rPr lang="es-CO" sz="2800" b="0" i="1" smtClean="0">
                          <a:latin typeface="Cambria Math"/>
                        </a:rPr>
                        <m:t>. </m:t>
                      </m:r>
                      <m:r>
                        <a:rPr lang="es-CO" sz="2800" b="0" i="1" smtClean="0">
                          <a:latin typeface="Cambria Math"/>
                        </a:rPr>
                        <m:t>𝑖𝑛𝑑</m:t>
                      </m:r>
                      <m:r>
                        <a:rPr lang="es-CO" sz="28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159835"/>
                <a:ext cx="407335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http://cde.peru21.pe/ima/0/0/0/6/8/6864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16" y="3065173"/>
            <a:ext cx="2524032" cy="142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395536" y="5426060"/>
                <a:ext cx="2249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 smtClean="0">
                          <a:latin typeface="Cambria Math"/>
                        </a:rPr>
                        <m:t>4</m:t>
                      </m:r>
                      <m:r>
                        <a:rPr lang="es-CO" sz="2800" b="0" i="1" smtClean="0">
                          <a:latin typeface="Cambria Math"/>
                        </a:rPr>
                        <m:t> </m:t>
                      </m:r>
                      <m:r>
                        <a:rPr lang="es-CO" sz="2800" b="0" i="1" smtClean="0">
                          <a:latin typeface="Cambria Math"/>
                        </a:rPr>
                        <m:t>𝑐𝑟</m:t>
                      </m:r>
                      <m:r>
                        <a:rPr lang="es-CO" sz="2800" b="0" i="1" smtClean="0">
                          <a:latin typeface="Cambria Math"/>
                        </a:rPr>
                        <m:t>é</m:t>
                      </m:r>
                      <m:r>
                        <a:rPr lang="es-CO" sz="2800" b="0" i="1" smtClean="0">
                          <a:latin typeface="Cambria Math"/>
                        </a:rPr>
                        <m:t>𝑑𝑖𝑡𝑜𝑠</m:t>
                      </m:r>
                      <m:r>
                        <a:rPr lang="es-CO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426060"/>
                <a:ext cx="2249077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2522658" y="5426060"/>
                <a:ext cx="2386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 smtClean="0">
                          <a:latin typeface="Cambria Math"/>
                        </a:rPr>
                        <m:t>4</m:t>
                      </m:r>
                      <m:r>
                        <a:rPr lang="es-CO" sz="2800" b="0" i="1" smtClean="0">
                          <a:latin typeface="Cambria Math"/>
                        </a:rPr>
                        <m:t> </m:t>
                      </m:r>
                      <m:r>
                        <a:rPr lang="es-CO" sz="2800" b="0" i="1" smtClean="0">
                          <a:latin typeface="Cambria Math"/>
                        </a:rPr>
                        <m:t>h𝑜𝑟𝑎𝑠</m:t>
                      </m:r>
                      <m:r>
                        <a:rPr lang="es-CO" sz="2800" b="0" i="1" smtClean="0">
                          <a:latin typeface="Cambria Math"/>
                        </a:rPr>
                        <m:t> </m:t>
                      </m:r>
                      <m:r>
                        <a:rPr lang="es-CO" sz="2800" b="0" i="1" smtClean="0">
                          <a:latin typeface="Cambria Math"/>
                        </a:rPr>
                        <m:t>𝑐𝑙𝑎𝑠𝑒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658" y="5426060"/>
                <a:ext cx="2386423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4788024" y="5426060"/>
                <a:ext cx="41519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/>
                        </a:rPr>
                        <m:t>+    8  </m:t>
                      </m:r>
                      <m:r>
                        <a:rPr lang="es-CO" sz="2800" b="0" i="1" smtClean="0">
                          <a:latin typeface="Cambria Math"/>
                        </a:rPr>
                        <m:t>h𝑜𝑟𝑎𝑠</m:t>
                      </m:r>
                      <m:r>
                        <a:rPr lang="es-CO" sz="2800" b="0" i="1" smtClean="0">
                          <a:latin typeface="Cambria Math"/>
                        </a:rPr>
                        <m:t> </m:t>
                      </m:r>
                      <m:r>
                        <a:rPr lang="es-CO" sz="2800" b="0" i="1" smtClean="0">
                          <a:latin typeface="Cambria Math"/>
                        </a:rPr>
                        <m:t>𝑑𝑒</m:t>
                      </m:r>
                      <m:r>
                        <a:rPr lang="es-CO" sz="2800" b="0" i="1" smtClean="0">
                          <a:latin typeface="Cambria Math"/>
                        </a:rPr>
                        <m:t> </m:t>
                      </m:r>
                      <m:r>
                        <a:rPr lang="es-CO" sz="2800" b="0" i="1" smtClean="0">
                          <a:latin typeface="Cambria Math"/>
                        </a:rPr>
                        <m:t>𝑡𝑟𝑎𝑏</m:t>
                      </m:r>
                      <m:r>
                        <a:rPr lang="es-CO" sz="2800" b="0" i="1" smtClean="0">
                          <a:latin typeface="Cambria Math"/>
                        </a:rPr>
                        <m:t>. </m:t>
                      </m:r>
                      <m:r>
                        <a:rPr lang="es-CO" sz="2800" b="0" i="1" smtClean="0">
                          <a:latin typeface="Cambria Math"/>
                        </a:rPr>
                        <m:t>𝑖𝑛𝑑</m:t>
                      </m:r>
                      <m:r>
                        <a:rPr lang="es-CO" sz="28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426060"/>
                <a:ext cx="4151906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CuadroTexto"/>
          <p:cNvSpPr txBox="1"/>
          <p:nvPr/>
        </p:nvSpPr>
        <p:spPr>
          <a:xfrm>
            <a:off x="539552" y="5013176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Nuestro curso:</a:t>
            </a:r>
          </a:p>
        </p:txBody>
      </p:sp>
    </p:spTree>
    <p:extLst>
      <p:ext uri="{BB962C8B-B14F-4D97-AF65-F5344CB8AC3E}">
        <p14:creationId xmlns:p14="http://schemas.microsoft.com/office/powerpoint/2010/main" val="417795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¡Éxitos en el curso!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12</a:t>
            </a:fld>
            <a:endParaRPr lang="es-CO"/>
          </a:p>
        </p:txBody>
      </p:sp>
      <p:pic>
        <p:nvPicPr>
          <p:cNvPr id="3076" name="Picture 4" descr="http://thumbs.dreamstime.com/x/grupo-feliz-de-estudiantes-187904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95078"/>
            <a:ext cx="32861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Datos del docente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Freddy Hernández Barajas</a:t>
            </a:r>
          </a:p>
          <a:p>
            <a:pPr marL="0" indent="0">
              <a:buNone/>
            </a:pPr>
            <a:r>
              <a:rPr lang="es-CO" dirty="0"/>
              <a:t>Oficina 333 bloque 43</a:t>
            </a:r>
          </a:p>
          <a:p>
            <a:pPr marL="0" indent="0">
              <a:buNone/>
            </a:pPr>
            <a:r>
              <a:rPr lang="es-CO" dirty="0"/>
              <a:t>Correo: </a:t>
            </a:r>
            <a:r>
              <a:rPr lang="es-CO" dirty="0">
                <a:hlinkClick r:id="rId2"/>
              </a:rPr>
              <a:t>fhernanb@unal.edu.co</a:t>
            </a:r>
            <a:endParaRPr lang="es-CO" dirty="0"/>
          </a:p>
          <a:p>
            <a:pPr marL="0" indent="0">
              <a:buNone/>
            </a:pPr>
            <a:r>
              <a:rPr lang="es-CO" sz="2400" dirty="0"/>
              <a:t>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671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¿De qué se trata el curso?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3</a:t>
            </a:fld>
            <a:endParaRPr lang="es-CO"/>
          </a:p>
        </p:txBody>
      </p:sp>
      <p:sp>
        <p:nvSpPr>
          <p:cNvPr id="24" name="23 CuadroTexto"/>
          <p:cNvSpPr txBox="1"/>
          <p:nvPr/>
        </p:nvSpPr>
        <p:spPr>
          <a:xfrm>
            <a:off x="827584" y="6021288"/>
            <a:ext cx="744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err="1"/>
              <a:t>From</a:t>
            </a:r>
            <a:r>
              <a:rPr lang="es-CO" sz="1400" dirty="0"/>
              <a:t>: </a:t>
            </a:r>
            <a:r>
              <a:rPr lang="es-CO" sz="1400" dirty="0">
                <a:hlinkClick r:id="rId2"/>
              </a:rPr>
              <a:t>https://hlplab.wordpress.com/2011/05/31/mixed-models-and-simpsons-paradox/#more-972</a:t>
            </a:r>
            <a:r>
              <a:rPr lang="es-CO" sz="1400" dirty="0"/>
              <a:t>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128792" cy="436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1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¿De qué se trata el curso?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4</a:t>
            </a:fld>
            <a:endParaRPr lang="es-CO"/>
          </a:p>
        </p:txBody>
      </p:sp>
      <p:sp>
        <p:nvSpPr>
          <p:cNvPr id="24" name="23 CuadroTexto"/>
          <p:cNvSpPr txBox="1"/>
          <p:nvPr/>
        </p:nvSpPr>
        <p:spPr>
          <a:xfrm>
            <a:off x="827584" y="6021288"/>
            <a:ext cx="744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err="1"/>
              <a:t>From</a:t>
            </a:r>
            <a:r>
              <a:rPr lang="es-CO" sz="1400" dirty="0"/>
              <a:t>: </a:t>
            </a:r>
            <a:r>
              <a:rPr lang="es-CO" sz="1400" dirty="0">
                <a:hlinkClick r:id="rId2"/>
              </a:rPr>
              <a:t>https://hlplab.wordpress.com/2011/05/31/mixed-models-and-simpsons-paradox/#more-972</a:t>
            </a:r>
            <a:r>
              <a:rPr lang="es-CO" sz="1400" dirty="0"/>
              <a:t> 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05223"/>
            <a:ext cx="7632848" cy="444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95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BAE7-DD7F-402F-9293-013CD5F9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Animación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E74E3-5D74-48C9-9164-A1DB95E5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5</a:t>
            </a:fld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153E7-F9BF-475E-B24D-66FE8362B3F0}"/>
              </a:ext>
            </a:extLst>
          </p:cNvPr>
          <p:cNvSpPr/>
          <p:nvPr/>
        </p:nvSpPr>
        <p:spPr>
          <a:xfrm>
            <a:off x="2750171" y="5867980"/>
            <a:ext cx="3803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2"/>
              </a:rPr>
              <a:t>http://mfviz.com/hierarchical-models/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B994C-D2D0-49DD-AEEB-117813E9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12" y="1611237"/>
            <a:ext cx="7092280" cy="3956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92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Contenido temático </a:t>
            </a:r>
            <a:r>
              <a:rPr lang="es-CO" sz="2400" dirty="0">
                <a:solidFill>
                  <a:schemeClr val="bg1"/>
                </a:solidFill>
              </a:rPr>
              <a:t>(resumido)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CO" dirty="0"/>
              <a:t>Regresión lineal (</a:t>
            </a:r>
            <a:r>
              <a:rPr lang="es-CO" dirty="0" err="1"/>
              <a:t>cap</a:t>
            </a:r>
            <a:r>
              <a:rPr lang="es-CO" dirty="0"/>
              <a:t> 3 y 4).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dirty="0"/>
              <a:t>Regresión logística (</a:t>
            </a:r>
            <a:r>
              <a:rPr lang="es-CO" dirty="0" err="1"/>
              <a:t>cap</a:t>
            </a:r>
            <a:r>
              <a:rPr lang="es-CO" dirty="0"/>
              <a:t> 5).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dirty="0"/>
              <a:t>Modelos lineales generalizados (</a:t>
            </a:r>
            <a:r>
              <a:rPr lang="es-CO" dirty="0" err="1"/>
              <a:t>cap</a:t>
            </a:r>
            <a:r>
              <a:rPr lang="es-CO" dirty="0"/>
              <a:t> 6).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dirty="0"/>
              <a:t>Simulación (</a:t>
            </a:r>
            <a:r>
              <a:rPr lang="es-CO" dirty="0" err="1"/>
              <a:t>cap</a:t>
            </a:r>
            <a:r>
              <a:rPr lang="es-CO" dirty="0"/>
              <a:t> 7).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dirty="0"/>
              <a:t>Estructuras multinivel (</a:t>
            </a:r>
            <a:r>
              <a:rPr lang="es-CO" dirty="0" err="1"/>
              <a:t>cap</a:t>
            </a:r>
            <a:r>
              <a:rPr lang="es-CO"/>
              <a:t> 11).</a:t>
            </a:r>
          </a:p>
          <a:p>
            <a:pPr marL="514350" indent="-514350" algn="just">
              <a:buFont typeface="+mj-lt"/>
              <a:buAutoNum type="arabicPeriod"/>
            </a:pPr>
            <a:endParaRPr lang="es-CO" dirty="0"/>
          </a:p>
          <a:p>
            <a:pPr marL="514350" indent="-514350" algn="just">
              <a:buFont typeface="+mj-lt"/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50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Bibliografía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DBF51-0A8B-4151-A9AE-340DA40C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sz="2400" dirty="0"/>
              <a:t>Gelman, A. and Hill, J. (2005)</a:t>
            </a:r>
            <a:r>
              <a:rPr lang="en-US" sz="2400" dirty="0"/>
              <a:t>. Data Analysis Using Regression and Multilevel/Hierarchical Models</a:t>
            </a:r>
            <a:r>
              <a:rPr lang="es-CO" sz="2400" dirty="0"/>
              <a:t>, Cambridge</a:t>
            </a:r>
            <a:r>
              <a:rPr lang="en-US" sz="2400" dirty="0"/>
              <a:t>. </a:t>
            </a:r>
            <a:endParaRPr lang="es-CO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7</a:t>
            </a:fld>
            <a:endParaRPr lang="es-CO"/>
          </a:p>
        </p:txBody>
      </p:sp>
      <p:sp>
        <p:nvSpPr>
          <p:cNvPr id="5" name="AutoShape 4" descr="data:image/jpeg;base64,/9j/4AAQSkZJRgABAQAAAQABAAD/2wCEAAkGBxQTEhUUExQUFRUWFBUXFxUXFxcXFRcXFhUXFxQUFBQYHSggGBolHBQUITEhJSksLi4uFx8zODMsNygtLisBCgoKDg0OGxAQGy8kHyQsLCwtLCwsLCwsLCwsLCwsLCwsLCwsLCwsLCwsLCwsLCwsLCwsLCwsLCwsLCwsLCwsLP/AABEIAQEAxAMBIgACEQEDEQH/xAAcAAABBQEBAQAAAAAAAAAAAAAEAAECAwUGBwj/xABUEAACAQMCAgQJBwQOCQMFAAABAgMABBESIQUxBhNBUQcUIlJhcZGS0RUjMlOBodJCVLHwFzNDYnJzgpOissHT4eIWJCU0RGOjs8KDpPE1NnR1tP/EABoBAAIDAQEAAAAAAAAAAAAAAAECAAMEBQb/xAAzEQACAQIDBQcDAwUBAAAAAAAAAQIDEQQSURMUITGRBUFSYYGh8HGx0SIjMhVCU8HhQ//aAAwDAQACEQMRAD8A4MWbjfScZ3ODj2/bUDEauR1yDke0VZ1i96+0VgbZ6aMId7AzGa6nwfp87Jn6sf1hXEXF7JqPlkAE93KtzoLxllu0VmJWQaN8bE7qfaMfbSYmjJ0pW0MkMXBytY9UEY7qkIx3U4qQrzbNzYljHdVypVTyBVLHkoJPqAyf0VVDxIatMitC2hXAlKDUjlgjqQxGCVbY77cqKpTlFyS4IplNJ2bD0jHdTC2wc/SHpxt91UHiK+SIx1zuxVI4mQszBWdgNTADCox3PZVtpxiF0DdYi8wQzKGBVirBhnmCCKV0qkY5rO3IplNXtcOCDupdWO6oi7j1BesTURkLqXUR3gZyaEu+LqrmNEeZ1RpHWMxkxopAZ31MMbkbDJ9FZ40KlSWWKbZW5pK7Yb1Y7qgYxnGNu/8AsqteJQkahLHjbfWvM8hz5+irGu4wwTWgc8l1DUfUuc1Xs5LuY2YTRjuFUvGO6oXnFIow2XUsgyUDKX9WnNCfKwOpGilWYSCPqDoaUuyCRVXQxU+QQ2dWAM5xg1fTwtWSzKL52CqiXBstdB3VQ0Y7hVNtxiJ11Myx4ZlKu8ecocNhlYqRntBNEq4YZUgg8iDkH1EU8qUoO0kaITT5FJjHcKiUHcKuaoYqJFyZkdItreQjuH9YVxsi57K2vCTxHq7dY1OGkcevSvlH79I+2vNPlKXby39413MBhnKlfzZRLHqhNq1zrurx2VDFB8IvlMS63GrLZyd+Z76IN5H56+0U0qclJqx0aeJhOCldK/mTyaVU+OR+evtFKhkloHbQ1XUwlbkP151Yp3P69lULV6Hc11meYA7n6R9dPBMUYMuzKQwPcQcg0rn6R9dMVpyjke7cMuxLFHIOTore0ZxRSmuN8GV9qtmiJ3ifYfvX3H36q7IGvJ4ins6jjod2nLPBSKeJ/tEv8VJ/UNELAr8VhDqrj5DJwyhhkTJg4Ixnc+2mdgASxAGN87DHpJrKWztW0LFCkzSOURYyhJKozkamYBQFVjgkCtfZ+J2V45W725GTGUc9ne1gngc+ZuATEIrzwXQldURNfzCsurSAPpAYx3+mquDK4t792XE44kkYd4Yy6qzwoAokQjGhtjg881YLC0EetoFwxCaNAZtRkCiNVGfK1gDbtAqy2s4Y3LNadV1bqrvqhfq3bTo61Y5GZCQy4JGwI5Ct+/ynGThTlwv1MTw6i0nJFltaxaIh1aC1PC55JpBGo03QaLLGQDKyjMmACCDnA22t6OCQRwjTiN+Bq7toHlXDY6wvJjJkPMgnvNR8WsHl1YtmlLBtihYuOTac7sMDfGdqzuLNZRl5Gtg6rLpkkUJpEreUyhSwLvzLBQcb5pKfamd2VN3t89BZYe3ORpcH4Wjz2TiFGibgzAuEBjMmYCMtjGvGr08653iRZOF27WsfWRtwyV5X6tH+eCxanlmLKySKS2MEsN8A42PlgtjN1J4eeuMRuBH8yPmi2kyg9ZoGScYzqOeVEXT8PUGZlg1Kgm0jT1mFXUG6vmWwB2Z2p6vaEoWUqclf6AjQT5SQN0tiCRqsMQazNtZlZOqjZdTTOC/XswbrG+bzjUT2jc5J4pbaLjjBto18ZTxLqVVFYqGij6wxR4I331YHdmnNtaBnM9vFA4OSJTDg9ZnygVYrk4bPbRHyRalBiKIpuwIAxuMFg3qHf2VXLtRQlaUGn6ew8cK5Lg0TvYoYn4m1usQKNZnZUYI5+mFUghc9oHaSedWcQgWO7ulRQq6420qMLloY9RAGwyRn11ieK2zYZbaNoVcQ9cvVGIORq0YDZP0ueMZNGcNMAVhAYsZ8oRlTv++x27CqcdjHUpZXBq9nxNGFoZZ5syfcEtVZqZoW/uhFG8jckVmPqUZ/srjxTbsjqXseV+ETiPWXZUcolCfyvpN+kD7K5dj6KIurgyOzt9JmLHnzYkn9NUk5r2FGmqdNQ0OBVlnk5FkPKkTSjXapaaZjR5EM0qcilUCFhKISOrVhogR1U5F2UxLjZj66rIqy52ZvWarBzV5lOk8H1/1V2oY4WRTGfWcFM/aMfbXrgrwSOQoysD5SkMPWCCPvFe2cO4tHLEkgYDWobBPLI3Brh9q0XmU0ufA6WCn+lxYdHEJLm2iZ9CvIxyMZZkQskak7Ak5P8k476vhOqbhE8sJgmNxdxMJP2zSIbkIrtgas6UYZH5XbnJClmhddLlGXubBHsNUpbWgz83Bvz8hN9877d9LhMcqFPI4MTEYZ1J5rhdo3lRjkV4gqsCMEHxo7EH0EH7RQvSO51QdIF0RroWPylTS75Q7yN+WRjY0UhttHV4i0eZhdHf8AR5c6SwWW3zdv5PLyE27dtqlDtDYqSyN3k31KquGcrce6xLjdyxkv4durTg6TImldpfnBrBxnPkr7BVV/ag8OvIyrSxLwpJorhyGSSTqZG1RDGEKlUbY/lCrVt7EY+bt9jkeQnPv5Uxt7HVq6q21ZznQmck5Jzjv3q7+sL/GyndXqXJCH4tDJgNG/BGCtsVJWaMnSe0gOvvCuTdZJeBZVTarDZDUGSF7e6TBw8cgyY7jUM42OTy7R0rWtiTkxW2+5+bj59/KpGGyzq6u31d+hM8sc8UP6yv8AGybq9SXEnK8UmjSByJLK1UzQCIzW/wA7NiRY33dST5WAfoDIoSGFVylw6SKt7GJpAqpC+XjJYIPJVclQw5ZD5J3q429jjHV22M5xoTGe/lVvjNuE0AxhMY0AKFx3aeWKprdpbTLam+Ek+hbSw2W/HmrBXEx82wvcCIcXj0B8KnU5TqfQU1d+x3zWRxO4c3SxtBKhW4uWjnlaEmSHBBhhRAGEOoxOCQfogZJqtbezU5WO3B7wiA7jGOXdT2/i0eTGsSE8yqqpPoOBVtbtHaU5QUHxVhqWEcZKTlyDGrkPCTxHq7YRjnM2n+Su7f8AiPtrpzfR+evtryvwg8UE11pU5SJQo7tRwzn9A/k1kwGHcq6bXBcfnqbMTUUabt38Dl6emp8b16Y44bax5UfbVnVURwyLMY9Z/SaJ6ms8p8TVCF4ozeqNKtIQ0qXONsyxKsxzrPSerVl3oWLbIyLv6bfwj+mq9VX3UflH1moPHtWlGF8ygtRMN5IoAV2AHYDXuHD7Hh8NnwgS2FtK16lvE0hjTUHeAHrCdJLktz3HPNeZdL+jRj4pPaWkTv5YMUSZZgrRrIRvvgajuTsBRaTK4zME30v1jUjxCX6xvbUzw6cz+LdTJ1+rR1Ok9ZqxnGn1b55Y35b1fddG7yMqHtLhS79WgMbDW+/kLt5R8k8ueKGRaDZvMD+UZfrH9tP8ozfWN7auveB3cKq0ttNGHkMaakYFnBxoVeZPPG2+Ns1HifB7i3dY54JI5GAKoynLZOBpx9I52wO3apkWhM3mUHiMv1je2m+UZfrG9tdH0c4NLa8StFvbSUqxZupaLrDIvVtsse4cgkEjmO2jOi/BI7rjU4aGQW8VxcStCsLEhVlbqoHjUeRvgFTt5JFHItBXM5BeIzH90b2044hN9Y3trS4ha3F7c3UsFmyBXGqCGLAgG6ojRqNm8g523IaguK8IntXEdxC8TldQDjGV7wRse6hkWgVIpPEZfrG9tJuIS/WN7a7roxw2J+j/ABGVoo2lSbCSlFMijTb7K5GQNzy7zQvg5WLxbiPW2rTt1A0OsKyiE6JvLLH9r7Dkeb6KORAzs5Jb2XtdvbT+OS+e3trTt+id8yBxaTspj6zITIMeMhl78jsGSe6guE8Hnu2ZbWGSYqoZtK7KDyyeW+Dgczg4BxUyrQmfzBXvZPrG9tCsTnJO5PPvNaHCuCXNy7R28Ekrr9IKv0ezyycBdwRvjcV2/ge4J/tSWC8t1JS2fVFNGraWEkODpYEZw2x7m22NRRSI58DzcVIURxBcTSgYwJZABjYAOQAKoFEPM3OE/tQ9Z/SaKoPhbYjHrP6aJL1in/JnQpwbiiwmlVeTTUlx8ktARIDVohNFLirkxvTObNKoxOflO7A881Ww2q27+m38I1TJyrWuRx5riz6H4Vw63lseCNPMIzEls8SllXrZeoUJGCeZzvgbnFZvArO58b45OEUXoURwAEMoJhLRaGcAHOIckgDaszj7f7O6OnuuLD7o1rqb+SQTcaSIssxtYZIiuQ2fF5FVkPeGUDbtqwylvD+F/wC1VupFAm+S49fLaQyEOdts4XTkdlYPynJc2nAp5m1SSX8ZZsAZOmccgMDYCqPBb42l9JHfSO8k1iksQkkLsI+s5EH6Jy249FNZWrxWHAY5FZHTiCKysCCD/rHMH9d6hGGQceluukHicqxmG0eSWPCnXqFuFBYk4P7eTy5gUTcQzl+FSXwHXLxK5QZ0fQkS4aEDRtyji9OwzvXP8EmCdLbgH8sOo9J8XifHsQ+yuW4pwPi000YaaUiS9mW3Es7eTLAZCHCtnRgI2G+NQljsZ+P3R4xa2N3GpMd7JNFOCMtDJHOIlChQMANjOc5THZmrLK4ktLXidxE2mSTjjrqwCdHjcaMu47Q0nvVoPO9x8k3FzF1d1HfvbucfS0xzq5UkDKMY1b9FZtyGlseJRIpZo+OclBJw13C2rA7Nz7KhDokgNvf8ZljOlns7WYHAOHWO5QEAjHOIHf01wfhUvGn4TwmeUhpXALPgDJaEFjgbDJAOBtXf3Vyr3vF1ByY+H2yN6CVu5MH7JFP215z08/8AofBv4K/9moRcxuh3/wBucU/jv/C3qfgiH+qcX/8AxV/7dxU+gdu0nAOKRopZ+sJCruxAjhOwHM4RtvRT+CSJltuLBlZf9UU+UCCfIuN96gX3ncWHFpYvkGJGxHPAVlXAOrRZo6bkZGCM7EUJ0bsLiO0mayAEknGZmfGgfMpdFJB5W2NMZ2G++1VwHfo0f+Uf/wCBaAvZZ5OFXSWjSrMnF548xMysA92x3ZDkL86uaIpSeB3R4lxWS2vUsIVlhMspUHU3VCRVycBVzIxJz2jY11rwKOkEbgDU/C31Edum4TB9h/RXn3iNwvA+MQTFpblLqEyHW0rEDxU/TO7YVW+wV6JIf9uW/wD+sl/78dQlz5y4h/vE38fL/XahiN9qM4uhFzODkETy5B2x841BHnSM0R5HScDsS8QPpP6TWgeFGrOijDxcfwm/TWwWFcevUam0ejw0Vso/RGF8lGmrbLilVG1kX5UcYJavSWhgCcZJPrNXxx11GkcxOZl3X0j66pYbURdLhj66K4RweS5YpFpyFLeUcDGQOePSKuc1FXfI5zi27E+JdJ7qe3t7Z3XqrbR1WldLqUXQp1jckDt760j4Q+ImeK4MymWKNog3VqAyOQWEijAO6qdsbipjoFdf8r3z+Gpf6BXX/K98/hqvfKPjXUm7S8LJcA4le3/FFl8bjguijaJWChPJXAhCHYghm2we04NdV4SePyW1vYQtdJc38Nybl3CjSCOs06kGAoHWBQMDITOBXJN4Pbo8+p98/hpl8HV2OQg98/gqb7Q8a6iPDTvyMK745cSXZvTJpuC6vrQBcMqhQQvLkoyO3fvrS4z04v7mWGWSYB7dtUWhFUK22WxjyicAb5GOzc5PXwc3n/I99vwVMeDa974Pfb8FDfqHjXUZ0HoBcS8IHEJ5YJZJVLW7a41EahA+CNbKPpHBI3PqxvVHCum17bTzTwygPcMWlBQFGYktq0HkQWbGO+tb9jO977f+cb8FI+DK977f+cb8FDf6HjXUXY+RjWPTG9jkuZFlBe7AE7MinUAGUY7FwHI29HdVN/x+4mt4LaRlMVv+1AKARtp3Ybnaug/Y0vO+3/nG/BSPg2ve+3/nH/BU36h411JsfIwuj3SW6sXZraTqy4AdSoZWxnSSpHMZO47zWhc+EbiLmQtLGTLEIX+aXeMdZgDuPzr7+mjH8G1532/84/8Ad1UfBxed9v8Azj/3dRY6h411DsG+4zF6a3o8UxIn+pjEHza+SOr6ryvO8kdtLgnTW+tXmkglCmd2eQFFZC7EkuFI8k7nl9+BjQPg6u/Og99/7uonwe3fnQe+/wCCm32j411Du0tDO4P0zvrWWaaKby5zmUuqsHbJIbBGARk4x2bcqtn6dcQe4iuWmHXQoUVwiDKt9JXXGGz6qL/Y/uvOg99/7um/0AuvOg99/wC7qb7R8aDusvCc5xPiElxM80pzJI2pyAACcAZCjlyoftroeIdDLiGN5HMOlBk4ZicegFBXPquDVkKsKivF3BKm4cGrG5wq7KxgDvNFm+bvqPAolaLJGfKatDxZfNrBVlHO7o7WHjPZxs+4z/HW7zSo02yebSqrNDQvy1NRRcP3FFjh1UrxAZFF/KIxzq6V7menyOO4gmJXHcx/TXTeDj/eW/iW/rpXL8SlzK5/fGtDorxxbWUyOrMDGVwuM5LKc7kbeSavrwc6LiudjmwajUu9T2CpA1ww8JMH1M/9D8VOPCTB9TP/AEPxVwtxxHh+xu3inqF2t7OsmWlyjSXKIDk6QL6KIs2Tg6VkIXsAHpq08XmfA1hdXUHyRgqS1izb53B8ZkBB7MD1gDwiwfm8xG/ZH28/yql+yVAP+Hm/6fo/fegeytbo1eey+xkbjyU/uaN30imQPhkOlm5ry0rcnq+faYF9PlH0UJP0uuUMmDGQol0gp2qb4LyOTjxRPa32C23hDtUZ2FtPqcgsSVbJUkjm5xjUdh30UvhRtx/w03/T/F6T7amwkv8Axv0K27/3fc1P9IZxq1PF5HUDbSwIluZ4tTMCRq0RJkDYMWroeHX7tawSlGkeSOFmCaRgyKpZsMwAUZJ55x31xTeFG3IINtNgjBHzfLu+lUbbwn28aKiW0wVFVVGU2VRhR9LuFZ6uDqyX6aVuPlyBGSXOR1HSVZWmto4XKljIWxIyDCGIkkL9LbUNJ28qhODcallERkkRAzZOyHPkwHqiA3kkmVgPysac9ucVvCtB+bze1PjUP2U4PzabnnmnPv51I4WuoKDpXt38PP8A50JdXvc6TonfSSxsJDnR1YBJyxBjDFmbtJJNHOWljYaXiZg6jJAcc1DAoTjsI3zy5Vxn7KkPZbTe1PjVbeFGL83l9qfGkngcRKbkqdvVfkthUilZsHbpBcIqtq+mvWjXlsKz3bKu528mKMbUfLxuZdRDDbrtiM7r48VOee3i0Yx6/sDbwmRfm8vtSqn8JERyPF5d/wB8oO/pG451tlSqS50fdAjKK/v+51/DZi6ZJ1EPIurbcJIyg7bclHKiTXB2/hChRdK28oAyfpA7kkkkk5JJJqf7JEf1EvvLWSeAruTahw9Pya4Yimoq8vub/TD/AHKf+LNeQV2XGunSTwSRCGRS6lQSy4Ge0gVxgNdXs+jOlTamrcfwZMTUjOScdDs+iiZg/lt/ZWyIhXPdG7oLDj9839lavygKprRednUwz/bj9AgxUqFHEBSqjIzRmOTWU0QJDihhRcQ2rqysc2nFmdIhLE4NU6D3Gtd1FQKimUymWHV73M1IW7jUxbP5prSTFWFqDqDLCp95mLbt5pqD27eaa2VqJNDasZYOOpjdQ3mn7qbqG7jWuaQAo7VivCx1MfxdvNP3VLxdj+SfurrujPCUuZjGzlPJLKQAckYyN/QSfsrrE8HsY/dn91az1u0KdJ5Zc/oxN3gnxbPJfFH80/dT+KP5p+74165/oDH9a/urQXGeiUUEMkplfyFJAwu55KPtJAqmPalKTSXN+TH3ej4n89Dy7xN/NPtHxp/En80/d8a6EMKcEVr270LdxhqznfEZPMPtHxpGxk8w+0fGukDCn1CpvEtA7hT1fscz4hJ5h9o+NOLGTzD7R8a6XUKfUKG8S0DuFPV+xzPiEnmH2r8aQsJPMPtX410wYVIOKG8S0JuFPV+34Mrh0DBcEYOTt/8AFFdWaODio9YKzzqNu9jbTpxjFR0ANBpUbrFKkzvQsyo5cSmiYpzih1johIq6jSPPpzQxnJpmlNLq96XV0vAb9bGExqYmNQEVSEdTgOs5MTkUxnNIRU/VUOA6zkRMafrTT9VUhFQug5ZBXBuImGeKXsR1J/g5w39EmvdUYEAjcEZH28jXgQhr2PoVeCWzi70URt60AG/rGD9tcbtaneMZr6EcX3m7XAeFjiGI4YAd3cuw/epsM/yj/Rr0CvF+l954xeyuN1Q9UvqTYn3tVY+zKeatmfKPH8C5W+CMPrTTmY1Z1NIW9ejui3JMq6803XmiBbeikbejmiTJMpFwafxk1LxepC1qZok2cyk3RpG5PfV4tDTeKGpmiDZVAbxg99N4w1FeKGl4me6lzxDsagF15pUSbM0qmeBNhVEqVdpqhzjlRUO9Ft8wpK9hitRCCrGFVSeilTuO0oq5IpT6aaE5q3TQbZZFJq5EAU+mncbVKIZocbXCnHNlIhKkI6uEdJ12pb3LmoxRWI67Twb3ul5IexhrX1rs33Y9lcfCM7Vq8GlMM0cnmsM/wTs33E1nxMM9NwBKEalNtHpPH+IdRbyy9qKSPSx2Ue0ivHraLCjO57T3ntNd34Tbv5uKBT9Ni7elUxpHvEH+TXG26Z2NZuz6eSjm1fsvjM+EUc3EgIxUurFGG3xUWhGK15jouMUDqgqXVip20e+DRotKjdmSKg1cz+qFOIxRzW4qqKHfFDMNaJSIxTrEKPFptTrbClzEsgAQCp+Liio7fei1sqSUiNpGMYRSrX8RFKqtoDMjkvEqJhsz2Vs3UAHKiLSEKMmum6vC5xo0ZZ7GBc2RBqg2ldTKinnQt1CANhSxq9w1WjJXZhJa4O1XXFqdq17WEDc1dIinnUdXiGFGbgc8tvU0gOdq17iIY2praEDc020Vrlaozz2AZoDgZqoQ1uFVNVzRLjaq41e40VKMr3uZKw0XJEdIzRFpB2mjmQHnSTqcRqVGTi/MxrlnkcM5J0oqL6lpLDWrLAuNqjaW/aaG0VgKi4uwM0R071SsVbjICMVW0K45VWqhfKDZmRw0f1R070rSDfJrS0jlSykGN0jHENWCCtTql7qphiyd6DkWqRVHD5NQWGtLAxinVBSXF2gHHBRUUW1Oi70SuKSTFlMFMNKitqVVXFzM4D5RqxeI1zwm/X7asWau06RRvCNxr+oHiFY5m3p2kobIm8I1/H6Qv/TWN1tJZqmzGVdG547T+OVjLLT9dU2YyrI2VvKmLusVZamJqV0x1VRtC7qQvKxhPUvGKR0h1VRteOVNb2sLr6l4xS7IsVRG6L6pC9rBFxT+M0uyDnRvreVIX9c/43TeM1NkTPE6IcRqQ4hXN+NUvHKGyZLxOjPEfTUhxKuY8b9NLxv01NkyXgdSOJVIcTrllvPTTG+9NI6LB+g6n5U9NKuT8c9NKl3dgtEwgp3/AF7asQGpKP19lTQV2WzhRhcRU/qaYg99X4qMi0ikWukD5pKKmF3qxVotixgQGaVWgUtNLctVMgM0+o1LFICpcOWw2o0tRqWKcUANElqRU1YlSAFVtmpQB8Gn0miRinwKGYbKgUIakENFACnAFDMFQQKI6XUmjBirBihnJkRm9QabqDWixFJcVM7JkQAsJqBgNam1NtildRjZImX4uaVaeRSpdoxtnExJdOfIDAfviCefPYDHqrf6O9Eri6GpQEj+sfIB79AAy36PTWinALL62f8A6f4a9B6P8TgdFiiYAxqq6DgNhQACB2j1VMXinCF6a/4crYzgrswbbweQKvlu8jbZwQi898AAnlntrQj6H2a8oQfSzO36TiirvhkrSvIjBNShT25xIGDhlAK4XWMbglhnYbvcWkxhC9YA6sh1DPlBcalYnJGrB3HsO4rkyq1JW/c5+n2BGbfNAE3AbNTgwwA4zgqucZAB9pA+0UNcdGrM7GJVOCdmZTgczgEbb1VP0emMmszasAhS2otpM0EoU57upK+nVk7054NMdBaUMVQK5Oo9biSJiSPyNSxkEDzs78jauFv3X7lkZS8IDc9CoGHkM6Hs3DL7D8a5bjPRqa3GrZ0HNlzt6WXs9e4rt7bhcyujNOzKpTIJbygqSqwxnG5kQ/8ApjtOzdIuNRQRsHILMCBHzZsg8x2L6TVtPEVYzUYvOWc43aseX6qbVWhBBDpGTLnHctP1MHfN7Frq50HYzfEzw1LVWoiWva1x9gSp9XZ+dc+6nwqZ1oxHTkAI1Tya0Y1s+1rn7EX4VcBZedde4vwpHLyZcuBjgmpaq1yll5137i/CmPiPn3XuL8KGbyY2YytRpwxrSeSx7JLnPpRfhVLT2nY8/urUv5PoTaLUD1GnDGrWnt/Ol91are5j5gyYzjJUeyjx0DtFr7kSTSDGom7Tvf3R8ait2mdy3uj41Mr0BtI6rqWBzSLGnW5i86T3R8ambmDtaX3B8aVp6E20dfcq1Gmohbi27Xm/mxTUvHR9GNto6/Y7tOjK/WH2CqrjomjfujAjcEDcHvB7DWYvHbjzk9z/ADVcONXHnp7h/FVdpp8x3CpJWZrxWN5Hjq7x2A/JdUfPrLDV99XC+vFHlLC3qVlP9YisUcWuPPT3P81OeJz+enuf5qqcIvnFFDwrNV+LXP1Ke8fhQsvELxvopEvrDN/5Cgm4rP56+5/mqs8Tn89fc/zUuyguUV7jRwsvEWy2V7JnXdFQexFVfYRv99Zg6IopyZNR5kkfeTmipeLTj8tfc/zUlv5iASyjI8z/ABp05pcLL6cP9F8MKo8Xx+oFLwlQPpj2VSOFA5GtaOZ5T+WPc/xpzZXDMViDykAFuriLFQdl1YPbg+w08c7dky+pUhCN5cAFej3L51fZ/jTHo8frV591bUfDJcDXbcY1YGookATON9AZCQPXT/Jb/mvG/dt/7utW71tV89DlvtGhfv8Ab8gFv0Uc/uqew/Gix0Pk+tX3T8atHD5Pzbjn/t/7urBZy/m/Hf8A2393Q3atqvnoJ/U4Llf2/IK3Q6Q/uqe6fjUG6EyH91X3T8aXErK/OnxaHiY56uvWNs8tOjq1XH5Wc+iubl41eKzK0rqykqykYIYHBUjOxBFK6FaPevnoWRxsai5/Opt3PQxl5zL7D8azZeAaScyrtz2NBPxq5POYn9fXVJ4jOech9n+NFQq+JfPQZVaXen89S6Th67DrF35fr9lDzlQunWuA2c95K7D7jUXuJe1/u5eqq3LbZbmAeXfVqjLvfzoLOdOzyx+dSLyKSBqGQP7M/oqslT+UOfw/wqUmc4z91VuWHbViRnlLi7r51CooxgjWu3P20UlpnHlruNqzl142bGQOyrkMvY/3f41VNS1+dDRTlT8PzqacXCSRkOtNQayTfWn9ftpqocZ+JfPQvvHwP2/J3qTwfmcnsT8VWeMw/mknsT8VZKdHW7p/6P4qkejbd0/9H8VVvLqXKK19zTN3F+aS+xPxUjeRfmkvsX8VZR6Ot3T/ANH8VRPR9vNn/o/ipbR1GyLX3NN76H81k9i/iqHyhB+bS+xfxVlngD+bN/R/FUDwCTzZv6P4qmWOo+Ra+5sG8gP/AA0n2hfxVBr+D83k+78VZx4I/dL93xqtuCyd0n3fGhlhqOorX3NL5Rg+ol+741fwyCG6M0Z1wxyS2COWIzvNKBgnIBPL7awm4NJ3Sfd8aM4bAsaTRz28s8cwiyA/VkGJmYeUAc/S5Vfh8kZ3uY8fRlOi1BXfDvOl4lYQpxBrQcKiaJGttMqxkMFLRa5pZSfnE8plKnnp586N4v0bsZLsWqwxRjxmIOYrd4mRDAZAjXO6N1jgLtg+VgbjNZ/ynJJHGPFrtkQo8eeKxKQV3QkMwY42OG5YqPErySdOrmtLmRMhtLcWgxqU5U/S5g711EeXadyQ4VbyX8tq/CV6mKdMSwRshRAMjrWU/PK+BsMEAnnij+kXQyzuFt2tY7URyXQRniQRusWh+tXI2croJ3wRprMvbyWUIJLW6bqzlP8AbEIII2DZD5Lek71bLxadnDm1udSqVB+WIBgHGRgNjfA39FEF33FXTno/ZxpaXlrDF1TukRMDKUD9YOrk1IcNurqT36a5npFd2i3l0JYJXcXU+WV9IPzrEYGe6ta942I41t5LK6MY0ssY4j1yeS+pc9WGGzLnBPZXE8bElxcTTmN162V5NOCdOticZwM86oqZXwbNmGjUXFLgGvf2XZbzD/1P8aoN7a9kMvv1m+IP5r+yoGzbub2VVkjq+prz1PD7Gg17Af3OT3qHluIjyV/e9lD+Kt3Gn6g9opskdfcjq1PCuhLr07n9tSW4j7VY/aPhVJt6bxYntHtFHLHUXaVPCugaLqHzJPeHwq9b+DzJfeHwrO8TPevvD40hYN3r7y/GlcIa+5NtW8Psa68Stvq5veX4UqzV4e3envr8aVLs6evuTb1vD7HtsdW09KuazYRNQampUHyCiFI0qVIOQNRampUoyJJSalSogfM4ziH7Y3rNVrSpV0o8jmS5sepClSoinSdHfoH11q09KsNX+bN1P+KMu95H11lXHMfZSpUiNUAFvon1is6f6a/Z+mlSq+BpiBj8r7P00dB+R+vbSpU8goOg/K/Xtopfyf17aalWefMqkakPL7TSpUqrKT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 descr="http://www.stat.columbia.edu/~gelman/arm/cov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00" y="2427573"/>
            <a:ext cx="2849630" cy="381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83828" y="4339991"/>
            <a:ext cx="36205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err="1"/>
              <a:t>En</a:t>
            </a:r>
            <a:r>
              <a:rPr lang="en-AU" sz="1400" dirty="0"/>
              <a:t> el enlace de </a:t>
            </a:r>
            <a:r>
              <a:rPr lang="en-AU" sz="1400" dirty="0" err="1"/>
              <a:t>abajo</a:t>
            </a:r>
            <a:r>
              <a:rPr lang="en-AU" sz="1400" dirty="0"/>
              <a:t> </a:t>
            </a:r>
            <a:r>
              <a:rPr lang="en-AU" sz="1400" dirty="0" err="1"/>
              <a:t>está</a:t>
            </a:r>
            <a:r>
              <a:rPr lang="en-AU" sz="1400" dirty="0"/>
              <a:t> el material, bases de </a:t>
            </a:r>
            <a:r>
              <a:rPr lang="en-AU" sz="1400" dirty="0" err="1"/>
              <a:t>datos</a:t>
            </a:r>
            <a:r>
              <a:rPr lang="en-AU" sz="1400" dirty="0"/>
              <a:t> y </a:t>
            </a:r>
            <a:r>
              <a:rPr lang="en-AU" sz="1400" dirty="0" err="1"/>
              <a:t>códigos</a:t>
            </a:r>
            <a:r>
              <a:rPr lang="en-AU" sz="1400" dirty="0"/>
              <a:t> de R:</a:t>
            </a:r>
          </a:p>
          <a:p>
            <a:endParaRPr lang="en-AU" sz="1400" dirty="0"/>
          </a:p>
          <a:p>
            <a:r>
              <a:rPr lang="en-AU" sz="1400" dirty="0">
                <a:hlinkClick r:id="rId3"/>
              </a:rPr>
              <a:t>http://www.stat.columbia.edu/~gelman/arm/</a:t>
            </a:r>
            <a:r>
              <a:rPr lang="en-AU" sz="1400" dirty="0"/>
              <a:t>  </a:t>
            </a:r>
          </a:p>
          <a:p>
            <a:endParaRPr lang="en-AU" sz="1400" dirty="0"/>
          </a:p>
          <a:p>
            <a:r>
              <a:rPr lang="en-AU" sz="1400" dirty="0"/>
              <a:t>El </a:t>
            </a:r>
            <a:r>
              <a:rPr lang="en-AU" sz="1400" dirty="0" err="1"/>
              <a:t>libro</a:t>
            </a:r>
            <a:r>
              <a:rPr lang="en-AU" sz="1400" dirty="0"/>
              <a:t> </a:t>
            </a:r>
            <a:r>
              <a:rPr lang="en-AU" sz="1400" dirty="0" err="1"/>
              <a:t>está</a:t>
            </a:r>
            <a:r>
              <a:rPr lang="en-AU" sz="1400" dirty="0"/>
              <a:t> </a:t>
            </a:r>
            <a:r>
              <a:rPr lang="en-AU" sz="1400" dirty="0" err="1"/>
              <a:t>en</a:t>
            </a:r>
            <a:r>
              <a:rPr lang="en-AU" sz="1400" dirty="0"/>
              <a:t>: shorturl.at/</a:t>
            </a:r>
            <a:r>
              <a:rPr lang="en-AU" sz="1400" dirty="0" err="1"/>
              <a:t>inEKY</a:t>
            </a:r>
            <a:r>
              <a:rPr lang="en-A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132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Forma de evaluación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97889"/>
              </p:ext>
            </p:extLst>
          </p:nvPr>
        </p:nvGraphicFramePr>
        <p:xfrm>
          <a:off x="534380" y="2281160"/>
          <a:ext cx="8229600" cy="24439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6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¿Qué se evalúa?</a:t>
                      </a:r>
                      <a:endParaRPr lang="es-CO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¿Cómo se evalúa?</a:t>
                      </a:r>
                      <a:endParaRPr lang="es-CO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Porcentaje</a:t>
                      </a:r>
                      <a:endParaRPr lang="es-CO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55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O" sz="2000" kern="1200" dirty="0">
                          <a:effectLst/>
                        </a:rPr>
                        <a:t>GLM</a:t>
                      </a:r>
                      <a:endParaRPr lang="es-CO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O" sz="2000" kern="1200" dirty="0">
                          <a:effectLst/>
                        </a:rPr>
                        <a:t>Evaluación 1</a:t>
                      </a:r>
                      <a:endParaRPr lang="es-CO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000" u="none" strike="noStrike" dirty="0">
                          <a:effectLst/>
                        </a:rPr>
                        <a:t>30%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6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O" sz="2000" kern="1200" dirty="0">
                          <a:effectLst/>
                        </a:rPr>
                        <a:t>LMM</a:t>
                      </a:r>
                      <a:endParaRPr lang="es-CO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O" sz="2000" kern="1200" dirty="0">
                          <a:effectLst/>
                        </a:rPr>
                        <a:t>Evaluación 2</a:t>
                      </a:r>
                      <a:endParaRPr lang="es-CO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000" u="none" strike="noStrike" dirty="0">
                          <a:effectLst/>
                        </a:rPr>
                        <a:t>25%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6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O" sz="2000" kern="1200" dirty="0">
                          <a:effectLst/>
                        </a:rPr>
                        <a:t>GLMM</a:t>
                      </a:r>
                      <a:endParaRPr lang="es-CO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O" sz="2000" kern="1200" dirty="0">
                          <a:effectLst/>
                        </a:rPr>
                        <a:t>Evaluación 3</a:t>
                      </a:r>
                      <a:endParaRPr lang="es-CO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000" u="none" strike="noStrike" dirty="0">
                          <a:effectLst/>
                        </a:rPr>
                        <a:t>25%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6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O" sz="2000" kern="1200" dirty="0">
                          <a:effectLst/>
                        </a:rPr>
                        <a:t>Aplicación de modelos vistos</a:t>
                      </a:r>
                      <a:endParaRPr lang="es-CO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O" sz="2000" kern="1200" dirty="0">
                          <a:effectLst/>
                        </a:rPr>
                        <a:t>Seminario</a:t>
                      </a:r>
                      <a:endParaRPr lang="es-CO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000" u="none" strike="noStrike" dirty="0">
                          <a:effectLst/>
                        </a:rPr>
                        <a:t>20%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937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Reglas de juego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99592" y="1700808"/>
            <a:ext cx="727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800" dirty="0"/>
              <a:t>Respeto</a:t>
            </a:r>
          </a:p>
          <a:p>
            <a:pPr marL="285750" indent="-285750">
              <a:buFont typeface="Arial" pitchFamily="34" charset="0"/>
              <a:buChar char="•"/>
            </a:pPr>
            <a:endParaRPr lang="es-CO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/>
              <a:t>Dedicación</a:t>
            </a:r>
          </a:p>
          <a:p>
            <a:pPr marL="285750" indent="-285750">
              <a:buFont typeface="Arial" pitchFamily="34" charset="0"/>
              <a:buChar char="•"/>
            </a:pPr>
            <a:endParaRPr lang="es-CO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/>
              <a:t>Cero excusas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71CE-433D-41FE-991B-22DED93082AD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332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309</Words>
  <Application>Microsoft Office PowerPoint</Application>
  <PresentationFormat>On-screen Show (4:3)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Tema de Office</vt:lpstr>
      <vt:lpstr>PowerPoint Presentation</vt:lpstr>
      <vt:lpstr>Datos del docente</vt:lpstr>
      <vt:lpstr>¿De qué se trata el curso?</vt:lpstr>
      <vt:lpstr>¿De qué se trata el curso?</vt:lpstr>
      <vt:lpstr>Animación</vt:lpstr>
      <vt:lpstr>Contenido temático (resumido)</vt:lpstr>
      <vt:lpstr>Bibliografía</vt:lpstr>
      <vt:lpstr>Forma de evaluación</vt:lpstr>
      <vt:lpstr>Reglas de juego</vt:lpstr>
      <vt:lpstr>¿Qué es un crédito académico?</vt:lpstr>
      <vt:lpstr>¿Qué es un crédito académico?</vt:lpstr>
      <vt:lpstr>¡Éxitos en el curso!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diseño de experimentos</dc:title>
  <dc:creator>Freddy Hernández Barajas</dc:creator>
  <cp:lastModifiedBy>Freddy Hernandez</cp:lastModifiedBy>
  <cp:revision>91</cp:revision>
  <dcterms:created xsi:type="dcterms:W3CDTF">2014-01-14T13:55:05Z</dcterms:created>
  <dcterms:modified xsi:type="dcterms:W3CDTF">2019-09-18T13:48:54Z</dcterms:modified>
</cp:coreProperties>
</file>