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1" r:id="rId2"/>
    <p:sldId id="256" r:id="rId3"/>
    <p:sldId id="282" r:id="rId4"/>
    <p:sldId id="283" r:id="rId5"/>
    <p:sldId id="284" r:id="rId6"/>
    <p:sldId id="285" r:id="rId7"/>
    <p:sldId id="286" r:id="rId8"/>
    <p:sldId id="287" r:id="rId9"/>
    <p:sldId id="290" r:id="rId10"/>
    <p:sldId id="288" r:id="rId11"/>
    <p:sldId id="289"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281"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C8E38-D7F2-4863-89EA-68B308581FF6}" type="datetimeFigureOut">
              <a:rPr lang="es-PE" smtClean="0"/>
              <a:t>23/09/2019</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2ECA1-15F8-43BA-A42C-3E8D4EEE553F}" type="slidenum">
              <a:rPr lang="es-PE" smtClean="0"/>
              <a:t>‹Nº›</a:t>
            </a:fld>
            <a:endParaRPr lang="es-PE"/>
          </a:p>
        </p:txBody>
      </p:sp>
    </p:spTree>
    <p:extLst>
      <p:ext uri="{BB962C8B-B14F-4D97-AF65-F5344CB8AC3E}">
        <p14:creationId xmlns:p14="http://schemas.microsoft.com/office/powerpoint/2010/main" val="1063839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61FC075-84AB-43DB-B50D-DF35DB12638B}" type="datetimeFigureOut">
              <a:rPr lang="es-PE" smtClean="0"/>
              <a:t>23/09/2019</a:t>
            </a:fld>
            <a:endParaRPr lang="es-PE"/>
          </a:p>
        </p:txBody>
      </p:sp>
      <p:sp>
        <p:nvSpPr>
          <p:cNvPr id="5" name="Footer Placeholder 4"/>
          <p:cNvSpPr>
            <a:spLocks noGrp="1"/>
          </p:cNvSpPr>
          <p:nvPr>
            <p:ph type="ftr" sz="quarter" idx="11"/>
          </p:nvPr>
        </p:nvSpPr>
        <p:spPr>
          <a:xfrm>
            <a:off x="5332412" y="5883275"/>
            <a:ext cx="4324044" cy="365125"/>
          </a:xfrm>
        </p:spPr>
        <p:txBody>
          <a:bodyPr/>
          <a:lstStyle/>
          <a:p>
            <a:endParaRPr lang="es-PE"/>
          </a:p>
        </p:txBody>
      </p:sp>
      <p:sp>
        <p:nvSpPr>
          <p:cNvPr id="6" name="Slide Number Placeholder 5"/>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4182967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61FC075-84AB-43DB-B50D-DF35DB12638B}" type="datetimeFigureOut">
              <a:rPr lang="es-PE" smtClean="0"/>
              <a:t>23/09/2019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104639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61FC075-84AB-43DB-B50D-DF35DB12638B}" type="datetimeFigureOut">
              <a:rPr lang="es-PE" smtClean="0"/>
              <a:t>23/09/2019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4219900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61FC075-84AB-43DB-B50D-DF35DB12638B}" type="datetimeFigureOut">
              <a:rPr lang="es-PE" smtClean="0"/>
              <a:t>23/09/2019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1762840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61FC075-84AB-43DB-B50D-DF35DB12638B}" type="datetimeFigureOut">
              <a:rPr lang="es-PE" smtClean="0"/>
              <a:t>23/09/2019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1888228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61FC075-84AB-43DB-B50D-DF35DB12638B}" type="datetimeFigureOut">
              <a:rPr lang="es-PE" smtClean="0"/>
              <a:t>23/09/2019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642782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61FC075-84AB-43DB-B50D-DF35DB12638B}" type="datetimeFigureOut">
              <a:rPr lang="es-PE" smtClean="0"/>
              <a:t>23/09/2019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2118088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1FC075-84AB-43DB-B50D-DF35DB12638B}" type="datetimeFigureOut">
              <a:rPr lang="es-PE" smtClean="0"/>
              <a:t>23/09/2019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10325603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1FC075-84AB-43DB-B50D-DF35DB12638B}" type="datetimeFigureOut">
              <a:rPr lang="es-PE" smtClean="0"/>
              <a:t>23/09/2019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183690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61FC075-84AB-43DB-B50D-DF35DB12638B}" type="datetimeFigureOut">
              <a:rPr lang="es-PE" smtClean="0"/>
              <a:t>23/09/2019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a:xfrm>
            <a:off x="10951856" y="5867131"/>
            <a:ext cx="551167" cy="365125"/>
          </a:xfrm>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219361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61FC075-84AB-43DB-B50D-DF35DB12638B}" type="datetimeFigureOut">
              <a:rPr lang="es-PE" smtClean="0"/>
              <a:t>23/09/2019</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150306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61FC075-84AB-43DB-B50D-DF35DB12638B}" type="datetimeFigureOut">
              <a:rPr lang="es-PE" smtClean="0"/>
              <a:t>23/09/2019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30325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61FC075-84AB-43DB-B50D-DF35DB12638B}" type="datetimeFigureOut">
              <a:rPr lang="es-PE" smtClean="0"/>
              <a:t>23/09/2019</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203281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61FC075-84AB-43DB-B50D-DF35DB12638B}" type="datetimeFigureOut">
              <a:rPr lang="es-PE" smtClean="0"/>
              <a:t>23/09/2019</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399493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FC075-84AB-43DB-B50D-DF35DB12638B}" type="datetimeFigureOut">
              <a:rPr lang="es-PE" smtClean="0"/>
              <a:t>23/09/2019</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83995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61FC075-84AB-43DB-B50D-DF35DB12638B}" type="datetimeFigureOut">
              <a:rPr lang="es-PE" smtClean="0"/>
              <a:t>23/09/2019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231310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61FC075-84AB-43DB-B50D-DF35DB12638B}" type="datetimeFigureOut">
              <a:rPr lang="es-PE" smtClean="0"/>
              <a:t>23/09/2019</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14B6E50A-D971-4608-A57C-3F1CF746B62F}" type="slidenum">
              <a:rPr lang="es-PE" smtClean="0"/>
              <a:t>‹Nº›</a:t>
            </a:fld>
            <a:endParaRPr lang="es-PE"/>
          </a:p>
        </p:txBody>
      </p:sp>
    </p:spTree>
    <p:extLst>
      <p:ext uri="{BB962C8B-B14F-4D97-AF65-F5344CB8AC3E}">
        <p14:creationId xmlns:p14="http://schemas.microsoft.com/office/powerpoint/2010/main" val="72745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1FC075-84AB-43DB-B50D-DF35DB12638B}" type="datetimeFigureOut">
              <a:rPr lang="es-PE" smtClean="0"/>
              <a:t>23/09/2019</a:t>
            </a:fld>
            <a:endParaRPr lang="es-P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P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B6E50A-D971-4608-A57C-3F1CF746B62F}" type="slidenum">
              <a:rPr lang="es-PE" smtClean="0"/>
              <a:t>‹Nº›</a:t>
            </a:fld>
            <a:endParaRPr lang="es-PE"/>
          </a:p>
        </p:txBody>
      </p:sp>
    </p:spTree>
    <p:extLst>
      <p:ext uri="{BB962C8B-B14F-4D97-AF65-F5344CB8AC3E}">
        <p14:creationId xmlns:p14="http://schemas.microsoft.com/office/powerpoint/2010/main" val="727848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ozilla.org/es/docs/Web/CSS/Pseudo-classes"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mozilla.org/es/docs/Web/CSS/Pseudo-classes" TargetMode="External"/><Relationship Id="rId2" Type="http://schemas.openxmlformats.org/officeDocument/2006/relationships/hyperlink" Target="https://laboratoria.github.io/css-diner/" TargetMode="External"/><Relationship Id="rId1" Type="http://schemas.openxmlformats.org/officeDocument/2006/relationships/slideLayout" Target="../slideLayouts/slideLayout2.xml"/><Relationship Id="rId4" Type="http://schemas.openxmlformats.org/officeDocument/2006/relationships/hyperlink" Target="https://devcode.la/tutoriales/modelo-caja-cs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s/docs/Web/CSS/:hov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B3753211-8451-4D9E-A70E-3C53ED0560F3}"/>
              </a:ext>
            </a:extLst>
          </p:cNvPr>
          <p:cNvSpPr>
            <a:spLocks noGrp="1"/>
          </p:cNvSpPr>
          <p:nvPr>
            <p:ph type="subTitle" idx="1"/>
          </p:nvPr>
        </p:nvSpPr>
        <p:spPr>
          <a:xfrm>
            <a:off x="3230835" y="866445"/>
            <a:ext cx="8444641" cy="3733690"/>
          </a:xfrm>
        </p:spPr>
        <p:txBody>
          <a:bodyPr>
            <a:normAutofit fontScale="25000" lnSpcReduction="20000"/>
          </a:bodyPr>
          <a:lstStyle/>
          <a:p>
            <a:pPr algn="l">
              <a:lnSpc>
                <a:spcPct val="120000"/>
              </a:lnSpc>
            </a:pPr>
            <a:r>
              <a:rPr lang="es-ES" sz="17600" dirty="0">
                <a:latin typeface="Arial Rounded MT Bold" panose="020F0704030504030204" pitchFamily="34" charset="0"/>
              </a:rPr>
              <a:t>SESION 1</a:t>
            </a:r>
          </a:p>
          <a:p>
            <a:pPr algn="l">
              <a:lnSpc>
                <a:spcPct val="120000"/>
              </a:lnSpc>
            </a:pPr>
            <a:endParaRPr lang="es-ES" sz="17600" dirty="0">
              <a:latin typeface="Arial Rounded MT Bold" panose="020F0704030504030204" pitchFamily="34" charset="0"/>
            </a:endParaRPr>
          </a:p>
          <a:p>
            <a:pPr algn="l">
              <a:lnSpc>
                <a:spcPct val="120000"/>
              </a:lnSpc>
            </a:pPr>
            <a:r>
              <a:rPr lang="es-ES" sz="17600" dirty="0">
                <a:latin typeface="Arial Rounded MT Bold" panose="020F0704030504030204" pitchFamily="34" charset="0"/>
              </a:rPr>
              <a:t>Por: Nefelí Joñoruco Morales</a:t>
            </a:r>
            <a:endParaRPr lang="es-PE" sz="3600" dirty="0">
              <a:latin typeface="Arial Rounded MT Bold" panose="020F0704030504030204" pitchFamily="34" charset="0"/>
            </a:endParaRPr>
          </a:p>
        </p:txBody>
      </p:sp>
      <p:pic>
        <p:nvPicPr>
          <p:cNvPr id="5" name="Picture 2" descr="https://www.codigo.edu.pe/img/logoCodigo.png">
            <a:extLst>
              <a:ext uri="{FF2B5EF4-FFF2-40B4-BE49-F238E27FC236}">
                <a16:creationId xmlns:a16="http://schemas.microsoft.com/office/drawing/2014/main" id="{9B3FB68A-6988-40DE-976F-83C663D3B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7445" y="5473148"/>
            <a:ext cx="3006506" cy="92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2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odelo de caja CSS">
            <a:extLst>
              <a:ext uri="{FF2B5EF4-FFF2-40B4-BE49-F238E27FC236}">
                <a16:creationId xmlns:a16="http://schemas.microsoft.com/office/drawing/2014/main" id="{891E8F9C-819B-4F71-B8CD-7D1C6360F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733" y="971833"/>
            <a:ext cx="9405424" cy="4914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524D2CF-B549-4F75-B924-8C832F5A7139}"/>
              </a:ext>
            </a:extLst>
          </p:cNvPr>
          <p:cNvPicPr>
            <a:picLocks noChangeAspect="1"/>
          </p:cNvPicPr>
          <p:nvPr/>
        </p:nvPicPr>
        <p:blipFill>
          <a:blip r:embed="rId2"/>
          <a:stretch>
            <a:fillRect/>
          </a:stretch>
        </p:blipFill>
        <p:spPr>
          <a:xfrm>
            <a:off x="2110154" y="1144390"/>
            <a:ext cx="8784395" cy="4816857"/>
          </a:xfrm>
          <a:prstGeom prst="rect">
            <a:avLst/>
          </a:prstGeom>
        </p:spPr>
      </p:pic>
    </p:spTree>
    <p:extLst>
      <p:ext uri="{BB962C8B-B14F-4D97-AF65-F5344CB8AC3E}">
        <p14:creationId xmlns:p14="http://schemas.microsoft.com/office/powerpoint/2010/main" val="15148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2F4EA89-1A75-4379-BBD8-D042D84CB11B}"/>
              </a:ext>
            </a:extLst>
          </p:cNvPr>
          <p:cNvPicPr>
            <a:picLocks noChangeAspect="1"/>
          </p:cNvPicPr>
          <p:nvPr/>
        </p:nvPicPr>
        <p:blipFill>
          <a:blip r:embed="rId2"/>
          <a:stretch>
            <a:fillRect/>
          </a:stretch>
        </p:blipFill>
        <p:spPr>
          <a:xfrm>
            <a:off x="2531306" y="681195"/>
            <a:ext cx="8554036" cy="5495610"/>
          </a:xfrm>
          <a:prstGeom prst="rect">
            <a:avLst/>
          </a:prstGeom>
        </p:spPr>
      </p:pic>
    </p:spTree>
    <p:extLst>
      <p:ext uri="{BB962C8B-B14F-4D97-AF65-F5344CB8AC3E}">
        <p14:creationId xmlns:p14="http://schemas.microsoft.com/office/powerpoint/2010/main" val="128852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A423443-7074-4B1B-9A65-FF3AEE1C3355}"/>
              </a:ext>
            </a:extLst>
          </p:cNvPr>
          <p:cNvPicPr>
            <a:picLocks noChangeAspect="1"/>
          </p:cNvPicPr>
          <p:nvPr/>
        </p:nvPicPr>
        <p:blipFill>
          <a:blip r:embed="rId2"/>
          <a:stretch>
            <a:fillRect/>
          </a:stretch>
        </p:blipFill>
        <p:spPr>
          <a:xfrm>
            <a:off x="1671711" y="789988"/>
            <a:ext cx="9730446" cy="4865223"/>
          </a:xfrm>
          <a:prstGeom prst="rect">
            <a:avLst/>
          </a:prstGeom>
        </p:spPr>
      </p:pic>
    </p:spTree>
    <p:extLst>
      <p:ext uri="{BB962C8B-B14F-4D97-AF65-F5344CB8AC3E}">
        <p14:creationId xmlns:p14="http://schemas.microsoft.com/office/powerpoint/2010/main" val="3747174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D5C6F33-C339-4FC7-BB09-5FA650E14747}"/>
              </a:ext>
            </a:extLst>
          </p:cNvPr>
          <p:cNvPicPr>
            <a:picLocks noChangeAspect="1"/>
          </p:cNvPicPr>
          <p:nvPr/>
        </p:nvPicPr>
        <p:blipFill>
          <a:blip r:embed="rId2"/>
          <a:stretch>
            <a:fillRect/>
          </a:stretch>
        </p:blipFill>
        <p:spPr>
          <a:xfrm>
            <a:off x="1209821" y="1266093"/>
            <a:ext cx="10789921" cy="3946280"/>
          </a:xfrm>
          <a:prstGeom prst="rect">
            <a:avLst/>
          </a:prstGeom>
        </p:spPr>
      </p:pic>
    </p:spTree>
    <p:extLst>
      <p:ext uri="{BB962C8B-B14F-4D97-AF65-F5344CB8AC3E}">
        <p14:creationId xmlns:p14="http://schemas.microsoft.com/office/powerpoint/2010/main" val="2867368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24D6242-2493-4641-BF1D-DCE30709B97D}"/>
              </a:ext>
            </a:extLst>
          </p:cNvPr>
          <p:cNvPicPr>
            <a:picLocks noChangeAspect="1"/>
          </p:cNvPicPr>
          <p:nvPr/>
        </p:nvPicPr>
        <p:blipFill>
          <a:blip r:embed="rId2"/>
          <a:stretch>
            <a:fillRect/>
          </a:stretch>
        </p:blipFill>
        <p:spPr>
          <a:xfrm>
            <a:off x="1135297" y="1505243"/>
            <a:ext cx="10604338" cy="37016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773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4A903B0-C582-4F57-A37F-8CDAD73FB150}"/>
              </a:ext>
            </a:extLst>
          </p:cNvPr>
          <p:cNvPicPr>
            <a:picLocks noChangeAspect="1"/>
          </p:cNvPicPr>
          <p:nvPr/>
        </p:nvPicPr>
        <p:blipFill>
          <a:blip r:embed="rId2"/>
          <a:stretch>
            <a:fillRect/>
          </a:stretch>
        </p:blipFill>
        <p:spPr>
          <a:xfrm>
            <a:off x="2110153" y="697160"/>
            <a:ext cx="8425301" cy="54636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4379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2FEFF24-1BEE-434F-9650-6F007783BF92}"/>
              </a:ext>
            </a:extLst>
          </p:cNvPr>
          <p:cNvPicPr>
            <a:picLocks noChangeAspect="1"/>
          </p:cNvPicPr>
          <p:nvPr/>
        </p:nvPicPr>
        <p:blipFill>
          <a:blip r:embed="rId2"/>
          <a:stretch>
            <a:fillRect/>
          </a:stretch>
        </p:blipFill>
        <p:spPr>
          <a:xfrm>
            <a:off x="2250905" y="852288"/>
            <a:ext cx="8309170" cy="51534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9735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A7330-0407-4D28-9401-39BDFE361822}"/>
              </a:ext>
            </a:extLst>
          </p:cNvPr>
          <p:cNvPicPr>
            <a:picLocks noChangeAspect="1"/>
          </p:cNvPicPr>
          <p:nvPr/>
        </p:nvPicPr>
        <p:blipFill>
          <a:blip r:embed="rId2"/>
          <a:stretch>
            <a:fillRect/>
          </a:stretch>
        </p:blipFill>
        <p:spPr>
          <a:xfrm>
            <a:off x="1688124" y="814518"/>
            <a:ext cx="9618420" cy="48461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7992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B7D06EC-6014-402A-A0DE-FE688FDB4073}"/>
              </a:ext>
            </a:extLst>
          </p:cNvPr>
          <p:cNvPicPr>
            <a:picLocks noChangeAspect="1"/>
          </p:cNvPicPr>
          <p:nvPr/>
        </p:nvPicPr>
        <p:blipFill>
          <a:blip r:embed="rId2"/>
          <a:stretch>
            <a:fillRect/>
          </a:stretch>
        </p:blipFill>
        <p:spPr>
          <a:xfrm>
            <a:off x="2560320" y="769912"/>
            <a:ext cx="8680279" cy="55182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239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F75330E9-960F-4413-A67B-F0565E9E8709}"/>
              </a:ext>
            </a:extLst>
          </p:cNvPr>
          <p:cNvSpPr/>
          <p:nvPr/>
        </p:nvSpPr>
        <p:spPr>
          <a:xfrm>
            <a:off x="4859191" y="329681"/>
            <a:ext cx="2598505" cy="769441"/>
          </a:xfrm>
          <a:prstGeom prst="rect">
            <a:avLst/>
          </a:prstGeom>
        </p:spPr>
        <p:txBody>
          <a:bodyPr wrap="square">
            <a:spAutoFit/>
          </a:bodyPr>
          <a:lstStyle/>
          <a:p>
            <a:r>
              <a:rPr lang="es-PE" sz="4400" b="1" dirty="0"/>
              <a:t>AGENDA</a:t>
            </a:r>
          </a:p>
        </p:txBody>
      </p:sp>
      <p:pic>
        <p:nvPicPr>
          <p:cNvPr id="7" name="Picture 2" descr="https://www.codigo.edu.pe/img/logoCodigo.png">
            <a:extLst>
              <a:ext uri="{FF2B5EF4-FFF2-40B4-BE49-F238E27FC236}">
                <a16:creationId xmlns:a16="http://schemas.microsoft.com/office/drawing/2014/main" id="{32309804-BB96-4B8E-8CD3-B7DB978A2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466" y="251998"/>
            <a:ext cx="2192362" cy="675486"/>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a:extLst>
              <a:ext uri="{FF2B5EF4-FFF2-40B4-BE49-F238E27FC236}">
                <a16:creationId xmlns:a16="http://schemas.microsoft.com/office/drawing/2014/main" id="{1C586D91-404A-4F87-94DF-A8056F4FD55B}"/>
              </a:ext>
            </a:extLst>
          </p:cNvPr>
          <p:cNvSpPr/>
          <p:nvPr/>
        </p:nvSpPr>
        <p:spPr>
          <a:xfrm>
            <a:off x="3010486" y="2148463"/>
            <a:ext cx="8560191" cy="1754326"/>
          </a:xfrm>
          <a:prstGeom prst="rect">
            <a:avLst/>
          </a:prstGeom>
        </p:spPr>
        <p:txBody>
          <a:bodyPr wrap="square">
            <a:spAutoFit/>
          </a:bodyPr>
          <a:lstStyle/>
          <a:p>
            <a:r>
              <a:rPr lang="es-ES" sz="3600" b="1" dirty="0"/>
              <a:t>Selectores hijo, </a:t>
            </a:r>
            <a:r>
              <a:rPr lang="es-PE" sz="3600" b="1" dirty="0">
                <a:hlinkClick r:id="rId3">
                  <a:extLst>
                    <a:ext uri="{A12FA001-AC4F-418D-AE19-62706E023703}">
                      <ahyp:hlinkClr xmlns:ahyp="http://schemas.microsoft.com/office/drawing/2018/hyperlinkcolor" val="tx"/>
                    </a:ext>
                  </a:extLst>
                </a:hlinkClick>
              </a:rPr>
              <a:t>Pseudo-classes.</a:t>
            </a:r>
          </a:p>
          <a:p>
            <a:pPr marL="285750" indent="-285750" algn="just">
              <a:buFont typeface="Wingdings" panose="05000000000000000000" pitchFamily="2" charset="2"/>
              <a:buChar char="q"/>
            </a:pPr>
            <a:r>
              <a:rPr lang="es-ES" sz="3600" b="1" dirty="0"/>
              <a:t>Especificidad, Cascada y Herencia.</a:t>
            </a:r>
          </a:p>
          <a:p>
            <a:pPr marL="285750" indent="-285750" algn="just">
              <a:buFont typeface="Wingdings" panose="05000000000000000000" pitchFamily="2" charset="2"/>
              <a:buChar char="q"/>
            </a:pPr>
            <a:r>
              <a:rPr lang="es-ES" sz="3600" b="1" dirty="0"/>
              <a:t>Box Model &amp; Display.</a:t>
            </a:r>
            <a:endParaRPr lang="es-PE" sz="2800" dirty="0"/>
          </a:p>
        </p:txBody>
      </p:sp>
    </p:spTree>
    <p:extLst>
      <p:ext uri="{BB962C8B-B14F-4D97-AF65-F5344CB8AC3E}">
        <p14:creationId xmlns:p14="http://schemas.microsoft.com/office/powerpoint/2010/main" val="3157343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47D0938-CDAF-4E48-B141-1B46FAFCF5B7}"/>
              </a:ext>
            </a:extLst>
          </p:cNvPr>
          <p:cNvPicPr>
            <a:picLocks noChangeAspect="1"/>
          </p:cNvPicPr>
          <p:nvPr/>
        </p:nvPicPr>
        <p:blipFill>
          <a:blip r:embed="rId2"/>
          <a:stretch>
            <a:fillRect/>
          </a:stretch>
        </p:blipFill>
        <p:spPr>
          <a:xfrm>
            <a:off x="1603717" y="404447"/>
            <a:ext cx="10363199" cy="1128931"/>
          </a:xfrm>
          <a:prstGeom prst="rect">
            <a:avLst/>
          </a:prstGeom>
          <a:ln w="88900" cap="sq" cmpd="thickThin">
            <a:solidFill>
              <a:schemeClr val="accent1">
                <a:lumMod val="75000"/>
              </a:schemeClr>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771E1BA3-C9CD-404C-9F62-C10075DC06D8}"/>
              </a:ext>
            </a:extLst>
          </p:cNvPr>
          <p:cNvPicPr>
            <a:picLocks noChangeAspect="1"/>
          </p:cNvPicPr>
          <p:nvPr/>
        </p:nvPicPr>
        <p:blipFill>
          <a:blip r:embed="rId3"/>
          <a:stretch>
            <a:fillRect/>
          </a:stretch>
        </p:blipFill>
        <p:spPr>
          <a:xfrm>
            <a:off x="2003766" y="1813413"/>
            <a:ext cx="4411101" cy="4792434"/>
          </a:xfrm>
          <a:prstGeom prst="rect">
            <a:avLst/>
          </a:prstGeom>
          <a:ln w="38100" cap="sq">
            <a:solidFill>
              <a:schemeClr val="accent4">
                <a:lumMod val="75000"/>
              </a:schemeClr>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FD9A5D59-B0EA-4349-B227-CCAB27D875E5}"/>
              </a:ext>
            </a:extLst>
          </p:cNvPr>
          <p:cNvPicPr>
            <a:picLocks noChangeAspect="1"/>
          </p:cNvPicPr>
          <p:nvPr/>
        </p:nvPicPr>
        <p:blipFill>
          <a:blip r:embed="rId4"/>
          <a:stretch>
            <a:fillRect/>
          </a:stretch>
        </p:blipFill>
        <p:spPr>
          <a:xfrm>
            <a:off x="6786501" y="2912012"/>
            <a:ext cx="4918992" cy="1917821"/>
          </a:xfrm>
          <a:prstGeom prst="rect">
            <a:avLst/>
          </a:prstGeom>
          <a:ln w="127000" cap="sq">
            <a:solidFill>
              <a:schemeClr val="accent1">
                <a:lumMod val="75000"/>
              </a:schemeClr>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537139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1804AE9-D30C-4154-9239-9AC004E9AA8D}"/>
              </a:ext>
            </a:extLst>
          </p:cNvPr>
          <p:cNvPicPr>
            <a:picLocks noChangeAspect="1"/>
          </p:cNvPicPr>
          <p:nvPr/>
        </p:nvPicPr>
        <p:blipFill>
          <a:blip r:embed="rId2"/>
          <a:stretch>
            <a:fillRect/>
          </a:stretch>
        </p:blipFill>
        <p:spPr>
          <a:xfrm>
            <a:off x="1716258" y="914400"/>
            <a:ext cx="10002813" cy="4612330"/>
          </a:xfrm>
          <a:prstGeom prst="rect">
            <a:avLst/>
          </a:prstGeom>
          <a:ln w="38100" cap="sq">
            <a:solidFill>
              <a:schemeClr val="accent4">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418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BA91985-A882-4155-A9BC-A35D8A2BB4FE}"/>
              </a:ext>
            </a:extLst>
          </p:cNvPr>
          <p:cNvPicPr>
            <a:picLocks noChangeAspect="1"/>
          </p:cNvPicPr>
          <p:nvPr/>
        </p:nvPicPr>
        <p:blipFill>
          <a:blip r:embed="rId2"/>
          <a:stretch>
            <a:fillRect/>
          </a:stretch>
        </p:blipFill>
        <p:spPr>
          <a:xfrm>
            <a:off x="1503244" y="1529861"/>
            <a:ext cx="10468362" cy="3365696"/>
          </a:xfrm>
          <a:prstGeom prst="rect">
            <a:avLst/>
          </a:prstGeom>
          <a:ln w="38100" cap="sq">
            <a:solidFill>
              <a:srgbClr val="00B050"/>
            </a:solidFill>
            <a:prstDash val="solid"/>
            <a:miter lim="800000"/>
          </a:ln>
          <a:effectLst>
            <a:glow rad="139700">
              <a:schemeClr val="accent2">
                <a:satMod val="175000"/>
                <a:alpha val="40000"/>
              </a:schemeClr>
            </a:glow>
            <a:outerShdw blurRad="50800" dist="38100" dir="2700000" algn="tl" rotWithShape="0">
              <a:srgbClr val="000000">
                <a:alpha val="43000"/>
              </a:srgbClr>
            </a:outerShdw>
          </a:effectLst>
        </p:spPr>
      </p:pic>
    </p:spTree>
    <p:extLst>
      <p:ext uri="{BB962C8B-B14F-4D97-AF65-F5344CB8AC3E}">
        <p14:creationId xmlns:p14="http://schemas.microsoft.com/office/powerpoint/2010/main" val="2982069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A2D6424-1B75-46CD-859C-89EEF31D1028}"/>
              </a:ext>
            </a:extLst>
          </p:cNvPr>
          <p:cNvPicPr>
            <a:picLocks noChangeAspect="1"/>
          </p:cNvPicPr>
          <p:nvPr/>
        </p:nvPicPr>
        <p:blipFill>
          <a:blip r:embed="rId2"/>
          <a:stretch>
            <a:fillRect/>
          </a:stretch>
        </p:blipFill>
        <p:spPr>
          <a:xfrm>
            <a:off x="2970480" y="432769"/>
            <a:ext cx="7242663" cy="3846993"/>
          </a:xfrm>
          <a:prstGeom prst="rect">
            <a:avLst/>
          </a:prstGeom>
          <a:ln w="38100" cap="sq">
            <a:solidFill>
              <a:srgbClr val="00B050"/>
            </a:solidFill>
            <a:prstDash val="solid"/>
            <a:miter lim="800000"/>
          </a:ln>
          <a:effectLst>
            <a:glow rad="228600">
              <a:schemeClr val="accent2">
                <a:satMod val="175000"/>
                <a:alpha val="40000"/>
              </a:schemeClr>
            </a:glow>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517BB708-7742-43F8-A025-26E915173A11}"/>
              </a:ext>
            </a:extLst>
          </p:cNvPr>
          <p:cNvPicPr>
            <a:picLocks noChangeAspect="1"/>
          </p:cNvPicPr>
          <p:nvPr/>
        </p:nvPicPr>
        <p:blipFill>
          <a:blip r:embed="rId3"/>
          <a:stretch>
            <a:fillRect/>
          </a:stretch>
        </p:blipFill>
        <p:spPr>
          <a:xfrm>
            <a:off x="4417937" y="4807519"/>
            <a:ext cx="3890700" cy="1617712"/>
          </a:xfrm>
          <a:prstGeom prst="rect">
            <a:avLst/>
          </a:prstGeom>
          <a:ln w="38100" cap="sq">
            <a:solidFill>
              <a:schemeClr val="accent1">
                <a:lumMod val="50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46926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8F215517-7614-4EF0-AF30-D2799E56F4C0}"/>
              </a:ext>
            </a:extLst>
          </p:cNvPr>
          <p:cNvPicPr>
            <a:picLocks noChangeAspect="1"/>
          </p:cNvPicPr>
          <p:nvPr/>
        </p:nvPicPr>
        <p:blipFill>
          <a:blip r:embed="rId2"/>
          <a:stretch>
            <a:fillRect/>
          </a:stretch>
        </p:blipFill>
        <p:spPr>
          <a:xfrm>
            <a:off x="1826749" y="584248"/>
            <a:ext cx="4911676" cy="5366385"/>
          </a:xfrm>
          <a:prstGeom prst="rect">
            <a:avLst/>
          </a:prstGeom>
          <a:ln w="38100" cap="sq">
            <a:solidFill>
              <a:srgbClr val="00B050"/>
            </a:solidFill>
            <a:prstDash val="solid"/>
            <a:miter lim="800000"/>
          </a:ln>
          <a:effectLst>
            <a:glow rad="228600">
              <a:schemeClr val="accent2">
                <a:satMod val="175000"/>
                <a:alpha val="40000"/>
              </a:schemeClr>
            </a:glow>
            <a:outerShdw blurRad="50800" dist="38100" dir="2700000" algn="tl" rotWithShape="0">
              <a:srgbClr val="000000">
                <a:alpha val="43000"/>
              </a:srgbClr>
            </a:outerShdw>
          </a:effectLst>
        </p:spPr>
      </p:pic>
      <p:pic>
        <p:nvPicPr>
          <p:cNvPr id="5" name="Imagen 4">
            <a:extLst>
              <a:ext uri="{FF2B5EF4-FFF2-40B4-BE49-F238E27FC236}">
                <a16:creationId xmlns:a16="http://schemas.microsoft.com/office/drawing/2014/main" id="{3FB41E22-993F-4017-8130-AA865A1C0257}"/>
              </a:ext>
            </a:extLst>
          </p:cNvPr>
          <p:cNvPicPr>
            <a:picLocks noChangeAspect="1"/>
          </p:cNvPicPr>
          <p:nvPr/>
        </p:nvPicPr>
        <p:blipFill>
          <a:blip r:embed="rId3"/>
          <a:stretch>
            <a:fillRect/>
          </a:stretch>
        </p:blipFill>
        <p:spPr>
          <a:xfrm>
            <a:off x="7586041" y="2461846"/>
            <a:ext cx="3465083" cy="12573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62286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76040DA-5823-4A25-B8D0-E01536332B25}"/>
              </a:ext>
            </a:extLst>
          </p:cNvPr>
          <p:cNvSpPr>
            <a:spLocks noGrp="1"/>
          </p:cNvSpPr>
          <p:nvPr>
            <p:ph idx="1"/>
          </p:nvPr>
        </p:nvSpPr>
        <p:spPr>
          <a:xfrm>
            <a:off x="1389186" y="2350475"/>
            <a:ext cx="10395192" cy="3124201"/>
          </a:xfrm>
        </p:spPr>
        <p:txBody>
          <a:bodyPr/>
          <a:lstStyle/>
          <a:p>
            <a:r>
              <a:rPr lang="es-PE" dirty="0">
                <a:hlinkClick r:id="rId2"/>
              </a:rPr>
              <a:t>https://laboratoria.github.io/css-diner/#</a:t>
            </a:r>
            <a:endParaRPr lang="es-PE" dirty="0"/>
          </a:p>
          <a:p>
            <a:r>
              <a:rPr lang="es-PE" dirty="0">
                <a:hlinkClick r:id="rId3"/>
              </a:rPr>
              <a:t>https://developer.mozilla.org/es/docs/Web/CSS/Pseudo-classes</a:t>
            </a:r>
            <a:endParaRPr lang="es-PE" dirty="0"/>
          </a:p>
          <a:p>
            <a:r>
              <a:rPr lang="es-PE" dirty="0">
                <a:hlinkClick r:id="rId4"/>
              </a:rPr>
              <a:t>https://devcode.la/tutoriales/modelo-caja-css/</a:t>
            </a:r>
            <a:endParaRPr lang="es-PE" dirty="0"/>
          </a:p>
          <a:p>
            <a:endParaRPr lang="es-PE" dirty="0"/>
          </a:p>
        </p:txBody>
      </p:sp>
      <p:sp>
        <p:nvSpPr>
          <p:cNvPr id="4" name="Rectángulo 3">
            <a:extLst>
              <a:ext uri="{FF2B5EF4-FFF2-40B4-BE49-F238E27FC236}">
                <a16:creationId xmlns:a16="http://schemas.microsoft.com/office/drawing/2014/main" id="{474F0138-B41E-4D85-BA25-524C58934BF5}"/>
              </a:ext>
            </a:extLst>
          </p:cNvPr>
          <p:cNvSpPr/>
          <p:nvPr/>
        </p:nvSpPr>
        <p:spPr>
          <a:xfrm>
            <a:off x="4589586" y="846993"/>
            <a:ext cx="3569676" cy="107266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ES" sz="4000" dirty="0"/>
              <a:t>REFERENCIA</a:t>
            </a:r>
            <a:endParaRPr lang="es-PE" sz="4000" dirty="0"/>
          </a:p>
        </p:txBody>
      </p:sp>
    </p:spTree>
    <p:extLst>
      <p:ext uri="{BB962C8B-B14F-4D97-AF65-F5344CB8AC3E}">
        <p14:creationId xmlns:p14="http://schemas.microsoft.com/office/powerpoint/2010/main" val="3468002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82387F08-6F4B-4914-BEBB-B0A9280DDCC8}"/>
              </a:ext>
            </a:extLst>
          </p:cNvPr>
          <p:cNvSpPr/>
          <p:nvPr/>
        </p:nvSpPr>
        <p:spPr>
          <a:xfrm>
            <a:off x="1831114" y="461879"/>
            <a:ext cx="8529772"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ETIQUETAS DE CONTENIDO</a:t>
            </a:r>
          </a:p>
        </p:txBody>
      </p:sp>
      <p:sp>
        <p:nvSpPr>
          <p:cNvPr id="5" name="Elipse 4">
            <a:extLst>
              <a:ext uri="{FF2B5EF4-FFF2-40B4-BE49-F238E27FC236}">
                <a16:creationId xmlns:a16="http://schemas.microsoft.com/office/drawing/2014/main" id="{957D567E-21B1-45B5-BC65-CC56100FF92C}"/>
              </a:ext>
            </a:extLst>
          </p:cNvPr>
          <p:cNvSpPr/>
          <p:nvPr/>
        </p:nvSpPr>
        <p:spPr>
          <a:xfrm>
            <a:off x="1243584" y="1517904"/>
            <a:ext cx="4663440" cy="4334256"/>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5400" dirty="0">
                <a:solidFill>
                  <a:schemeClr val="tx1"/>
                </a:solidFill>
              </a:rPr>
              <a:t>VAMOS AL CODIGO</a:t>
            </a:r>
            <a:endParaRPr lang="es-PE" sz="5400" dirty="0">
              <a:solidFill>
                <a:schemeClr val="tx1"/>
              </a:solidFill>
            </a:endParaRPr>
          </a:p>
        </p:txBody>
      </p:sp>
      <p:pic>
        <p:nvPicPr>
          <p:cNvPr id="1026" name="Picture 2" descr="Resultado de imagen para GATO PROGRAMANDO  GIF">
            <a:extLst>
              <a:ext uri="{FF2B5EF4-FFF2-40B4-BE49-F238E27FC236}">
                <a16:creationId xmlns:a16="http://schemas.microsoft.com/office/drawing/2014/main" id="{EB76AF87-11A7-4C79-8DB3-3B1154BED43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284978" y="1835658"/>
            <a:ext cx="4264886" cy="426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11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E35B10-2CE9-4714-BD71-0A0BACA05B6C}"/>
              </a:ext>
            </a:extLst>
          </p:cNvPr>
          <p:cNvSpPr>
            <a:spLocks noGrp="1"/>
          </p:cNvSpPr>
          <p:nvPr>
            <p:ph type="title"/>
          </p:nvPr>
        </p:nvSpPr>
        <p:spPr>
          <a:xfrm>
            <a:off x="3390314" y="468598"/>
            <a:ext cx="5608661" cy="1158241"/>
          </a:xfrm>
        </p:spPr>
        <p:txBody>
          <a:bodyPr>
            <a:normAutofit/>
          </a:bodyPr>
          <a:lstStyle/>
          <a:p>
            <a:r>
              <a:rPr lang="es-ES" sz="6000" b="1" dirty="0"/>
              <a:t>Selector Hijo</a:t>
            </a:r>
            <a:endParaRPr lang="es-PE" sz="6000" b="1" dirty="0"/>
          </a:p>
        </p:txBody>
      </p:sp>
      <p:sp>
        <p:nvSpPr>
          <p:cNvPr id="3" name="Marcador de contenido 2">
            <a:extLst>
              <a:ext uri="{FF2B5EF4-FFF2-40B4-BE49-F238E27FC236}">
                <a16:creationId xmlns:a16="http://schemas.microsoft.com/office/drawing/2014/main" id="{9210C41A-63AA-4A56-A57F-FA5B7B6A3B4D}"/>
              </a:ext>
            </a:extLst>
          </p:cNvPr>
          <p:cNvSpPr>
            <a:spLocks noGrp="1"/>
          </p:cNvSpPr>
          <p:nvPr>
            <p:ph idx="1"/>
          </p:nvPr>
        </p:nvSpPr>
        <p:spPr>
          <a:xfrm>
            <a:off x="2104546" y="1733197"/>
            <a:ext cx="8180195" cy="1158241"/>
          </a:xfrm>
        </p:spPr>
        <p:txBody>
          <a:bodyPr>
            <a:normAutofit fontScale="92500" lnSpcReduction="10000"/>
          </a:bodyPr>
          <a:lstStyle/>
          <a:p>
            <a:pPr algn="just"/>
            <a:r>
              <a:rPr lang="es-ES" sz="4000" dirty="0"/>
              <a:t>Se utiliza para seleccionar un elemento que es </a:t>
            </a:r>
            <a:r>
              <a:rPr lang="es-ES" sz="4000" i="1" dirty="0"/>
              <a:t>hijo</a:t>
            </a:r>
            <a:r>
              <a:rPr lang="es-ES" sz="4000" dirty="0"/>
              <a:t> de otro elemento</a:t>
            </a:r>
            <a:endParaRPr lang="es-PE" sz="4000" dirty="0"/>
          </a:p>
        </p:txBody>
      </p:sp>
      <p:sp>
        <p:nvSpPr>
          <p:cNvPr id="4" name="Rectangle 1">
            <a:extLst>
              <a:ext uri="{FF2B5EF4-FFF2-40B4-BE49-F238E27FC236}">
                <a16:creationId xmlns:a16="http://schemas.microsoft.com/office/drawing/2014/main" id="{6E45FEA3-4C99-429A-9358-B9980EA59F6D}"/>
              </a:ext>
            </a:extLst>
          </p:cNvPr>
          <p:cNvSpPr>
            <a:spLocks noChangeArrowheads="1"/>
          </p:cNvSpPr>
          <p:nvPr/>
        </p:nvSpPr>
        <p:spPr bwMode="auto">
          <a:xfrm>
            <a:off x="3516923" y="2927134"/>
            <a:ext cx="5964702" cy="1200329"/>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3600" b="0" i="0" u="none" strike="noStrike" cap="none" normalizeH="0" baseline="0" dirty="0">
                <a:ln>
                  <a:noFill/>
                </a:ln>
                <a:solidFill>
                  <a:srgbClr val="212529"/>
                </a:solidFill>
                <a:effectLst/>
                <a:latin typeface="-apple-system"/>
              </a:rPr>
              <a:t>se indica mediante el </a:t>
            </a:r>
            <a:r>
              <a:rPr kumimoji="0" lang="es-PE" altLang="es-PE" sz="3600" b="0" i="1" u="none" strike="noStrike" cap="none" normalizeH="0" baseline="0" dirty="0">
                <a:ln>
                  <a:noFill/>
                </a:ln>
                <a:solidFill>
                  <a:srgbClr val="212529"/>
                </a:solidFill>
                <a:effectLst/>
                <a:latin typeface="-apple-system"/>
              </a:rPr>
              <a:t>"signo de mayor que"</a:t>
            </a:r>
            <a:r>
              <a:rPr kumimoji="0" lang="es-PE" altLang="es-PE" sz="3600" b="0" i="0" u="none" strike="noStrike" cap="none" normalizeH="0" baseline="0" dirty="0">
                <a:ln>
                  <a:noFill/>
                </a:ln>
                <a:solidFill>
                  <a:srgbClr val="212529"/>
                </a:solidFill>
                <a:effectLst/>
                <a:latin typeface="-apple-system"/>
              </a:rPr>
              <a:t> (</a:t>
            </a:r>
            <a:r>
              <a:rPr kumimoji="0" lang="es-PE" altLang="es-PE" sz="2400" b="0" i="0" u="none" strike="noStrike" cap="none" normalizeH="0" baseline="0" dirty="0">
                <a:ln>
                  <a:noFill/>
                </a:ln>
                <a:solidFill>
                  <a:srgbClr val="333333"/>
                </a:solidFill>
                <a:effectLst/>
                <a:latin typeface="SFMono-Regular"/>
              </a:rPr>
              <a:t>&gt;</a:t>
            </a:r>
            <a:r>
              <a:rPr kumimoji="0" lang="es-PE" altLang="es-PE" sz="3600" b="0" i="0" u="none" strike="noStrike" cap="none" normalizeH="0" baseline="0" dirty="0">
                <a:ln>
                  <a:noFill/>
                </a:ln>
                <a:solidFill>
                  <a:srgbClr val="212529"/>
                </a:solidFill>
                <a:effectLst/>
                <a:latin typeface="-apple-system"/>
              </a:rPr>
              <a:t>).</a:t>
            </a:r>
            <a:r>
              <a:rPr kumimoji="0" lang="es-PE" altLang="es-PE" sz="3200" b="0" i="0" u="none" strike="noStrike" cap="none" normalizeH="0" baseline="0" dirty="0">
                <a:ln>
                  <a:noFill/>
                </a:ln>
                <a:solidFill>
                  <a:schemeClr val="tx1"/>
                </a:solidFill>
                <a:effectLst/>
              </a:rPr>
              <a:t> </a:t>
            </a:r>
            <a:endParaRPr kumimoji="0" lang="es-PE" altLang="es-PE" sz="48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03885712-C67F-41B9-8868-79BD7C3BAE9E}"/>
              </a:ext>
            </a:extLst>
          </p:cNvPr>
          <p:cNvPicPr>
            <a:picLocks noChangeAspect="1"/>
          </p:cNvPicPr>
          <p:nvPr/>
        </p:nvPicPr>
        <p:blipFill>
          <a:blip r:embed="rId2"/>
          <a:stretch>
            <a:fillRect/>
          </a:stretch>
        </p:blipFill>
        <p:spPr>
          <a:xfrm>
            <a:off x="5265821" y="4618896"/>
            <a:ext cx="2385245" cy="1022248"/>
          </a:xfrm>
          <a:prstGeom prst="rect">
            <a:avLst/>
          </a:prstGeom>
        </p:spPr>
      </p:pic>
    </p:spTree>
    <p:extLst>
      <p:ext uri="{BB962C8B-B14F-4D97-AF65-F5344CB8AC3E}">
        <p14:creationId xmlns:p14="http://schemas.microsoft.com/office/powerpoint/2010/main" val="323935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2682828-3D42-419E-A8C8-9DF6664B2AC6}"/>
              </a:ext>
            </a:extLst>
          </p:cNvPr>
          <p:cNvSpPr>
            <a:spLocks noChangeArrowheads="1"/>
          </p:cNvSpPr>
          <p:nvPr/>
        </p:nvSpPr>
        <p:spPr bwMode="auto">
          <a:xfrm>
            <a:off x="1983544" y="1394127"/>
            <a:ext cx="9805182"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lang="es-PE" altLang="es-PE" sz="3200" dirty="0">
                <a:solidFill>
                  <a:srgbClr val="333333"/>
                </a:solidFill>
                <a:cs typeface="Arial" panose="020B0604020202020204" pitchFamily="34" charset="0"/>
              </a:rPr>
              <a:t>E</a:t>
            </a:r>
            <a:r>
              <a:rPr kumimoji="0" lang="es-PE" altLang="es-PE" sz="3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s una palabra clave que se añade a los selectores y que especifica un estado especial del elemento seleccionado. Por ejemplo,  </a:t>
            </a:r>
            <a:r>
              <a:rPr kumimoji="0" lang="es-PE" altLang="es-PE" sz="2000" b="0" i="0" u="none" strike="noStrike" cap="none" normalizeH="0" baseline="0" dirty="0">
                <a:ln>
                  <a:noFill/>
                </a:ln>
                <a:solidFill>
                  <a:srgbClr val="3D7E9A"/>
                </a:solidFill>
                <a:effectLst/>
                <a:latin typeface="Consolas" panose="020B0609020204030204" pitchFamily="49" charset="0"/>
                <a:cs typeface="Arial" panose="020B0604020202020204" pitchFamily="34" charset="0"/>
                <a:hlinkClick r:id="rId2" tooltip="La pseudo-clase :hover de CSS coincide cuando el usuario interactúa con un elemento con un dispositivo señalador, pero no necesariamente lo activa. Generalmente se activa cuando el usuario se desplaza sobre un elemento con el cursor (puntero del mouse)."/>
              </a:rPr>
              <a:t>:hover</a:t>
            </a:r>
            <a:r>
              <a:rPr kumimoji="0" lang="es-PE" altLang="es-PE" sz="32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aplicará un estilo cuando el usuario haga hover sobre el elemento especificado por el selector.</a:t>
            </a:r>
            <a:r>
              <a:rPr kumimoji="0" lang="es-PE" altLang="es-PE" sz="2800" b="0" i="0" u="none" strike="noStrike" cap="none" normalizeH="0" baseline="0" dirty="0">
                <a:ln>
                  <a:noFill/>
                </a:ln>
                <a:solidFill>
                  <a:schemeClr val="tx1"/>
                </a:solidFill>
                <a:effectLst/>
              </a:rPr>
              <a:t> </a:t>
            </a:r>
            <a:endParaRPr kumimoji="0" lang="es-PE" altLang="es-PE" sz="4400" b="0" i="0" u="none" strike="noStrike" cap="none" normalizeH="0" baseline="0" dirty="0">
              <a:ln>
                <a:noFill/>
              </a:ln>
              <a:solidFill>
                <a:schemeClr val="tx1"/>
              </a:solidFill>
              <a:effectLst/>
              <a:latin typeface="Arial" panose="020B0604020202020204" pitchFamily="34" charset="0"/>
            </a:endParaRPr>
          </a:p>
        </p:txBody>
      </p:sp>
      <p:sp>
        <p:nvSpPr>
          <p:cNvPr id="2" name="Rectángulo 1">
            <a:extLst>
              <a:ext uri="{FF2B5EF4-FFF2-40B4-BE49-F238E27FC236}">
                <a16:creationId xmlns:a16="http://schemas.microsoft.com/office/drawing/2014/main" id="{5151ACBF-00F8-475E-99C1-12A652B29CEC}"/>
              </a:ext>
            </a:extLst>
          </p:cNvPr>
          <p:cNvSpPr/>
          <p:nvPr/>
        </p:nvSpPr>
        <p:spPr>
          <a:xfrm>
            <a:off x="4659081" y="261983"/>
            <a:ext cx="3488455" cy="830997"/>
          </a:xfrm>
          <a:prstGeom prst="rect">
            <a:avLst/>
          </a:prstGeom>
        </p:spPr>
        <p:txBody>
          <a:bodyPr wrap="none">
            <a:spAutoFit/>
          </a:bodyPr>
          <a:lstStyle/>
          <a:p>
            <a:r>
              <a:rPr lang="es-PE" sz="4800" b="1" dirty="0"/>
              <a:t>pseudoclase</a:t>
            </a:r>
            <a:r>
              <a:rPr lang="es-PE" b="1" dirty="0"/>
              <a:t> </a:t>
            </a:r>
            <a:endParaRPr lang="es-PE" dirty="0"/>
          </a:p>
        </p:txBody>
      </p:sp>
      <p:pic>
        <p:nvPicPr>
          <p:cNvPr id="3" name="Imagen 2">
            <a:extLst>
              <a:ext uri="{FF2B5EF4-FFF2-40B4-BE49-F238E27FC236}">
                <a16:creationId xmlns:a16="http://schemas.microsoft.com/office/drawing/2014/main" id="{02499DC2-F35B-4B4C-81BB-808958A0D761}"/>
              </a:ext>
            </a:extLst>
          </p:cNvPr>
          <p:cNvPicPr>
            <a:picLocks noChangeAspect="1"/>
          </p:cNvPicPr>
          <p:nvPr/>
        </p:nvPicPr>
        <p:blipFill>
          <a:blip r:embed="rId3"/>
          <a:stretch>
            <a:fillRect/>
          </a:stretch>
        </p:blipFill>
        <p:spPr>
          <a:xfrm>
            <a:off x="4491849" y="4545369"/>
            <a:ext cx="4460186" cy="140526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504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05653768-8883-4E41-BDFB-9884656C0BDD}"/>
              </a:ext>
            </a:extLst>
          </p:cNvPr>
          <p:cNvSpPr/>
          <p:nvPr/>
        </p:nvSpPr>
        <p:spPr>
          <a:xfrm>
            <a:off x="2658794" y="1198449"/>
            <a:ext cx="7962315" cy="3049994"/>
          </a:xfrm>
          <a:prstGeom prst="rect">
            <a:avLst/>
          </a:prstGeom>
        </p:spPr>
        <p:txBody>
          <a:bodyPr wrap="square">
            <a:spAutoFit/>
          </a:bodyPr>
          <a:lstStyle/>
          <a:p>
            <a:pPr algn="just"/>
            <a:endParaRPr lang="es-ES" sz="3200" dirty="0">
              <a:solidFill>
                <a:srgbClr val="333333"/>
              </a:solidFill>
              <a:latin typeface="Arial" panose="020B0604020202020204" pitchFamily="34" charset="0"/>
            </a:endParaRPr>
          </a:p>
          <a:p>
            <a:pPr algn="just"/>
            <a:r>
              <a:rPr lang="es-ES" sz="3200" dirty="0">
                <a:solidFill>
                  <a:srgbClr val="333333"/>
                </a:solidFill>
                <a:latin typeface="Arial" panose="020B0604020202020204" pitchFamily="34" charset="0"/>
              </a:rPr>
              <a:t> Es la manera mediante la cual los navegadores deciden qué valores de una propiedad CSS son más relevantes para un elemento y, por lo tanto, serán aplicados</a:t>
            </a:r>
            <a:r>
              <a:rPr lang="es-ES" dirty="0">
                <a:solidFill>
                  <a:srgbClr val="333333"/>
                </a:solidFill>
                <a:latin typeface="Arial" panose="020B0604020202020204" pitchFamily="34" charset="0"/>
              </a:rPr>
              <a:t>.</a:t>
            </a:r>
            <a:endParaRPr lang="es-PE" dirty="0"/>
          </a:p>
        </p:txBody>
      </p:sp>
      <p:sp>
        <p:nvSpPr>
          <p:cNvPr id="3" name="Rectángulo 2">
            <a:extLst>
              <a:ext uri="{FF2B5EF4-FFF2-40B4-BE49-F238E27FC236}">
                <a16:creationId xmlns:a16="http://schemas.microsoft.com/office/drawing/2014/main" id="{F045C2B3-C55B-43D9-8FB8-ED1631E92C1C}"/>
              </a:ext>
            </a:extLst>
          </p:cNvPr>
          <p:cNvSpPr/>
          <p:nvPr/>
        </p:nvSpPr>
        <p:spPr>
          <a:xfrm>
            <a:off x="4992586" y="346388"/>
            <a:ext cx="2913457" cy="584775"/>
          </a:xfrm>
          <a:prstGeom prst="rect">
            <a:avLst/>
          </a:prstGeom>
        </p:spPr>
        <p:txBody>
          <a:bodyPr wrap="square">
            <a:spAutoFit/>
          </a:bodyPr>
          <a:lstStyle/>
          <a:p>
            <a:r>
              <a:rPr lang="es-ES" sz="3200" b="1" dirty="0">
                <a:solidFill>
                  <a:srgbClr val="333333"/>
                </a:solidFill>
                <a:latin typeface="Arial" panose="020B0604020202020204" pitchFamily="34" charset="0"/>
              </a:rPr>
              <a:t>Especificidad</a:t>
            </a:r>
          </a:p>
        </p:txBody>
      </p:sp>
      <p:pic>
        <p:nvPicPr>
          <p:cNvPr id="4" name="Imagen 3">
            <a:extLst>
              <a:ext uri="{FF2B5EF4-FFF2-40B4-BE49-F238E27FC236}">
                <a16:creationId xmlns:a16="http://schemas.microsoft.com/office/drawing/2014/main" id="{C716AA02-57F9-4549-B6A7-D1AC81123D2D}"/>
              </a:ext>
            </a:extLst>
          </p:cNvPr>
          <p:cNvPicPr>
            <a:picLocks noChangeAspect="1"/>
          </p:cNvPicPr>
          <p:nvPr/>
        </p:nvPicPr>
        <p:blipFill>
          <a:blip r:embed="rId2"/>
          <a:stretch>
            <a:fillRect/>
          </a:stretch>
        </p:blipFill>
        <p:spPr>
          <a:xfrm>
            <a:off x="3995225" y="4667231"/>
            <a:ext cx="4637585" cy="1631505"/>
          </a:xfrm>
          <a:prstGeom prst="rect">
            <a:avLst/>
          </a:prstGeom>
        </p:spPr>
      </p:pic>
    </p:spTree>
    <p:extLst>
      <p:ext uri="{BB962C8B-B14F-4D97-AF65-F5344CB8AC3E}">
        <p14:creationId xmlns:p14="http://schemas.microsoft.com/office/powerpoint/2010/main" val="81727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E4D89AB-8ABB-4BF9-9583-2E3BCB538352}"/>
              </a:ext>
            </a:extLst>
          </p:cNvPr>
          <p:cNvPicPr>
            <a:picLocks noChangeAspect="1"/>
          </p:cNvPicPr>
          <p:nvPr/>
        </p:nvPicPr>
        <p:blipFill>
          <a:blip r:embed="rId2"/>
          <a:stretch>
            <a:fillRect/>
          </a:stretch>
        </p:blipFill>
        <p:spPr>
          <a:xfrm>
            <a:off x="3334044" y="3571481"/>
            <a:ext cx="4825291" cy="3003653"/>
          </a:xfrm>
          <a:prstGeom prst="rect">
            <a:avLst/>
          </a:prstGeom>
        </p:spPr>
      </p:pic>
      <p:sp>
        <p:nvSpPr>
          <p:cNvPr id="5" name="Rectángulo 4">
            <a:extLst>
              <a:ext uri="{FF2B5EF4-FFF2-40B4-BE49-F238E27FC236}">
                <a16:creationId xmlns:a16="http://schemas.microsoft.com/office/drawing/2014/main" id="{319FF001-D3AE-4DD4-8F3B-BE4F5927F5ED}"/>
              </a:ext>
            </a:extLst>
          </p:cNvPr>
          <p:cNvSpPr/>
          <p:nvPr/>
        </p:nvSpPr>
        <p:spPr>
          <a:xfrm>
            <a:off x="5273940" y="386862"/>
            <a:ext cx="1869423" cy="584775"/>
          </a:xfrm>
          <a:prstGeom prst="rect">
            <a:avLst/>
          </a:prstGeom>
        </p:spPr>
        <p:txBody>
          <a:bodyPr wrap="none">
            <a:spAutoFit/>
          </a:bodyPr>
          <a:lstStyle/>
          <a:p>
            <a:r>
              <a:rPr lang="es-ES" sz="3200" b="1" dirty="0">
                <a:solidFill>
                  <a:srgbClr val="333333"/>
                </a:solidFill>
                <a:latin typeface="Arial" panose="020B0604020202020204" pitchFamily="34" charset="0"/>
              </a:rPr>
              <a:t>Cascada</a:t>
            </a:r>
          </a:p>
        </p:txBody>
      </p:sp>
      <p:sp>
        <p:nvSpPr>
          <p:cNvPr id="6" name="Rectángulo 5">
            <a:extLst>
              <a:ext uri="{FF2B5EF4-FFF2-40B4-BE49-F238E27FC236}">
                <a16:creationId xmlns:a16="http://schemas.microsoft.com/office/drawing/2014/main" id="{0D0B88BF-9E03-4048-86DD-A43F1783D326}"/>
              </a:ext>
            </a:extLst>
          </p:cNvPr>
          <p:cNvSpPr/>
          <p:nvPr/>
        </p:nvSpPr>
        <p:spPr>
          <a:xfrm>
            <a:off x="2912012" y="1363618"/>
            <a:ext cx="6757182" cy="1815882"/>
          </a:xfrm>
          <a:prstGeom prst="rect">
            <a:avLst/>
          </a:prstGeom>
        </p:spPr>
        <p:txBody>
          <a:bodyPr wrap="square">
            <a:spAutoFit/>
          </a:bodyPr>
          <a:lstStyle/>
          <a:p>
            <a:r>
              <a:rPr lang="es-ES" sz="2800" b="1" dirty="0">
                <a:latin typeface="Arial" panose="020B0604020202020204" pitchFamily="34" charset="0"/>
              </a:rPr>
              <a:t>Es el mecanismo que controla el resultado final cuando se aplican varias declaraciones CSS contrapuestas al mismo elemento.</a:t>
            </a:r>
            <a:endParaRPr lang="es-PE" sz="2800" b="1" dirty="0"/>
          </a:p>
        </p:txBody>
      </p:sp>
    </p:spTree>
    <p:extLst>
      <p:ext uri="{BB962C8B-B14F-4D97-AF65-F5344CB8AC3E}">
        <p14:creationId xmlns:p14="http://schemas.microsoft.com/office/powerpoint/2010/main" val="132573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2E1A5EE-CDDA-47D9-9359-57B5C5E0DF77}"/>
              </a:ext>
            </a:extLst>
          </p:cNvPr>
          <p:cNvSpPr/>
          <p:nvPr/>
        </p:nvSpPr>
        <p:spPr>
          <a:xfrm>
            <a:off x="4992586" y="346388"/>
            <a:ext cx="2519561" cy="584775"/>
          </a:xfrm>
          <a:prstGeom prst="rect">
            <a:avLst/>
          </a:prstGeom>
        </p:spPr>
        <p:txBody>
          <a:bodyPr wrap="square">
            <a:spAutoFit/>
          </a:bodyPr>
          <a:lstStyle/>
          <a:p>
            <a:r>
              <a:rPr lang="es-ES" sz="3200" b="1" dirty="0">
                <a:solidFill>
                  <a:srgbClr val="333333"/>
                </a:solidFill>
                <a:latin typeface="Arial" panose="020B0604020202020204" pitchFamily="34" charset="0"/>
              </a:rPr>
              <a:t>Herencia</a:t>
            </a:r>
          </a:p>
        </p:txBody>
      </p:sp>
      <p:sp>
        <p:nvSpPr>
          <p:cNvPr id="5" name="Rectángulo 4">
            <a:extLst>
              <a:ext uri="{FF2B5EF4-FFF2-40B4-BE49-F238E27FC236}">
                <a16:creationId xmlns:a16="http://schemas.microsoft.com/office/drawing/2014/main" id="{CC0514ED-E8A3-4BE8-894F-EC8045C3C747}"/>
              </a:ext>
            </a:extLst>
          </p:cNvPr>
          <p:cNvSpPr/>
          <p:nvPr/>
        </p:nvSpPr>
        <p:spPr>
          <a:xfrm>
            <a:off x="2724441" y="1339125"/>
            <a:ext cx="8178019" cy="1384995"/>
          </a:xfrm>
          <a:prstGeom prst="rect">
            <a:avLst/>
          </a:prstGeom>
        </p:spPr>
        <p:txBody>
          <a:bodyPr wrap="square">
            <a:spAutoFit/>
          </a:bodyPr>
          <a:lstStyle/>
          <a:p>
            <a:r>
              <a:rPr lang="es-ES" sz="2800" b="1" dirty="0">
                <a:latin typeface="Arial" panose="020B0604020202020204" pitchFamily="34" charset="0"/>
              </a:rPr>
              <a:t>Es el mecanismo mediante el cual determinadas propiedades de un elemento padre se transmiten a sus hijos</a:t>
            </a:r>
            <a:r>
              <a:rPr lang="es-ES" dirty="0">
                <a:solidFill>
                  <a:srgbClr val="232650"/>
                </a:solidFill>
                <a:latin typeface="Arial" panose="020B0604020202020204" pitchFamily="34" charset="0"/>
              </a:rPr>
              <a:t>.</a:t>
            </a:r>
            <a:endParaRPr lang="es-PE" dirty="0"/>
          </a:p>
        </p:txBody>
      </p:sp>
      <p:pic>
        <p:nvPicPr>
          <p:cNvPr id="8" name="Imagen 7">
            <a:extLst>
              <a:ext uri="{FF2B5EF4-FFF2-40B4-BE49-F238E27FC236}">
                <a16:creationId xmlns:a16="http://schemas.microsoft.com/office/drawing/2014/main" id="{70967040-385C-41DD-AA97-6EFCD8E220F9}"/>
              </a:ext>
            </a:extLst>
          </p:cNvPr>
          <p:cNvPicPr>
            <a:picLocks noChangeAspect="1"/>
          </p:cNvPicPr>
          <p:nvPr/>
        </p:nvPicPr>
        <p:blipFill>
          <a:blip r:embed="rId2"/>
          <a:stretch>
            <a:fillRect/>
          </a:stretch>
        </p:blipFill>
        <p:spPr>
          <a:xfrm>
            <a:off x="4410220" y="3132082"/>
            <a:ext cx="3371559" cy="3251146"/>
          </a:xfrm>
          <a:prstGeom prst="rect">
            <a:avLst/>
          </a:prstGeom>
        </p:spPr>
      </p:pic>
    </p:spTree>
    <p:extLst>
      <p:ext uri="{BB962C8B-B14F-4D97-AF65-F5344CB8AC3E}">
        <p14:creationId xmlns:p14="http://schemas.microsoft.com/office/powerpoint/2010/main" val="130879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0036D37-1665-418B-8AAD-2B3C8493EFEE}"/>
              </a:ext>
            </a:extLst>
          </p:cNvPr>
          <p:cNvSpPr>
            <a:spLocks noGrp="1"/>
          </p:cNvSpPr>
          <p:nvPr>
            <p:ph idx="1"/>
          </p:nvPr>
        </p:nvSpPr>
        <p:spPr>
          <a:xfrm>
            <a:off x="4452594" y="331763"/>
            <a:ext cx="3073622" cy="1117210"/>
          </a:xfrm>
        </p:spPr>
        <p:txBody>
          <a:bodyPr>
            <a:normAutofit fontScale="92500"/>
          </a:bodyPr>
          <a:lstStyle/>
          <a:p>
            <a:pPr marL="0" indent="0">
              <a:buNone/>
            </a:pPr>
            <a:r>
              <a:rPr lang="es-ES" sz="4400" b="1" dirty="0"/>
              <a:t>BOX MODEL</a:t>
            </a:r>
            <a:endParaRPr lang="es-PE" sz="4400" b="1" dirty="0"/>
          </a:p>
        </p:txBody>
      </p:sp>
      <p:pic>
        <p:nvPicPr>
          <p:cNvPr id="4" name="Imagen 3">
            <a:extLst>
              <a:ext uri="{FF2B5EF4-FFF2-40B4-BE49-F238E27FC236}">
                <a16:creationId xmlns:a16="http://schemas.microsoft.com/office/drawing/2014/main" id="{1933AB25-3E76-49A5-A300-A40F07334129}"/>
              </a:ext>
            </a:extLst>
          </p:cNvPr>
          <p:cNvPicPr>
            <a:picLocks noChangeAspect="1"/>
          </p:cNvPicPr>
          <p:nvPr/>
        </p:nvPicPr>
        <p:blipFill>
          <a:blip r:embed="rId2"/>
          <a:stretch>
            <a:fillRect/>
          </a:stretch>
        </p:blipFill>
        <p:spPr>
          <a:xfrm>
            <a:off x="2911390" y="1559325"/>
            <a:ext cx="6369220" cy="3739349"/>
          </a:xfrm>
          <a:prstGeom prst="rect">
            <a:avLst/>
          </a:prstGeom>
        </p:spPr>
      </p:pic>
    </p:spTree>
    <p:extLst>
      <p:ext uri="{BB962C8B-B14F-4D97-AF65-F5344CB8AC3E}">
        <p14:creationId xmlns:p14="http://schemas.microsoft.com/office/powerpoint/2010/main" val="2170585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DE16D52-1E08-47AE-B72A-8DFD21B61DF2}"/>
              </a:ext>
            </a:extLst>
          </p:cNvPr>
          <p:cNvPicPr>
            <a:picLocks noChangeAspect="1"/>
          </p:cNvPicPr>
          <p:nvPr/>
        </p:nvPicPr>
        <p:blipFill>
          <a:blip r:embed="rId2"/>
          <a:stretch>
            <a:fillRect/>
          </a:stretch>
        </p:blipFill>
        <p:spPr>
          <a:xfrm>
            <a:off x="1955410" y="655112"/>
            <a:ext cx="9913693" cy="5547775"/>
          </a:xfrm>
          <a:prstGeom prst="rect">
            <a:avLst/>
          </a:prstGeom>
        </p:spPr>
      </p:pic>
    </p:spTree>
    <p:extLst>
      <p:ext uri="{BB962C8B-B14F-4D97-AF65-F5344CB8AC3E}">
        <p14:creationId xmlns:p14="http://schemas.microsoft.com/office/powerpoint/2010/main" val="741470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814</TotalTime>
  <Words>143</Words>
  <Application>Microsoft Office PowerPoint</Application>
  <PresentationFormat>Panorámica</PresentationFormat>
  <Paragraphs>26</Paragraphs>
  <Slides>26</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26</vt:i4>
      </vt:variant>
    </vt:vector>
  </HeadingPairs>
  <TitlesOfParts>
    <vt:vector size="35" baseType="lpstr">
      <vt:lpstr>-apple-system</vt:lpstr>
      <vt:lpstr>Arial</vt:lpstr>
      <vt:lpstr>Arial Rounded MT Bold</vt:lpstr>
      <vt:lpstr>Calibri</vt:lpstr>
      <vt:lpstr>Consolas</vt:lpstr>
      <vt:lpstr>Corbel</vt:lpstr>
      <vt:lpstr>SFMono-Regular</vt:lpstr>
      <vt:lpstr>Wingdings</vt:lpstr>
      <vt:lpstr>Parallax</vt:lpstr>
      <vt:lpstr>Presentación de PowerPoint</vt:lpstr>
      <vt:lpstr>Presentación de PowerPoint</vt:lpstr>
      <vt:lpstr>Selector Hijo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45</cp:revision>
  <dcterms:created xsi:type="dcterms:W3CDTF">2019-09-15T20:33:40Z</dcterms:created>
  <dcterms:modified xsi:type="dcterms:W3CDTF">2019-09-23T21:55:20Z</dcterms:modified>
</cp:coreProperties>
</file>