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73" r:id="rId6"/>
    <p:sldId id="276" r:id="rId7"/>
    <p:sldId id="272" r:id="rId8"/>
    <p:sldId id="274" r:id="rId9"/>
    <p:sldId id="275"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9A656C3-B207-4536-8F68-B8B619FCABDC}" type="datetimeFigureOut">
              <a:rPr lang="es-MX" smtClean="0"/>
              <a:t>22/09/2021</a:t>
            </a:fld>
            <a:endParaRPr lang="es-MX"/>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MX"/>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9F3CE9-44D0-4B30-82F1-EBD2BAA9F4C5}" type="slidenum">
              <a:rPr lang="es-MX" smtClean="0"/>
              <a:t>‹Nº›</a:t>
            </a:fld>
            <a:endParaRPr lang="es-MX"/>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511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A656C3-B207-4536-8F68-B8B619FCABDC}" type="datetimeFigureOut">
              <a:rPr lang="es-MX" smtClean="0"/>
              <a:t>22/09/2021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295383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A656C3-B207-4536-8F68-B8B619FCABDC}" type="datetimeFigureOut">
              <a:rPr lang="es-MX" smtClean="0"/>
              <a:t>22/09/2021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379073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A656C3-B207-4536-8F68-B8B619FCABDC}" type="datetimeFigureOut">
              <a:rPr lang="es-MX" smtClean="0"/>
              <a:t>22/09/2021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225492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9A656C3-B207-4536-8F68-B8B619FCABDC}" type="datetimeFigureOut">
              <a:rPr lang="es-MX" smtClean="0"/>
              <a:t>22/09/2021</a:t>
            </a:fld>
            <a:endParaRPr lang="es-MX"/>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9F3CE9-44D0-4B30-82F1-EBD2BAA9F4C5}" type="slidenum">
              <a:rPr lang="es-MX" smtClean="0"/>
              <a:t>‹Nº›</a:t>
            </a:fld>
            <a:endParaRPr lang="es-MX"/>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498096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A656C3-B207-4536-8F68-B8B619FCABDC}" type="datetimeFigureOut">
              <a:rPr lang="es-MX" smtClean="0"/>
              <a:t>22/09/2021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7582699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A656C3-B207-4536-8F68-B8B619FCABDC}" type="datetimeFigureOut">
              <a:rPr lang="es-MX" smtClean="0"/>
              <a:t>22/09/2021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146898052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A656C3-B207-4536-8F68-B8B619FCABDC}" type="datetimeFigureOut">
              <a:rPr lang="es-MX" smtClean="0"/>
              <a:t>22/09/2021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52052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656C3-B207-4536-8F68-B8B619FCABDC}" type="datetimeFigureOut">
              <a:rPr lang="es-MX" smtClean="0"/>
              <a:t>22/09/2021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95313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49A656C3-B207-4536-8F68-B8B619FCABDC}" type="datetimeFigureOut">
              <a:rPr lang="es-MX" smtClean="0"/>
              <a:t>22/09/2021</a:t>
            </a:fld>
            <a:endParaRPr lang="es-MX"/>
          </a:p>
        </p:txBody>
      </p:sp>
      <p:sp>
        <p:nvSpPr>
          <p:cNvPr id="6" name="Footer Placeholder 5"/>
          <p:cNvSpPr>
            <a:spLocks noGrp="1"/>
          </p:cNvSpPr>
          <p:nvPr>
            <p:ph type="ftr" sz="quarter" idx="11"/>
          </p:nvPr>
        </p:nvSpPr>
        <p:spPr>
          <a:xfrm>
            <a:off x="2103620" y="6375679"/>
            <a:ext cx="3482179" cy="345796"/>
          </a:xfrm>
        </p:spPr>
        <p:txBody>
          <a:bodyPr/>
          <a:lstStyle/>
          <a:p>
            <a:endParaRPr lang="es-MX"/>
          </a:p>
        </p:txBody>
      </p:sp>
      <p:sp>
        <p:nvSpPr>
          <p:cNvPr id="7" name="Slide Number Placeholder 6"/>
          <p:cNvSpPr>
            <a:spLocks noGrp="1"/>
          </p:cNvSpPr>
          <p:nvPr>
            <p:ph type="sldNum" sz="quarter" idx="12"/>
          </p:nvPr>
        </p:nvSpPr>
        <p:spPr>
          <a:xfrm>
            <a:off x="5691014" y="6375679"/>
            <a:ext cx="1232456" cy="345796"/>
          </a:xfrm>
        </p:spPr>
        <p:txBody>
          <a:bodyPr/>
          <a:lstStyle/>
          <a:p>
            <a:fld id="{D99F3CE9-44D0-4B30-82F1-EBD2BAA9F4C5}" type="slidenum">
              <a:rPr lang="es-MX" smtClean="0"/>
              <a:t>‹Nº›</a:t>
            </a:fld>
            <a:endParaRPr lang="es-MX"/>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897264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49A656C3-B207-4536-8F68-B8B619FCABDC}" type="datetimeFigureOut">
              <a:rPr lang="es-MX" smtClean="0"/>
              <a:t>22/09/2021</a:t>
            </a:fld>
            <a:endParaRPr lang="es-MX"/>
          </a:p>
        </p:txBody>
      </p:sp>
      <p:sp>
        <p:nvSpPr>
          <p:cNvPr id="6" name="Footer Placeholder 5"/>
          <p:cNvSpPr>
            <a:spLocks noGrp="1"/>
          </p:cNvSpPr>
          <p:nvPr>
            <p:ph type="ftr" sz="quarter" idx="11"/>
          </p:nvPr>
        </p:nvSpPr>
        <p:spPr>
          <a:xfrm>
            <a:off x="2103621" y="6375679"/>
            <a:ext cx="3482178" cy="345796"/>
          </a:xfrm>
        </p:spPr>
        <p:txBody>
          <a:bodyPr/>
          <a:lstStyle/>
          <a:p>
            <a:endParaRPr lang="es-MX"/>
          </a:p>
        </p:txBody>
      </p:sp>
      <p:sp>
        <p:nvSpPr>
          <p:cNvPr id="7" name="Slide Number Placeholder 6"/>
          <p:cNvSpPr>
            <a:spLocks noGrp="1"/>
          </p:cNvSpPr>
          <p:nvPr>
            <p:ph type="sldNum" sz="quarter" idx="12"/>
          </p:nvPr>
        </p:nvSpPr>
        <p:spPr>
          <a:xfrm>
            <a:off x="5687568" y="6375679"/>
            <a:ext cx="1234440" cy="345796"/>
          </a:xfrm>
        </p:spPr>
        <p:txBody>
          <a:bodyPr/>
          <a:lstStyle/>
          <a:p>
            <a:fld id="{D99F3CE9-44D0-4B30-82F1-EBD2BAA9F4C5}" type="slidenum">
              <a:rPr lang="es-MX" smtClean="0"/>
              <a:t>‹Nº›</a:t>
            </a:fld>
            <a:endParaRPr lang="es-MX"/>
          </a:p>
        </p:txBody>
      </p:sp>
    </p:spTree>
    <p:extLst>
      <p:ext uri="{BB962C8B-B14F-4D97-AF65-F5344CB8AC3E}">
        <p14:creationId xmlns:p14="http://schemas.microsoft.com/office/powerpoint/2010/main" val="79283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9A656C3-B207-4536-8F68-B8B619FCABDC}" type="datetimeFigureOut">
              <a:rPr lang="es-MX" smtClean="0"/>
              <a:t>22/09/2021</a:t>
            </a:fld>
            <a:endParaRPr lang="es-MX"/>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MX"/>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9F3CE9-44D0-4B30-82F1-EBD2BAA9F4C5}" type="slidenum">
              <a:rPr lang="es-MX" smtClean="0"/>
              <a:t>‹Nº›</a:t>
            </a:fld>
            <a:endParaRPr lang="es-MX"/>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19037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sz="4400" b="1" i="1" dirty="0" smtClean="0">
                <a:solidFill>
                  <a:srgbClr val="002060"/>
                </a:solidFill>
                <a:latin typeface="+mn-lt"/>
              </a:rPr>
              <a:t>Gestores de Base de Datos en la Nube</a:t>
            </a:r>
            <a:endParaRPr lang="es-MX" sz="4400" b="1" i="1" dirty="0">
              <a:solidFill>
                <a:srgbClr val="002060"/>
              </a:solidFill>
              <a:latin typeface="+mn-lt"/>
            </a:endParaRPr>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9023461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Las mejores bases de datos en la nube</a:t>
            </a:r>
          </a:p>
        </p:txBody>
      </p:sp>
      <p:sp>
        <p:nvSpPr>
          <p:cNvPr id="3" name="Marcador de contenido 2"/>
          <p:cNvSpPr>
            <a:spLocks noGrp="1"/>
          </p:cNvSpPr>
          <p:nvPr>
            <p:ph idx="1"/>
          </p:nvPr>
        </p:nvSpPr>
        <p:spPr/>
        <p:txBody>
          <a:bodyPr/>
          <a:lstStyle/>
          <a:p>
            <a:pPr algn="ctr"/>
            <a:r>
              <a:rPr lang="es-MX" b="1" i="1" dirty="0"/>
              <a:t>¿Buscas una base de datos en la nube gratis? ¿O no te importaría pagar por el servicio si te ofrece totales garantías? Sea cual sea tu caso, a continuación te informamos sobre las mejores bases de datos en </a:t>
            </a:r>
            <a:r>
              <a:rPr lang="es-MX" b="1" i="1" dirty="0" err="1"/>
              <a:t>cloud</a:t>
            </a:r>
            <a:r>
              <a:rPr lang="es-MX" b="1" i="1" dirty="0"/>
              <a:t> de la actualidad</a:t>
            </a:r>
            <a:r>
              <a:rPr lang="es-MX" dirty="0"/>
              <a:t>.</a:t>
            </a:r>
          </a:p>
        </p:txBody>
      </p:sp>
    </p:spTree>
    <p:extLst>
      <p:ext uri="{BB962C8B-B14F-4D97-AF65-F5344CB8AC3E}">
        <p14:creationId xmlns:p14="http://schemas.microsoft.com/office/powerpoint/2010/main" val="1426544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i="1" dirty="0">
                <a:solidFill>
                  <a:srgbClr val="002060"/>
                </a:solidFill>
                <a:latin typeface="+mn-lt"/>
              </a:rPr>
              <a:t>AWS RDS y su base de datos Aurora</a:t>
            </a:r>
            <a:r>
              <a:rPr lang="es-MX" b="1" i="1" dirty="0">
                <a:latin typeface="+mn-lt"/>
              </a:rPr>
              <a:t/>
            </a:r>
            <a:br>
              <a:rPr lang="es-MX" b="1" i="1" dirty="0">
                <a:latin typeface="+mn-lt"/>
              </a:rPr>
            </a:br>
            <a:endParaRPr lang="es-MX" b="1" i="1" dirty="0">
              <a:latin typeface="+mn-lt"/>
            </a:endParaRPr>
          </a:p>
        </p:txBody>
      </p:sp>
      <p:sp>
        <p:nvSpPr>
          <p:cNvPr id="3" name="Marcador de contenido 2"/>
          <p:cNvSpPr>
            <a:spLocks noGrp="1"/>
          </p:cNvSpPr>
          <p:nvPr>
            <p:ph idx="1"/>
          </p:nvPr>
        </p:nvSpPr>
        <p:spPr/>
        <p:txBody>
          <a:bodyPr/>
          <a:lstStyle/>
          <a:p>
            <a:pPr algn="ctr"/>
            <a:r>
              <a:rPr lang="es-MX" b="1" i="1" dirty="0"/>
              <a:t>La infraestructura de Amazon Web </a:t>
            </a:r>
            <a:r>
              <a:rPr lang="es-MX" b="1" i="1" dirty="0" err="1"/>
              <a:t>Services</a:t>
            </a:r>
            <a:r>
              <a:rPr lang="es-MX" b="1" i="1" dirty="0"/>
              <a:t> ofrece diversas opciones de almacenamiento. Una de ellas es Aurora, una base de datos desarrollada para funcionar en la nube. En la actualidad es una de las </a:t>
            </a:r>
            <a:r>
              <a:rPr lang="es-MX" b="1" i="1" dirty="0" err="1"/>
              <a:t>databases</a:t>
            </a:r>
            <a:r>
              <a:rPr lang="es-MX" b="1" i="1" dirty="0"/>
              <a:t> en </a:t>
            </a:r>
            <a:r>
              <a:rPr lang="es-MX" b="1" i="1" dirty="0" err="1"/>
              <a:t>cloud</a:t>
            </a:r>
            <a:r>
              <a:rPr lang="es-MX" b="1" i="1" dirty="0"/>
              <a:t> más usadas, principalmente por su alto rendimiento, durabilidad y capacidad de concurrencia.</a:t>
            </a:r>
          </a:p>
          <a:p>
            <a:endParaRPr lang="es-MX" dirty="0"/>
          </a:p>
          <a:p>
            <a:endParaRPr lang="es-MX" dirty="0"/>
          </a:p>
        </p:txBody>
      </p:sp>
    </p:spTree>
    <p:extLst>
      <p:ext uri="{BB962C8B-B14F-4D97-AF65-F5344CB8AC3E}">
        <p14:creationId xmlns:p14="http://schemas.microsoft.com/office/powerpoint/2010/main" val="4055964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err="1">
                <a:solidFill>
                  <a:srgbClr val="002060"/>
                </a:solidFill>
                <a:latin typeface="+mn-lt"/>
              </a:rPr>
              <a:t>Snowflake</a:t>
            </a:r>
            <a:r>
              <a:rPr lang="es-MX" b="1" i="1" dirty="0">
                <a:solidFill>
                  <a:srgbClr val="002060"/>
                </a:solidFill>
                <a:latin typeface="+mn-lt"/>
              </a:rPr>
              <a:t> Computing</a:t>
            </a:r>
            <a:br>
              <a:rPr lang="es-MX" b="1" i="1" dirty="0">
                <a:solidFill>
                  <a:srgbClr val="002060"/>
                </a:solidFill>
                <a:latin typeface="+mn-lt"/>
              </a:rPr>
            </a:br>
            <a:endParaRPr lang="es-MX" b="1" i="1" dirty="0">
              <a:solidFill>
                <a:srgbClr val="002060"/>
              </a:solidFill>
              <a:latin typeface="+mn-lt"/>
            </a:endParaRPr>
          </a:p>
        </p:txBody>
      </p:sp>
      <p:sp>
        <p:nvSpPr>
          <p:cNvPr id="3" name="Marcador de contenido 2"/>
          <p:cNvSpPr>
            <a:spLocks noGrp="1"/>
          </p:cNvSpPr>
          <p:nvPr>
            <p:ph idx="1"/>
          </p:nvPr>
        </p:nvSpPr>
        <p:spPr/>
        <p:txBody>
          <a:bodyPr/>
          <a:lstStyle/>
          <a:p>
            <a:pPr algn="ctr"/>
            <a:r>
              <a:rPr lang="es-MX" b="1" i="1" dirty="0" err="1"/>
              <a:t>Snowflake</a:t>
            </a:r>
            <a:r>
              <a:rPr lang="es-MX" b="1" i="1" dirty="0"/>
              <a:t> Computing es una de las últimas bases de datos en la nube en llegar al mercado, pero no por ello deja de ser muy recomendable. Esta base de datos en </a:t>
            </a:r>
            <a:r>
              <a:rPr lang="es-MX" b="1" i="1" dirty="0" err="1"/>
              <a:t>cloud</a:t>
            </a:r>
            <a:r>
              <a:rPr lang="es-MX" b="1" i="1" dirty="0"/>
              <a:t> basa su estructura en las versiones S3 y EC2 de Amazon Web </a:t>
            </a:r>
            <a:r>
              <a:rPr lang="es-MX" b="1" i="1" dirty="0" err="1"/>
              <a:t>Services</a:t>
            </a:r>
            <a:r>
              <a:rPr lang="es-MX" b="1" i="1" dirty="0"/>
              <a:t>, pero ha sido desarrollada con una estructura propia que hace especial hincapié en la facilidad de acceso, aunque exista un enorme número de usuario consultando INFO al mismo tiempo.</a:t>
            </a:r>
          </a:p>
          <a:p>
            <a:endParaRPr lang="es-MX" dirty="0"/>
          </a:p>
          <a:p>
            <a:endParaRPr lang="es-MX" dirty="0"/>
          </a:p>
        </p:txBody>
      </p:sp>
    </p:spTree>
    <p:extLst>
      <p:ext uri="{BB962C8B-B14F-4D97-AF65-F5344CB8AC3E}">
        <p14:creationId xmlns:p14="http://schemas.microsoft.com/office/powerpoint/2010/main" val="4124453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i="1" dirty="0">
                <a:solidFill>
                  <a:srgbClr val="002060"/>
                </a:solidFill>
                <a:latin typeface="+mn-lt"/>
              </a:rPr>
              <a:t>Oracle </a:t>
            </a:r>
            <a:r>
              <a:rPr lang="es-MX" b="1" i="1" dirty="0" err="1">
                <a:solidFill>
                  <a:srgbClr val="002060"/>
                </a:solidFill>
                <a:latin typeface="+mn-lt"/>
              </a:rPr>
              <a:t>Database</a:t>
            </a:r>
            <a:r>
              <a:rPr lang="es-MX" b="1" i="1" dirty="0">
                <a:solidFill>
                  <a:srgbClr val="002060"/>
                </a:solidFill>
                <a:latin typeface="+mn-lt"/>
              </a:rPr>
              <a:t> Cloud </a:t>
            </a:r>
            <a:r>
              <a:rPr lang="es-MX" b="1" i="1" dirty="0" err="1">
                <a:solidFill>
                  <a:srgbClr val="002060"/>
                </a:solidFill>
                <a:latin typeface="+mn-lt"/>
              </a:rPr>
              <a:t>Service</a:t>
            </a:r>
            <a:r>
              <a:rPr lang="es-MX" dirty="0">
                <a:solidFill>
                  <a:srgbClr val="002060"/>
                </a:solidFill>
              </a:rPr>
              <a:t/>
            </a:r>
            <a:br>
              <a:rPr lang="es-MX" dirty="0">
                <a:solidFill>
                  <a:srgbClr val="002060"/>
                </a:solidFill>
              </a:rPr>
            </a:br>
            <a:endParaRPr lang="es-MX" dirty="0">
              <a:solidFill>
                <a:srgbClr val="002060"/>
              </a:solidFill>
            </a:endParaRPr>
          </a:p>
        </p:txBody>
      </p:sp>
      <p:sp>
        <p:nvSpPr>
          <p:cNvPr id="3" name="Marcador de contenido 2"/>
          <p:cNvSpPr>
            <a:spLocks noGrp="1"/>
          </p:cNvSpPr>
          <p:nvPr>
            <p:ph idx="1"/>
          </p:nvPr>
        </p:nvSpPr>
        <p:spPr/>
        <p:txBody>
          <a:bodyPr/>
          <a:lstStyle/>
          <a:p>
            <a:pPr algn="ctr"/>
            <a:r>
              <a:rPr lang="es-MX" b="1" i="1" dirty="0"/>
              <a:t>Oracle es una de las compañías más destacadas en el desarrollo de bases de datos, y su servicio en la nube tampoco iba a ser menos. Entre sus principales ventajas está su facilidad de uso, pero además también destaca por su alta velocidad, seguridad y los escasos requisitos de mantenimiento. Además, Oracle ofrece la posibilidad de gestionar la base de datos o dejar la administración al propio cliente. Sin duda, una de las mejores opciones como base de datos en la nube para empresas de cualquier tamaño.</a:t>
            </a:r>
          </a:p>
          <a:p>
            <a:endParaRPr lang="es-MX" dirty="0"/>
          </a:p>
          <a:p>
            <a:endParaRPr lang="es-MX" dirty="0"/>
          </a:p>
        </p:txBody>
      </p:sp>
    </p:spTree>
    <p:extLst>
      <p:ext uri="{BB962C8B-B14F-4D97-AF65-F5344CB8AC3E}">
        <p14:creationId xmlns:p14="http://schemas.microsoft.com/office/powerpoint/2010/main" val="68372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Microsoft SQL Server</a:t>
            </a:r>
            <a:br>
              <a:rPr lang="es-MX" b="1" i="1" dirty="0">
                <a:solidFill>
                  <a:srgbClr val="002060"/>
                </a:solidFill>
                <a:latin typeface="+mn-lt"/>
              </a:rPr>
            </a:br>
            <a:endParaRPr lang="es-MX" b="1" i="1" dirty="0">
              <a:solidFill>
                <a:srgbClr val="002060"/>
              </a:solidFill>
              <a:latin typeface="+mn-lt"/>
            </a:endParaRPr>
          </a:p>
        </p:txBody>
      </p:sp>
      <p:sp>
        <p:nvSpPr>
          <p:cNvPr id="3" name="Marcador de contenido 2"/>
          <p:cNvSpPr>
            <a:spLocks noGrp="1"/>
          </p:cNvSpPr>
          <p:nvPr>
            <p:ph idx="1"/>
          </p:nvPr>
        </p:nvSpPr>
        <p:spPr/>
        <p:txBody>
          <a:bodyPr/>
          <a:lstStyle/>
          <a:p>
            <a:pPr marL="0" indent="0" algn="ctr">
              <a:buNone/>
            </a:pPr>
            <a:r>
              <a:rPr lang="es-MX" b="1" i="1" dirty="0" smtClean="0"/>
              <a:t>La base de datos en la nube de Microsoft se asienta sobre la infraestructura de </a:t>
            </a:r>
            <a:r>
              <a:rPr lang="es-MX" b="1" i="1" dirty="0" err="1" smtClean="0"/>
              <a:t>Azure</a:t>
            </a:r>
            <a:r>
              <a:rPr lang="es-MX" b="1" i="1" dirty="0" smtClean="0"/>
              <a:t>. No hace falta decir que SQL Server es una de las bases de datos más conocidas y fiables. Además, hace algún tiempo se le añadieron funciones de inteligencia artificial y machine </a:t>
            </a:r>
            <a:r>
              <a:rPr lang="es-MX" b="1" i="1" dirty="0" err="1" smtClean="0"/>
              <a:t>learning</a:t>
            </a:r>
            <a:r>
              <a:rPr lang="es-MX" b="1" i="1" dirty="0" smtClean="0"/>
              <a:t>, por lo que es capaz de aprender patrones para mejorar automáticamente su funcionamiento.</a:t>
            </a:r>
          </a:p>
          <a:p>
            <a:pPr marL="0" indent="0">
              <a:buNone/>
            </a:pPr>
            <a:endParaRPr lang="es-MX" dirty="0" smtClean="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10542389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err="1">
                <a:solidFill>
                  <a:srgbClr val="002060"/>
                </a:solidFill>
                <a:latin typeface="+mn-lt"/>
              </a:rPr>
              <a:t>MySQL</a:t>
            </a:r>
            <a:r>
              <a:rPr lang="es-MX" dirty="0"/>
              <a:t/>
            </a:r>
            <a:br>
              <a:rPr lang="es-MX" dirty="0"/>
            </a:br>
            <a:endParaRPr lang="es-MX" dirty="0"/>
          </a:p>
        </p:txBody>
      </p:sp>
      <p:sp>
        <p:nvSpPr>
          <p:cNvPr id="3" name="Marcador de contenido 2"/>
          <p:cNvSpPr>
            <a:spLocks noGrp="1"/>
          </p:cNvSpPr>
          <p:nvPr>
            <p:ph idx="1"/>
          </p:nvPr>
        </p:nvSpPr>
        <p:spPr/>
        <p:txBody>
          <a:bodyPr/>
          <a:lstStyle/>
          <a:p>
            <a:pPr algn="ctr"/>
            <a:r>
              <a:rPr lang="es-MX" b="1" i="1" dirty="0"/>
              <a:t>La mayoría de los que optan por crear una base de datos en la nube gratis se decantan por </a:t>
            </a:r>
            <a:r>
              <a:rPr lang="es-MX" b="1" i="1" dirty="0" err="1"/>
              <a:t>MySQL</a:t>
            </a:r>
            <a:r>
              <a:rPr lang="es-MX" b="1" i="1" dirty="0"/>
              <a:t>, probablemente el gestor más utilizado del mundo. Es un software de código abierto bastante sencillo de utilizar y que cuenta con la ventaja de poder ejecutarse desde </a:t>
            </a:r>
            <a:r>
              <a:rPr lang="es-MX" b="1" i="1" dirty="0" err="1"/>
              <a:t>Azure</a:t>
            </a:r>
            <a:r>
              <a:rPr lang="es-MX" b="1" i="1" dirty="0"/>
              <a:t>, AWS y otras infraestructuras de los principales proveedores del mercado.</a:t>
            </a:r>
          </a:p>
          <a:p>
            <a:endParaRPr lang="es-MX" dirty="0"/>
          </a:p>
          <a:p>
            <a:endParaRPr lang="es-MX" dirty="0"/>
          </a:p>
        </p:txBody>
      </p:sp>
    </p:spTree>
    <p:extLst>
      <p:ext uri="{BB962C8B-B14F-4D97-AF65-F5344CB8AC3E}">
        <p14:creationId xmlns:p14="http://schemas.microsoft.com/office/powerpoint/2010/main" val="229724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err="1">
                <a:solidFill>
                  <a:srgbClr val="002060"/>
                </a:solidFill>
                <a:latin typeface="+mn-lt"/>
              </a:rPr>
              <a:t>MariaDB</a:t>
            </a:r>
            <a:r>
              <a:rPr lang="es-MX" dirty="0">
                <a:solidFill>
                  <a:srgbClr val="002060"/>
                </a:solidFill>
              </a:rPr>
              <a:t/>
            </a:r>
            <a:br>
              <a:rPr lang="es-MX" dirty="0">
                <a:solidFill>
                  <a:srgbClr val="002060"/>
                </a:solidFill>
              </a:rPr>
            </a:br>
            <a:endParaRPr lang="es-MX" dirty="0">
              <a:solidFill>
                <a:srgbClr val="002060"/>
              </a:solidFill>
            </a:endParaRPr>
          </a:p>
        </p:txBody>
      </p:sp>
      <p:sp>
        <p:nvSpPr>
          <p:cNvPr id="3" name="Marcador de contenido 2"/>
          <p:cNvSpPr>
            <a:spLocks noGrp="1"/>
          </p:cNvSpPr>
          <p:nvPr>
            <p:ph idx="1"/>
          </p:nvPr>
        </p:nvSpPr>
        <p:spPr/>
        <p:txBody>
          <a:bodyPr/>
          <a:lstStyle/>
          <a:p>
            <a:pPr algn="ctr"/>
            <a:r>
              <a:rPr lang="es-MX" b="1" i="1" dirty="0"/>
              <a:t>Es una base de datos similar a </a:t>
            </a:r>
            <a:r>
              <a:rPr lang="es-MX" b="1" i="1" dirty="0" err="1"/>
              <a:t>MySQL</a:t>
            </a:r>
            <a:r>
              <a:rPr lang="es-MX" b="1" i="1" dirty="0"/>
              <a:t>. De hecho, este servicio de base de datos en la nube fue creado por algunos de los principales desarrolladores de </a:t>
            </a:r>
            <a:r>
              <a:rPr lang="es-MX" b="1" i="1" dirty="0" err="1"/>
              <a:t>MySQL</a:t>
            </a:r>
            <a:r>
              <a:rPr lang="es-MX" b="1" i="1" dirty="0"/>
              <a:t>, después de que ésta fuera adquirida por Oracle. Su ventaja es que funciona de forma muy parecida a los servicios </a:t>
            </a:r>
            <a:r>
              <a:rPr lang="es-MX" b="1" i="1" dirty="0" err="1"/>
              <a:t>cloud</a:t>
            </a:r>
            <a:r>
              <a:rPr lang="es-MX" b="1" i="1" dirty="0"/>
              <a:t> de </a:t>
            </a:r>
            <a:r>
              <a:rPr lang="es-MX" b="1" i="1" dirty="0" err="1"/>
              <a:t>Oracke</a:t>
            </a:r>
            <a:r>
              <a:rPr lang="es-MX" b="1" i="1" dirty="0"/>
              <a:t> o </a:t>
            </a:r>
            <a:r>
              <a:rPr lang="es-MX" b="1" i="1" dirty="0" err="1"/>
              <a:t>MySQL</a:t>
            </a:r>
            <a:r>
              <a:rPr lang="es-MX" b="1" i="1" dirty="0"/>
              <a:t>, pero ofrece  libertad total en la gestión de la información.</a:t>
            </a:r>
          </a:p>
          <a:p>
            <a:endParaRPr lang="es-MX" dirty="0"/>
          </a:p>
          <a:p>
            <a:endParaRPr lang="es-MX" dirty="0"/>
          </a:p>
        </p:txBody>
      </p:sp>
    </p:spTree>
    <p:extLst>
      <p:ext uri="{BB962C8B-B14F-4D97-AF65-F5344CB8AC3E}">
        <p14:creationId xmlns:p14="http://schemas.microsoft.com/office/powerpoint/2010/main" val="858271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err="1">
                <a:solidFill>
                  <a:srgbClr val="002060"/>
                </a:solidFill>
                <a:latin typeface="+mn-lt"/>
              </a:rPr>
              <a:t>PostgreSQL</a:t>
            </a:r>
            <a:r>
              <a:rPr lang="es-MX" dirty="0"/>
              <a:t/>
            </a:r>
            <a:br>
              <a:rPr lang="es-MX" dirty="0"/>
            </a:br>
            <a:endParaRPr lang="es-MX" dirty="0"/>
          </a:p>
        </p:txBody>
      </p:sp>
      <p:sp>
        <p:nvSpPr>
          <p:cNvPr id="3" name="Marcador de contenido 2"/>
          <p:cNvSpPr>
            <a:spLocks noGrp="1"/>
          </p:cNvSpPr>
          <p:nvPr>
            <p:ph idx="1"/>
          </p:nvPr>
        </p:nvSpPr>
        <p:spPr/>
        <p:txBody>
          <a:bodyPr/>
          <a:lstStyle/>
          <a:p>
            <a:pPr algn="ctr"/>
            <a:r>
              <a:rPr lang="es-MX" dirty="0" err="1"/>
              <a:t>PostgreSQL</a:t>
            </a:r>
            <a:r>
              <a:rPr lang="es-MX" dirty="0"/>
              <a:t> es un sistema de almacenamiento de información en la nube compatible con ACID, esto es, garantiza las características de Atomicidad, Consistencia, Aislamiento y Durabilidad de los datos. Es una de las mejores opciones para empresas, ofrece un muy buen rendimiento y alta tolerancia a errores.</a:t>
            </a:r>
          </a:p>
          <a:p>
            <a:endParaRPr lang="es-MX" dirty="0"/>
          </a:p>
          <a:p>
            <a:endParaRPr lang="es-MX" dirty="0"/>
          </a:p>
        </p:txBody>
      </p:sp>
    </p:spTree>
    <p:extLst>
      <p:ext uri="{BB962C8B-B14F-4D97-AF65-F5344CB8AC3E}">
        <p14:creationId xmlns:p14="http://schemas.microsoft.com/office/powerpoint/2010/main" val="1687350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Google Cloud </a:t>
            </a:r>
            <a:r>
              <a:rPr lang="es-MX" b="1" i="1" dirty="0" err="1">
                <a:solidFill>
                  <a:srgbClr val="002060"/>
                </a:solidFill>
                <a:latin typeface="+mn-lt"/>
              </a:rPr>
              <a:t>Spanner</a:t>
            </a:r>
            <a:r>
              <a:rPr lang="es-MX" dirty="0">
                <a:solidFill>
                  <a:srgbClr val="002060"/>
                </a:solidFill>
              </a:rPr>
              <a:t/>
            </a:r>
            <a:br>
              <a:rPr lang="es-MX" dirty="0">
                <a:solidFill>
                  <a:srgbClr val="002060"/>
                </a:solidFill>
              </a:rPr>
            </a:br>
            <a:endParaRPr lang="es-MX" dirty="0">
              <a:solidFill>
                <a:srgbClr val="002060"/>
              </a:solidFill>
            </a:endParaRPr>
          </a:p>
        </p:txBody>
      </p:sp>
      <p:sp>
        <p:nvSpPr>
          <p:cNvPr id="3" name="Marcador de contenido 2"/>
          <p:cNvSpPr>
            <a:spLocks noGrp="1"/>
          </p:cNvSpPr>
          <p:nvPr>
            <p:ph idx="1"/>
          </p:nvPr>
        </p:nvSpPr>
        <p:spPr/>
        <p:txBody>
          <a:bodyPr/>
          <a:lstStyle/>
          <a:p>
            <a:pPr algn="ctr"/>
            <a:r>
              <a:rPr lang="es-MX" b="1" i="1" dirty="0"/>
              <a:t>Como no podía ser de otra manera, el gigante Google también está metido en este campo, en concreto con su base de datos Cloud </a:t>
            </a:r>
            <a:r>
              <a:rPr lang="es-MX" b="1" i="1" dirty="0" err="1"/>
              <a:t>Spanner</a:t>
            </a:r>
            <a:r>
              <a:rPr lang="es-MX" b="1" i="1" dirty="0"/>
              <a:t>. Es una </a:t>
            </a:r>
            <a:r>
              <a:rPr lang="es-MX" b="1" i="1" dirty="0" err="1"/>
              <a:t>database</a:t>
            </a:r>
            <a:r>
              <a:rPr lang="es-MX" b="1" i="1" dirty="0"/>
              <a:t> que ofrece las ventajas de una base de datos relacional, pero con las posibilidades de una </a:t>
            </a:r>
            <a:r>
              <a:rPr lang="es-MX" b="1" i="1" dirty="0" err="1"/>
              <a:t>database</a:t>
            </a:r>
            <a:r>
              <a:rPr lang="es-MX" b="1" i="1" dirty="0"/>
              <a:t> no relacional de escala horizontal. Además, su administración es muy sencilla y garantiza períodos de inactividad mucho menores que una base de datos local.</a:t>
            </a:r>
          </a:p>
          <a:p>
            <a:endParaRPr lang="es-MX" dirty="0"/>
          </a:p>
          <a:p>
            <a:endParaRPr lang="es-MX" dirty="0"/>
          </a:p>
        </p:txBody>
      </p:sp>
    </p:spTree>
    <p:extLst>
      <p:ext uri="{BB962C8B-B14F-4D97-AF65-F5344CB8AC3E}">
        <p14:creationId xmlns:p14="http://schemas.microsoft.com/office/powerpoint/2010/main" val="1478702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Google Cloud SQL</a:t>
            </a:r>
            <a:r>
              <a:rPr lang="es-MX" dirty="0">
                <a:solidFill>
                  <a:srgbClr val="002060"/>
                </a:solidFill>
              </a:rPr>
              <a:t/>
            </a:r>
            <a:br>
              <a:rPr lang="es-MX" dirty="0">
                <a:solidFill>
                  <a:srgbClr val="002060"/>
                </a:solidFill>
              </a:rPr>
            </a:br>
            <a:endParaRPr lang="es-MX" dirty="0">
              <a:solidFill>
                <a:srgbClr val="002060"/>
              </a:solidFill>
            </a:endParaRPr>
          </a:p>
        </p:txBody>
      </p:sp>
      <p:sp>
        <p:nvSpPr>
          <p:cNvPr id="3" name="Marcador de contenido 2"/>
          <p:cNvSpPr>
            <a:spLocks noGrp="1"/>
          </p:cNvSpPr>
          <p:nvPr>
            <p:ph idx="1"/>
          </p:nvPr>
        </p:nvSpPr>
        <p:spPr/>
        <p:txBody>
          <a:bodyPr/>
          <a:lstStyle/>
          <a:p>
            <a:pPr algn="ctr"/>
            <a:r>
              <a:rPr lang="es-MX" b="1" i="1" dirty="0"/>
              <a:t>Otra de las soluciones de almacenamiento de datos en la nube de Google. En este caso, permite ejecutar bases de datos relacionales </a:t>
            </a:r>
            <a:r>
              <a:rPr lang="es-MX" b="1" i="1" dirty="0" err="1"/>
              <a:t>MySQL</a:t>
            </a:r>
            <a:r>
              <a:rPr lang="es-MX" b="1" i="1" dirty="0"/>
              <a:t> o </a:t>
            </a:r>
            <a:r>
              <a:rPr lang="es-MX" b="1" i="1" dirty="0" err="1"/>
              <a:t>PostgreSQL</a:t>
            </a:r>
            <a:r>
              <a:rPr lang="es-MX" b="1" i="1" dirty="0"/>
              <a:t> en la plataforma en la nube de Google.</a:t>
            </a:r>
          </a:p>
          <a:p>
            <a:endParaRPr lang="es-MX" dirty="0"/>
          </a:p>
          <a:p>
            <a:endParaRPr lang="es-MX" dirty="0"/>
          </a:p>
        </p:txBody>
      </p:sp>
    </p:spTree>
    <p:extLst>
      <p:ext uri="{BB962C8B-B14F-4D97-AF65-F5344CB8AC3E}">
        <p14:creationId xmlns:p14="http://schemas.microsoft.com/office/powerpoint/2010/main" val="19286646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¿Qué es un gestores de base de datos en la </a:t>
            </a:r>
            <a:r>
              <a:rPr lang="es-MX" b="1" i="1" dirty="0" smtClean="0">
                <a:solidFill>
                  <a:srgbClr val="002060"/>
                </a:solidFill>
                <a:latin typeface="+mn-lt"/>
              </a:rPr>
              <a:t>nube?</a:t>
            </a:r>
            <a:endParaRPr lang="es-MX" b="1" i="1" dirty="0">
              <a:solidFill>
                <a:srgbClr val="002060"/>
              </a:solidFill>
              <a:latin typeface="+mn-lt"/>
            </a:endParaRPr>
          </a:p>
        </p:txBody>
      </p:sp>
      <p:sp>
        <p:nvSpPr>
          <p:cNvPr id="3" name="Marcador de contenido 2"/>
          <p:cNvSpPr>
            <a:spLocks noGrp="1"/>
          </p:cNvSpPr>
          <p:nvPr>
            <p:ph idx="1"/>
          </p:nvPr>
        </p:nvSpPr>
        <p:spPr/>
        <p:txBody>
          <a:bodyPr/>
          <a:lstStyle/>
          <a:p>
            <a:pPr algn="ctr"/>
            <a:r>
              <a:rPr lang="es-MX" b="1" i="1" dirty="0"/>
              <a:t>Las bases de datos en la nube son una nueva modalidad de almacenamiento que difieren de las bases tradicionales. A diferencia de estas, las bases de datos en </a:t>
            </a:r>
            <a:r>
              <a:rPr lang="es-MX" b="1" i="1" dirty="0" err="1"/>
              <a:t>cloud</a:t>
            </a:r>
            <a:r>
              <a:rPr lang="es-MX" b="1" i="1" dirty="0"/>
              <a:t> no se almacenan en un equipo o sistema local, sino que se ejecuta desde la infraestructura de un proveedor de servicios.</a:t>
            </a:r>
          </a:p>
          <a:p>
            <a:pPr algn="ctr"/>
            <a:endParaRPr lang="es-MX" b="1" i="1" dirty="0"/>
          </a:p>
          <a:p>
            <a:pPr algn="ctr"/>
            <a:r>
              <a:rPr lang="es-MX" b="1" i="1" dirty="0"/>
              <a:t>Como veremos más adelante, este sistema de almacenamiento ofrece numerosas ventajas, entre ellas el ahorro de espacio, tiempo y dinero.</a:t>
            </a:r>
          </a:p>
        </p:txBody>
      </p:sp>
    </p:spTree>
    <p:extLst>
      <p:ext uri="{BB962C8B-B14F-4D97-AF65-F5344CB8AC3E}">
        <p14:creationId xmlns:p14="http://schemas.microsoft.com/office/powerpoint/2010/main" val="3669827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SAP HANA</a:t>
            </a:r>
            <a:r>
              <a:rPr lang="es-MX" dirty="0"/>
              <a:t/>
            </a:r>
            <a:br>
              <a:rPr lang="es-MX" dirty="0"/>
            </a:br>
            <a:endParaRPr lang="es-MX" dirty="0"/>
          </a:p>
        </p:txBody>
      </p:sp>
      <p:sp>
        <p:nvSpPr>
          <p:cNvPr id="3" name="Marcador de contenido 2"/>
          <p:cNvSpPr>
            <a:spLocks noGrp="1"/>
          </p:cNvSpPr>
          <p:nvPr>
            <p:ph idx="1"/>
          </p:nvPr>
        </p:nvSpPr>
        <p:spPr/>
        <p:txBody>
          <a:bodyPr/>
          <a:lstStyle/>
          <a:p>
            <a:pPr algn="ctr"/>
            <a:r>
              <a:rPr lang="es-MX" b="1" i="1" dirty="0"/>
              <a:t>SAP HANA es una base de datos en la nube compatible con los principales lenguajes de programación, como el estandarizado SQL o también con MDX. Su principal características es que la información no se almacena en filas, sino en columnas, lo que la convierte en una base de datos relacional capaz de realizar cálculos en tiempo real de forma más rápida y eficaz.</a:t>
            </a:r>
          </a:p>
          <a:p>
            <a:endParaRPr lang="es-MX" dirty="0"/>
          </a:p>
          <a:p>
            <a:endParaRPr lang="es-MX" dirty="0"/>
          </a:p>
        </p:txBody>
      </p:sp>
    </p:spTree>
    <p:extLst>
      <p:ext uri="{BB962C8B-B14F-4D97-AF65-F5344CB8AC3E}">
        <p14:creationId xmlns:p14="http://schemas.microsoft.com/office/powerpoint/2010/main" val="1575865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SAP SQL </a:t>
            </a:r>
            <a:r>
              <a:rPr lang="es-MX" b="1" i="1" dirty="0" err="1">
                <a:solidFill>
                  <a:srgbClr val="002060"/>
                </a:solidFill>
                <a:latin typeface="+mn-lt"/>
              </a:rPr>
              <a:t>Anywhere</a:t>
            </a:r>
            <a:r>
              <a:rPr lang="es-MX" dirty="0"/>
              <a:t/>
            </a:r>
            <a:br>
              <a:rPr lang="es-MX" dirty="0"/>
            </a:br>
            <a:endParaRPr lang="es-MX" dirty="0"/>
          </a:p>
        </p:txBody>
      </p:sp>
      <p:sp>
        <p:nvSpPr>
          <p:cNvPr id="3" name="Marcador de contenido 2"/>
          <p:cNvSpPr>
            <a:spLocks noGrp="1"/>
          </p:cNvSpPr>
          <p:nvPr>
            <p:ph idx="1"/>
          </p:nvPr>
        </p:nvSpPr>
        <p:spPr/>
        <p:txBody>
          <a:bodyPr/>
          <a:lstStyle/>
          <a:p>
            <a:pPr algn="ctr"/>
            <a:r>
              <a:rPr lang="es-MX" b="1" i="1" dirty="0"/>
              <a:t>Por último SAP SQL </a:t>
            </a:r>
            <a:r>
              <a:rPr lang="es-MX" b="1" i="1" dirty="0" err="1"/>
              <a:t>Anywhere</a:t>
            </a:r>
            <a:r>
              <a:rPr lang="es-MX" b="1" i="1" dirty="0"/>
              <a:t> es una opción más básica que la anterior, ideal para aquellos que busquen una base de datos en la nube de funcionamiento más tradicional. Fue desarrollada por </a:t>
            </a:r>
            <a:r>
              <a:rPr lang="es-MX" b="1" i="1" dirty="0" err="1"/>
              <a:t>Sybase</a:t>
            </a:r>
            <a:r>
              <a:rPr lang="es-MX" b="1" i="1" dirty="0"/>
              <a:t>, pero SAP la adquirió en 2010 y desde entonces forma parte de su oferta de almacenamiento.</a:t>
            </a:r>
          </a:p>
          <a:p>
            <a:pPr algn="ctr"/>
            <a:endParaRPr lang="es-MX" b="1" i="1" dirty="0"/>
          </a:p>
          <a:p>
            <a:pPr algn="ctr"/>
            <a:r>
              <a:rPr lang="es-MX" b="1" i="1" dirty="0"/>
              <a:t>En definitiva, el futuro del almacenamiento de INFO pasa por las bases de datos en la nube. Estos servicios ofrecen mayores garantías de seguridad y permiten ahorrar tiempo y dinero en la gestión de datos.</a:t>
            </a:r>
          </a:p>
        </p:txBody>
      </p:sp>
    </p:spTree>
    <p:extLst>
      <p:ext uri="{BB962C8B-B14F-4D97-AF65-F5344CB8AC3E}">
        <p14:creationId xmlns:p14="http://schemas.microsoft.com/office/powerpoint/2010/main" val="3552422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¿Cómo funciona una base de datos en la nube?</a:t>
            </a:r>
          </a:p>
        </p:txBody>
      </p:sp>
      <p:sp>
        <p:nvSpPr>
          <p:cNvPr id="3" name="Marcador de contenido 2"/>
          <p:cNvSpPr>
            <a:spLocks noGrp="1"/>
          </p:cNvSpPr>
          <p:nvPr>
            <p:ph idx="1"/>
          </p:nvPr>
        </p:nvSpPr>
        <p:spPr/>
        <p:txBody>
          <a:bodyPr>
            <a:normAutofit fontScale="92500" lnSpcReduction="20000"/>
          </a:bodyPr>
          <a:lstStyle/>
          <a:p>
            <a:pPr algn="ctr"/>
            <a:r>
              <a:rPr lang="es-MX" b="1" i="1" dirty="0"/>
              <a:t>Una base de datos en la nube o </a:t>
            </a:r>
            <a:r>
              <a:rPr lang="es-MX" b="1" i="1" dirty="0" err="1"/>
              <a:t>DBaaS</a:t>
            </a:r>
            <a:r>
              <a:rPr lang="es-MX" b="1" i="1" dirty="0"/>
              <a:t> (</a:t>
            </a:r>
            <a:r>
              <a:rPr lang="es-MX" b="1" i="1" dirty="0" err="1"/>
              <a:t>Database</a:t>
            </a:r>
            <a:r>
              <a:rPr lang="es-MX" b="1" i="1" dirty="0"/>
              <a:t> as a </a:t>
            </a:r>
            <a:r>
              <a:rPr lang="es-MX" b="1" i="1" dirty="0" err="1"/>
              <a:t>Service</a:t>
            </a:r>
            <a:r>
              <a:rPr lang="es-MX" b="1" i="1" dirty="0"/>
              <a:t>) se ejecuta en la infraestructura de un proveedor de servicios. Pero, ¿cómo tener una base de datos en la nube? Existen dos modalidades principales:</a:t>
            </a:r>
          </a:p>
          <a:p>
            <a:pPr algn="ctr"/>
            <a:endParaRPr lang="es-MX" b="1" i="1" dirty="0"/>
          </a:p>
          <a:p>
            <a:pPr algn="ctr"/>
            <a:r>
              <a:rPr lang="es-MX" b="1" i="1" dirty="0"/>
              <a:t>Una en la que el proveedor de servicios ofrece la infraestructura física y la base de datos, pero permite al cliente una gestión total de la información almacenada.</a:t>
            </a:r>
          </a:p>
          <a:p>
            <a:pPr algn="ctr"/>
            <a:r>
              <a:rPr lang="es-MX" b="1" i="1" dirty="0"/>
              <a:t>Otra en la que, además de ofrecer la infraestructura física y la base de datos, el proveedor también realiza una gestión integral del contenido almacenado.</a:t>
            </a:r>
          </a:p>
          <a:p>
            <a:pPr algn="ctr"/>
            <a:r>
              <a:rPr lang="es-MX" b="1" i="1" dirty="0"/>
              <a:t>Normalmente el modelo elegido suele ser el primero, aunque el segundo caso puede ser especialmente útil para pequeñas empresas o negocios que no tienen experiencia en la administración de bases de datos.</a:t>
            </a:r>
          </a:p>
        </p:txBody>
      </p:sp>
    </p:spTree>
    <p:extLst>
      <p:ext uri="{BB962C8B-B14F-4D97-AF65-F5344CB8AC3E}">
        <p14:creationId xmlns:p14="http://schemas.microsoft.com/office/powerpoint/2010/main" val="36005881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b="1" i="1" dirty="0">
                <a:latin typeface="+mn-lt"/>
              </a:rPr>
              <a:t>Arquitectura de una base de datos en Cloud</a:t>
            </a:r>
            <a:r>
              <a:rPr lang="es-MX" dirty="0"/>
              <a:t/>
            </a:r>
            <a:br>
              <a:rPr lang="es-MX" dirty="0"/>
            </a:br>
            <a:endParaRPr lang="es-MX" dirty="0"/>
          </a:p>
        </p:txBody>
      </p:sp>
      <p:sp>
        <p:nvSpPr>
          <p:cNvPr id="3" name="Marcador de contenido 2"/>
          <p:cNvSpPr>
            <a:spLocks noGrp="1"/>
          </p:cNvSpPr>
          <p:nvPr>
            <p:ph idx="1"/>
          </p:nvPr>
        </p:nvSpPr>
        <p:spPr/>
        <p:txBody>
          <a:bodyPr>
            <a:normAutofit fontScale="77500" lnSpcReduction="20000"/>
          </a:bodyPr>
          <a:lstStyle/>
          <a:p>
            <a:pPr algn="ctr"/>
            <a:r>
              <a:rPr lang="es-MX" b="1" i="1" dirty="0"/>
              <a:t>Al igual que las </a:t>
            </a:r>
            <a:r>
              <a:rPr lang="es-MX" b="1" i="1" dirty="0" err="1"/>
              <a:t>databases</a:t>
            </a:r>
            <a:r>
              <a:rPr lang="es-MX" b="1" i="1" dirty="0"/>
              <a:t> tradicionales, las bases de datos en la nube pueden tener dos estructuras buen diferenciadas.</a:t>
            </a:r>
          </a:p>
          <a:p>
            <a:pPr algn="ctr"/>
            <a:endParaRPr lang="es-MX" b="1" i="1" dirty="0"/>
          </a:p>
          <a:p>
            <a:pPr algn="ctr"/>
            <a:r>
              <a:rPr lang="es-MX" b="1" i="1" dirty="0"/>
              <a:t>Por un lado, una base de datos en la nube relacional se caracteriza por usar el lenguaje SQL o </a:t>
            </a:r>
            <a:r>
              <a:rPr lang="es-MX" b="1" i="1" dirty="0" err="1"/>
              <a:t>Structured</a:t>
            </a:r>
            <a:r>
              <a:rPr lang="es-MX" b="1" i="1" dirty="0"/>
              <a:t> </a:t>
            </a:r>
            <a:r>
              <a:rPr lang="es-MX" b="1" i="1" dirty="0" err="1"/>
              <a:t>Query</a:t>
            </a:r>
            <a:r>
              <a:rPr lang="es-MX" b="1" i="1" dirty="0"/>
              <a:t> </a:t>
            </a:r>
            <a:r>
              <a:rPr lang="es-MX" b="1" i="1" dirty="0" err="1"/>
              <a:t>Language</a:t>
            </a:r>
            <a:r>
              <a:rPr lang="es-MX" b="1" i="1" dirty="0"/>
              <a:t>. Estas bases de datos se organizan en tablas que, a su vez, están compuestas por filas (donde figura cada uno de los registros de la tabla) y columnas (donde se colocan los campos que definen a los registros). Este tipo de bases se suelen emplear para el almacenamiento de información estructurada o con un formato coherente.</a:t>
            </a:r>
          </a:p>
          <a:p>
            <a:pPr algn="ctr"/>
            <a:endParaRPr lang="es-MX" b="1" i="1" dirty="0"/>
          </a:p>
          <a:p>
            <a:pPr algn="ctr"/>
            <a:r>
              <a:rPr lang="es-MX" b="1" i="1" dirty="0"/>
              <a:t>Por otra parte, una base de datos en la nube no relacional, también llamada </a:t>
            </a:r>
            <a:r>
              <a:rPr lang="es-MX" b="1" i="1" dirty="0" err="1"/>
              <a:t>NoSQL</a:t>
            </a:r>
            <a:r>
              <a:rPr lang="es-MX" b="1" i="1" dirty="0"/>
              <a:t>, no suele utilizar el lenguaje SQL más que de apoyo. Tampoco utiliza el modelo de tabla de las anteriores. Se emplea para almacenar información semiestructurada o directamente no estructurada. Sin bases de datos más novedosas y todavía no están estandarizadas. Por contra, permiten almacenar volúmenes mucho más grandes de información.</a:t>
            </a:r>
          </a:p>
        </p:txBody>
      </p:sp>
    </p:spTree>
    <p:extLst>
      <p:ext uri="{BB962C8B-B14F-4D97-AF65-F5344CB8AC3E}">
        <p14:creationId xmlns:p14="http://schemas.microsoft.com/office/powerpoint/2010/main" val="14019728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Características </a:t>
            </a:r>
          </a:p>
        </p:txBody>
      </p:sp>
      <p:sp>
        <p:nvSpPr>
          <p:cNvPr id="3" name="Marcador de contenido 2"/>
          <p:cNvSpPr>
            <a:spLocks noGrp="1"/>
          </p:cNvSpPr>
          <p:nvPr>
            <p:ph idx="1"/>
          </p:nvPr>
        </p:nvSpPr>
        <p:spPr/>
        <p:txBody>
          <a:bodyPr/>
          <a:lstStyle/>
          <a:p>
            <a:pPr algn="ctr"/>
            <a:r>
              <a:rPr lang="es-MX" b="1" i="1" dirty="0"/>
              <a:t>Un servicio de base de datos creado y accedido a través de una plataforma en la nube</a:t>
            </a:r>
          </a:p>
          <a:p>
            <a:pPr algn="ctr"/>
            <a:r>
              <a:rPr lang="es-MX" b="1" i="1" dirty="0"/>
              <a:t>Permite a los usuarios de empresa alojar bases de datos sin comprar hardware dedicado</a:t>
            </a:r>
          </a:p>
          <a:p>
            <a:pPr algn="ctr"/>
            <a:r>
              <a:rPr lang="es-MX" b="1" i="1" dirty="0"/>
              <a:t>Puede ser gestionado por el usuario o ofrecido como un servicio y gestionado por un proveedor</a:t>
            </a:r>
          </a:p>
          <a:p>
            <a:pPr algn="ctr"/>
            <a:r>
              <a:rPr lang="es-MX" b="1" i="1" dirty="0"/>
              <a:t>Puede dar soporte a las bases de datos SQL (incluso </a:t>
            </a:r>
            <a:r>
              <a:rPr lang="es-MX" b="1" i="1" dirty="0" err="1"/>
              <a:t>MySQL</a:t>
            </a:r>
            <a:r>
              <a:rPr lang="es-MX" b="1" i="1" dirty="0"/>
              <a:t>) o </a:t>
            </a:r>
            <a:r>
              <a:rPr lang="es-MX" b="1" i="1" dirty="0" err="1"/>
              <a:t>NoSQL</a:t>
            </a:r>
            <a:endParaRPr lang="es-MX" b="1" i="1" dirty="0"/>
          </a:p>
          <a:p>
            <a:pPr algn="ctr"/>
            <a:r>
              <a:rPr lang="es-MX" b="1" i="1" dirty="0"/>
              <a:t>Se ha accedido por medio de una interfaz web o una API proporcionada por el proveedor</a:t>
            </a:r>
          </a:p>
        </p:txBody>
      </p:sp>
    </p:spTree>
    <p:extLst>
      <p:ext uri="{BB962C8B-B14F-4D97-AF65-F5344CB8AC3E}">
        <p14:creationId xmlns:p14="http://schemas.microsoft.com/office/powerpoint/2010/main" val="33538915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ctr"/>
            <a:r>
              <a:rPr lang="es-MX" b="1" i="1" dirty="0"/>
              <a:t>Mejora los recursos tecnológicos.</a:t>
            </a:r>
          </a:p>
          <a:p>
            <a:pPr algn="ctr"/>
            <a:r>
              <a:rPr lang="es-MX" b="1" i="1" dirty="0"/>
              <a:t>Los costos se reducen.</a:t>
            </a:r>
          </a:p>
          <a:p>
            <a:pPr algn="ctr"/>
            <a:r>
              <a:rPr lang="es-MX" b="1" i="1" dirty="0"/>
              <a:t>Acceso a los documentos casi a tiempo real, sin necesidad de cargas de alta duración.</a:t>
            </a:r>
          </a:p>
          <a:p>
            <a:pPr algn="ctr"/>
            <a:r>
              <a:rPr lang="es-MX" b="1" i="1" dirty="0"/>
              <a:t>Permite compartir recursos con independencia del dispositivo y la ubicación.</a:t>
            </a:r>
          </a:p>
          <a:p>
            <a:pPr algn="ctr"/>
            <a:r>
              <a:rPr lang="es-MX" b="1" i="1" dirty="0"/>
              <a:t>Se optimiza su uso de manera automática.</a:t>
            </a:r>
          </a:p>
          <a:p>
            <a:pPr algn="ctr"/>
            <a:r>
              <a:rPr lang="es-MX" b="1" i="1" dirty="0"/>
              <a:t>La seguridad es igual o mejor que otros sistemas convencionales.</a:t>
            </a:r>
          </a:p>
          <a:p>
            <a:pPr algn="ctr"/>
            <a:r>
              <a:rPr lang="es-MX" b="1" i="1" dirty="0"/>
              <a:t>No requiere instalación ni mantenimiento ya que cada usuario accede desde diferentes lugares.</a:t>
            </a:r>
          </a:p>
        </p:txBody>
      </p:sp>
    </p:spTree>
    <p:extLst>
      <p:ext uri="{BB962C8B-B14F-4D97-AF65-F5344CB8AC3E}">
        <p14:creationId xmlns:p14="http://schemas.microsoft.com/office/powerpoint/2010/main" val="275924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smtClean="0">
                <a:solidFill>
                  <a:srgbClr val="002060"/>
                </a:solidFill>
                <a:latin typeface="+mn-lt"/>
              </a:rPr>
              <a:t>Ventajas</a:t>
            </a:r>
            <a:endParaRPr lang="es-MX" b="1" i="1" dirty="0">
              <a:solidFill>
                <a:srgbClr val="002060"/>
              </a:solidFill>
              <a:latin typeface="+mn-lt"/>
            </a:endParaRPr>
          </a:p>
        </p:txBody>
      </p:sp>
      <p:sp>
        <p:nvSpPr>
          <p:cNvPr id="3" name="Marcador de contenido 2"/>
          <p:cNvSpPr>
            <a:spLocks noGrp="1"/>
          </p:cNvSpPr>
          <p:nvPr>
            <p:ph idx="1"/>
          </p:nvPr>
        </p:nvSpPr>
        <p:spPr/>
        <p:txBody>
          <a:bodyPr>
            <a:normAutofit/>
          </a:bodyPr>
          <a:lstStyle/>
          <a:p>
            <a:pPr algn="ctr"/>
            <a:r>
              <a:rPr lang="es-MX" b="1" i="1" dirty="0"/>
              <a:t>Son escalables. El proveedor de servicios puede aumentar los recursos o proporcionar más espacio de almacenamiento en función de las necesidades del cliente.</a:t>
            </a:r>
          </a:p>
          <a:p>
            <a:pPr algn="ctr"/>
            <a:r>
              <a:rPr lang="es-MX" b="1" i="1" dirty="0"/>
              <a:t>Mantienen la integridad de la información. Este tipo de almacenamiento de información puede replicar instancias de las bases de datos,  permitiendo así el acceso concurrente de usuarios sin que los datos pierdan integridad.</a:t>
            </a:r>
          </a:p>
          <a:p>
            <a:pPr algn="ctr"/>
            <a:r>
              <a:rPr lang="es-MX" b="1" i="1" dirty="0"/>
              <a:t>Ahorro de espacio físico. Las empresas que contratan este tipo de servicio no necesitan instalar infraestructuras en su empresa, todo queda almacenado en los servidores del proveedor.</a:t>
            </a:r>
          </a:p>
        </p:txBody>
      </p:sp>
    </p:spTree>
    <p:extLst>
      <p:ext uri="{BB962C8B-B14F-4D97-AF65-F5344CB8AC3E}">
        <p14:creationId xmlns:p14="http://schemas.microsoft.com/office/powerpoint/2010/main" val="1743475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i="1" dirty="0">
                <a:solidFill>
                  <a:srgbClr val="002060"/>
                </a:solidFill>
                <a:latin typeface="+mn-lt"/>
              </a:rPr>
              <a:t>desventajas</a:t>
            </a:r>
          </a:p>
        </p:txBody>
      </p:sp>
      <p:sp>
        <p:nvSpPr>
          <p:cNvPr id="3" name="Marcador de contenido 2"/>
          <p:cNvSpPr>
            <a:spLocks noGrp="1"/>
          </p:cNvSpPr>
          <p:nvPr>
            <p:ph idx="1"/>
          </p:nvPr>
        </p:nvSpPr>
        <p:spPr/>
        <p:txBody>
          <a:bodyPr/>
          <a:lstStyle/>
          <a:p>
            <a:pPr algn="ctr"/>
            <a:r>
              <a:rPr lang="es-MX" b="1" i="1" dirty="0"/>
              <a:t>Se necesita acceso a Internet.</a:t>
            </a:r>
          </a:p>
          <a:p>
            <a:pPr algn="ctr"/>
            <a:r>
              <a:rPr lang="es-MX" b="1" i="1" dirty="0"/>
              <a:t>Existe cierta dependencia de los proveedores de este tipo de servicio confiando en su tecnología y funcionamiento.</a:t>
            </a:r>
          </a:p>
          <a:p>
            <a:pPr algn="ctr"/>
            <a:r>
              <a:rPr lang="es-MX" b="1" i="1" dirty="0"/>
              <a:t>Se modifican continuamente las interfaces de las aplicaciones.</a:t>
            </a:r>
          </a:p>
          <a:p>
            <a:pPr algn="ctr"/>
            <a:r>
              <a:rPr lang="es-MX" b="1" i="1" dirty="0"/>
              <a:t>Posible sobrecarga en los servidores si el número de usuarios es muy alto o no se sigue una política de uso adecuada.</a:t>
            </a:r>
          </a:p>
        </p:txBody>
      </p:sp>
    </p:spTree>
    <p:extLst>
      <p:ext uri="{BB962C8B-B14F-4D97-AF65-F5344CB8AC3E}">
        <p14:creationId xmlns:p14="http://schemas.microsoft.com/office/powerpoint/2010/main" val="4178500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ctr"/>
            <a:r>
              <a:rPr lang="es-MX" b="1" i="1" dirty="0"/>
              <a:t>Evitan problemas. Algunos de ellos muy típicos en las bases de datos tradicionales, como la imposibilidad de acceder a la información si se caen los servidores locales.</a:t>
            </a:r>
          </a:p>
          <a:p>
            <a:pPr algn="ctr"/>
            <a:r>
              <a:rPr lang="es-MX" b="1" i="1" dirty="0"/>
              <a:t>Aumentan la seguridad. Normalmente los proveedores de almacenamiento en la nube son empresas de reputación probada en el mundo digital e incorporan soluciones para evitar brechas de seguridad o pérdidas de información.</a:t>
            </a:r>
          </a:p>
          <a:p>
            <a:pPr algn="ctr"/>
            <a:r>
              <a:rPr lang="es-MX" b="1" i="1" dirty="0"/>
              <a:t>Por último, se puede acceder a las bases de datos desde cualquier lugar y con cualquier dispositivo, siempre que se tenga conexión a internet y las claves de acceso.</a:t>
            </a:r>
          </a:p>
        </p:txBody>
      </p:sp>
    </p:spTree>
    <p:extLst>
      <p:ext uri="{BB962C8B-B14F-4D97-AF65-F5344CB8AC3E}">
        <p14:creationId xmlns:p14="http://schemas.microsoft.com/office/powerpoint/2010/main" val="2397213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BA02BE4C500C641BA6163A029F1F65B" ma:contentTypeVersion="10" ma:contentTypeDescription="Crear nuevo documento." ma:contentTypeScope="" ma:versionID="21af8f3de65527cf843e4a98c8609a8c">
  <xsd:schema xmlns:xsd="http://www.w3.org/2001/XMLSchema" xmlns:xs="http://www.w3.org/2001/XMLSchema" xmlns:p="http://schemas.microsoft.com/office/2006/metadata/properties" xmlns:ns2="a9fb644e-e809-4982-bf63-a76a9bf3279f" targetNamespace="http://schemas.microsoft.com/office/2006/metadata/properties" ma:root="true" ma:fieldsID="152eb66292c2b89bf42ac62222e55150" ns2:_="">
    <xsd:import namespace="a9fb644e-e809-4982-bf63-a76a9bf3279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fb644e-e809-4982-bf63-a76a9bf3279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9fb644e-e809-4982-bf63-a76a9bf3279f" xsi:nil="true"/>
  </documentManagement>
</p:properties>
</file>

<file path=customXml/itemProps1.xml><?xml version="1.0" encoding="utf-8"?>
<ds:datastoreItem xmlns:ds="http://schemas.openxmlformats.org/officeDocument/2006/customXml" ds:itemID="{41D0304F-EFA0-4C5B-91B7-D1D7FA7DCC60}"/>
</file>

<file path=customXml/itemProps2.xml><?xml version="1.0" encoding="utf-8"?>
<ds:datastoreItem xmlns:ds="http://schemas.openxmlformats.org/officeDocument/2006/customXml" ds:itemID="{3348C4E4-383C-435D-A109-7FC3FA93AE5A}"/>
</file>

<file path=customXml/itemProps3.xml><?xml version="1.0" encoding="utf-8"?>
<ds:datastoreItem xmlns:ds="http://schemas.openxmlformats.org/officeDocument/2006/customXml" ds:itemID="{C0D57B26-79A6-4350-87CD-4BE0B2115D40}"/>
</file>

<file path=docProps/app.xml><?xml version="1.0" encoding="utf-8"?>
<Properties xmlns="http://schemas.openxmlformats.org/officeDocument/2006/extended-properties" xmlns:vt="http://schemas.openxmlformats.org/officeDocument/2006/docPropsVTypes">
  <Template>Distintivo</Template>
  <TotalTime>33</TotalTime>
  <Words>1669</Words>
  <Application>Microsoft Office PowerPoint</Application>
  <PresentationFormat>Panorámica</PresentationFormat>
  <Paragraphs>69</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Gill Sans MT</vt:lpstr>
      <vt:lpstr>Impact</vt:lpstr>
      <vt:lpstr>Badge</vt:lpstr>
      <vt:lpstr>Gestores de Base de Datos en la Nube</vt:lpstr>
      <vt:lpstr>¿Qué es un gestores de base de datos en la nube?</vt:lpstr>
      <vt:lpstr>¿Cómo funciona una base de datos en la nube?</vt:lpstr>
      <vt:lpstr>Arquitectura de una base de datos en Cloud </vt:lpstr>
      <vt:lpstr>Características </vt:lpstr>
      <vt:lpstr>Presentación de PowerPoint</vt:lpstr>
      <vt:lpstr>Ventajas</vt:lpstr>
      <vt:lpstr>desventajas</vt:lpstr>
      <vt:lpstr>Presentación de PowerPoint</vt:lpstr>
      <vt:lpstr>Las mejores bases de datos en la nube</vt:lpstr>
      <vt:lpstr>AWS RDS y su base de datos Aurora </vt:lpstr>
      <vt:lpstr>Snowflake Computing </vt:lpstr>
      <vt:lpstr>Oracle Database Cloud Service </vt:lpstr>
      <vt:lpstr>Microsoft SQL Server </vt:lpstr>
      <vt:lpstr>MySQL </vt:lpstr>
      <vt:lpstr>MariaDB </vt:lpstr>
      <vt:lpstr>PostgreSQL </vt:lpstr>
      <vt:lpstr>Google Cloud Spanner </vt:lpstr>
      <vt:lpstr>Google Cloud SQL </vt:lpstr>
      <vt:lpstr>SAP HANA </vt:lpstr>
      <vt:lpstr>SAP SQL Anywhere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Gestores de Base de Datos en la Nube</dc:title>
  <dc:creator>Miguel Ernesto</dc:creator>
  <cp:lastModifiedBy>Miguel Ernesto</cp:lastModifiedBy>
  <cp:revision>4</cp:revision>
  <dcterms:created xsi:type="dcterms:W3CDTF">2021-09-22T20:11:17Z</dcterms:created>
  <dcterms:modified xsi:type="dcterms:W3CDTF">2021-09-22T20:44:53Z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0x010100EBA02BE4C500C641BA6163A029F1F65B</vt:lpwstr>
  </property>
</Properties>
</file>