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Century Gothic" panose="020B0502020202020204"/>
      <p:regular r:id="rId20"/>
    </p:embeddedFont>
  </p:embeddedFontLst>
  <p:custDataLst>
    <p:tags r:id="rId2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02198C4-3087-4945-87E3-76CBB3509B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4.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panose="020B0502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panose="020B0604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2800"/>
              <a:buFont typeface="Arial" panose="020B0604020202020204"/>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2400"/>
              <a:buFont typeface="Arial" panose="020B0604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panose="020B0502020202020204"/>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panose="020B0502020202020204"/>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panose="020B0502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panose="020B0502020202020204"/>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panose="020B0604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2800"/>
              <a:buFont typeface="Arial" panose="020B0604020202020204"/>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2400"/>
              <a:buFont typeface="Arial" panose="020B0604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srcRect/>
          <a:stretch>
            <a:fill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panose="020B0502020202020204"/>
              <a:buNone/>
              <a:defRPr sz="4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panose="020B0604020202020204"/>
              <a:buChar char="•"/>
              <a:defRPr sz="2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0000"/>
              </a:lnSpc>
              <a:spcBef>
                <a:spcPts val="500"/>
              </a:spcBef>
              <a:spcAft>
                <a:spcPts val="0"/>
              </a:spcAft>
              <a:buClr>
                <a:schemeClr val="lt1"/>
              </a:buClr>
              <a:buSzPts val="2000"/>
              <a:buFont typeface="Arial" panose="020B0604020202020204"/>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panose="020B0502020202020204"/>
              <a:buNone/>
            </a:pPr>
            <a:r>
              <a:rPr lang="en-US"/>
              <a:t>Green Pace</a:t>
            </a:r>
            <a:endParaRPr lang="en-US"/>
          </a:p>
        </p:txBody>
      </p:sp>
      <p:sp>
        <p:nvSpPr>
          <p:cNvPr id="145" name="Google Shape;145;p1"/>
          <p:cNvSpPr txBox="1">
            <a:spLocks noGrp="1"/>
          </p:cNvSpPr>
          <p:nvPr>
            <p:ph type="subTitle" idx="1"/>
          </p:nvPr>
        </p:nvSpPr>
        <p:spPr>
          <a:xfrm>
            <a:off x="1371600" y="3615055"/>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lang="en-US" sz="1850"/>
          </a:p>
          <a:p>
            <a:pPr marL="0" lvl="0" indent="0" algn="l" rtl="0">
              <a:lnSpc>
                <a:spcPct val="70000"/>
              </a:lnSpc>
              <a:spcBef>
                <a:spcPts val="1000"/>
              </a:spcBef>
              <a:spcAft>
                <a:spcPts val="0"/>
              </a:spcAft>
              <a:buClr>
                <a:schemeClr val="lt1"/>
              </a:buClr>
              <a:buSzPts val="1850"/>
              <a:buNone/>
            </a:pPr>
            <a:r>
              <a:rPr lang="en-US" sz="1850"/>
              <a:t>Developer: Michael Neff</a:t>
            </a:r>
            <a:endParaRPr lang="en-US" sz="1850" i="1"/>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i="1"/>
              <a:t>CS  405</a:t>
            </a:r>
            <a:endParaRPr lang="en-US" i="1"/>
          </a:p>
        </p:txBody>
      </p:sp>
      <p:pic>
        <p:nvPicPr>
          <p:cNvPr id="146" name="Google Shape;146;p1" descr="Green Pace logo"/>
          <p:cNvPicPr preferRelativeResize="0"/>
          <p:nvPr/>
        </p:nvPicPr>
        <p:blipFill>
          <a:blip r:embed="rId1"/>
          <a:stretch>
            <a:fillRect/>
          </a:stretch>
        </p:blipFill>
        <p:spPr>
          <a:xfrm>
            <a:off x="7440774" y="659854"/>
            <a:ext cx="2921424" cy="3786772"/>
          </a:xfrm>
          <a:prstGeom prst="rect">
            <a:avLst/>
          </a:prstGeom>
          <a:noFill/>
          <a:ln>
            <a:noFill/>
          </a:ln>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TOOLS</a:t>
            </a:r>
            <a:endParaRPr lang="en-US"/>
          </a:p>
        </p:txBody>
      </p:sp>
      <p:sp>
        <p:nvSpPr>
          <p:cNvPr id="210" name="Google Shape;210;p10"/>
          <p:cNvSpPr txBox="1">
            <a:spLocks noGrp="1"/>
          </p:cNvSpPr>
          <p:nvPr>
            <p:ph type="body" idx="1"/>
          </p:nvPr>
        </p:nvSpPr>
        <p:spPr>
          <a:xfrm>
            <a:off x="472440" y="2194560"/>
            <a:ext cx="11033760" cy="4023995"/>
          </a:xfrm>
          <a:prstGeom prst="rect">
            <a:avLst/>
          </a:prstGeom>
          <a:noFill/>
          <a:ln>
            <a:noFill/>
          </a:ln>
        </p:spPr>
        <p:txBody>
          <a:bodyPr spcFirstLastPara="1" wrap="square" lIns="91425" tIns="45700" rIns="91425" bIns="45700" anchor="t" anchorCtr="0">
            <a:normAutofit lnSpcReduction="20000"/>
          </a:bodyPr>
          <a:lstStyle/>
          <a:p>
            <a:pPr marL="685800" lvl="1" indent="-228600" algn="l" rtl="0">
              <a:lnSpc>
                <a:spcPct val="90000"/>
              </a:lnSpc>
              <a:spcBef>
                <a:spcPts val="0"/>
              </a:spcBef>
              <a:spcAft>
                <a:spcPts val="0"/>
              </a:spcAft>
              <a:buClr>
                <a:schemeClr val="lt1"/>
              </a:buClr>
              <a:buSzPts val="2000"/>
              <a:buChar char="•"/>
            </a:pPr>
            <a:r>
              <a:rPr lang="en-US" sz="3200"/>
              <a:t>What Is DevSevOps Pipeline?</a:t>
            </a:r>
            <a:endParaRPr lang="en-US" sz="3200"/>
          </a:p>
          <a:p>
            <a:pPr marL="685800" lvl="1" indent="-228600" algn="l" rtl="0">
              <a:lnSpc>
                <a:spcPct val="90000"/>
              </a:lnSpc>
              <a:spcBef>
                <a:spcPts val="0"/>
              </a:spcBef>
              <a:spcAft>
                <a:spcPts val="0"/>
              </a:spcAft>
              <a:buClr>
                <a:schemeClr val="lt1"/>
              </a:buClr>
              <a:buSzPts val="2000"/>
              <a:buChar char="•"/>
            </a:pPr>
            <a:endParaRPr lang="en-US" sz="3200"/>
          </a:p>
          <a:p>
            <a:pPr marL="685800" lvl="1" indent="-228600" algn="l" rtl="0">
              <a:lnSpc>
                <a:spcPct val="90000"/>
              </a:lnSpc>
              <a:spcBef>
                <a:spcPts val="0"/>
              </a:spcBef>
              <a:spcAft>
                <a:spcPts val="0"/>
              </a:spcAft>
              <a:buClr>
                <a:schemeClr val="lt1"/>
              </a:buClr>
              <a:buSzPts val="2000"/>
              <a:buChar char="•"/>
            </a:pPr>
            <a:r>
              <a:rPr lang="en-US" sz="3200"/>
              <a:t>Summary Diagram</a:t>
            </a:r>
            <a:endParaRPr lang="en-US" sz="1600"/>
          </a:p>
          <a:p>
            <a:pPr marL="457200" lvl="1" indent="0" algn="l" rtl="0">
              <a:lnSpc>
                <a:spcPct val="90000"/>
              </a:lnSpc>
              <a:spcBef>
                <a:spcPts val="0"/>
              </a:spcBef>
              <a:spcAft>
                <a:spcPts val="0"/>
              </a:spcAft>
              <a:buClr>
                <a:schemeClr val="lt1"/>
              </a:buClr>
              <a:buSzPts val="2000"/>
              <a:buNone/>
            </a:pPr>
            <a:endParaRPr sz="1600"/>
          </a:p>
          <a:p>
            <a:pPr marL="457200" lvl="1" indent="0" algn="l" rtl="0">
              <a:lnSpc>
                <a:spcPct val="90000"/>
              </a:lnSpc>
              <a:spcBef>
                <a:spcPts val="0"/>
              </a:spcBef>
              <a:spcAft>
                <a:spcPts val="0"/>
              </a:spcAft>
              <a:buClr>
                <a:schemeClr val="lt1"/>
              </a:buClr>
              <a:buSzPts val="2000"/>
              <a:buNone/>
            </a:pPr>
            <a:endParaRPr sz="2800"/>
          </a:p>
          <a:p>
            <a:pPr marL="457200" lvl="1" indent="0" algn="l" rtl="0">
              <a:lnSpc>
                <a:spcPct val="90000"/>
              </a:lnSpc>
              <a:spcBef>
                <a:spcPts val="500"/>
              </a:spcBef>
              <a:spcAft>
                <a:spcPts val="0"/>
              </a:spcAft>
              <a:buClr>
                <a:schemeClr val="lt1"/>
              </a:buClr>
              <a:buSzPts val="2000"/>
              <a:buNone/>
            </a:pPr>
            <a:r>
              <a:rPr lang="en-US"/>
              <a:t>OSWAP Threat Dragon</a:t>
            </a:r>
            <a:endParaRPr lang="en-US"/>
          </a:p>
          <a:p>
            <a:pPr marL="457200" lvl="1" indent="0" algn="l" rtl="0">
              <a:lnSpc>
                <a:spcPct val="90000"/>
              </a:lnSpc>
              <a:spcBef>
                <a:spcPts val="500"/>
              </a:spcBef>
              <a:spcAft>
                <a:spcPts val="0"/>
              </a:spcAft>
              <a:buClr>
                <a:schemeClr val="lt1"/>
              </a:buClr>
              <a:buSzPts val="2000"/>
              <a:buNone/>
            </a:pPr>
            <a:endParaRPr lang="en-US"/>
          </a:p>
          <a:p>
            <a:pPr marL="457200" lvl="1" indent="0" algn="l" rtl="0">
              <a:lnSpc>
                <a:spcPct val="90000"/>
              </a:lnSpc>
              <a:spcBef>
                <a:spcPts val="500"/>
              </a:spcBef>
              <a:spcAft>
                <a:spcPts val="0"/>
              </a:spcAft>
              <a:buClr>
                <a:schemeClr val="lt1"/>
              </a:buClr>
              <a:buSzPts val="2000"/>
              <a:buNone/>
            </a:pPr>
            <a:r>
              <a:rPr lang="en-US"/>
              <a:t>CheckMarx</a:t>
            </a:r>
            <a:endParaRPr lang="en-US"/>
          </a:p>
          <a:p>
            <a:pPr marL="457200" lvl="1" indent="0" algn="l" rtl="0">
              <a:lnSpc>
                <a:spcPct val="90000"/>
              </a:lnSpc>
              <a:spcBef>
                <a:spcPts val="500"/>
              </a:spcBef>
              <a:spcAft>
                <a:spcPts val="0"/>
              </a:spcAft>
              <a:buClr>
                <a:schemeClr val="lt1"/>
              </a:buClr>
              <a:buSzPts val="2000"/>
              <a:buNone/>
            </a:pPr>
            <a:endParaRPr lang="en-US"/>
          </a:p>
          <a:p>
            <a:pPr marL="457200" lvl="1" indent="0" algn="l" rtl="0">
              <a:lnSpc>
                <a:spcPct val="90000"/>
              </a:lnSpc>
              <a:spcBef>
                <a:spcPts val="500"/>
              </a:spcBef>
              <a:spcAft>
                <a:spcPts val="0"/>
              </a:spcAft>
              <a:buClr>
                <a:schemeClr val="lt1"/>
              </a:buClr>
              <a:buSzPts val="2000"/>
              <a:buNone/>
            </a:pPr>
            <a:r>
              <a:rPr lang="en-US"/>
              <a:t>Container Tools</a:t>
            </a:r>
            <a:endParaRPr lang="en-US"/>
          </a:p>
          <a:p>
            <a:pPr marL="457200" lvl="1" indent="0" algn="l" rtl="0">
              <a:lnSpc>
                <a:spcPct val="90000"/>
              </a:lnSpc>
              <a:spcBef>
                <a:spcPts val="500"/>
              </a:spcBef>
              <a:spcAft>
                <a:spcPts val="0"/>
              </a:spcAft>
              <a:buClr>
                <a:schemeClr val="lt1"/>
              </a:buClr>
              <a:buSzPts val="2000"/>
              <a:buNone/>
            </a:pPr>
            <a:endParaRPr lang="en-US" sz="2800"/>
          </a:p>
          <a:p>
            <a:pPr marL="457200" lvl="1" indent="0" algn="l" rtl="0">
              <a:lnSpc>
                <a:spcPct val="90000"/>
              </a:lnSpc>
              <a:spcBef>
                <a:spcPts val="500"/>
              </a:spcBef>
              <a:spcAft>
                <a:spcPts val="0"/>
              </a:spcAft>
              <a:buClr>
                <a:schemeClr val="lt1"/>
              </a:buClr>
              <a:buSzPts val="2000"/>
              <a:buNone/>
            </a:pPr>
            <a:endParaRPr lang="en-US" sz="2800"/>
          </a:p>
        </p:txBody>
      </p:sp>
      <p:pic>
        <p:nvPicPr>
          <p:cNvPr id="211" name="Google Shape;211;p10"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RISKS AND BENEFITS</a:t>
            </a:r>
            <a:endParaRPr lang="en-US"/>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a:t>Problems </a:t>
            </a:r>
            <a:endParaRPr lang="en-US" sz="3200"/>
          </a:p>
          <a:p>
            <a:pPr marL="228600" lvl="0" indent="-228600" algn="l" rtl="0">
              <a:lnSpc>
                <a:spcPct val="90000"/>
              </a:lnSpc>
              <a:spcBef>
                <a:spcPts val="0"/>
              </a:spcBef>
              <a:spcAft>
                <a:spcPts val="0"/>
              </a:spcAft>
              <a:buClr>
                <a:schemeClr val="lt1"/>
              </a:buClr>
              <a:buSzPts val="2000"/>
              <a:buChar char="•"/>
            </a:pPr>
            <a:endParaRPr lang="en-US" sz="3200"/>
          </a:p>
          <a:p>
            <a:pPr marL="228600" lvl="0" indent="-228600" algn="l" rtl="0">
              <a:lnSpc>
                <a:spcPct val="90000"/>
              </a:lnSpc>
              <a:spcBef>
                <a:spcPts val="0"/>
              </a:spcBef>
              <a:spcAft>
                <a:spcPts val="0"/>
              </a:spcAft>
              <a:buClr>
                <a:schemeClr val="lt1"/>
              </a:buClr>
              <a:buSzPts val="2000"/>
              <a:buChar char="•"/>
            </a:pPr>
            <a:r>
              <a:rPr lang="en-US" sz="3200"/>
              <a:t>Soultions</a:t>
            </a:r>
            <a:endParaRPr lang="en-US" sz="3200"/>
          </a:p>
          <a:p>
            <a:pPr marL="228600" lvl="0" indent="-228600" algn="l" rtl="0">
              <a:lnSpc>
                <a:spcPct val="90000"/>
              </a:lnSpc>
              <a:spcBef>
                <a:spcPts val="0"/>
              </a:spcBef>
              <a:spcAft>
                <a:spcPts val="0"/>
              </a:spcAft>
              <a:buClr>
                <a:schemeClr val="lt1"/>
              </a:buClr>
              <a:buSzPts val="2000"/>
              <a:buChar char="•"/>
            </a:pPr>
            <a:endParaRPr lang="en-US" sz="3200"/>
          </a:p>
          <a:p>
            <a:pPr marL="228600" lvl="0" indent="-228600" algn="l" rtl="0">
              <a:lnSpc>
                <a:spcPct val="90000"/>
              </a:lnSpc>
              <a:spcBef>
                <a:spcPts val="0"/>
              </a:spcBef>
              <a:spcAft>
                <a:spcPts val="0"/>
              </a:spcAft>
              <a:buClr>
                <a:schemeClr val="lt1"/>
              </a:buClr>
              <a:buSzPts val="2000"/>
              <a:buChar char="•"/>
            </a:pPr>
            <a:r>
              <a:rPr lang="en-US" sz="3200"/>
              <a:t>Risks </a:t>
            </a:r>
            <a:endParaRPr lang="en-US" sz="3200"/>
          </a:p>
          <a:p>
            <a:pPr marL="228600" lvl="0" indent="-228600" algn="l" rtl="0">
              <a:lnSpc>
                <a:spcPct val="90000"/>
              </a:lnSpc>
              <a:spcBef>
                <a:spcPts val="0"/>
              </a:spcBef>
              <a:spcAft>
                <a:spcPts val="0"/>
              </a:spcAft>
              <a:buClr>
                <a:schemeClr val="lt1"/>
              </a:buClr>
              <a:buSzPts val="2000"/>
              <a:buChar char="•"/>
            </a:pPr>
            <a:endParaRPr lang="en-US" sz="3200"/>
          </a:p>
          <a:p>
            <a:pPr marL="228600" lvl="0" indent="-228600" algn="l" rtl="0">
              <a:lnSpc>
                <a:spcPct val="90000"/>
              </a:lnSpc>
              <a:spcBef>
                <a:spcPts val="0"/>
              </a:spcBef>
              <a:spcAft>
                <a:spcPts val="0"/>
              </a:spcAft>
              <a:buClr>
                <a:schemeClr val="lt1"/>
              </a:buClr>
              <a:buSzPts val="2000"/>
              <a:buChar char="•"/>
            </a:pPr>
            <a:r>
              <a:rPr lang="en-US" sz="3200"/>
              <a:t>Steps to Take</a:t>
            </a:r>
            <a:endParaRPr lang="en-US" sz="3200"/>
          </a:p>
        </p:txBody>
      </p:sp>
      <p:pic>
        <p:nvPicPr>
          <p:cNvPr id="218" name="Google Shape;218;p11"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RECOMMENDATIONS</a:t>
            </a:r>
            <a:endParaRPr lang="en-US"/>
          </a:p>
        </p:txBody>
      </p:sp>
      <p:sp>
        <p:nvSpPr>
          <p:cNvPr id="224" name="Google Shape;224;p12"/>
          <p:cNvSpPr txBox="1">
            <a:spLocks noGrp="1"/>
          </p:cNvSpPr>
          <p:nvPr>
            <p:ph type="body" idx="1"/>
          </p:nvPr>
        </p:nvSpPr>
        <p:spPr>
          <a:xfrm>
            <a:off x="798830" y="205740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3600"/>
              <a:t>Gaps in Early Statges</a:t>
            </a:r>
            <a:endParaRPr lang="en-US" sz="3600"/>
          </a:p>
          <a:p>
            <a:pPr marL="914400" lvl="2" indent="0" algn="l" rtl="0">
              <a:lnSpc>
                <a:spcPct val="90000"/>
              </a:lnSpc>
              <a:spcBef>
                <a:spcPts val="0"/>
              </a:spcBef>
              <a:spcAft>
                <a:spcPts val="0"/>
              </a:spcAft>
              <a:buClr>
                <a:schemeClr val="lt1"/>
              </a:buClr>
              <a:buSzPts val="1800"/>
              <a:buNone/>
            </a:pPr>
            <a:endParaRPr lang="en-US" sz="3600"/>
          </a:p>
          <a:p>
            <a:pPr marL="914400" lvl="2" indent="0" algn="l" rtl="0">
              <a:lnSpc>
                <a:spcPct val="90000"/>
              </a:lnSpc>
              <a:spcBef>
                <a:spcPts val="0"/>
              </a:spcBef>
              <a:spcAft>
                <a:spcPts val="0"/>
              </a:spcAft>
              <a:buClr>
                <a:schemeClr val="lt1"/>
              </a:buClr>
              <a:buSzPts val="1800"/>
              <a:buNone/>
            </a:pPr>
            <a:r>
              <a:rPr lang="en-US" sz="3600"/>
              <a:t>Non Exisitent complice measures</a:t>
            </a:r>
            <a:endParaRPr lang="en-US" sz="3600"/>
          </a:p>
          <a:p>
            <a:pPr marL="914400" lvl="2" indent="0" algn="l" rtl="0">
              <a:lnSpc>
                <a:spcPct val="90000"/>
              </a:lnSpc>
              <a:spcBef>
                <a:spcPts val="0"/>
              </a:spcBef>
              <a:spcAft>
                <a:spcPts val="0"/>
              </a:spcAft>
              <a:buClr>
                <a:schemeClr val="lt1"/>
              </a:buClr>
              <a:buSzPts val="1800"/>
              <a:buNone/>
            </a:pPr>
            <a:endParaRPr lang="en-US" sz="3600"/>
          </a:p>
          <a:p>
            <a:pPr marL="914400" lvl="2" indent="0" algn="l" rtl="0">
              <a:lnSpc>
                <a:spcPct val="90000"/>
              </a:lnSpc>
              <a:spcBef>
                <a:spcPts val="0"/>
              </a:spcBef>
              <a:spcAft>
                <a:spcPts val="0"/>
              </a:spcAft>
              <a:buClr>
                <a:schemeClr val="lt1"/>
              </a:buClr>
              <a:buSzPts val="1800"/>
              <a:buNone/>
            </a:pPr>
            <a:r>
              <a:rPr lang="en-US" sz="3600"/>
              <a:t>Outdated or NO Management </a:t>
            </a:r>
            <a:endParaRPr lang="en-US" sz="3600"/>
          </a:p>
        </p:txBody>
      </p:sp>
      <p:pic>
        <p:nvPicPr>
          <p:cNvPr id="225" name="Google Shape;225;p12"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CONCLUSIONS</a:t>
            </a:r>
            <a:endParaRPr lang="en-US"/>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a:t>Applying good coding practices and following a well-structured plan are crucial for successful deployment in DevOps. Integrating security into DevOps (DevSecOps) not only reduces costs but also helps ensure an application is free from vulnerabilities. Understanding and monitoring risks, as well as their frequency, are essential for preventing breaches and maintaining a secure program.</a:t>
            </a:r>
            <a:endParaRPr lang="en-US"/>
          </a:p>
        </p:txBody>
      </p:sp>
      <p:pic>
        <p:nvPicPr>
          <p:cNvPr id="232" name="Google Shape;232;p13"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82900" y="1678940"/>
            <a:ext cx="7520940" cy="41592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OVERVIEW: DEFENSE IN DEPTH</a:t>
            </a:r>
            <a:endParaRPr lang="en-US"/>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lang="en-US"/>
          </a:p>
          <a:p>
            <a:pPr marL="685800" lvl="0" indent="0" algn="l" rtl="0">
              <a:lnSpc>
                <a:spcPct val="90000"/>
              </a:lnSpc>
              <a:spcBef>
                <a:spcPts val="0"/>
              </a:spcBef>
              <a:spcAft>
                <a:spcPts val="0"/>
              </a:spcAft>
              <a:buSzPts val="1800"/>
              <a:buNone/>
            </a:pPr>
            <a:r>
              <a:rPr lang="en-US"/>
              <a:t>Defence in depth can be viewed as a securty mechansim that has multiple layers of defence in order provide defence and protect system vulnerabilities.</a:t>
            </a:r>
            <a:endParaRPr lang="en-US"/>
          </a:p>
          <a:p>
            <a:pPr marL="685800" lvl="0" indent="0" algn="l" rtl="0">
              <a:lnSpc>
                <a:spcPct val="90000"/>
              </a:lnSpc>
              <a:spcBef>
                <a:spcPts val="0"/>
              </a:spcBef>
              <a:spcAft>
                <a:spcPts val="0"/>
              </a:spcAft>
              <a:buSzPts val="1800"/>
              <a:buNone/>
            </a:pPr>
            <a:endParaRPr sz="1600"/>
          </a:p>
          <a:p>
            <a:pPr marL="0" lvl="0" indent="0" algn="l" rtl="0">
              <a:lnSpc>
                <a:spcPct val="90000"/>
              </a:lnSpc>
              <a:spcBef>
                <a:spcPts val="1000"/>
              </a:spcBef>
              <a:spcAft>
                <a:spcPts val="0"/>
              </a:spcAft>
              <a:buClr>
                <a:schemeClr val="lt1"/>
              </a:buClr>
              <a:buSzPts val="2200"/>
              <a:buNone/>
            </a:p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1"/>
          <a:srcRect/>
          <a:stretch>
            <a:fillRect/>
          </a:stretch>
        </p:blipFill>
        <p:spPr>
          <a:xfrm>
            <a:off x="2609850" y="3561080"/>
            <a:ext cx="6200775" cy="3168650"/>
          </a:xfrm>
          <a:prstGeom prst="rect">
            <a:avLst/>
          </a:prstGeom>
          <a:noFill/>
          <a:ln>
            <a:noFill/>
          </a:ln>
        </p:spPr>
      </p:pic>
      <p:pic>
        <p:nvPicPr>
          <p:cNvPr id="154" name="Google Shape;154;p3" descr="Green Pace logo"/>
          <p:cNvPicPr preferRelativeResize="0"/>
          <p:nvPr/>
        </p:nvPicPr>
        <p:blipFill>
          <a:blip r:embed="rId2"/>
          <a:stretch>
            <a:fillRect/>
          </a:stretch>
        </p:blipFill>
        <p:spPr>
          <a:xfrm>
            <a:off x="11084074" y="5440526"/>
            <a:ext cx="886601" cy="1149225"/>
          </a:xfrm>
          <a:prstGeom prst="rect">
            <a:avLst/>
          </a:prstGeom>
          <a:noFill/>
          <a:ln>
            <a:noFill/>
          </a:ln>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82900" y="26462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THREATS MATRIX</a:t>
            </a:r>
            <a:endParaRPr lang="en-US"/>
          </a:p>
        </p:txBody>
      </p:sp>
      <p:pic>
        <p:nvPicPr>
          <p:cNvPr id="162" name="Google Shape;162;p4" descr="Green Pace logo"/>
          <p:cNvPicPr preferRelativeResize="0"/>
          <p:nvPr/>
        </p:nvPicPr>
        <p:blipFill>
          <a:blip r:embed="rId1"/>
          <a:stretch>
            <a:fillRect/>
          </a:stretch>
        </p:blipFill>
        <p:spPr>
          <a:xfrm>
            <a:off x="11084074" y="5440526"/>
            <a:ext cx="886601" cy="1149225"/>
          </a:xfrm>
          <a:prstGeom prst="rect">
            <a:avLst/>
          </a:prstGeom>
          <a:noFill/>
          <a:ln>
            <a:noFill/>
          </a:ln>
        </p:spPr>
      </p:pic>
      <p:graphicFrame>
        <p:nvGraphicFramePr>
          <p:cNvPr id="9" name="Table 2"/>
          <p:cNvGraphicFramePr>
            <a:graphicFrameLocks noGrp="1"/>
          </p:cNvGraphicFramePr>
          <p:nvPr/>
        </p:nvGraphicFramePr>
        <p:xfrm>
          <a:off x="220345" y="1425575"/>
          <a:ext cx="11562080" cy="5266055"/>
        </p:xfrm>
        <a:graphic>
          <a:graphicData uri="http://schemas.openxmlformats.org/drawingml/2006/table">
            <a:tbl>
              <a:tblPr firstRow="1" bandRow="1">
                <a:tableStyleId>{802198C4-3087-4945-87E3-76CBB3509B7E}</a:tableStyleId>
              </a:tblPr>
              <a:tblGrid>
                <a:gridCol w="2890520"/>
                <a:gridCol w="2890520"/>
                <a:gridCol w="2890520"/>
                <a:gridCol w="2890520"/>
              </a:tblGrid>
              <a:tr h="579120">
                <a:tc rowSpan="2">
                  <a:txBody>
                    <a:bodyPr/>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endParaRPr lang="en-US" sz="1600" b="0"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3">
                  <a:txBody>
                    <a:bodyPr/>
                    <a:p>
                      <a:pPr algn="ctr">
                        <a:lnSpc>
                          <a:spcPct val="200000"/>
                        </a:lnSpc>
                      </a:pPr>
                      <a:endParaRPr lang="en-US" sz="1600" b="0"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solidFill>
                      <a:srgbClr val="FFC000"/>
                    </a:solidFill>
                  </a:tcPr>
                </a:tc>
                <a:tc hMerge="1">
                  <a:tcPr>
                    <a:solidFill>
                      <a:srgbClr val="FFC000"/>
                    </a:solidFill>
                  </a:tcPr>
                </a:tc>
              </a:tr>
              <a:tr h="579120">
                <a:tc vMerge="1">
                  <a:tcPr>
                    <a:solidFill>
                      <a:srgbClr val="FFC000"/>
                    </a:solidFill>
                  </a:tcPr>
                </a:tc>
                <a:tc>
                  <a:txBody>
                    <a:bodyPr/>
                    <a:p>
                      <a:pPr algn="ctr">
                        <a:lnSpc>
                          <a:spcPct val="200000"/>
                        </a:lnSpc>
                      </a:pPr>
                      <a:r>
                        <a:rPr lang="en-US" sz="1600" b="1" i="0" u="none" strike="noStrike" cap="none" dirty="0">
                          <a:solidFill>
                            <a:schemeClr val="tx1"/>
                          </a:solidFill>
                          <a:latin typeface="Century Gothic" panose="020B0502020202020204"/>
                          <a:sym typeface="Century Gothic" panose="020B0502020202020204"/>
                        </a:rPr>
                        <a:t>LOW </a:t>
                      </a:r>
                      <a:endParaRPr lang="en-US" sz="16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p>
                      <a:pPr algn="ctr">
                        <a:lnSpc>
                          <a:spcPct val="200000"/>
                        </a:lnSpc>
                      </a:pPr>
                      <a:r>
                        <a:rPr lang="en-US" sz="1600" b="1" i="0" u="none" strike="noStrike" cap="none" dirty="0">
                          <a:solidFill>
                            <a:schemeClr val="tx1"/>
                          </a:solidFill>
                          <a:latin typeface="Century Gothic" panose="020B0502020202020204"/>
                          <a:sym typeface="Century Gothic" panose="020B0502020202020204"/>
                        </a:rPr>
                        <a:t>MEDIUM </a:t>
                      </a:r>
                      <a:endParaRPr lang="en-US" sz="16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p>
                      <a:pPr algn="ctr">
                        <a:lnSpc>
                          <a:spcPct val="200000"/>
                        </a:lnSpc>
                      </a:pPr>
                      <a:r>
                        <a:rPr lang="en-US" sz="1600" b="1" i="0" u="none" strike="noStrike" cap="none" dirty="0">
                          <a:solidFill>
                            <a:schemeClr val="tx1"/>
                          </a:solidFill>
                          <a:latin typeface="Century Gothic" panose="020B0502020202020204"/>
                          <a:sym typeface="Century Gothic" panose="020B0502020202020204"/>
                        </a:rPr>
                        <a:t>HIGH</a:t>
                      </a:r>
                      <a:endParaRPr lang="en-US" sz="16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1554480">
                <a:tc>
                  <a:txBody>
                    <a:bodyPr/>
                    <a:p>
                      <a:pPr algn="ctr">
                        <a:lnSpc>
                          <a:spcPct val="200000"/>
                        </a:lnSpc>
                      </a:pPr>
                      <a:r>
                        <a:rPr lang="en-US" sz="1600" b="1" i="0" u="none" strike="noStrike" cap="none" dirty="0">
                          <a:solidFill>
                            <a:schemeClr val="tx1"/>
                          </a:solidFill>
                          <a:latin typeface="Century Gothic" panose="020B0502020202020204"/>
                          <a:sym typeface="Century Gothic" panose="020B0502020202020204"/>
                        </a:rPr>
                        <a:t>LIKELY</a:t>
                      </a:r>
                      <a:endParaRPr lang="en-US" sz="16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p>
                      <a:pPr marL="0" indent="0">
                        <a:buNone/>
                      </a:pPr>
                      <a:endParaRPr lang="en-US" sz="1200">
                        <a:latin typeface="Times New Roman Regular" panose="02020603050405020304" charset="0"/>
                        <a:cs typeface="Times New Roman Regular" panose="02020603050405020304" charset="0"/>
                      </a:endParaRPr>
                    </a:p>
                    <a:p>
                      <a:pPr marL="0" indent="0" algn="ctr">
                        <a:buNone/>
                      </a:pPr>
                      <a:r>
                        <a:rPr lang="en-US" sz="1600">
                          <a:latin typeface="Times New Roman Regular" panose="02020603050405020304" charset="0"/>
                          <a:cs typeface="Times New Roman Regular" panose="02020603050405020304" charset="0"/>
                        </a:rPr>
                        <a:t>MSC33-C</a:t>
                      </a:r>
                      <a:endParaRPr lang="en-US" sz="1600">
                        <a:latin typeface="Times New Roman Regular" panose="02020603050405020304" charset="0"/>
                        <a:cs typeface="Times New Roman Regular" panose="02020603050405020304" charset="0"/>
                      </a:endParaRPr>
                    </a:p>
                    <a:p>
                      <a:pPr marL="0" indent="0" algn="ctr">
                        <a:buNone/>
                      </a:pPr>
                      <a:r>
                        <a:rPr lang="en-US" sz="1600">
                          <a:latin typeface="Times New Roman Regular" panose="02020603050405020304" charset="0"/>
                          <a:cs typeface="Times New Roman Regular" panose="02020603050405020304" charset="0"/>
                        </a:rPr>
                        <a:t>IDS00-J </a:t>
                      </a:r>
                      <a:endParaRPr lang="en-US" sz="1600">
                        <a:latin typeface="Times New Roman Regular" panose="02020603050405020304" charset="0"/>
                        <a:cs typeface="Times New Roman Regular" panose="02020603050405020304" charset="0"/>
                      </a:endParaRPr>
                    </a:p>
                    <a:p>
                      <a:pPr marL="0" indent="0" algn="ctr">
                        <a:buNone/>
                      </a:pPr>
                      <a:r>
                        <a:rPr lang="en-US" sz="1600">
                          <a:latin typeface="Times New Roman Regular" panose="02020603050405020304" charset="0"/>
                          <a:ea typeface="Times New Roman Regular" panose="02020603050405020304" charset="0"/>
                          <a:cs typeface="Times New Roman Regular" panose="02020603050405020304" charset="0"/>
                        </a:rPr>
                        <a:t>OOP52-CPP</a:t>
                      </a:r>
                      <a:endParaRPr lang="en-US" sz="16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p>
                      <a:pPr algn="ctr">
                        <a:lnSpc>
                          <a:spcPct val="200000"/>
                        </a:lnSpc>
                      </a:pPr>
                      <a:endParaRPr lang="en-US" sz="1400" b="0"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p>
                      <a:pPr algn="ctr">
                        <a:lnSpc>
                          <a:spcPct val="200000"/>
                        </a:lnSpc>
                      </a:pPr>
                      <a:r>
                        <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rPr>
                        <a:t>DCL03-C</a:t>
                      </a: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p>
                      <a:pPr algn="ctr">
                        <a:lnSpc>
                          <a:spcPct val="200000"/>
                        </a:lnSpc>
                      </a:pPr>
                      <a:r>
                        <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rPr>
                        <a:t>ERR60-CPP</a:t>
                      </a: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p>
                      <a:pPr algn="ctr">
                        <a:lnSpc>
                          <a:spcPct val="200000"/>
                        </a:lnSpc>
                      </a:pP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1486535">
                <a:tc>
                  <a:txBody>
                    <a:bodyPr/>
                    <a:p>
                      <a:pPr algn="ctr">
                        <a:lnSpc>
                          <a:spcPct val="200000"/>
                        </a:lnSpc>
                      </a:pPr>
                      <a:r>
                        <a:rPr lang="en-US" sz="1800" b="1" i="0" u="none" strike="noStrike" cap="none" dirty="0">
                          <a:solidFill>
                            <a:schemeClr val="tx1"/>
                          </a:solidFill>
                          <a:latin typeface="Century Gothic" panose="020B0502020202020204"/>
                          <a:sym typeface="Century Gothic" panose="020B0502020202020204"/>
                        </a:rPr>
                        <a:t>PROBABLE</a:t>
                      </a:r>
                      <a:endParaRPr lang="en-US" sz="18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p>
                      <a:pPr algn="ctr">
                        <a:lnSpc>
                          <a:spcPct val="200000"/>
                        </a:lnSpc>
                      </a:pPr>
                      <a:r>
                        <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rPr>
                        <a:t>ERR60-CPP</a:t>
                      </a: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p>
                      <a:pPr algn="ctr">
                        <a:lnSpc>
                          <a:spcPct val="200000"/>
                        </a:lnSpc>
                      </a:pPr>
                      <a:r>
                        <a:rPr lang="en-US" sz="1400" b="0" i="0" u="none" strike="noStrike" cap="none" dirty="0">
                          <a:solidFill>
                            <a:schemeClr val="tx1"/>
                          </a:solidFill>
                          <a:latin typeface="Century Gothic" panose="020B0502020202020204"/>
                          <a:sym typeface="Century Gothic" panose="020B0502020202020204"/>
                        </a:rPr>
                        <a:t>CON50-CPP</a:t>
                      </a:r>
                      <a:endParaRPr lang="en-US" sz="1400" b="0"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p>
                      <a:pPr algn="ctr">
                        <a:lnSpc>
                          <a:spcPct val="200000"/>
                        </a:lnSpc>
                      </a:pPr>
                      <a:r>
                        <a:rPr lang="en-US" sz="1600" b="0" i="0" u="none" strike="noStrike" cap="none" dirty="0">
                          <a:solidFill>
                            <a:schemeClr val="tx1"/>
                          </a:solidFill>
                          <a:effectLst>
                            <a:outerShdw blurRad="38100" dist="38100" dir="2700000" algn="tl">
                              <a:srgbClr val="000000">
                                <a:alpha val="43137"/>
                              </a:srgbClr>
                            </a:outerShdw>
                          </a:effectLst>
                          <a:latin typeface="Times New Roman Regular" panose="02020603050405020304" charset="0"/>
                          <a:cs typeface="Times New Roman Regular" panose="02020603050405020304" charset="0"/>
                          <a:sym typeface="Century Gothic" panose="020B0502020202020204"/>
                        </a:rPr>
                        <a:t>CON52-CPP</a:t>
                      </a:r>
                      <a:endParaRPr lang="en-US" sz="1600" b="0" i="0" u="none" strike="noStrike" cap="none" dirty="0">
                        <a:solidFill>
                          <a:schemeClr val="tx1"/>
                        </a:solidFill>
                        <a:effectLst>
                          <a:outerShdw blurRad="38100" dist="38100" dir="2700000" algn="tl">
                            <a:srgbClr val="000000">
                              <a:alpha val="43137"/>
                            </a:srgbClr>
                          </a:outerShdw>
                        </a:effectLst>
                        <a:latin typeface="Times New Roman Regular" panose="02020603050405020304" charset="0"/>
                        <a:cs typeface="Times New Roman Regular" panose="02020603050405020304" charset="0"/>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1066800">
                <a:tc>
                  <a:txBody>
                    <a:bodyPr/>
                    <a:p>
                      <a:pPr algn="ctr">
                        <a:lnSpc>
                          <a:spcPct val="200000"/>
                        </a:lnSpc>
                      </a:pPr>
                      <a:r>
                        <a:rPr lang="en-US" sz="1600" b="1" i="0" u="none" strike="noStrike" cap="none" dirty="0">
                          <a:solidFill>
                            <a:schemeClr val="tx1"/>
                          </a:solidFill>
                          <a:latin typeface="Century Gothic" panose="020B0502020202020204"/>
                          <a:sym typeface="Century Gothic" panose="020B0502020202020204"/>
                        </a:rPr>
                        <a:t>UNLIKELY</a:t>
                      </a:r>
                      <a:endParaRPr lang="en-US" sz="1600" b="1" i="0" u="none" strike="noStrike" cap="none" dirty="0">
                        <a:solidFill>
                          <a:schemeClr val="tx1"/>
                        </a:solidFill>
                        <a:latin typeface="Century Gothic" panose="020B0502020202020204"/>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p>
                      <a:pPr marL="0" indent="0" algn="ctr">
                        <a:buNone/>
                      </a:pPr>
                      <a:r>
                        <a:rPr lang="en-US" sz="1600">
                          <a:latin typeface="Times New Roman Regular" panose="02020603050405020304" charset="0"/>
                          <a:cs typeface="Times New Roman Regular" panose="02020603050405020304" charset="0"/>
                        </a:rPr>
                        <a:t>DCL12-C.</a:t>
                      </a:r>
                      <a:endParaRPr lang="en-US" sz="1600">
                        <a:latin typeface="Times New Roman Regular" panose="02020603050405020304" charset="0"/>
                        <a:cs typeface="Times New Roman Regular" panose="02020603050405020304" charset="0"/>
                      </a:endParaRPr>
                    </a:p>
                    <a:p>
                      <a:pPr marL="0" indent="0" algn="ctr">
                        <a:buNone/>
                      </a:pPr>
                      <a:r>
                        <a:rPr lang="en-US" sz="1600">
                          <a:latin typeface="Times New Roman Regular" panose="02020603050405020304" charset="0"/>
                          <a:ea typeface="Times New Roman Regular" panose="02020603050405020304" charset="0"/>
                          <a:cs typeface="Times New Roman Regular" panose="02020603050405020304" charset="0"/>
                        </a:rPr>
                        <a:t>ERR34-C</a:t>
                      </a:r>
                      <a:endParaRPr lang="en-US" sz="16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p>
                      <a:pPr algn="ctr">
                        <a:lnSpc>
                          <a:spcPct val="200000"/>
                        </a:lnSpc>
                      </a:pPr>
                      <a:r>
                        <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rPr>
                        <a:t>FIO51-CPP</a:t>
                      </a: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p>
                      <a:pPr algn="ctr">
                        <a:lnSpc>
                          <a:spcPct val="200000"/>
                        </a:lnSpc>
                      </a:pPr>
                      <a:r>
                        <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rPr>
                        <a:t>STD-001-CPP</a:t>
                      </a: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p>
                      <a:pPr algn="ctr">
                        <a:lnSpc>
                          <a:spcPct val="200000"/>
                        </a:lnSpc>
                      </a:pPr>
                      <a:endParaRPr lang="en-US" sz="1600" b="0" i="0" u="none" strike="noStrike" cap="none" dirty="0">
                        <a:solidFill>
                          <a:schemeClr val="tx1"/>
                        </a:solidFill>
                        <a:latin typeface="Times New Roman Regular" panose="02020603050405020304" charset="0"/>
                        <a:cs typeface="Times New Roman Regular" panose="02020603050405020304" charset="0"/>
                        <a:sym typeface="Century Gothic" panose="020B0502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4152900" y="674370"/>
            <a:ext cx="4534535" cy="118046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10 PRINCIPLES</a:t>
            </a:r>
            <a:endParaRPr lang="en-US"/>
          </a:p>
        </p:txBody>
      </p:sp>
      <p:sp>
        <p:nvSpPr>
          <p:cNvPr id="168" name="Google Shape;168;p5"/>
          <p:cNvSpPr txBox="1">
            <a:spLocks noGrp="1"/>
          </p:cNvSpPr>
          <p:nvPr>
            <p:ph type="body" idx="1"/>
          </p:nvPr>
        </p:nvSpPr>
        <p:spPr>
          <a:xfrm>
            <a:off x="6300470" y="2181860"/>
            <a:ext cx="5104130" cy="4023995"/>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lt1"/>
              </a:buClr>
              <a:buSzPts val="2200"/>
              <a:buNone/>
            </a:pPr>
            <a:r>
              <a:rPr lang="en-US" sz="2400"/>
              <a:t>-Adhere to the Principle of Least Privilege:</a:t>
            </a:r>
            <a:endParaRPr lang="en-US" sz="2400"/>
          </a:p>
          <a:p>
            <a:pPr marL="0" lvl="0" indent="0" algn="l" rtl="0">
              <a:lnSpc>
                <a:spcPct val="90000"/>
              </a:lnSpc>
              <a:spcBef>
                <a:spcPts val="0"/>
              </a:spcBef>
              <a:spcAft>
                <a:spcPts val="0"/>
              </a:spcAft>
              <a:buClr>
                <a:schemeClr val="lt1"/>
              </a:buClr>
              <a:buSzPts val="2200"/>
              <a:buNone/>
            </a:pPr>
            <a:r>
              <a:rPr lang="en-US" sz="2400"/>
              <a:t>    DCL03-C</a:t>
            </a:r>
            <a:endParaRPr lang="en-US" sz="2400"/>
          </a:p>
          <a:p>
            <a:pPr marL="0" lvl="0" indent="0" algn="l" rtl="0">
              <a:lnSpc>
                <a:spcPct val="90000"/>
              </a:lnSpc>
              <a:spcBef>
                <a:spcPts val="0"/>
              </a:spcBef>
              <a:spcAft>
                <a:spcPts val="0"/>
              </a:spcAft>
              <a:buClr>
                <a:schemeClr val="lt1"/>
              </a:buClr>
              <a:buSzPts val="2200"/>
              <a:buNone/>
            </a:pPr>
            <a:r>
              <a:rPr lang="en-US" sz="2400"/>
              <a:t>-Sanitize Data Sent to Other Systems:</a:t>
            </a:r>
            <a:endParaRPr lang="en-US" sz="2400"/>
          </a:p>
          <a:p>
            <a:pPr marL="0" lvl="0" indent="0" algn="l" rtl="0">
              <a:lnSpc>
                <a:spcPct val="90000"/>
              </a:lnSpc>
              <a:spcBef>
                <a:spcPts val="0"/>
              </a:spcBef>
              <a:spcAft>
                <a:spcPts val="0"/>
              </a:spcAft>
              <a:buClr>
                <a:schemeClr val="lt1"/>
              </a:buClr>
              <a:buSzPts val="2200"/>
              <a:buNone/>
            </a:pPr>
            <a:r>
              <a:rPr lang="en-US" sz="2400"/>
              <a:t>    ERR60-CPP</a:t>
            </a:r>
            <a:endParaRPr lang="en-US" sz="2400"/>
          </a:p>
          <a:p>
            <a:pPr marL="0" lvl="0" indent="0" algn="l" rtl="0">
              <a:lnSpc>
                <a:spcPct val="90000"/>
              </a:lnSpc>
              <a:spcBef>
                <a:spcPts val="0"/>
              </a:spcBef>
              <a:spcAft>
                <a:spcPts val="0"/>
              </a:spcAft>
              <a:buClr>
                <a:schemeClr val="lt1"/>
              </a:buClr>
              <a:buSzPts val="2200"/>
              <a:buNone/>
            </a:pPr>
            <a:r>
              <a:rPr lang="en-US" sz="2400"/>
              <a:t>-Practice Defense in Depth:</a:t>
            </a:r>
            <a:endParaRPr lang="en-US" sz="2400"/>
          </a:p>
          <a:p>
            <a:pPr marL="0" lvl="0" indent="0" algn="l" rtl="0">
              <a:lnSpc>
                <a:spcPct val="90000"/>
              </a:lnSpc>
              <a:spcBef>
                <a:spcPts val="0"/>
              </a:spcBef>
              <a:spcAft>
                <a:spcPts val="0"/>
              </a:spcAft>
              <a:buClr>
                <a:schemeClr val="lt1"/>
              </a:buClr>
              <a:buSzPts val="2200"/>
              <a:buNone/>
            </a:pPr>
            <a:r>
              <a:rPr lang="en-US" sz="2400"/>
              <a:t>    OOP52-CPP</a:t>
            </a:r>
            <a:endParaRPr lang="en-US" sz="2400"/>
          </a:p>
          <a:p>
            <a:pPr marL="0" lvl="0" indent="0" algn="l" rtl="0">
              <a:lnSpc>
                <a:spcPct val="90000"/>
              </a:lnSpc>
              <a:spcBef>
                <a:spcPts val="0"/>
              </a:spcBef>
              <a:spcAft>
                <a:spcPts val="0"/>
              </a:spcAft>
              <a:buClr>
                <a:schemeClr val="lt1"/>
              </a:buClr>
              <a:buSzPts val="2200"/>
              <a:buNone/>
            </a:pPr>
            <a:r>
              <a:rPr lang="en-US" sz="2400"/>
              <a:t>-Use Effective Quality Assurance Techniques:</a:t>
            </a:r>
            <a:endParaRPr lang="en-US" sz="2400"/>
          </a:p>
          <a:p>
            <a:pPr marL="0" lvl="0" indent="0" algn="l" rtl="0">
              <a:lnSpc>
                <a:spcPct val="90000"/>
              </a:lnSpc>
              <a:spcBef>
                <a:spcPts val="0"/>
              </a:spcBef>
              <a:spcAft>
                <a:spcPts val="0"/>
              </a:spcAft>
              <a:buClr>
                <a:schemeClr val="lt1"/>
              </a:buClr>
              <a:buSzPts val="2200"/>
              <a:buNone/>
            </a:pPr>
            <a:r>
              <a:rPr lang="en-US" sz="2400"/>
              <a:t>    CON50-CPP</a:t>
            </a:r>
            <a:endParaRPr lang="en-US" sz="2400"/>
          </a:p>
          <a:p>
            <a:pPr marL="0" lvl="0" indent="0" algn="l" rtl="0">
              <a:lnSpc>
                <a:spcPct val="90000"/>
              </a:lnSpc>
              <a:spcBef>
                <a:spcPts val="0"/>
              </a:spcBef>
              <a:spcAft>
                <a:spcPts val="0"/>
              </a:spcAft>
              <a:buClr>
                <a:schemeClr val="lt1"/>
              </a:buClr>
              <a:buSzPts val="2200"/>
              <a:buNone/>
            </a:pPr>
            <a:r>
              <a:rPr lang="en-US" sz="2400"/>
              <a:t>-Adopt a Secure Coding Standard:</a:t>
            </a:r>
            <a:endParaRPr lang="en-US" sz="2400"/>
          </a:p>
          <a:p>
            <a:pPr marL="0" lvl="0" indent="0" algn="l" rtl="0">
              <a:lnSpc>
                <a:spcPct val="90000"/>
              </a:lnSpc>
              <a:spcBef>
                <a:spcPts val="0"/>
              </a:spcBef>
              <a:spcAft>
                <a:spcPts val="0"/>
              </a:spcAft>
              <a:buClr>
                <a:schemeClr val="lt1"/>
              </a:buClr>
              <a:buSzPts val="2200"/>
              <a:buNone/>
            </a:pPr>
            <a:r>
              <a:rPr lang="en-US" sz="2400"/>
              <a:t>    FIO51-CPP</a:t>
            </a:r>
            <a:endParaRPr lang="en-US" sz="2400"/>
          </a:p>
        </p:txBody>
      </p:sp>
      <p:pic>
        <p:nvPicPr>
          <p:cNvPr id="169" name="Google Shape;169;p5" descr="Green Pace logo"/>
          <p:cNvPicPr preferRelativeResize="0"/>
          <p:nvPr/>
        </p:nvPicPr>
        <p:blipFill>
          <a:blip r:embed="rId1"/>
          <a:stretch>
            <a:fillRect/>
          </a:stretch>
        </p:blipFill>
        <p:spPr>
          <a:xfrm>
            <a:off x="11084074" y="5440526"/>
            <a:ext cx="886601" cy="1149225"/>
          </a:xfrm>
          <a:prstGeom prst="rect">
            <a:avLst/>
          </a:prstGeom>
          <a:noFill/>
          <a:ln>
            <a:noFill/>
          </a:ln>
        </p:spPr>
      </p:pic>
      <p:sp>
        <p:nvSpPr>
          <p:cNvPr id="5" name="Google Shape;168;p5"/>
          <p:cNvSpPr txBox="1">
            <a:spLocks noGrp="1"/>
          </p:cNvSpPr>
          <p:nvPr/>
        </p:nvSpPr>
        <p:spPr>
          <a:xfrm>
            <a:off x="800100" y="2181860"/>
            <a:ext cx="5104130" cy="4023995"/>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panose="020B0604020202020204"/>
              <a:buChar char="•"/>
              <a:defRPr sz="2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90000"/>
              </a:lnSpc>
              <a:spcBef>
                <a:spcPts val="500"/>
              </a:spcBef>
              <a:spcAft>
                <a:spcPts val="0"/>
              </a:spcAft>
              <a:buClr>
                <a:schemeClr val="lt1"/>
              </a:buClr>
              <a:buSzPts val="1800"/>
              <a:buFont typeface="Arial" panose="020B0604020202020204"/>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l" rtl="0">
              <a:lnSpc>
                <a:spcPct val="90000"/>
              </a:lnSpc>
              <a:spcBef>
                <a:spcPts val="0"/>
              </a:spcBef>
              <a:spcAft>
                <a:spcPts val="0"/>
              </a:spcAft>
              <a:buClr>
                <a:schemeClr val="lt1"/>
              </a:buClr>
              <a:buSzPts val="2200"/>
              <a:buNone/>
            </a:pPr>
            <a:r>
              <a:rPr lang="en-US" sz="2400"/>
              <a:t>-Validate Input Data:</a:t>
            </a:r>
            <a:endParaRPr lang="en-US" sz="2400"/>
          </a:p>
          <a:p>
            <a:pPr marL="0" lvl="0" indent="0" algn="l" rtl="0">
              <a:lnSpc>
                <a:spcPct val="90000"/>
              </a:lnSpc>
              <a:spcBef>
                <a:spcPts val="0"/>
              </a:spcBef>
              <a:spcAft>
                <a:spcPts val="0"/>
              </a:spcAft>
              <a:buClr>
                <a:schemeClr val="lt1"/>
              </a:buClr>
              <a:buSzPts val="2200"/>
              <a:buNone/>
            </a:pPr>
            <a:r>
              <a:rPr lang="en-US" sz="2400"/>
              <a:t>     DCL12-C</a:t>
            </a:r>
            <a:endParaRPr lang="en-US" sz="2400"/>
          </a:p>
          <a:p>
            <a:pPr marL="0" lvl="0" indent="0" algn="l" rtl="0">
              <a:lnSpc>
                <a:spcPct val="90000"/>
              </a:lnSpc>
              <a:spcBef>
                <a:spcPts val="0"/>
              </a:spcBef>
              <a:spcAft>
                <a:spcPts val="0"/>
              </a:spcAft>
              <a:buClr>
                <a:schemeClr val="lt1"/>
              </a:buClr>
              <a:buSzPts val="2200"/>
              <a:buNone/>
            </a:pPr>
            <a:r>
              <a:rPr lang="en-US" sz="2400"/>
              <a:t>-Heed Compiler Warnings:</a:t>
            </a:r>
            <a:endParaRPr lang="en-US" sz="2400"/>
          </a:p>
          <a:p>
            <a:pPr marL="0" lvl="0" indent="0" algn="l" rtl="0">
              <a:lnSpc>
                <a:spcPct val="90000"/>
              </a:lnSpc>
              <a:spcBef>
                <a:spcPts val="0"/>
              </a:spcBef>
              <a:spcAft>
                <a:spcPts val="0"/>
              </a:spcAft>
              <a:buClr>
                <a:schemeClr val="lt1"/>
              </a:buClr>
              <a:buSzPts val="2200"/>
              <a:buNone/>
            </a:pPr>
            <a:r>
              <a:rPr lang="en-US" sz="2400"/>
              <a:t>     MSC33-C</a:t>
            </a:r>
            <a:endParaRPr lang="en-US" sz="2400"/>
          </a:p>
          <a:p>
            <a:pPr marL="0" lvl="0" indent="0" algn="l" rtl="0">
              <a:lnSpc>
                <a:spcPct val="90000"/>
              </a:lnSpc>
              <a:spcBef>
                <a:spcPts val="0"/>
              </a:spcBef>
              <a:spcAft>
                <a:spcPts val="0"/>
              </a:spcAft>
              <a:buClr>
                <a:schemeClr val="lt1"/>
              </a:buClr>
              <a:buSzPts val="2200"/>
              <a:buNone/>
            </a:pPr>
            <a:r>
              <a:rPr lang="en-US" sz="2400"/>
              <a:t>-Architect and Design for Security Policies:</a:t>
            </a:r>
            <a:endParaRPr lang="en-US" sz="2400"/>
          </a:p>
          <a:p>
            <a:pPr marL="0" lvl="0" indent="0" algn="l" rtl="0">
              <a:lnSpc>
                <a:spcPct val="90000"/>
              </a:lnSpc>
              <a:spcBef>
                <a:spcPts val="0"/>
              </a:spcBef>
              <a:spcAft>
                <a:spcPts val="0"/>
              </a:spcAft>
              <a:buClr>
                <a:schemeClr val="lt1"/>
              </a:buClr>
              <a:buSzPts val="2200"/>
              <a:buNone/>
            </a:pPr>
            <a:r>
              <a:rPr lang="en-US" sz="2400"/>
              <a:t>     ERR34-C</a:t>
            </a:r>
            <a:endParaRPr lang="en-US" sz="2400"/>
          </a:p>
          <a:p>
            <a:pPr marL="0" lvl="0" indent="0" algn="l" rtl="0">
              <a:lnSpc>
                <a:spcPct val="90000"/>
              </a:lnSpc>
              <a:spcBef>
                <a:spcPts val="0"/>
              </a:spcBef>
              <a:spcAft>
                <a:spcPts val="0"/>
              </a:spcAft>
              <a:buClr>
                <a:schemeClr val="lt1"/>
              </a:buClr>
              <a:buSzPts val="2200"/>
              <a:buNone/>
            </a:pPr>
            <a:r>
              <a:rPr lang="en-US" sz="2400"/>
              <a:t>-Keep It Simple:</a:t>
            </a:r>
            <a:endParaRPr lang="en-US" sz="2400"/>
          </a:p>
          <a:p>
            <a:pPr marL="0" lvl="0" indent="0" algn="l" rtl="0">
              <a:lnSpc>
                <a:spcPct val="90000"/>
              </a:lnSpc>
              <a:spcBef>
                <a:spcPts val="0"/>
              </a:spcBef>
              <a:spcAft>
                <a:spcPts val="0"/>
              </a:spcAft>
              <a:buClr>
                <a:schemeClr val="lt1"/>
              </a:buClr>
              <a:buSzPts val="2200"/>
              <a:buNone/>
            </a:pPr>
            <a:r>
              <a:rPr lang="en-US" sz="2400"/>
              <a:t>    IDS00-J</a:t>
            </a:r>
            <a:endParaRPr lang="en-US" sz="2400"/>
          </a:p>
          <a:p>
            <a:pPr marL="0" lvl="0" indent="0" algn="l" rtl="0">
              <a:lnSpc>
                <a:spcPct val="90000"/>
              </a:lnSpc>
              <a:spcBef>
                <a:spcPts val="0"/>
              </a:spcBef>
              <a:spcAft>
                <a:spcPts val="0"/>
              </a:spcAft>
              <a:buClr>
                <a:schemeClr val="lt1"/>
              </a:buClr>
              <a:buSzPts val="2200"/>
              <a:buNone/>
            </a:pPr>
            <a:r>
              <a:rPr lang="en-US" sz="2400"/>
              <a:t>-Default Deny:</a:t>
            </a:r>
            <a:endParaRPr lang="en-US" sz="2400"/>
          </a:p>
          <a:p>
            <a:pPr marL="0" lvl="0" indent="0" algn="l" rtl="0">
              <a:lnSpc>
                <a:spcPct val="90000"/>
              </a:lnSpc>
              <a:spcBef>
                <a:spcPts val="0"/>
              </a:spcBef>
              <a:spcAft>
                <a:spcPts val="0"/>
              </a:spcAft>
              <a:buClr>
                <a:schemeClr val="lt1"/>
              </a:buClr>
              <a:buSzPts val="2200"/>
              <a:buNone/>
            </a:pPr>
            <a:r>
              <a:rPr lang="en-US" sz="2400"/>
              <a:t>    CON52-CPP</a:t>
            </a:r>
            <a:endParaRPr lang="en-US" sz="2400"/>
          </a:p>
          <a:p>
            <a:pPr marL="0" lvl="0" indent="0" algn="l" rtl="0">
              <a:lnSpc>
                <a:spcPct val="90000"/>
              </a:lnSpc>
              <a:spcBef>
                <a:spcPts val="0"/>
              </a:spcBef>
              <a:spcAft>
                <a:spcPts val="0"/>
              </a:spcAft>
              <a:buClr>
                <a:schemeClr val="lt1"/>
              </a:buClr>
              <a:buSzPts val="2200"/>
              <a:buNone/>
            </a:pPr>
            <a:endParaRPr lang="en-US" sz="24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CODING STANDARDS</a:t>
            </a:r>
            <a:endParaRPr lang="en-US"/>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lang="en-US" sz="2000"/>
          </a:p>
        </p:txBody>
      </p:sp>
      <p:pic>
        <p:nvPicPr>
          <p:cNvPr id="176" name="Google Shape;176;p6" descr="Green Pace logo"/>
          <p:cNvPicPr preferRelativeResize="0"/>
          <p:nvPr/>
        </p:nvPicPr>
        <p:blipFill>
          <a:blip r:embed="rId1"/>
          <a:stretch>
            <a:fillRect/>
          </a:stretch>
        </p:blipFill>
        <p:spPr>
          <a:xfrm>
            <a:off x="11084074" y="5440526"/>
            <a:ext cx="886601" cy="1149225"/>
          </a:xfrm>
          <a:prstGeom prst="rect">
            <a:avLst/>
          </a:prstGeom>
          <a:noFill/>
          <a:ln>
            <a:noFill/>
          </a:ln>
        </p:spPr>
      </p:pic>
      <p:graphicFrame>
        <p:nvGraphicFramePr>
          <p:cNvPr id="2" name="Table 1"/>
          <p:cNvGraphicFramePr/>
          <p:nvPr/>
        </p:nvGraphicFramePr>
        <p:xfrm>
          <a:off x="439420" y="2194560"/>
          <a:ext cx="10556240" cy="4272280"/>
        </p:xfrm>
        <a:graphic>
          <a:graphicData uri="http://schemas.openxmlformats.org/drawingml/2006/table">
            <a:tbl>
              <a:tblPr firstRow="1" bandRow="1">
                <a:tableStyleId>{5940675A-B579-460E-94D1-54222C63F5DA}</a:tableStyleId>
              </a:tblPr>
              <a:tblGrid>
                <a:gridCol w="1398905"/>
                <a:gridCol w="1403985"/>
                <a:gridCol w="1318895"/>
                <a:gridCol w="1816735"/>
                <a:gridCol w="1995805"/>
                <a:gridCol w="2621915"/>
              </a:tblGrid>
              <a:tr h="427355">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Rule</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Severity</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Likelihood</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Remediation Cost</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Priority</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lgn="ctr">
                        <a:buNone/>
                      </a:pPr>
                      <a:r>
                        <a:rPr lang="en-US" sz="1200" b="1">
                          <a:solidFill>
                            <a:srgbClr val="000000"/>
                          </a:solidFill>
                          <a:latin typeface="Times New Roman Regular" panose="02020603050405020304" charset="0"/>
                          <a:cs typeface="Times New Roman Regular" panose="02020603050405020304" charset="0"/>
                        </a:rPr>
                        <a:t>Level</a:t>
                      </a:r>
                      <a:endParaRPr lang="en-US" sz="1200" b="1">
                        <a:solidFill>
                          <a:srgbClr val="000000"/>
                        </a:solidFill>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b="1">
                          <a:latin typeface="Times New Roman Regular" panose="02020603050405020304" charset="0"/>
                          <a:cs typeface="Times New Roman Regular" panose="02020603050405020304" charset="0"/>
                        </a:rPr>
                        <a:t>STD-001-CPP</a:t>
                      </a:r>
                      <a:endParaRPr lang="en-US" sz="1200" b="1">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Unlikely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2</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r>
              <a:tr h="213360">
                <a:tc>
                  <a:txBody>
                    <a:bodyPr/>
                    <a:p>
                      <a:pPr marL="0" indent="0">
                        <a:buNone/>
                      </a:pPr>
                      <a:r>
                        <a:rPr lang="en-US" sz="1200">
                          <a:latin typeface="Times New Roman Regular" panose="02020603050405020304" charset="0"/>
                          <a:cs typeface="Times New Roman Regular" panose="02020603050405020304" charset="0"/>
                        </a:rPr>
                        <a:t>DCL12-C.</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Unlikely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P1</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L3</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213360">
                <a:tc>
                  <a:txBody>
                    <a:bodyPr/>
                    <a:p>
                      <a:pPr marL="0" indent="0">
                        <a:buNone/>
                      </a:pPr>
                      <a:r>
                        <a:rPr lang="en-US" sz="1200">
                          <a:latin typeface="Times New Roman Regular" panose="02020603050405020304" charset="0"/>
                          <a:cs typeface="Times New Roman Regular" panose="02020603050405020304" charset="0"/>
                        </a:rPr>
                        <a:t>MSC33-C</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P27</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213995">
                <a:tc>
                  <a:txBody>
                    <a:bodyPr/>
                    <a:p>
                      <a:pPr marL="0" indent="0">
                        <a:buNone/>
                      </a:pPr>
                      <a:r>
                        <a:rPr lang="en-US" sz="1200">
                          <a:latin typeface="Times New Roman Regular" panose="02020603050405020304" charset="0"/>
                          <a:cs typeface="Times New Roman Regular" panose="02020603050405020304" charset="0"/>
                        </a:rPr>
                        <a:t>ERR34-C</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Unlikely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P4</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L3</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213360">
                <a:tc>
                  <a:txBody>
                    <a:bodyPr/>
                    <a:p>
                      <a:pPr marL="0" indent="0">
                        <a:buNone/>
                      </a:pPr>
                      <a:r>
                        <a:rPr lang="en-US" sz="1200">
                          <a:latin typeface="Times New Roman Regular" panose="02020603050405020304" charset="0"/>
                          <a:cs typeface="Times New Roman Regular" panose="02020603050405020304" charset="0"/>
                        </a:rPr>
                        <a:t>IDS00-J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P18</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L1</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a:latin typeface="Times New Roman Regular" panose="02020603050405020304" charset="0"/>
                          <a:cs typeface="Times New Roman Regular" panose="02020603050405020304" charset="0"/>
                        </a:rPr>
                        <a:t>CON52-CPP</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Probable</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P8</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L2</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213360">
                <a:tc>
                  <a:txBody>
                    <a:bodyPr/>
                    <a:p>
                      <a:pPr marL="0" indent="0">
                        <a:buNone/>
                      </a:pPr>
                      <a:r>
                        <a:rPr lang="en-US" sz="1200">
                          <a:latin typeface="Times New Roman Regular" panose="02020603050405020304" charset="0"/>
                          <a:cs typeface="Times New Roman Regular" panose="02020603050405020304" charset="0"/>
                        </a:rPr>
                        <a:t>DCL03-C</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P18</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L1</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a:latin typeface="Times New Roman Regular" panose="02020603050405020304" charset="0"/>
                          <a:cs typeface="Times New Roman Regular" panose="02020603050405020304" charset="0"/>
                        </a:rPr>
                        <a:t>ERR60-CPP</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p18</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L1</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a:latin typeface="Times New Roman Regular" panose="02020603050405020304" charset="0"/>
                          <a:cs typeface="Times New Roman Regular" panose="02020603050405020304" charset="0"/>
                        </a:rPr>
                        <a:t>ERR60-CPP</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Probable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P4</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L3</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a:latin typeface="Times New Roman Regular" panose="02020603050405020304" charset="0"/>
                          <a:cs typeface="Times New Roman Regular" panose="02020603050405020304" charset="0"/>
                        </a:rPr>
                        <a:t>OOP52-CPP</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Low</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P9</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L2</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r h="427355">
                <a:tc>
                  <a:txBody>
                    <a:bodyPr/>
                    <a:p>
                      <a:pPr marL="0" indent="0">
                        <a:buNone/>
                      </a:pPr>
                      <a:r>
                        <a:rPr lang="en-US" sz="1200">
                          <a:latin typeface="Times New Roman Regular" panose="02020603050405020304" charset="0"/>
                          <a:cs typeface="Times New Roman Regular" panose="02020603050405020304" charset="0"/>
                        </a:rPr>
                        <a:t>CON50-CPP</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Probable</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High</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P4</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L3</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C9C9C9"/>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r>
              <a:tr h="213360">
                <a:tc>
                  <a:txBody>
                    <a:bodyPr/>
                    <a:p>
                      <a:pPr marL="0" indent="0">
                        <a:buNone/>
                      </a:pPr>
                      <a:r>
                        <a:rPr lang="en-US" sz="1200">
                          <a:latin typeface="Times New Roman Regular" panose="02020603050405020304" charset="0"/>
                          <a:cs typeface="Times New Roman Regular" panose="02020603050405020304" charset="0"/>
                        </a:rPr>
                        <a:t>FIO51-CPP</a:t>
                      </a:r>
                      <a:r>
                        <a:rPr lang="en-US" sz="1200" b="1">
                          <a:latin typeface="Times New Roman Regular" panose="02020603050405020304" charset="0"/>
                          <a:cs typeface="Times New Roman Regular" panose="02020603050405020304" charset="0"/>
                        </a:rPr>
                        <a:t>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A5A5A5"/>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Unlikely</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Medium </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P4</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c>
                  <a:txBody>
                    <a:bodyPr/>
                    <a:p>
                      <a:pPr marL="0" indent="0">
                        <a:buNone/>
                      </a:pPr>
                      <a:r>
                        <a:rPr lang="en-US" sz="1200">
                          <a:latin typeface="Times New Roman Regular" panose="02020603050405020304" charset="0"/>
                          <a:cs typeface="Times New Roman Regular" panose="02020603050405020304" charset="0"/>
                        </a:rPr>
                        <a:t>L3</a:t>
                      </a:r>
                      <a:endParaRPr lang="en-US" sz="1200">
                        <a:latin typeface="Times New Roman Regular" panose="02020603050405020304" charset="0"/>
                        <a:ea typeface="Times New Roman Regular" panose="02020603050405020304" charset="0"/>
                        <a:cs typeface="Times New Roman Regular" panose="02020603050405020304" charset="0"/>
                      </a:endParaRPr>
                    </a:p>
                  </a:txBody>
                  <a:tcPr marL="73025" marR="73025" marT="0" marB="0" vert="horz" anchor="t" anchorCtr="0">
                    <a:lnL w="12700" cap="flat" cmpd="sng">
                      <a:solidFill>
                        <a:srgbClr val="C9C9C9"/>
                      </a:solidFill>
                      <a:prstDash val="solid"/>
                      <a:headEnd type="none" w="med" len="med"/>
                      <a:tailEnd type="none" w="med" len="med"/>
                    </a:lnL>
                    <a:lnR w="12700" cap="flat" cmpd="sng">
                      <a:solidFill>
                        <a:srgbClr val="C9C9C9"/>
                      </a:solidFill>
                      <a:prstDash val="solid"/>
                      <a:headEnd type="none" w="med" len="med"/>
                      <a:tailEnd type="none" w="med" len="med"/>
                    </a:lnR>
                    <a:lnT w="12700" cap="flat" cmpd="sng">
                      <a:solidFill>
                        <a:srgbClr val="A5A5A5"/>
                      </a:solidFill>
                      <a:prstDash val="solid"/>
                      <a:headEnd type="none" w="med" len="med"/>
                      <a:tailEnd type="none" w="med" len="med"/>
                    </a:lnT>
                    <a:lnB w="12700" cap="flat" cmpd="sng">
                      <a:solidFill>
                        <a:srgbClr val="C9C9C9"/>
                      </a:solidFill>
                      <a:prstDash val="solid"/>
                      <a:headEnd type="none" w="med" len="med"/>
                      <a:tailEnd type="none" w="med" len="med"/>
                    </a:lnB>
                    <a:lnTlToBr>
                      <a:noFill/>
                    </a:lnTlToBr>
                    <a:lnBlToTr>
                      <a:noFill/>
                    </a:lnBlToTr>
                    <a:solidFill>
                      <a:schemeClr val="accent5">
                        <a:lumMod val="60000"/>
                        <a:lumOff val="40000"/>
                      </a:schemeClr>
                    </a:solidFill>
                  </a:tcPr>
                </a:tc>
              </a:tr>
            </a:tbl>
          </a:graphicData>
        </a:graphic>
      </p:graphicFrame>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ENCRYPTION POLICIES</a:t>
            </a:r>
            <a:endParaRPr lang="en-US"/>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a:solidFill>
                  <a:schemeClr val="accent1">
                    <a:lumMod val="40000"/>
                    <a:lumOff val="60000"/>
                  </a:schemeClr>
                </a:solidFill>
              </a:rPr>
              <a:t>Encryption In rest</a:t>
            </a:r>
            <a:r>
              <a:rPr lang="en-US" sz="2000"/>
              <a:t> Is data that is stored on a physical memory device, like hard drives, SSD’s and even as far as cloud storage. The encryption at rest protects data from an unauthorized breach. It plays a crucial role for defending sensitive information from exposure, especially when a device becomes lost. </a:t>
            </a:r>
            <a:endParaRPr lang="en-US" sz="2000"/>
          </a:p>
          <a:p>
            <a:pPr marL="0" lvl="0" indent="0" algn="l" rtl="0">
              <a:lnSpc>
                <a:spcPct val="90000"/>
              </a:lnSpc>
              <a:spcBef>
                <a:spcPts val="0"/>
              </a:spcBef>
              <a:spcAft>
                <a:spcPts val="0"/>
              </a:spcAft>
              <a:buClr>
                <a:schemeClr val="lt1"/>
              </a:buClr>
              <a:buSzPts val="2000"/>
              <a:buNone/>
            </a:pPr>
            <a:endParaRPr lang="en-US" sz="2000"/>
          </a:p>
          <a:p>
            <a:pPr marL="0" lvl="0" indent="0" algn="l" rtl="0">
              <a:lnSpc>
                <a:spcPct val="90000"/>
              </a:lnSpc>
              <a:spcBef>
                <a:spcPts val="0"/>
              </a:spcBef>
              <a:spcAft>
                <a:spcPts val="0"/>
              </a:spcAft>
              <a:buClr>
                <a:schemeClr val="lt1"/>
              </a:buClr>
              <a:buSzPts val="2000"/>
              <a:buNone/>
            </a:pPr>
            <a:r>
              <a:rPr lang="en-US" sz="2000">
                <a:solidFill>
                  <a:schemeClr val="accent1">
                    <a:lumMod val="40000"/>
                    <a:lumOff val="60000"/>
                  </a:schemeClr>
                </a:solidFill>
              </a:rPr>
              <a:t>Encryption in flight </a:t>
            </a:r>
            <a:r>
              <a:rPr lang="en-US" sz="2000"/>
              <a:t>Data that is being transferred from one location over a network used encryption in flight. The end game is that encryption in flight is protecting data against interception while being transmitted.</a:t>
            </a:r>
            <a:endParaRPr lang="en-US" sz="2000"/>
          </a:p>
          <a:p>
            <a:pPr marL="0" lvl="0" indent="0" algn="l" rtl="0">
              <a:lnSpc>
                <a:spcPct val="90000"/>
              </a:lnSpc>
              <a:spcBef>
                <a:spcPts val="0"/>
              </a:spcBef>
              <a:spcAft>
                <a:spcPts val="0"/>
              </a:spcAft>
              <a:buClr>
                <a:schemeClr val="lt1"/>
              </a:buClr>
              <a:buSzPts val="2000"/>
              <a:buNone/>
            </a:pPr>
            <a:endParaRPr lang="en-US" sz="2000"/>
          </a:p>
          <a:p>
            <a:pPr marL="0" lvl="0" indent="0" algn="l" rtl="0">
              <a:lnSpc>
                <a:spcPct val="90000"/>
              </a:lnSpc>
              <a:spcBef>
                <a:spcPts val="0"/>
              </a:spcBef>
              <a:spcAft>
                <a:spcPts val="0"/>
              </a:spcAft>
              <a:buClr>
                <a:schemeClr val="lt1"/>
              </a:buClr>
              <a:buSzPts val="2000"/>
              <a:buNone/>
            </a:pPr>
            <a:r>
              <a:rPr lang="en-US" sz="2000">
                <a:solidFill>
                  <a:schemeClr val="accent1">
                    <a:lumMod val="40000"/>
                    <a:lumOff val="60000"/>
                  </a:schemeClr>
                </a:solidFill>
              </a:rPr>
              <a:t>Encryption in use</a:t>
            </a:r>
            <a:r>
              <a:rPr lang="en-US" sz="2000"/>
              <a:t> Is unlike encryption at rest and flight. This encryption protects data specific to states, and is used to secure data while in use. This protects against threats such as unauthorized or non authenticated breaches, and or memory scraping. This form of encryption ensures that information remains protected. </a:t>
            </a:r>
            <a:endParaRPr lang="en-US" sz="2000"/>
          </a:p>
        </p:txBody>
      </p:sp>
      <p:pic>
        <p:nvPicPr>
          <p:cNvPr id="183" name="Google Shape;183;p7"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TRIPLE-A POLICIES</a:t>
            </a:r>
            <a:endParaRPr lang="en-US"/>
          </a:p>
        </p:txBody>
      </p:sp>
      <p:sp>
        <p:nvSpPr>
          <p:cNvPr id="189" name="Google Shape;189;p8"/>
          <p:cNvSpPr txBox="1">
            <a:spLocks noGrp="1"/>
          </p:cNvSpPr>
          <p:nvPr>
            <p:ph type="body" idx="1"/>
          </p:nvPr>
        </p:nvSpPr>
        <p:spPr>
          <a:xfrm>
            <a:off x="532130" y="2194560"/>
            <a:ext cx="10820400" cy="4024125"/>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lt1"/>
              </a:buClr>
              <a:buSzPts val="2400"/>
              <a:buNone/>
            </a:pPr>
            <a:r>
              <a:rPr lang="en-US" sz="2400" b="1">
                <a:solidFill>
                  <a:schemeClr val="accent1">
                    <a:lumMod val="40000"/>
                    <a:lumOff val="60000"/>
                  </a:schemeClr>
                </a:solidFill>
              </a:rPr>
              <a:t>Authentication</a:t>
            </a:r>
            <a:r>
              <a:rPr lang="en-US" sz="2400"/>
              <a:t> is verification of identify of users or systems before access is granted. There are many ways to authenticate a user. Unique passwords, biometric and pin codes, multi factor authentication is also common. These steps ensure that the information is correct and can provide access to anyone who is authenticate. </a:t>
            </a:r>
            <a:endParaRPr lang="en-US" sz="2400"/>
          </a:p>
          <a:p>
            <a:pPr marL="0" lvl="0" indent="0" algn="l" rtl="0">
              <a:lnSpc>
                <a:spcPct val="90000"/>
              </a:lnSpc>
              <a:spcBef>
                <a:spcPts val="0"/>
              </a:spcBef>
              <a:spcAft>
                <a:spcPts val="0"/>
              </a:spcAft>
              <a:buClr>
                <a:schemeClr val="lt1"/>
              </a:buClr>
              <a:buSzPts val="2400"/>
              <a:buNone/>
            </a:pPr>
            <a:endParaRPr lang="en-US" sz="2400"/>
          </a:p>
          <a:p>
            <a:pPr marL="0" lvl="0" indent="0" algn="l" rtl="0">
              <a:lnSpc>
                <a:spcPct val="90000"/>
              </a:lnSpc>
              <a:spcBef>
                <a:spcPts val="0"/>
              </a:spcBef>
              <a:spcAft>
                <a:spcPts val="0"/>
              </a:spcAft>
              <a:buClr>
                <a:schemeClr val="lt1"/>
              </a:buClr>
              <a:buSzPts val="2400"/>
              <a:buNone/>
            </a:pPr>
            <a:r>
              <a:rPr lang="en-US" sz="2400" b="1">
                <a:solidFill>
                  <a:schemeClr val="accent1">
                    <a:lumMod val="40000"/>
                    <a:lumOff val="60000"/>
                  </a:schemeClr>
                </a:solidFill>
              </a:rPr>
              <a:t>Authorization</a:t>
            </a:r>
            <a:r>
              <a:rPr lang="en-US" sz="2400"/>
              <a:t> is the process after the authentication verifies identity. Authorization defines the levels of permissions granted to a user. This can be done to specific roles if relating to a work place system. </a:t>
            </a:r>
            <a:endParaRPr lang="en-US" sz="2400"/>
          </a:p>
          <a:p>
            <a:pPr marL="0" lvl="0" indent="0" algn="l" rtl="0">
              <a:lnSpc>
                <a:spcPct val="90000"/>
              </a:lnSpc>
              <a:spcBef>
                <a:spcPts val="0"/>
              </a:spcBef>
              <a:spcAft>
                <a:spcPts val="0"/>
              </a:spcAft>
              <a:buClr>
                <a:schemeClr val="lt1"/>
              </a:buClr>
              <a:buSzPts val="2400"/>
              <a:buNone/>
            </a:pPr>
            <a:r>
              <a:rPr lang="en-US" sz="2400"/>
              <a:t>accounting.</a:t>
            </a:r>
            <a:endParaRPr lang="en-US" sz="2400"/>
          </a:p>
          <a:p>
            <a:pPr marL="0" lvl="0" indent="0" algn="l" rtl="0">
              <a:lnSpc>
                <a:spcPct val="90000"/>
              </a:lnSpc>
              <a:spcBef>
                <a:spcPts val="0"/>
              </a:spcBef>
              <a:spcAft>
                <a:spcPts val="0"/>
              </a:spcAft>
              <a:buClr>
                <a:schemeClr val="lt1"/>
              </a:buClr>
              <a:buSzPts val="2400"/>
              <a:buNone/>
            </a:pPr>
            <a:endParaRPr lang="en-US" sz="2400" b="1"/>
          </a:p>
          <a:p>
            <a:pPr marL="0" lvl="0" indent="0" algn="l" rtl="0">
              <a:lnSpc>
                <a:spcPct val="90000"/>
              </a:lnSpc>
              <a:spcBef>
                <a:spcPts val="0"/>
              </a:spcBef>
              <a:spcAft>
                <a:spcPts val="0"/>
              </a:spcAft>
              <a:buClr>
                <a:schemeClr val="lt1"/>
              </a:buClr>
              <a:buSzPts val="2400"/>
              <a:buNone/>
            </a:pPr>
            <a:r>
              <a:rPr lang="en-US" sz="2400" b="1">
                <a:solidFill>
                  <a:schemeClr val="accent1">
                    <a:lumMod val="40000"/>
                    <a:lumOff val="60000"/>
                  </a:schemeClr>
                </a:solidFill>
              </a:rPr>
              <a:t>Accounting</a:t>
            </a:r>
            <a:r>
              <a:rPr lang="en-US" sz="2400"/>
              <a:t> involves tracking and recording of users data. This includes logging, file access, and changes to usage. This is essential for monitoring security compliance and it also helps ensure that policies and security’s are in place.</a:t>
            </a:r>
            <a:r>
              <a:rPr lang="en-US" sz="1600"/>
              <a:t> </a:t>
            </a:r>
            <a:endParaRPr lang="en-US" sz="1600"/>
          </a:p>
        </p:txBody>
      </p:sp>
      <p:pic>
        <p:nvPicPr>
          <p:cNvPr id="190" name="Google Shape;190;p8" descr="Green Pace logo"/>
          <p:cNvPicPr preferRelativeResize="0"/>
          <p:nvPr/>
        </p:nvPicPr>
        <p:blipFill>
          <a:blip r:embed="rId1"/>
          <a:stretch>
            <a:fillRect/>
          </a:stretch>
        </p:blipFill>
        <p:spPr>
          <a:xfrm>
            <a:off x="11084074" y="5440526"/>
            <a:ext cx="886601" cy="1149225"/>
          </a:xfrm>
          <a:prstGeom prst="rect">
            <a:avLst/>
          </a:prstGeom>
          <a:noFill/>
          <a:ln>
            <a:noFill/>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lang="en-US"/>
          </a:p>
        </p:txBody>
      </p:sp>
      <p:sp>
        <p:nvSpPr>
          <p:cNvPr id="196" name="Google Shape;196;g9504e29505_0_0"/>
          <p:cNvSpPr txBox="1">
            <a:spLocks noGrp="1"/>
          </p:cNvSpPr>
          <p:nvPr>
            <p:ph type="body" idx="1"/>
          </p:nvPr>
        </p:nvSpPr>
        <p:spPr>
          <a:xfrm>
            <a:off x="6852920" y="2056765"/>
            <a:ext cx="4653280" cy="41617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Testing can be done to ensure that proper buffers and overflow errors can be detected. Tests like esuring collection size if its -&gt; if its empty or collection size not empty. many tests can be performed such as seen on the screen shot. </a:t>
            </a:r>
            <a:endParaRPr lang="en-US"/>
          </a:p>
        </p:txBody>
      </p:sp>
      <p:pic>
        <p:nvPicPr>
          <p:cNvPr id="197" name="Google Shape;197;g9504e29505_0_0" descr="Green Pace logo"/>
          <p:cNvPicPr preferRelativeResize="0"/>
          <p:nvPr/>
        </p:nvPicPr>
        <p:blipFill>
          <a:blip r:embed="rId1"/>
          <a:stretch>
            <a:fillRect/>
          </a:stretch>
        </p:blipFill>
        <p:spPr>
          <a:xfrm>
            <a:off x="11084074" y="5440526"/>
            <a:ext cx="886601" cy="1149225"/>
          </a:xfrm>
          <a:prstGeom prst="rect">
            <a:avLst/>
          </a:prstGeom>
          <a:noFill/>
          <a:ln>
            <a:noFill/>
          </a:ln>
        </p:spPr>
      </p:pic>
      <p:pic>
        <p:nvPicPr>
          <p:cNvPr id="2" name="Picture 1"/>
          <p:cNvPicPr>
            <a:picLocks noChangeAspect="1"/>
          </p:cNvPicPr>
          <p:nvPr/>
        </p:nvPicPr>
        <p:blipFill>
          <a:blip r:embed="rId2"/>
          <a:stretch>
            <a:fillRect/>
          </a:stretch>
        </p:blipFill>
        <p:spPr>
          <a:xfrm>
            <a:off x="508000" y="3091815"/>
            <a:ext cx="6201410" cy="340423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AUTOMATION SUMMARY</a:t>
            </a:r>
            <a:endParaRPr lang="en-US"/>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1"/>
          <a:srcRect/>
          <a:stretch>
            <a:fill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2"/>
          <a:stretch>
            <a:fillRect/>
          </a:stretch>
        </p:blipFill>
        <p:spPr>
          <a:xfrm>
            <a:off x="11084074" y="5440526"/>
            <a:ext cx="886601" cy="1149225"/>
          </a:xfrm>
          <a:prstGeom prst="rect">
            <a:avLst/>
          </a:prstGeom>
          <a:noFill/>
          <a:ln>
            <a:noFill/>
          </a:ln>
        </p:spPr>
      </p:pic>
    </p:spTree>
    <p:custDataLst>
      <p:tags r:id="rId3"/>
    </p:custDataLst>
  </p:cSld>
  <p:clrMapOvr>
    <a:masterClrMapping/>
  </p:clrMapOvr>
</p:sld>
</file>

<file path=ppt/tags/tag1.xml><?xml version="1.0" encoding="utf-8"?>
<p:tagLst xmlns:p="http://schemas.openxmlformats.org/presentationml/2006/main">
  <p:tag name="ARTICULATE_SLIDE_THUMBNAIL_REFRESH" val="1"/>
</p:tagLst>
</file>

<file path=ppt/tags/tag10.xml><?xml version="1.0" encoding="utf-8"?>
<p:tagLst xmlns:p="http://schemas.openxmlformats.org/presentationml/2006/main">
  <p:tag name="ARTICULATE_SLIDE_THUMBNAIL_REFRESH" val="1"/>
</p:tagLst>
</file>

<file path=ppt/tags/tag11.xml><?xml version="1.0" encoding="utf-8"?>
<p:tagLst xmlns:p="http://schemas.openxmlformats.org/presentationml/2006/main">
  <p:tag name="ARTICULATE_SLIDE_THUMBNAIL_REFRESH" val="1"/>
</p:tagLst>
</file>

<file path=ppt/tags/tag12.xml><?xml version="1.0" encoding="utf-8"?>
<p:tagLst xmlns:p="http://schemas.openxmlformats.org/presentationml/2006/main">
  <p:tag name="ARTICULATE_SLIDE_THUMBNAIL_REFRESH" val="1"/>
</p:tagLst>
</file>

<file path=ppt/tags/tag13.xml><?xml version="1.0" encoding="utf-8"?>
<p:tagLst xmlns:p="http://schemas.openxmlformats.org/presentationml/2006/main">
  <p:tag name="ARTICULATE_SLIDE_THUMBNAIL_REFRESH" val="1"/>
</p:tagLst>
</file>

<file path=ppt/tags/tag14.xml><?xml version="1.0" encoding="utf-8"?>
<p:tagLst xmlns:p="http://schemas.openxmlformats.org/presentationml/2006/main">
  <p:tag name="ARTICULATE_SLIDE_COUNT" val="14"/>
  <p:tag name="ARTICULATE_PROJECT_OPEN" val="0"/>
</p:tagLst>
</file>

<file path=ppt/tags/tag2.xml><?xml version="1.0" encoding="utf-8"?>
<p:tagLst xmlns:p="http://schemas.openxmlformats.org/presentationml/2006/main">
  <p:tag name="ARTICULATE_SLIDE_THUMBNAIL_REFRESH" val="1"/>
</p:tagLst>
</file>

<file path=ppt/tags/tag3.xml><?xml version="1.0" encoding="utf-8"?>
<p:tagLst xmlns:p="http://schemas.openxmlformats.org/presentationml/2006/main">
  <p:tag name="ARTICULATE_SLIDE_THUMBNAIL_REFRESH" val="1"/>
</p:tagLst>
</file>

<file path=ppt/tags/tag4.xml><?xml version="1.0" encoding="utf-8"?>
<p:tagLst xmlns:p="http://schemas.openxmlformats.org/presentationml/2006/main">
  <p:tag name="ARTICULATE_SLIDE_THUMBNAIL_REFRESH" val="1"/>
</p:tagLst>
</file>

<file path=ppt/tags/tag5.xml><?xml version="1.0" encoding="utf-8"?>
<p:tagLst xmlns:p="http://schemas.openxmlformats.org/presentationml/2006/main">
  <p:tag name="ARTICULATE_SLIDE_THUMBNAIL_REFRESH" val="1"/>
</p:tagLst>
</file>

<file path=ppt/tags/tag6.xml><?xml version="1.0" encoding="utf-8"?>
<p:tagLst xmlns:p="http://schemas.openxmlformats.org/presentationml/2006/main">
  <p:tag name="ARTICULATE_SLIDE_THUMBNAIL_REFRESH" val="1"/>
</p:tagLst>
</file>

<file path=ppt/tags/tag7.xml><?xml version="1.0" encoding="utf-8"?>
<p:tagLst xmlns:p="http://schemas.openxmlformats.org/presentationml/2006/main">
  <p:tag name="ARTICULATE_SLIDE_THUMBNAIL_REFRESH" val="1"/>
</p:tagLst>
</file>

<file path=ppt/tags/tag8.xml><?xml version="1.0" encoding="utf-8"?>
<p:tagLst xmlns:p="http://schemas.openxmlformats.org/presentationml/2006/main">
  <p:tag name="ARTICULATE_SLIDE_THUMBNAIL_REFRESH" val="1"/>
</p:tagLst>
</file>

<file path=ppt/tags/tag9.xml><?xml version="1.0" encoding="utf-8"?>
<p:tagLst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3990</Words>
  <Application>WPS Writer</Application>
  <PresentationFormat>Widescreen</PresentationFormat>
  <Paragraphs>294</Paragraphs>
  <Slides>13</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Century Gothic</vt:lpstr>
      <vt:lpstr>Times New Roman Regular</vt:lpstr>
      <vt:lpstr>Microsoft YaHei</vt:lpstr>
      <vt:lpstr>汉仪旗黑</vt:lpstr>
      <vt:lpstr>宋体-简</vt:lpstr>
      <vt:lpstr>Arial Unicode MS</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Michael N</cp:lastModifiedBy>
  <cp:revision>26</cp:revision>
  <dcterms:created xsi:type="dcterms:W3CDTF">2024-08-19T01:37:58Z</dcterms:created>
  <dcterms:modified xsi:type="dcterms:W3CDTF">2024-08-19T01:37:58Z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KSOProductBuildVer">
    <vt:lpwstr>1033-5.7.2.8094</vt:lpwstr>
  </property>
</Properties>
</file>