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72" r:id="rId4"/>
    <p:sldId id="271" r:id="rId5"/>
    <p:sldId id="262" r:id="rId6"/>
    <p:sldId id="261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26" y="-15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070-C293-4DDD-9CDC-291DC060BE80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0DE6-B961-4309-89E4-04A16C85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9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070-C293-4DDD-9CDC-291DC060BE80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0DE6-B961-4309-89E4-04A16C85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7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070-C293-4DDD-9CDC-291DC060BE80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0DE6-B961-4309-89E4-04A16C85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070-C293-4DDD-9CDC-291DC060BE80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0DE6-B961-4309-89E4-04A16C85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5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070-C293-4DDD-9CDC-291DC060BE80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0DE6-B961-4309-89E4-04A16C85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070-C293-4DDD-9CDC-291DC060BE80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0DE6-B961-4309-89E4-04A16C85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6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070-C293-4DDD-9CDC-291DC060BE80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0DE6-B961-4309-89E4-04A16C85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5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070-C293-4DDD-9CDC-291DC060BE80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0DE6-B961-4309-89E4-04A16C85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9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070-C293-4DDD-9CDC-291DC060BE80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0DE6-B961-4309-89E4-04A16C85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070-C293-4DDD-9CDC-291DC060BE80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0DE6-B961-4309-89E4-04A16C85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070-C293-4DDD-9CDC-291DC060BE80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0DE6-B961-4309-89E4-04A16C85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1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8070-C293-4DDD-9CDC-291DC060BE80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0DE6-B961-4309-89E4-04A16C85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1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Vistec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Alignment</a:t>
            </a:r>
          </a:p>
          <a:p>
            <a:r>
              <a:rPr lang="fi-FI" dirty="0" smtClean="0"/>
              <a:t>PEC (Proximity Effect Correction)</a:t>
            </a:r>
          </a:p>
          <a:p>
            <a:r>
              <a:rPr lang="fi-FI" dirty="0" smtClean="0"/>
              <a:t>Undercut with 100 kV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8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0266" y="-443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smtClean="0"/>
              <a:t>Undercut </a:t>
            </a:r>
            <a:r>
              <a:rPr lang="fi-FI" dirty="0"/>
              <a:t>with 100 </a:t>
            </a:r>
            <a:r>
              <a:rPr lang="fi-FI" dirty="0" smtClean="0"/>
              <a:t>kV/dosetest </a:t>
            </a:r>
            <a:endParaRPr lang="en-US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4968552" cy="1547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0888"/>
            <a:ext cx="5738416" cy="87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84984"/>
            <a:ext cx="5243314" cy="83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69" y="4077072"/>
            <a:ext cx="7017618" cy="87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" y="4887748"/>
            <a:ext cx="87058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45449" y="919987"/>
            <a:ext cx="138755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rgbClr val="FF0000"/>
                </a:solidFill>
              </a:rPr>
              <a:t>1000µC/cm2</a:t>
            </a:r>
          </a:p>
          <a:p>
            <a:endParaRPr lang="fi-FI" dirty="0">
              <a:solidFill>
                <a:srgbClr val="FF0000"/>
              </a:solidFill>
            </a:endParaRPr>
          </a:p>
          <a:p>
            <a:endParaRPr lang="fi-FI" dirty="0" smtClean="0">
              <a:solidFill>
                <a:srgbClr val="FF0000"/>
              </a:solidFill>
            </a:endParaRPr>
          </a:p>
          <a:p>
            <a:endParaRPr lang="fi-FI" dirty="0" smtClean="0">
              <a:solidFill>
                <a:srgbClr val="FF0000"/>
              </a:solidFill>
            </a:endParaRPr>
          </a:p>
          <a:p>
            <a:endParaRPr lang="fi-FI" dirty="0">
              <a:solidFill>
                <a:srgbClr val="FF0000"/>
              </a:solidFill>
            </a:endParaRPr>
          </a:p>
          <a:p>
            <a:endParaRPr lang="fi-FI" dirty="0" smtClean="0">
              <a:solidFill>
                <a:srgbClr val="FF0000"/>
              </a:solidFill>
            </a:endParaRPr>
          </a:p>
          <a:p>
            <a:r>
              <a:rPr lang="fi-FI" dirty="0" smtClean="0">
                <a:solidFill>
                  <a:srgbClr val="FF0000"/>
                </a:solidFill>
              </a:rPr>
              <a:t>1200µC/cm2</a:t>
            </a:r>
            <a:endParaRPr lang="fi-FI" dirty="0">
              <a:solidFill>
                <a:srgbClr val="FF0000"/>
              </a:solidFill>
            </a:endParaRPr>
          </a:p>
          <a:p>
            <a:endParaRPr lang="fi-FI" dirty="0" smtClean="0">
              <a:solidFill>
                <a:srgbClr val="FF0000"/>
              </a:solidFill>
            </a:endParaRPr>
          </a:p>
          <a:p>
            <a:endParaRPr lang="fi-FI" dirty="0">
              <a:solidFill>
                <a:srgbClr val="FF0000"/>
              </a:solidFill>
            </a:endParaRPr>
          </a:p>
          <a:p>
            <a:r>
              <a:rPr lang="fi-FI" dirty="0" smtClean="0">
                <a:solidFill>
                  <a:srgbClr val="FF0000"/>
                </a:solidFill>
              </a:rPr>
              <a:t>1400µC/cm2</a:t>
            </a:r>
            <a:endParaRPr lang="fi-FI" dirty="0">
              <a:solidFill>
                <a:srgbClr val="FF0000"/>
              </a:solidFill>
            </a:endParaRPr>
          </a:p>
          <a:p>
            <a:endParaRPr lang="fi-FI" dirty="0" smtClean="0">
              <a:solidFill>
                <a:srgbClr val="FF0000"/>
              </a:solidFill>
            </a:endParaRPr>
          </a:p>
          <a:p>
            <a:endParaRPr lang="fi-FI" dirty="0">
              <a:solidFill>
                <a:srgbClr val="FF0000"/>
              </a:solidFill>
            </a:endParaRPr>
          </a:p>
          <a:p>
            <a:r>
              <a:rPr lang="fi-FI" dirty="0" smtClean="0">
                <a:solidFill>
                  <a:srgbClr val="FF0000"/>
                </a:solidFill>
              </a:rPr>
              <a:t>1800µC/cm2</a:t>
            </a:r>
            <a:endParaRPr lang="fi-FI" dirty="0">
              <a:solidFill>
                <a:srgbClr val="FF0000"/>
              </a:solidFill>
            </a:endParaRPr>
          </a:p>
          <a:p>
            <a:endParaRPr lang="fi-FI" dirty="0" smtClean="0">
              <a:solidFill>
                <a:srgbClr val="FF0000"/>
              </a:solidFill>
            </a:endParaRPr>
          </a:p>
          <a:p>
            <a:endParaRPr lang="fi-FI" dirty="0">
              <a:solidFill>
                <a:srgbClr val="FF0000"/>
              </a:solidFill>
            </a:endParaRPr>
          </a:p>
          <a:p>
            <a:endParaRPr lang="fi-FI" dirty="0" smtClean="0">
              <a:solidFill>
                <a:srgbClr val="FF0000"/>
              </a:solidFill>
            </a:endParaRPr>
          </a:p>
          <a:p>
            <a:endParaRPr lang="fi-FI" dirty="0">
              <a:solidFill>
                <a:srgbClr val="FF0000"/>
              </a:solidFill>
            </a:endParaRPr>
          </a:p>
          <a:p>
            <a:r>
              <a:rPr lang="fi-FI" dirty="0" smtClean="0">
                <a:solidFill>
                  <a:srgbClr val="FF0000"/>
                </a:solidFill>
              </a:rPr>
              <a:t>2000µC/cm2</a:t>
            </a:r>
            <a:endParaRPr lang="fi-FI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87826" y="6321953"/>
            <a:ext cx="140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Kiitos Klaara!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9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0266" y="-443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smtClean="0"/>
              <a:t>Undercut </a:t>
            </a:r>
            <a:r>
              <a:rPr lang="fi-FI" dirty="0"/>
              <a:t>with 100 </a:t>
            </a:r>
            <a:r>
              <a:rPr lang="fi-FI" dirty="0" smtClean="0"/>
              <a:t>kV/dosetest </a:t>
            </a:r>
            <a:endParaRPr lang="en-US" dirty="0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" y="4887748"/>
            <a:ext cx="87058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45449" y="919987"/>
            <a:ext cx="1387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dirty="0">
              <a:solidFill>
                <a:srgbClr val="FF0000"/>
              </a:solidFill>
            </a:endParaRPr>
          </a:p>
          <a:p>
            <a:r>
              <a:rPr lang="fi-FI" dirty="0" smtClean="0">
                <a:solidFill>
                  <a:srgbClr val="FF0000"/>
                </a:solidFill>
              </a:rPr>
              <a:t>2000µC/cm2</a:t>
            </a:r>
            <a:endParaRPr lang="fi-FI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7193929" cy="400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87826" y="6469475"/>
            <a:ext cx="140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Kiitos Klaara!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4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6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smtClean="0"/>
              <a:t>Undercut </a:t>
            </a:r>
            <a:r>
              <a:rPr lang="fi-FI" dirty="0"/>
              <a:t>with 100 </a:t>
            </a:r>
            <a:r>
              <a:rPr lang="fi-FI" dirty="0" smtClean="0"/>
              <a:t>kV/dose 2000µC/cm2 </a:t>
            </a:r>
            <a:br>
              <a:rPr lang="fi-FI" dirty="0" smtClean="0"/>
            </a:br>
            <a:r>
              <a:rPr lang="fi-FI" dirty="0" smtClean="0"/>
              <a:t>MIBK 20s Methanol:Methylglycol  2:1</a:t>
            </a:r>
            <a:endParaRPr lang="fi-FI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098632"/>
            <a:ext cx="38671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17032"/>
            <a:ext cx="4272409" cy="247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6" y="1052736"/>
            <a:ext cx="4289343" cy="244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861048"/>
            <a:ext cx="4024589" cy="242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60526" y="302831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rgbClr val="FF0000"/>
                </a:solidFill>
              </a:rPr>
              <a:t>No MG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90584" y="322481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rgbClr val="FF0000"/>
                </a:solidFill>
              </a:rPr>
              <a:t>10s MG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6454" y="587727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rgbClr val="FF0000"/>
                </a:solidFill>
              </a:rPr>
              <a:t>20s MG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56525" y="587727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rgbClr val="FF0000"/>
                </a:solidFill>
              </a:rPr>
              <a:t>30s MG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7826" y="6469475"/>
            <a:ext cx="140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Kiitos Klaara!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smtClean="0"/>
              <a:t>Undercut </a:t>
            </a:r>
            <a:r>
              <a:rPr lang="fi-FI" dirty="0"/>
              <a:t>with 100 </a:t>
            </a:r>
            <a:r>
              <a:rPr lang="fi-FI" dirty="0" smtClean="0"/>
              <a:t>kV/dosetest</a:t>
            </a:r>
          </a:p>
          <a:p>
            <a:r>
              <a:rPr lang="fi-FI" dirty="0" smtClean="0"/>
              <a:t>30s Methanol:Methylglycol  2:1</a:t>
            </a:r>
            <a:endParaRPr lang="en-US" dirty="0"/>
          </a:p>
          <a:p>
            <a:endParaRPr lang="fi-FI" dirty="0"/>
          </a:p>
        </p:txBody>
      </p:sp>
      <p:sp>
        <p:nvSpPr>
          <p:cNvPr id="2" name="TextBox 1"/>
          <p:cNvSpPr txBox="1"/>
          <p:nvPr/>
        </p:nvSpPr>
        <p:spPr>
          <a:xfrm>
            <a:off x="1187826" y="6469475"/>
            <a:ext cx="140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Kiitos Klaara!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980728"/>
            <a:ext cx="3908184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996952"/>
            <a:ext cx="3908184" cy="23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3992" y="2636912"/>
            <a:ext cx="138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rgbClr val="FF0000"/>
                </a:solidFill>
              </a:rPr>
              <a:t>1000µC/cm2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600" y="4941168"/>
            <a:ext cx="138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rgbClr val="FF0000"/>
                </a:solidFill>
              </a:rPr>
              <a:t>1305µC/cm2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504" y="1114294"/>
            <a:ext cx="3137000" cy="220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454832" y="2853471"/>
            <a:ext cx="138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rgbClr val="FF0000"/>
                </a:solidFill>
              </a:rPr>
              <a:t>1513µC/cm2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629" y="3342229"/>
            <a:ext cx="35718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268925" y="5131381"/>
            <a:ext cx="138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rgbClr val="FF0000"/>
                </a:solidFill>
              </a:rPr>
              <a:t>1650µC/cm2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566" y="4725142"/>
            <a:ext cx="3629670" cy="211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687621" y="6447000"/>
            <a:ext cx="138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rgbClr val="FF0000"/>
                </a:solidFill>
              </a:rPr>
              <a:t>1916µC/cm2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89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Vistec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Alignment</a:t>
            </a:r>
          </a:p>
          <a:p>
            <a:r>
              <a:rPr lang="fi-FI" dirty="0" smtClean="0"/>
              <a:t>PEC (Proximity Effect Correction)</a:t>
            </a:r>
          </a:p>
          <a:p>
            <a:r>
              <a:rPr lang="fi-FI" dirty="0" smtClean="0"/>
              <a:t>Undercut with 100 kV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867" y="1124744"/>
            <a:ext cx="3149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fi-FI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i-FI" dirty="0" smtClean="0"/>
              <a:t>Alignment marks 20 x 20 </a:t>
            </a:r>
            <a:r>
              <a:rPr lang="fi-FI" dirty="0" smtClean="0"/>
              <a:t>µm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i-FI" dirty="0" smtClean="0"/>
              <a:t>Joy marker</a:t>
            </a:r>
            <a:endParaRPr lang="fi-FI" dirty="0" smtClean="0"/>
          </a:p>
          <a:p>
            <a:endParaRPr lang="fi-FI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260648" y="107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smtClean="0"/>
              <a:t>Alignment (works :c) </a:t>
            </a:r>
            <a:endParaRPr lang="en-US" dirty="0"/>
          </a:p>
        </p:txBody>
      </p:sp>
      <p:pic>
        <p:nvPicPr>
          <p:cNvPr id="1030" name="Picture 6" descr="I:\documents-export-2013-06-16\12ZZ66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80" y="4734436"/>
            <a:ext cx="2592289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156420"/>
            <a:ext cx="58293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867" y="1124744"/>
            <a:ext cx="3149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fi-FI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i-FI" dirty="0" smtClean="0"/>
              <a:t>Alignment marks 20 x 20 </a:t>
            </a:r>
            <a:r>
              <a:rPr lang="fi-FI" dirty="0" smtClean="0"/>
              <a:t>µm</a:t>
            </a:r>
            <a:endParaRPr lang="fi-FI" dirty="0" smtClean="0"/>
          </a:p>
          <a:p>
            <a:endParaRPr lang="fi-FI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260648" y="107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smtClean="0"/>
              <a:t>Alignment</a:t>
            </a:r>
            <a:endParaRPr lang="en-US" dirty="0"/>
          </a:p>
        </p:txBody>
      </p:sp>
      <p:pic>
        <p:nvPicPr>
          <p:cNvPr id="1030" name="Picture 6" descr="I:\documents-export-2013-06-16\12ZZ66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80" y="4734436"/>
            <a:ext cx="2592289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062" y="3554452"/>
            <a:ext cx="5334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12" y="496927"/>
            <a:ext cx="52959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452320" y="6309320"/>
            <a:ext cx="131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Kiitos Anna!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2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867" y="1124744"/>
            <a:ext cx="43870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fi-FI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i-FI" dirty="0" smtClean="0"/>
              <a:t>Alignment marks 20 x 20 </a:t>
            </a:r>
            <a:r>
              <a:rPr lang="fi-FI" dirty="0" smtClean="0"/>
              <a:t>µm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i-FI" dirty="0" smtClean="0"/>
              <a:t>One premarker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i-FI" dirty="0" smtClean="0"/>
              <a:t>Rotation of wafer with optical microscope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i-FI" dirty="0" smtClean="0"/>
              <a:t>10 nm over full wafer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i-FI" dirty="0" smtClean="0"/>
              <a:t>Additional: marker for each structure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fi-FI" dirty="0" smtClean="0"/>
          </a:p>
          <a:p>
            <a:endParaRPr lang="fi-FI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260648" y="107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smtClean="0"/>
              <a:t>Alignment (works :c) )</a:t>
            </a:r>
            <a:endParaRPr lang="en-US" dirty="0"/>
          </a:p>
        </p:txBody>
      </p:sp>
      <p:pic>
        <p:nvPicPr>
          <p:cNvPr id="1030" name="Picture 6" descr="I:\documents-export-2013-06-16\12ZZ66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80" y="4734436"/>
            <a:ext cx="2592289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52320" y="6309320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Kiitos Emma!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0"/>
            <a:ext cx="3995936" cy="687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98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582254"/>
            <a:ext cx="3259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fi-FI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i-FI" dirty="0" smtClean="0"/>
              <a:t>Alignment marks 20 x 20 </a:t>
            </a:r>
            <a:r>
              <a:rPr lang="fi-FI" dirty="0" smtClean="0"/>
              <a:t>µm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fi-FI" dirty="0" smtClean="0"/>
          </a:p>
          <a:p>
            <a:endParaRPr lang="fi-FI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260648" y="107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smtClean="0"/>
              <a:t>Alignment (works :c) )</a:t>
            </a:r>
            <a:endParaRPr lang="en-US" dirty="0"/>
          </a:p>
        </p:txBody>
      </p:sp>
      <p:pic>
        <p:nvPicPr>
          <p:cNvPr id="1030" name="Picture 6" descr="I:\documents-export-2013-06-16\12ZZ66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74634"/>
            <a:ext cx="2592289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52320" y="6309320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Kiitos Emma!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04764"/>
            <a:ext cx="2807814" cy="548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156" y="4437112"/>
            <a:ext cx="6046850" cy="1701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2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867" y="1124744"/>
            <a:ext cx="4555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fi-FI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i-FI" dirty="0" smtClean="0"/>
              <a:t>Alignment marks 20 x 20 µm, spacing 3 </a:t>
            </a:r>
            <a:r>
              <a:rPr lang="fi-FI" dirty="0" smtClean="0"/>
              <a:t>mm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fi-FI" dirty="0" smtClean="0"/>
          </a:p>
          <a:p>
            <a:endParaRPr lang="fi-FI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smtClean="0"/>
              <a:t>Alignment (works :c) 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1919839"/>
            <a:ext cx="7200800" cy="4904883"/>
          </a:xfrm>
          <a:prstGeom prst="rect">
            <a:avLst/>
          </a:prstGeom>
        </p:spPr>
      </p:pic>
      <p:pic>
        <p:nvPicPr>
          <p:cNvPr id="1030" name="Picture 6" descr="I:\documents-export-2013-06-16\12ZZ66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03" y="1196752"/>
            <a:ext cx="2592289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52320" y="6309320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Kiitos Emma!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7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24744"/>
            <a:ext cx="20918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fi-FI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i-FI" dirty="0" smtClean="0"/>
              <a:t>Only PEC,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i-FI" dirty="0" smtClean="0"/>
              <a:t>not dose (size)?!!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fi-FI" dirty="0" smtClean="0"/>
          </a:p>
          <a:p>
            <a:endParaRPr lang="fi-FI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2276" y="1989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/>
              <a:t>PEC (Proximity Effect Correction</a:t>
            </a:r>
            <a:r>
              <a:rPr lang="fi-FI" dirty="0" smtClean="0"/>
              <a:t>)</a:t>
            </a:r>
            <a:br>
              <a:rPr lang="fi-FI" dirty="0" smtClean="0"/>
            </a:br>
            <a:r>
              <a:rPr lang="fi-FI" dirty="0" smtClean="0"/>
              <a:t>90k€ = 10 Lupitos</a:t>
            </a:r>
            <a:endParaRPr lang="fi-FI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602" y="1268760"/>
            <a:ext cx="5840198" cy="529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4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24744"/>
            <a:ext cx="20918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fi-FI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i-FI" dirty="0" smtClean="0"/>
              <a:t>Only PEC,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i-FI" dirty="0" smtClean="0"/>
              <a:t>not dose (size)?!!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fi-FI" dirty="0" smtClean="0"/>
          </a:p>
          <a:p>
            <a:endParaRPr lang="fi-FI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/>
              <a:t>PEC (Proximity Effect Correction)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61" y="3429000"/>
            <a:ext cx="2425652" cy="2199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913" y="1628800"/>
            <a:ext cx="6300943" cy="501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3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24744"/>
            <a:ext cx="22808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fi-FI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i-FI" dirty="0" smtClean="0"/>
              <a:t>Only PEC,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i-FI" dirty="0" smtClean="0"/>
              <a:t>not dose (size)?!!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i-FI" dirty="0" smtClean="0"/>
              <a:t>Oops, it works?!!??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fi-FI" dirty="0" smtClean="0"/>
          </a:p>
          <a:p>
            <a:endParaRPr lang="fi-FI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/>
              <a:t>PEC (Proximity Effect Correction)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61" y="5157192"/>
            <a:ext cx="519859" cy="47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24" y="4779683"/>
            <a:ext cx="2135242" cy="1697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060848"/>
            <a:ext cx="5852907" cy="4635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99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221</Words>
  <Application>Microsoft Office PowerPoint</Application>
  <PresentationFormat>On-screen Show (4:3)</PresentationFormat>
  <Paragraphs>83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Vistec #2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Vistec #2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</dc:creator>
  <cp:lastModifiedBy>matthias</cp:lastModifiedBy>
  <cp:revision>9</cp:revision>
  <dcterms:created xsi:type="dcterms:W3CDTF">2013-06-17T05:50:17Z</dcterms:created>
  <dcterms:modified xsi:type="dcterms:W3CDTF">2013-08-26T05:55:31Z</dcterms:modified>
</cp:coreProperties>
</file>