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303" r:id="rId5"/>
    <p:sldId id="261" r:id="rId6"/>
    <p:sldId id="274" r:id="rId7"/>
    <p:sldId id="285" r:id="rId8"/>
    <p:sldId id="275" r:id="rId9"/>
    <p:sldId id="286" r:id="rId10"/>
    <p:sldId id="293" r:id="rId11"/>
    <p:sldId id="276" r:id="rId12"/>
    <p:sldId id="290" r:id="rId13"/>
    <p:sldId id="289" r:id="rId14"/>
    <p:sldId id="291" r:id="rId15"/>
    <p:sldId id="294" r:id="rId16"/>
    <p:sldId id="278" r:id="rId17"/>
    <p:sldId id="284" r:id="rId18"/>
    <p:sldId id="296" r:id="rId19"/>
    <p:sldId id="295" r:id="rId20"/>
    <p:sldId id="298" r:id="rId21"/>
    <p:sldId id="269" r:id="rId22"/>
    <p:sldId id="299" r:id="rId23"/>
    <p:sldId id="300" r:id="rId24"/>
    <p:sldId id="301" r:id="rId25"/>
    <p:sldId id="30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6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4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1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303B-6F0C-4A80-9C3B-2A22A585DE38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C181-ECAA-45CB-BD02-47EEDD12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5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50744" y="1099185"/>
            <a:ext cx="228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ysClr val="windowText" lastClr="000000"/>
                </a:solidFill>
              </a:rPr>
              <a:t>소프트웨어설계공학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742" y="3522173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/>
              <a:t>20153265 </a:t>
            </a:r>
            <a:r>
              <a:rPr lang="ko-KR" altLang="en-US" sz="1600" b="1" dirty="0"/>
              <a:t>김동현</a:t>
            </a:r>
            <a:endParaRPr lang="en-US" altLang="ko-KR" sz="1600" b="1" dirty="0"/>
          </a:p>
          <a:p>
            <a:pPr algn="dist"/>
            <a:r>
              <a:rPr lang="en-US" altLang="ko-KR" sz="1600" b="1" dirty="0"/>
              <a:t>20153270 </a:t>
            </a:r>
            <a:r>
              <a:rPr lang="ko-KR" altLang="en-US" sz="1600" b="1" dirty="0"/>
              <a:t>이승윤</a:t>
            </a:r>
            <a:endParaRPr lang="en-US" altLang="ko-KR" sz="1600" b="1" dirty="0"/>
          </a:p>
          <a:p>
            <a:pPr algn="dist"/>
            <a:r>
              <a:rPr lang="en-US" altLang="ko-KR" sz="1600" b="1" dirty="0"/>
              <a:t>20163371 </a:t>
            </a:r>
            <a:r>
              <a:rPr lang="ko-KR" altLang="en-US" sz="1600" b="1" dirty="0" err="1"/>
              <a:t>전찬혁</a:t>
            </a:r>
            <a:endParaRPr lang="en-US" altLang="ko-KR" sz="1600" b="1" dirty="0"/>
          </a:p>
          <a:p>
            <a:pPr algn="dist"/>
            <a:r>
              <a:rPr lang="en-US" altLang="ko-KR" sz="1600" b="1" dirty="0"/>
              <a:t>20173116 </a:t>
            </a:r>
            <a:r>
              <a:rPr lang="ko-KR" altLang="en-US" sz="1600" b="1" dirty="0" err="1"/>
              <a:t>신휘정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95800" y="584013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1413" y="2033680"/>
            <a:ext cx="942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나의 포켓몬 파트너를 찾아서</a:t>
            </a:r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50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_x551199296" descr="EMB00002b38168b">
            <a:extLst>
              <a:ext uri="{FF2B5EF4-FFF2-40B4-BE49-F238E27FC236}">
                <a16:creationId xmlns:a16="http://schemas.microsoft.com/office/drawing/2014/main" id="{0FB56647-21B9-47E0-ADFB-CD87AC0744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7" y="1276288"/>
            <a:ext cx="4294800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551161856" descr="EMB00002b381685">
            <a:extLst>
              <a:ext uri="{FF2B5EF4-FFF2-40B4-BE49-F238E27FC236}">
                <a16:creationId xmlns:a16="http://schemas.microsoft.com/office/drawing/2014/main" id="{79BE57C8-46F5-40AB-BD99-AAA09D5B6C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69" y="1283598"/>
            <a:ext cx="4294800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4161" y="220766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이터레이터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898080-22D0-40FB-BFB6-B858D9A9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62" y="5153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A4307-FAD3-432A-8B6E-3001F66A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4D4A74-71F0-4C99-9003-F3D98428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8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_x534998552" descr="EMB00001fc849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1" y="1351237"/>
            <a:ext cx="54006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766" y="349788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메멘토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</a:p>
        </p:txBody>
      </p:sp>
      <p:pic>
        <p:nvPicPr>
          <p:cNvPr id="10" name="_x535028072" descr="EMB00001fc849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" y="3407139"/>
            <a:ext cx="5748465" cy="308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9296172" y="688032"/>
            <a:ext cx="3497115" cy="844617"/>
            <a:chOff x="4829356" y="981327"/>
            <a:chExt cx="4814132" cy="1156722"/>
          </a:xfrm>
        </p:grpSpPr>
        <p:sp>
          <p:nvSpPr>
            <p:cNvPr id="14" name="TextBox 13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9296172" y="2750492"/>
            <a:ext cx="3497115" cy="844617"/>
            <a:chOff x="4829356" y="981327"/>
            <a:chExt cx="4814132" cy="1156722"/>
          </a:xfrm>
        </p:grpSpPr>
        <p:sp>
          <p:nvSpPr>
            <p:cNvPr id="18" name="TextBox 17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719" y="1332660"/>
              <a:ext cx="186671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해결 방안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6180669" y="1356962"/>
            <a:ext cx="5560227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포켓몬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선택 게임을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진행하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다가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선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택이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마음에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들지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않을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때,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이전의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라운드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상태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)로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돌아갈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수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있어야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이전의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상태로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돌아가기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위해서는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돌아가고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싶은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특정한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시점의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상태를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따로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저장해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두어야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kern="0" dirty="0">
              <a:solidFill>
                <a:schemeClr val="accent5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80669" y="3582905"/>
            <a:ext cx="5560227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메멘토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패턴을 이용해 문제를 해결하였다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사용자가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포켓몬을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선택할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때마다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선택받지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못한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포켓몬의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정보와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버튼의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위치를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NotPickedPokemon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객체에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저장하고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Memento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리스트에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추가한다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사용자가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돌아가기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버튼을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누르면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Memento리스트에서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NotPickedPokemon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꺼내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이전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상태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되돌린다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kern="0" dirty="0">
              <a:solidFill>
                <a:schemeClr val="accent5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08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766" y="349788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3.3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메멘토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4" y="1547813"/>
            <a:ext cx="3590925" cy="2961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1547812"/>
            <a:ext cx="3590925" cy="4332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385" y="1547812"/>
            <a:ext cx="3598255" cy="43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766" y="349788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커맨드 패턴</a:t>
            </a:r>
          </a:p>
        </p:txBody>
      </p:sp>
      <p:pic>
        <p:nvPicPr>
          <p:cNvPr id="21" name="_x535002296" descr="EMB00001fc849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1360177"/>
            <a:ext cx="54006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34969320" descr="EMB00001fc849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3376876"/>
            <a:ext cx="5183415" cy="29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9296172" y="688032"/>
            <a:ext cx="3497115" cy="844617"/>
            <a:chOff x="4829356" y="981327"/>
            <a:chExt cx="4814132" cy="1156722"/>
          </a:xfrm>
        </p:grpSpPr>
        <p:sp>
          <p:nvSpPr>
            <p:cNvPr id="24" name="TextBox 23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9296171" y="3120339"/>
            <a:ext cx="3497115" cy="844617"/>
            <a:chOff x="4829356" y="981327"/>
            <a:chExt cx="4814132" cy="1156722"/>
          </a:xfrm>
        </p:grpSpPr>
        <p:sp>
          <p:nvSpPr>
            <p:cNvPr id="28" name="TextBox 27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82719" y="1332660"/>
              <a:ext cx="186671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해결 방안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887209" y="1360177"/>
            <a:ext cx="5835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게스트는 파트너 찾기 게임만 할 수 있지만 로그인 사용자는 게임결과에서 캡쳐까지 할 수 있는 기능이 추가 된다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이렇게 요구사항으로 다른 기능이 추가될 경우 혹은 기능이 변경되는 경우에 작성한 코드에 변경사항이 많아지게 된다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87209" y="3740477"/>
            <a:ext cx="5748110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커맨드 패턴을 이용해 문제를 해결하였다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작업을 요청하는 객체와 실제 작업을 수행하는 객체를 분리하여 각각의 객체를 캡슐화 하게 되면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결합도가 낮아져 두 객체가 독립적으로 변경이 가능해진다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따라서 다른 기능의 추가로 인한 코드 수정을 해결할 수 있었다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spc="0" dirty="0">
              <a:solidFill>
                <a:schemeClr val="accent5">
                  <a:lumMod val="50000"/>
                </a:schemeClr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5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766" y="349788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커맨드 패턴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0" y="1720612"/>
            <a:ext cx="4297911" cy="432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794" y="127679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게스트 상태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1720611"/>
            <a:ext cx="4291834" cy="36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6766" y="349788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커맨드 패턴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8" y="1787111"/>
            <a:ext cx="4303847" cy="433420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49529" y="1249008"/>
            <a:ext cx="134916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로그인 상태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31" y="2342437"/>
            <a:ext cx="4211937" cy="29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5038" y="278113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템플릿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메소드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_x534967592" descr="EMB00001fc849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" y="3576931"/>
            <a:ext cx="5246163" cy="216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534999560" descr="EMB00001fc849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5" y="1088967"/>
            <a:ext cx="36417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9296172" y="688032"/>
            <a:ext cx="3497115" cy="844617"/>
            <a:chOff x="4829356" y="981327"/>
            <a:chExt cx="4814132" cy="1156722"/>
          </a:xfrm>
        </p:grpSpPr>
        <p:sp>
          <p:nvSpPr>
            <p:cNvPr id="10" name="TextBox 9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9285088" y="3208488"/>
            <a:ext cx="3497115" cy="844617"/>
            <a:chOff x="4829356" y="981327"/>
            <a:chExt cx="4814132" cy="1156722"/>
          </a:xfrm>
        </p:grpSpPr>
        <p:sp>
          <p:nvSpPr>
            <p:cNvPr id="14" name="TextBox 13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719" y="1332660"/>
              <a:ext cx="186671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해결 방안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539319" y="1253189"/>
            <a:ext cx="6096000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PieGraph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클래스는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Slice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클래스의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value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값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을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이용하여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파이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그래프를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그려준다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PieGraph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생성될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때 Slice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객체들의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콜렉션을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생성하는데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단순히 추가한 순서대로 그려지기 때문에 </a:t>
            </a:r>
            <a:r>
              <a:rPr lang="ko-KR" altLang="en-US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가독성이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떨어진다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 err="1">
                <a:solidFill>
                  <a:schemeClr val="accent5">
                    <a:lumMod val="50000"/>
                  </a:schemeClr>
                </a:solidFill>
                <a:latin typeface="함초롬바탕" panose="02030604000101010101" pitchFamily="18" charset="-127"/>
              </a:rPr>
              <a:t>가독성을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함초롬바탕" panose="02030604000101010101" pitchFamily="18" charset="-127"/>
              </a:rPr>
              <a:t> 높이기 위해 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함초롬바탕" panose="02030604000101010101" pitchFamily="18" charset="-127"/>
              </a:rPr>
              <a:t>value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함초롬바탕" panose="02030604000101010101" pitchFamily="18" charset="-127"/>
              </a:rPr>
              <a:t>값을 정렬해주어야 한다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함초롬바탕" panose="020306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9319" y="3842283"/>
            <a:ext cx="6096000" cy="2564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템플릿 </a:t>
            </a:r>
            <a:r>
              <a:rPr lang="ko-KR" altLang="en-US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패턴을 이용해 문제를 해결하였다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java.lang.Comparable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&lt;T&gt;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인터페이스를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구현하여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java.util.Array의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sort()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메소드를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Slice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배열에도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사용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할 수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있게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했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다. </a:t>
            </a:r>
          </a:p>
          <a:p>
            <a:pPr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이로써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Slice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객체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배열에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사용자가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선택했던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순서대로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값을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입력해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주어도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sort()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메소드를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통해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정렬이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가능해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가독성이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좋은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파이그래프를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그릴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수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있게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되었다</a:t>
            </a:r>
            <a:r>
              <a:rPr lang="en-US" altLang="ko-KR" sz="1600" kern="0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kern="0" dirty="0">
              <a:solidFill>
                <a:schemeClr val="accent5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03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5038" y="278113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템플릿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메소드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87" y="1122217"/>
            <a:ext cx="3035540" cy="48047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09" y="1122217"/>
            <a:ext cx="3035540" cy="4804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0541" y="59685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2233" y="59685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정렬 후</a:t>
            </a:r>
          </a:p>
        </p:txBody>
      </p:sp>
    </p:spTree>
    <p:extLst>
      <p:ext uri="{BB962C8B-B14F-4D97-AF65-F5344CB8AC3E}">
        <p14:creationId xmlns:p14="http://schemas.microsoft.com/office/powerpoint/2010/main" val="86594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7408" y="556974"/>
            <a:ext cx="216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어려웠던 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1403" y="2613392"/>
            <a:ext cx="719496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1.  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정적 분석도구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500" dirty="0" err="1">
                <a:solidFill>
                  <a:schemeClr val="accent1">
                    <a:lumMod val="50000"/>
                  </a:schemeClr>
                </a:solidFill>
              </a:rPr>
              <a:t>SonarQube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를 사용하여 나온 문제점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버그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accent1">
                    <a:lumMod val="50000"/>
                  </a:schemeClr>
                </a:solidFill>
              </a:rPr>
              <a:t>보안성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accent1">
                    <a:lumMod val="50000"/>
                  </a:schemeClr>
                </a:solidFill>
              </a:rPr>
              <a:t>코드스멜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 등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을 해결</a:t>
            </a:r>
            <a:endParaRPr lang="en-US" altLang="ko-KR" sz="25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25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25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2.  </a:t>
            </a:r>
            <a:r>
              <a:rPr lang="en-US" altLang="ko-KR" sz="2500" dirty="0" err="1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을 위한 주석처리 미숙</a:t>
            </a:r>
            <a:endParaRPr lang="en-US" altLang="ko-KR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4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7408" y="556974"/>
            <a:ext cx="216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어려웠던 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1766" y="1438100"/>
            <a:ext cx="6991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정적 분석도구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500" dirty="0" err="1">
                <a:solidFill>
                  <a:schemeClr val="accent1">
                    <a:lumMod val="50000"/>
                  </a:schemeClr>
                </a:solidFill>
              </a:rPr>
              <a:t>SonarQube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를 사용하여 나온 문제점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버그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accent1">
                    <a:lumMod val="50000"/>
                  </a:schemeClr>
                </a:solidFill>
              </a:rPr>
              <a:t>보안성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accent1">
                    <a:lumMod val="50000"/>
                  </a:schemeClr>
                </a:solidFill>
              </a:rPr>
              <a:t>코드스멜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 등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을 해결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42" y="2654927"/>
            <a:ext cx="4709784" cy="3896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318" y="2654927"/>
            <a:ext cx="4744350" cy="39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5150" y="507252"/>
            <a:ext cx="184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Contents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43891" y="3555533"/>
            <a:ext cx="1368152" cy="16893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697566" y="1552683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810727" y="2488787"/>
            <a:ext cx="115212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508399" y="2488787"/>
            <a:ext cx="115212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36591" y="2488787"/>
            <a:ext cx="115212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964783" y="2488787"/>
            <a:ext cx="115212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692975" y="2488787"/>
            <a:ext cx="115212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7566" y="27058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33570" y="35878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문제 상황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목표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36391" y="32923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64583" y="3289549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925815" y="3289549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8681535" y="32585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107941" y="3585785"/>
            <a:ext cx="1500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유스케이스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클래스 다이어그램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패턴 소개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실행화면</a:t>
            </a:r>
            <a:endParaRPr lang="en-US" altLang="ko-KR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8692975" y="354722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김동현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이승윤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전찬혁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신휘정</a:t>
            </a: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6712755" y="2698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어려웠던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4543" y="270450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패턴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1171" y="2704502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+mj-ea"/>
                <a:ea typeface="+mj-ea"/>
                <a:cs typeface="굴림" pitchFamily="50" charset="-127"/>
              </a:rPr>
              <a:t>소감</a:t>
            </a:r>
            <a:endParaRPr lang="ko-KR" altLang="en-US" b="1" spc="-15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0367" y="261222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accent5">
                    <a:lumMod val="50000"/>
                  </a:schemeClr>
                </a:solidFill>
                <a:latin typeface="+mj-ea"/>
              </a:rPr>
              <a:t>전체 프로그램</a:t>
            </a:r>
            <a:endParaRPr lang="en-US" altLang="ko-KR" b="1" spc="-15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ko-KR" altLang="en-US" b="1" spc="-150" dirty="0" err="1">
                <a:solidFill>
                  <a:schemeClr val="accent5">
                    <a:lumMod val="50000"/>
                  </a:schemeClr>
                </a:solidFill>
                <a:latin typeface="+mj-ea"/>
              </a:rPr>
              <a:t>유스케이스</a:t>
            </a:r>
            <a:endParaRPr lang="ko-KR" altLang="en-US" b="1" spc="-150" dirty="0">
              <a:solidFill>
                <a:schemeClr val="accent5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4099" y="357981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유스케이스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클래스 다이어그램</a:t>
            </a:r>
          </a:p>
          <a:p>
            <a:endParaRPr lang="en-US" altLang="ko-KR" sz="1200" b="1" spc="-150" dirty="0"/>
          </a:p>
          <a:p>
            <a:r>
              <a:rPr lang="en-US" altLang="ko-KR" sz="1200" spc="-150" dirty="0"/>
              <a:t>-</a:t>
            </a:r>
            <a:r>
              <a:rPr lang="en-US" altLang="ko-KR" sz="1200" b="1" spc="-150" dirty="0"/>
              <a:t>    </a:t>
            </a:r>
            <a:r>
              <a:rPr lang="ko-KR" altLang="en-US" sz="1200" b="1" spc="-150" dirty="0"/>
              <a:t>패턴 소개</a:t>
            </a:r>
            <a:endParaRPr lang="en-US" altLang="ko-KR" sz="1200" b="1" spc="-150" dirty="0"/>
          </a:p>
        </p:txBody>
      </p:sp>
      <p:sp>
        <p:nvSpPr>
          <p:cNvPr id="30" name="TextBox 29"/>
          <p:cNvSpPr txBox="1"/>
          <p:nvPr/>
        </p:nvSpPr>
        <p:spPr>
          <a:xfrm>
            <a:off x="6925815" y="356763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Sonar </a:t>
            </a:r>
            <a:r>
              <a:rPr lang="en-US" altLang="ko-KR" sz="1200" b="1" spc="-150" dirty="0" err="1"/>
              <a:t>Qube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err="1"/>
              <a:t>javadoc</a:t>
            </a:r>
            <a:endParaRPr lang="en-US" altLang="ko-KR" sz="1200" b="1" spc="-150" dirty="0"/>
          </a:p>
        </p:txBody>
      </p:sp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9648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57408" y="556974"/>
            <a:ext cx="216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어려웠던 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2385" y="1534781"/>
            <a:ext cx="4827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altLang="ko-KR" sz="2500" dirty="0" err="1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ko-KR" altLang="en-US" sz="2500" dirty="0">
                <a:solidFill>
                  <a:schemeClr val="accent1">
                    <a:lumMod val="50000"/>
                  </a:schemeClr>
                </a:solidFill>
              </a:rPr>
              <a:t>을 위한 주석처리 미숙</a:t>
            </a:r>
            <a:endParaRPr lang="en-US" altLang="ko-KR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5" name="_x370163072" descr="EMB00002b381676">
            <a:extLst>
              <a:ext uri="{FF2B5EF4-FFF2-40B4-BE49-F238E27FC236}">
                <a16:creationId xmlns:a16="http://schemas.microsoft.com/office/drawing/2014/main" id="{D9F321ED-4981-4EDE-A859-CF7732D0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16" y="2527977"/>
            <a:ext cx="9034768" cy="38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6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7094" y="110602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250" y="13664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HY헤드라인M" pitchFamily="18" charset="-127"/>
              </a:rPr>
              <a:t>김동현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857234" y="203765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1442" y="5569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FD762-2446-4EA6-B3E2-9362DFB14561}"/>
              </a:ext>
            </a:extLst>
          </p:cNvPr>
          <p:cNvSpPr/>
          <p:nvPr/>
        </p:nvSpPr>
        <p:spPr>
          <a:xfrm>
            <a:off x="1021146" y="2882806"/>
            <a:ext cx="10496711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저번학기를 교훈삼아 기한을 지키고 형상관리를 똑바로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</a:rPr>
              <a:t>적용시키려했는데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만족스럽게 마무리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</a:rPr>
              <a:t>된것같음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. 구현보다 설계가 중요하다는 것을 느꼈고 패턴들을 적용하여 더욱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</a:rPr>
              <a:t>전문가답게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프로그램을 구현하고 싶다고 생각함.</a:t>
            </a:r>
          </a:p>
        </p:txBody>
      </p:sp>
    </p:spTree>
    <p:extLst>
      <p:ext uri="{BB962C8B-B14F-4D97-AF65-F5344CB8AC3E}">
        <p14:creationId xmlns:p14="http://schemas.microsoft.com/office/powerpoint/2010/main" val="360860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7094" y="110602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250" y="13664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HY헤드라인M" pitchFamily="18" charset="-127"/>
              </a:rPr>
              <a:t>이승윤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857234" y="203765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1442" y="5569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FD762-2446-4EA6-B3E2-9362DFB14561}"/>
              </a:ext>
            </a:extLst>
          </p:cNvPr>
          <p:cNvSpPr/>
          <p:nvPr/>
        </p:nvSpPr>
        <p:spPr>
          <a:xfrm>
            <a:off x="1021146" y="2882806"/>
            <a:ext cx="10496711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설계와 계획이 굉장히 중요하다고 느낌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전체적으로 만족스러운 프로젝트였으나 자신의 부족함을 많이 느낌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패턴이 편리하다고 생각이 들었고 다른 패턴과 혼합하여 다양하게 사용하면 좋겠다고 느낌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99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7094" y="110602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250" y="13664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HY헤드라인M" pitchFamily="18" charset="-127"/>
              </a:rPr>
              <a:t>전찬혁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857234" y="203765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1442" y="5569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FD762-2446-4EA6-B3E2-9362DFB14561}"/>
              </a:ext>
            </a:extLst>
          </p:cNvPr>
          <p:cNvSpPr/>
          <p:nvPr/>
        </p:nvSpPr>
        <p:spPr>
          <a:xfrm>
            <a:off x="1021146" y="2882806"/>
            <a:ext cx="10496711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교수님의 ‘굳이 패턴을 적용할 필요 없는 부분은 패턴을 적용하지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</a:rPr>
              <a:t>말라’라는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말을 진심으로 느낌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디자인 패턴은 거창한 것이 아니라 코딩을 더 편하게 할 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</a:rPr>
              <a:t>수있도록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도와주는 고마운 개념이라고 생각함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8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7094" y="110602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250" y="13664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HY헤드라인M" pitchFamily="18" charset="-127"/>
              </a:rPr>
              <a:t>신휘정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857234" y="203765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1442" y="5569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8FD762-2446-4EA6-B3E2-9362DFB14561}"/>
              </a:ext>
            </a:extLst>
          </p:cNvPr>
          <p:cNvSpPr/>
          <p:nvPr/>
        </p:nvSpPr>
        <p:spPr>
          <a:xfrm>
            <a:off x="1021146" y="2882806"/>
            <a:ext cx="10496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프로젝트를 차근차근 진행하면서 프로젝트의 진행단계에 대해 명확히 알게 되었음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계획 및 분석의 중요성을 크게 느낌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패턴은 어려운 것이 아니며 내장클래스를 이용한 쉬운 구현방법도 있다는 것을 알게 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12" y="1392381"/>
            <a:ext cx="8758953" cy="37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7282" y="334447"/>
            <a:ext cx="247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2E4396-26C2-4AB4-A751-661B4DA666D6}"/>
              </a:ext>
            </a:extLst>
          </p:cNvPr>
          <p:cNvGrpSpPr/>
          <p:nvPr/>
        </p:nvGrpSpPr>
        <p:grpSpPr>
          <a:xfrm>
            <a:off x="1324047" y="1029490"/>
            <a:ext cx="3497115" cy="844617"/>
            <a:chOff x="4829356" y="981327"/>
            <a:chExt cx="4814132" cy="11567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C7EE68-B89F-4D6F-A593-757917A8CAC2}"/>
                </a:ext>
              </a:extLst>
            </p:cNvPr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C8F7D2-BBED-48F4-B93B-63A66D498B52}"/>
                </a:ext>
              </a:extLst>
            </p:cNvPr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77AA035-DC40-4EA4-96D5-F2A0B33A666A}"/>
                </a:ext>
              </a:extLst>
            </p:cNvPr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0069FE-82BC-41E4-A7A3-74578F29C65E}"/>
              </a:ext>
            </a:extLst>
          </p:cNvPr>
          <p:cNvGrpSpPr/>
          <p:nvPr/>
        </p:nvGrpSpPr>
        <p:grpSpPr>
          <a:xfrm>
            <a:off x="6965723" y="1043110"/>
            <a:ext cx="3497115" cy="830997"/>
            <a:chOff x="4152941" y="939210"/>
            <a:chExt cx="4814132" cy="11380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65A250-2EA1-4B84-A64B-CB6AAF37F5D8}"/>
                </a:ext>
              </a:extLst>
            </p:cNvPr>
            <p:cNvSpPr txBox="1"/>
            <p:nvPr/>
          </p:nvSpPr>
          <p:spPr>
            <a:xfrm>
              <a:off x="4710624" y="939210"/>
              <a:ext cx="4180159" cy="113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EBAEDD-75F0-49A4-8CAC-60F422117E94}"/>
                </a:ext>
              </a:extLst>
            </p:cNvPr>
            <p:cNvSpPr txBox="1"/>
            <p:nvPr/>
          </p:nvSpPr>
          <p:spPr>
            <a:xfrm>
              <a:off x="5447608" y="1332660"/>
              <a:ext cx="260182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프로젝트 목표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FA20B50-56D5-4C01-B7C3-BB89DA88BA30}"/>
                </a:ext>
              </a:extLst>
            </p:cNvPr>
            <p:cNvCxnSpPr/>
            <p:nvPr/>
          </p:nvCxnSpPr>
          <p:spPr>
            <a:xfrm>
              <a:off x="4152941" y="1880620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8926AF-1F57-468D-82D5-10486468B687}"/>
              </a:ext>
            </a:extLst>
          </p:cNvPr>
          <p:cNvSpPr txBox="1"/>
          <p:nvPr/>
        </p:nvSpPr>
        <p:spPr>
          <a:xfrm>
            <a:off x="7210269" y="2264449"/>
            <a:ext cx="412229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사용자에게 포켓몬에 대한 정보를 간편하게 제공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사용자 맞춤 정보 제공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새로운 사용자에게 포켓몬에 대한 흥미 유발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패턴 이해도 향상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0452C-6DB6-45DA-A10C-80A53EDC6F1D}"/>
              </a:ext>
            </a:extLst>
          </p:cNvPr>
          <p:cNvSpPr txBox="1"/>
          <p:nvPr/>
        </p:nvSpPr>
        <p:spPr>
          <a:xfrm>
            <a:off x="859436" y="2583530"/>
            <a:ext cx="464203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포켓몬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Go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와 같은 다양한 게임 출시가 되었으나 포켓몬의 종류가 너무 많아 알기가 어려움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포켓몬을 처음 접하는 사람들에게 포켓몬에 대한 정보가 부족함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7282" y="334447"/>
            <a:ext cx="247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전체 프로그램</a:t>
            </a:r>
          </a:p>
        </p:txBody>
      </p:sp>
      <p:pic>
        <p:nvPicPr>
          <p:cNvPr id="41" name="_x535034768" descr="EMB00001fc849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7559263" cy="36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690851" y="4503862"/>
            <a:ext cx="8229600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사용자는 자신이 좋아하는 포켓몬을 찾기 위해 프로그램을 사용한다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프로그램이 실행되면 도감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들을 읽어 포켓몬 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만들어준다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파트너 선택 게임을 통해 사용자가 선호하는 포켓몬을 찾을 수 있다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가입자라면 게임 결과를 </a:t>
            </a:r>
            <a:r>
              <a:rPr lang="ko-KR" altLang="en-US" spc="1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캡처할 </a:t>
            </a: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 있고 게스트는 이용할 수 없다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포켓몬 도감을 통해 포켓몬에 대한 정보를 얻을 수 있다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buAutoNum type="arabicPeriod"/>
            </a:pPr>
            <a:r>
              <a:rPr lang="ko-KR" altLang="en-US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파트너 조회에서역대 파트너를 조회하고 자신이 선호하는 타입을 확인할 수 있다</a:t>
            </a:r>
            <a:r>
              <a:rPr lang="en-US" altLang="ko-KR" spc="1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pc="1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879571" y="3998422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59484" y="1105593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95454" y="2008493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532910" y="2008493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034146" y="3034145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191" y="1941992"/>
            <a:ext cx="315883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8" y="228600"/>
            <a:ext cx="11595176" cy="5781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0"/>
            <a:ext cx="247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전체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616" y="6009711"/>
            <a:ext cx="11561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</a:rPr>
              <a:t>빌더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</a:rPr>
              <a:t>이터레이터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</a:rPr>
              <a:t>메멘토</a:t>
            </a:r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</a:rPr>
              <a:t>  커맨드  템플릿 </a:t>
            </a:r>
            <a:r>
              <a:rPr lang="ko-KR" altLang="en-US" sz="4000" dirty="0" err="1">
                <a:solidFill>
                  <a:schemeClr val="accent5">
                    <a:lumMod val="50000"/>
                  </a:schemeClr>
                </a:solidFill>
              </a:rPr>
              <a:t>메소드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6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7690" y="226367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3.1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빌더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" name="_x534959960" descr="EMB00001fc849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0339"/>
            <a:ext cx="5645968" cy="3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535001720" descr="EMB00001fc849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" y="457199"/>
            <a:ext cx="4144963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9296172" y="603362"/>
            <a:ext cx="3497115" cy="844617"/>
            <a:chOff x="4829356" y="981327"/>
            <a:chExt cx="4814132" cy="1156722"/>
          </a:xfrm>
        </p:grpSpPr>
        <p:sp>
          <p:nvSpPr>
            <p:cNvPr id="14" name="TextBox 13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9296171" y="3137273"/>
            <a:ext cx="3497115" cy="844617"/>
            <a:chOff x="4829356" y="981327"/>
            <a:chExt cx="4814132" cy="1156722"/>
          </a:xfrm>
        </p:grpSpPr>
        <p:sp>
          <p:nvSpPr>
            <p:cNvPr id="18" name="TextBox 17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719" y="1332660"/>
              <a:ext cx="186671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해결 방안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32513" y="1217852"/>
            <a:ext cx="56530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포켓몬 별로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가지고 있는 인스턴스 변수들의 값의 유무가 다른 상황에서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포켓몬을 생성하려면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ko-KR" sz="1600" dirty="0">
                <a:solidFill>
                  <a:schemeClr val="accent1">
                    <a:lumMod val="50000"/>
                  </a:schemeClr>
                </a:solidFill>
                <a:latin typeface="함초롬바탕" panose="02030604000101010101" pitchFamily="18" charset="-127"/>
              </a:rPr>
              <a:t>개의 개수만큼의 </a:t>
            </a:r>
            <a:r>
              <a:rPr lang="ko-KR" altLang="ko-KR" sz="1600" dirty="0" err="1">
                <a:solidFill>
                  <a:schemeClr val="accent1">
                    <a:lumMod val="50000"/>
                  </a:schemeClr>
                </a:solidFill>
                <a:latin typeface="함초롬바탕" panose="02030604000101010101" pitchFamily="18" charset="-127"/>
              </a:rPr>
              <a:t>생성자를</a:t>
            </a:r>
            <a:r>
              <a:rPr lang="ko-KR" altLang="ko-KR" sz="1600" dirty="0">
                <a:solidFill>
                  <a:schemeClr val="accent1">
                    <a:lumMod val="50000"/>
                  </a:schemeClr>
                </a:solidFill>
                <a:latin typeface="함초롬바탕" panose="02030604000101010101" pitchFamily="18" charset="-127"/>
              </a:rPr>
              <a:t> 정의하여야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함초롬바탕" panose="02030604000101010101" pitchFamily="18" charset="-127"/>
              </a:rPr>
              <a:t>그렇게 되면 사용자가 직접 프로그램에 입력하는 과정에서 다양한 생성자의 매개변수들의 값들을 기억하기 어려워 오류 발생 위험이 높아진다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5" name="_x543952400" descr="DRW000008f070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032" y="2383967"/>
            <a:ext cx="45719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32513" y="4175603"/>
            <a:ext cx="5738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빌더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패턴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이용해 문제를 해결하였다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포켓몬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객체를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생성할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때,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포켓몬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자체를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하나하나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생성해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주는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것이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아닌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포켓몬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빌더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객체를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만들어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각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매개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변수들을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넣어서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포켓몬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객체를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만들어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줌으로써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생성자를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중복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정의하지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않고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매개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변수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순서를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모르는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상황에서라도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포켓몬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객체를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원하는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대로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만들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수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7690" y="226367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3.1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빌더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5" y="4628767"/>
            <a:ext cx="2615047" cy="15124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13" y="4628767"/>
            <a:ext cx="2615047" cy="151247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71" y="4628767"/>
            <a:ext cx="2615047" cy="15124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29" y="4628767"/>
            <a:ext cx="2615047" cy="15124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931" y="1169209"/>
            <a:ext cx="2033010" cy="3314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13" y="1169209"/>
            <a:ext cx="2033010" cy="3314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449" y="1169209"/>
            <a:ext cx="2033010" cy="3314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8647" y="1169209"/>
            <a:ext cx="2033010" cy="33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_x535001432" descr="EMB00001fc849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3" y="0"/>
            <a:ext cx="4144963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535052984" descr="EMB00001fc849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" y="2094807"/>
            <a:ext cx="4880646" cy="4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4161" y="220766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이터레이터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96172" y="688032"/>
            <a:ext cx="3497115" cy="844617"/>
            <a:chOff x="4829356" y="981327"/>
            <a:chExt cx="4814132" cy="1156722"/>
          </a:xfrm>
        </p:grpSpPr>
        <p:sp>
          <p:nvSpPr>
            <p:cNvPr id="14" name="TextBox 13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2718" y="1332660"/>
              <a:ext cx="1866711" cy="55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문제 상황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296171" y="3120339"/>
            <a:ext cx="3497115" cy="844617"/>
            <a:chOff x="4829356" y="981327"/>
            <a:chExt cx="4814132" cy="1156722"/>
          </a:xfrm>
        </p:grpSpPr>
        <p:sp>
          <p:nvSpPr>
            <p:cNvPr id="21" name="TextBox 20"/>
            <p:cNvSpPr txBox="1"/>
            <p:nvPr/>
          </p:nvSpPr>
          <p:spPr>
            <a:xfrm>
              <a:off x="5582061" y="981327"/>
              <a:ext cx="3068025" cy="1156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”</a:t>
              </a:r>
              <a:endParaRPr lang="ko-KR" altLang="en-US" sz="48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82719" y="1332660"/>
              <a:ext cx="1866711" cy="54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ea typeface="HY헤드라인M" pitchFamily="18" charset="-127"/>
                </a:rPr>
                <a:t>해결 방안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29356" y="1896605"/>
              <a:ext cx="481413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326794" y="1499002"/>
            <a:ext cx="6128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String[]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과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</a:rPr>
              <a:t>ArrayList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두 종류의 자료 구조에 도감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를 저장한다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포켓몬 정보 객체에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값을 넘겨주기 위해 각각의 데이터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콜렉션을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끝까지 읽어주는 공통된 행동이 필요하다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하지만 자료구조가 다르기 때문에 각각을 다르게 구현해주고 다른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메소드를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사용해야 한다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6795" y="3976628"/>
            <a:ext cx="6051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이터레이터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패턴을 이용해 문제를 해결하였다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String[]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의 읽는 방식과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</a:rPr>
              <a:t>ArrayList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의 읽는 방식을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Iterator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인터페이스로 감싸면서 동일한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메소드로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사용이 가능하게 되었다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이렇게 컬렉션 구현 방법을 노출시키지 않으면서도 그 집합체 안에 들어있는 모든 항목에 접근할 수 있게 하였다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551202536" descr="EMB00002b381689">
            <a:extLst>
              <a:ext uri="{FF2B5EF4-FFF2-40B4-BE49-F238E27FC236}">
                <a16:creationId xmlns:a16="http://schemas.microsoft.com/office/drawing/2014/main" id="{E0B0D2E9-8F20-4FE2-904C-0234FCAFBC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89" y="1277007"/>
            <a:ext cx="4294800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925337" y="6397265"/>
            <a:ext cx="126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 </a:t>
            </a:r>
            <a:r>
              <a:rPr lang="ko-KR" altLang="en-US" sz="1400" dirty="0"/>
              <a:t>분반 </a:t>
            </a:r>
            <a:r>
              <a:rPr lang="en-US" altLang="ko-KR" sz="1400" dirty="0"/>
              <a:t>7</a:t>
            </a:r>
            <a:r>
              <a:rPr lang="ko-KR" altLang="en-US" sz="1400" dirty="0"/>
              <a:t>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4161" y="220766"/>
            <a:ext cx="467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3.2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이터레이터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패턴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9514" y="90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1455040" descr="EMB000036bcaa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0" y="1277007"/>
            <a:ext cx="4713697" cy="50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52F7B-3B20-4833-B7D2-77FF8D7AF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7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759</TotalTime>
  <Words>992</Words>
  <Application>Microsoft Office PowerPoint</Application>
  <PresentationFormat>와이드스크린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굴림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60</cp:revision>
  <dcterms:created xsi:type="dcterms:W3CDTF">2019-06-03T10:28:32Z</dcterms:created>
  <dcterms:modified xsi:type="dcterms:W3CDTF">2019-06-04T12:30:39Z</dcterms:modified>
</cp:coreProperties>
</file>