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handoutMasterIdLst>
    <p:handoutMasterId r:id="rId19"/>
  </p:handoutMasterIdLst>
  <p:sldIdLst>
    <p:sldId id="287" r:id="rId2"/>
    <p:sldId id="313" r:id="rId3"/>
    <p:sldId id="317" r:id="rId4"/>
    <p:sldId id="336" r:id="rId5"/>
    <p:sldId id="322" r:id="rId6"/>
    <p:sldId id="324" r:id="rId7"/>
    <p:sldId id="323" r:id="rId8"/>
    <p:sldId id="325" r:id="rId9"/>
    <p:sldId id="328" r:id="rId10"/>
    <p:sldId id="329" r:id="rId11"/>
    <p:sldId id="330" r:id="rId12"/>
    <p:sldId id="327" r:id="rId13"/>
    <p:sldId id="334" r:id="rId14"/>
    <p:sldId id="326" r:id="rId15"/>
    <p:sldId id="332" r:id="rId16"/>
    <p:sldId id="331" r:id="rId17"/>
    <p:sldId id="32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7" userDrawn="1">
          <p15:clr>
            <a:srgbClr val="A4A3A4"/>
          </p15:clr>
        </p15:guide>
        <p15:guide id="1" pos="38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7">
          <p15:clr>
            <a:srgbClr val="A4A3A4"/>
          </p15:clr>
        </p15:guide>
        <p15:guide id="2" pos="38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595"/>
    <a:srgbClr val="1BADA6"/>
    <a:srgbClr val="63BDC9"/>
    <a:srgbClr val="A8D8D7"/>
    <a:srgbClr val="62A9BA"/>
    <a:srgbClr val="82CFDE"/>
    <a:srgbClr val="82BBC8"/>
    <a:srgbClr val="52BDD2"/>
    <a:srgbClr val="F6647C"/>
    <a:srgbClr val="F43A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9561" autoAdjust="0"/>
  </p:normalViewPr>
  <p:slideViewPr>
    <p:cSldViewPr snapToGrid="0" snapToObjects="1">
      <p:cViewPr varScale="1">
        <p:scale>
          <a:sx n="114" d="100"/>
          <a:sy n="114" d="100"/>
        </p:scale>
        <p:origin x="414" y="96"/>
      </p:cViewPr>
      <p:guideLst>
        <p:guide orient="horz" pos="2157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828" y="90"/>
      </p:cViewPr>
      <p:guideLst>
        <p:guide orient="horz" pos="2157"/>
        <p:guide pos="38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39E31A9-4599-4FBD-894F-F11BE54214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383FF0-A361-4A20-9B2D-C1CD747C9F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AB073-D32C-4981-A0CE-D38000E4E52C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46479B-CE4A-48D7-BFAE-427DB008F8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285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7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7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5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0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5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1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5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3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4050030" y="1292225"/>
            <a:ext cx="3980814" cy="23069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457200" eaLnBrk="0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spc="-15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용 광</a:t>
            </a:r>
            <a:endParaRPr lang="ko-KR" altLang="en-US" sz="48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defTabSz="457200" eaLnBrk="0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spc="-15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전 자</a:t>
            </a:r>
            <a:endParaRPr lang="ko-KR" altLang="en-US" sz="48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직사각형 23"/>
          <p:cNvSpPr>
            <a:spLocks/>
          </p:cNvSpPr>
          <p:nvPr/>
        </p:nvSpPr>
        <p:spPr>
          <a:xfrm>
            <a:off x="7722870" y="4987925"/>
            <a:ext cx="3981450" cy="12604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4572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900" b="0" strike="noStrike" cap="none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Arial" charset="0"/>
              </a:rPr>
              <a:t>20143254 이태용</a:t>
            </a:r>
          </a:p>
          <a:p>
            <a:pPr marL="0" indent="0" algn="r" defTabSz="4572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900" b="0" strike="noStrike" cap="none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Arial" charset="0"/>
              </a:rPr>
              <a:t>20143226 김광호</a:t>
            </a:r>
          </a:p>
          <a:p>
            <a:pPr marL="0" indent="0" algn="r" defTabSz="4572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900" b="0" strike="noStrike" cap="none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Arial" charset="0"/>
              </a:rPr>
              <a:t>20173114 권미소</a:t>
            </a:r>
          </a:p>
          <a:p>
            <a:pPr marL="0" indent="0" algn="r" defTabSz="4572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900" b="0" strike="noStrike" cap="none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Arial" charset="0"/>
              </a:rPr>
              <a:t>20173116 신휘정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679950" y="2379345"/>
            <a:ext cx="2769870" cy="63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1060" y="1513840"/>
            <a:ext cx="2769870" cy="63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664075" y="3523615"/>
            <a:ext cx="2769870" cy="63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55185" y="2658110"/>
            <a:ext cx="2769870" cy="63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>
            <a:spLocks/>
          </p:cNvSpPr>
          <p:nvPr/>
        </p:nvSpPr>
        <p:spPr>
          <a:xfrm>
            <a:off x="4044315" y="3601720"/>
            <a:ext cx="3980814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457200" eaLnBrk="0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YongGwang Inc. Service System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텍스트 상자 46"/>
          <p:cNvSpPr txBox="1">
            <a:spLocks/>
          </p:cNvSpPr>
          <p:nvPr/>
        </p:nvSpPr>
        <p:spPr>
          <a:xfrm>
            <a:off x="3810000" y="2286000"/>
            <a:ext cx="4572635" cy="15430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rgbClr val="000000"/>
                </a:solidFill>
                <a:latin typeface="Calibri" charset="0"/>
                <a:ea typeface="Arial" charset="0"/>
                <a:cs typeface="+mn-cs"/>
              </a:rPr>
              <a:t>  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441960" y="308610"/>
            <a:ext cx="3432175" cy="692150"/>
            <a:chOff x="441960" y="308610"/>
            <a:chExt cx="3432175" cy="692150"/>
          </a:xfrm>
        </p:grpSpPr>
        <p:sp>
          <p:nvSpPr>
            <p:cNvPr id="54" name="직사각형 53"/>
            <p:cNvSpPr>
              <a:spLocks/>
            </p:cNvSpPr>
            <p:nvPr/>
          </p:nvSpPr>
          <p:spPr>
            <a:xfrm>
              <a:off x="441960" y="308610"/>
              <a:ext cx="3432175" cy="6921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defTabSz="457200" eaLnBrk="0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6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</a:rPr>
                <a:t>프로그램 흐름 </a:t>
              </a:r>
              <a:endParaRPr lang="ko-KR" altLang="en-US" sz="360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flipV="1">
              <a:off x="598805" y="983615"/>
              <a:ext cx="3247390" cy="15240"/>
            </a:xfrm>
            <a:prstGeom prst="line">
              <a:avLst/>
            </a:prstGeom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V="1">
              <a:off x="598805" y="332105"/>
              <a:ext cx="3229610" cy="26670"/>
            </a:xfrm>
            <a:prstGeom prst="line">
              <a:avLst/>
            </a:prstGeom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도형 56"/>
          <p:cNvSpPr>
            <a:spLocks/>
          </p:cNvSpPr>
          <p:nvPr/>
        </p:nvSpPr>
        <p:spPr>
          <a:xfrm>
            <a:off x="147320" y="3186430"/>
            <a:ext cx="2078355" cy="624205"/>
          </a:xfrm>
          <a:prstGeom prst="flowChartTerminator">
            <a:avLst/>
          </a:prstGeom>
          <a:noFill/>
          <a:ln w="762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프로그램 시작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>
            <a:off x="3238500" y="2588895"/>
            <a:ext cx="1152525" cy="1818640"/>
          </a:xfrm>
          <a:prstGeom prst="flowChartDecision">
            <a:avLst/>
          </a:prstGeom>
          <a:noFill/>
          <a:ln w="762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9" name="도형 58"/>
          <p:cNvSpPr>
            <a:spLocks/>
          </p:cNvSpPr>
          <p:nvPr/>
        </p:nvSpPr>
        <p:spPr>
          <a:xfrm>
            <a:off x="4987925" y="1697355"/>
            <a:ext cx="1767205" cy="485140"/>
          </a:xfrm>
          <a:prstGeom prst="flowChartProcess">
            <a:avLst/>
          </a:prstGeom>
          <a:noFill/>
          <a:ln w="762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수리 접수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도형 59"/>
          <p:cNvSpPr>
            <a:spLocks/>
          </p:cNvSpPr>
          <p:nvPr/>
        </p:nvSpPr>
        <p:spPr>
          <a:xfrm>
            <a:off x="4998720" y="2704465"/>
            <a:ext cx="1767205" cy="485140"/>
          </a:xfrm>
          <a:prstGeom prst="flowChartProcess">
            <a:avLst/>
          </a:prstGeom>
          <a:noFill/>
          <a:ln w="762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가입</a:t>
            </a:r>
            <a:endParaRPr lang="ko-KR" altLang="en-US" sz="1800"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>
            <a:off x="4984115" y="3815080"/>
            <a:ext cx="1767205" cy="485140"/>
          </a:xfrm>
          <a:prstGeom prst="flowChartProcess">
            <a:avLst/>
          </a:prstGeom>
          <a:noFill/>
          <a:ln w="762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공지사항 확인</a:t>
            </a:r>
            <a:endParaRPr lang="ko-KR" altLang="en-US" sz="1800"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62" name="도형 61"/>
          <p:cNvSpPr>
            <a:spLocks/>
          </p:cNvSpPr>
          <p:nvPr/>
        </p:nvSpPr>
        <p:spPr>
          <a:xfrm>
            <a:off x="4995545" y="5055870"/>
            <a:ext cx="1767205" cy="485140"/>
          </a:xfrm>
          <a:prstGeom prst="flowChartProcess">
            <a:avLst/>
          </a:prstGeom>
          <a:noFill/>
          <a:ln w="762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프로그램 종료</a:t>
            </a:r>
            <a:endParaRPr lang="ko-KR" altLang="en-US" sz="1800">
              <a:latin typeface="Calibri" charset="0"/>
              <a:ea typeface="Arial" charset="0"/>
              <a:cs typeface="+mn-cs"/>
            </a:endParaRPr>
          </a:p>
        </p:txBody>
      </p:sp>
      <p:cxnSp>
        <p:nvCxnSpPr>
          <p:cNvPr id="63" name="도형 62"/>
          <p:cNvCxnSpPr>
            <a:stCxn id="57" idx="3"/>
            <a:endCxn id="58" idx="1"/>
          </p:cNvCxnSpPr>
          <p:nvPr/>
        </p:nvCxnSpPr>
        <p:spPr>
          <a:xfrm flipV="1">
            <a:off x="2225040" y="3497580"/>
            <a:ext cx="1014095" cy="1270"/>
          </a:xfrm>
          <a:prstGeom prst="straightConnector1">
            <a:avLst/>
          </a:prstGeom>
          <a:ln w="76200" cap="flat" cmpd="sng">
            <a:solidFill>
              <a:srgbClr val="FC47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도형 63"/>
          <p:cNvSpPr>
            <a:spLocks/>
          </p:cNvSpPr>
          <p:nvPr/>
        </p:nvSpPr>
        <p:spPr>
          <a:xfrm rot="16200000" flipH="1">
            <a:off x="3959225" y="4262120"/>
            <a:ext cx="892175" cy="1181735"/>
          </a:xfrm>
          <a:prstGeom prst="bentConnector2">
            <a:avLst/>
          </a:prstGeom>
          <a:ln w="762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5" name="도형 64"/>
          <p:cNvSpPr>
            <a:spLocks/>
          </p:cNvSpPr>
          <p:nvPr/>
        </p:nvSpPr>
        <p:spPr>
          <a:xfrm rot="5400000" flipH="1" flipV="1">
            <a:off x="4076700" y="1677670"/>
            <a:ext cx="649605" cy="1174115"/>
          </a:xfrm>
          <a:prstGeom prst="bentConnector2">
            <a:avLst/>
          </a:prstGeom>
          <a:ln w="762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6" name="도형 65"/>
          <p:cNvCxnSpPr>
            <a:endCxn id="61" idx="1"/>
          </p:cNvCxnSpPr>
          <p:nvPr/>
        </p:nvCxnSpPr>
        <p:spPr>
          <a:xfrm>
            <a:off x="4095750" y="3931285"/>
            <a:ext cx="889000" cy="127000"/>
          </a:xfrm>
          <a:prstGeom prst="bentConnector3">
            <a:avLst>
              <a:gd name="adj1" fmla="val 49954"/>
            </a:avLst>
          </a:prstGeom>
          <a:ln w="762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도형 66"/>
          <p:cNvCxnSpPr/>
          <p:nvPr/>
        </p:nvCxnSpPr>
        <p:spPr>
          <a:xfrm flipV="1">
            <a:off x="4147820" y="2910840"/>
            <a:ext cx="877570" cy="154940"/>
          </a:xfrm>
          <a:prstGeom prst="bentConnector3">
            <a:avLst>
              <a:gd name="adj1" fmla="val 49958"/>
            </a:avLst>
          </a:prstGeom>
          <a:ln w="762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도형 67"/>
          <p:cNvCxnSpPr/>
          <p:nvPr/>
        </p:nvCxnSpPr>
        <p:spPr>
          <a:xfrm flipV="1">
            <a:off x="6739255" y="4123689"/>
            <a:ext cx="1014095" cy="1270"/>
          </a:xfrm>
          <a:prstGeom prst="straightConnector1">
            <a:avLst/>
          </a:prstGeom>
          <a:ln w="76200" cap="flat" cmpd="sng">
            <a:solidFill>
              <a:srgbClr val="FC47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도형 68"/>
          <p:cNvSpPr>
            <a:spLocks/>
          </p:cNvSpPr>
          <p:nvPr/>
        </p:nvSpPr>
        <p:spPr>
          <a:xfrm>
            <a:off x="7760970" y="1543685"/>
            <a:ext cx="3158490" cy="4682490"/>
          </a:xfrm>
          <a:prstGeom prst="flowChartProcess">
            <a:avLst/>
          </a:prstGeom>
          <a:noFill/>
          <a:ln w="762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미리 정의된 함수로부터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solidFill>
                  <a:srgbClr val="FF0000"/>
                </a:solidFill>
                <a:latin typeface="맑은 고딕" charset="0"/>
                <a:ea typeface="맑은 고딕" charset="0"/>
              </a:rPr>
              <a:t>1. 직원 정보 조회</a:t>
            </a:r>
            <a:endParaRPr lang="ko-KR" altLang="en-US" sz="200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solidFill>
                  <a:srgbClr val="FF0000"/>
                </a:solidFill>
                <a:latin typeface="맑은 고딕" charset="0"/>
                <a:ea typeface="맑은 고딕" charset="0"/>
              </a:rPr>
              <a:t>2. 고객 정보 조회</a:t>
            </a:r>
            <a:endParaRPr lang="ko-KR" altLang="en-US" sz="200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solidFill>
                  <a:srgbClr val="FF0000"/>
                </a:solidFill>
                <a:latin typeface="맑은 고딕" charset="0"/>
                <a:ea typeface="맑은 고딕" charset="0"/>
              </a:rPr>
              <a:t>3. 부족 물품 조회</a:t>
            </a:r>
            <a:endParaRPr lang="ko-KR" altLang="en-US" sz="200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solidFill>
                  <a:srgbClr val="FF0000"/>
                </a:solidFill>
                <a:latin typeface="맑은 고딕" charset="0"/>
                <a:ea typeface="맑은 고딕" charset="0"/>
              </a:rPr>
              <a:t>4. 수리 내역 조회</a:t>
            </a:r>
            <a:endParaRPr lang="ko-KR" altLang="en-US" sz="200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solidFill>
                  <a:srgbClr val="FF0000"/>
                </a:solidFill>
                <a:latin typeface="맑은 고딕" charset="0"/>
                <a:ea typeface="맑은 고딕" charset="0"/>
              </a:rPr>
              <a:t>5. 수험생 고객 이벤트!</a:t>
            </a:r>
            <a:endParaRPr lang="ko-KR" altLang="en-US" sz="200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기능을 확인할 수 있음.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텍스트 상자 46"/>
          <p:cNvSpPr txBox="1">
            <a:spLocks/>
          </p:cNvSpPr>
          <p:nvPr/>
        </p:nvSpPr>
        <p:spPr>
          <a:xfrm>
            <a:off x="3810000" y="2286000"/>
            <a:ext cx="4572635" cy="15430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rgbClr val="000000"/>
                </a:solidFill>
                <a:latin typeface="Calibri" charset="0"/>
                <a:ea typeface="Arial" charset="0"/>
                <a:cs typeface="+mn-cs"/>
              </a:rPr>
              <a:t>  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441960" y="308610"/>
            <a:ext cx="3432175" cy="692150"/>
            <a:chOff x="441960" y="308610"/>
            <a:chExt cx="3432175" cy="692150"/>
          </a:xfrm>
        </p:grpSpPr>
        <p:sp>
          <p:nvSpPr>
            <p:cNvPr id="54" name="직사각형 53"/>
            <p:cNvSpPr>
              <a:spLocks/>
            </p:cNvSpPr>
            <p:nvPr/>
          </p:nvSpPr>
          <p:spPr>
            <a:xfrm>
              <a:off x="441960" y="308610"/>
              <a:ext cx="3432175" cy="6921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defTabSz="457200" eaLnBrk="0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6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</a:rPr>
                <a:t>프로그램 흐름 </a:t>
              </a:r>
              <a:endParaRPr lang="ko-KR" altLang="en-US" sz="360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flipV="1">
              <a:off x="598805" y="983615"/>
              <a:ext cx="3247390" cy="15240"/>
            </a:xfrm>
            <a:prstGeom prst="line">
              <a:avLst/>
            </a:prstGeom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V="1">
              <a:off x="598805" y="332105"/>
              <a:ext cx="3229610" cy="26670"/>
            </a:xfrm>
            <a:prstGeom prst="line">
              <a:avLst/>
            </a:prstGeom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도형 56"/>
          <p:cNvSpPr>
            <a:spLocks/>
          </p:cNvSpPr>
          <p:nvPr/>
        </p:nvSpPr>
        <p:spPr>
          <a:xfrm>
            <a:off x="147320" y="3186430"/>
            <a:ext cx="2078355" cy="624205"/>
          </a:xfrm>
          <a:prstGeom prst="flowChartTerminator">
            <a:avLst/>
          </a:prstGeom>
          <a:noFill/>
          <a:ln w="762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프로그램 시작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>
            <a:off x="3238500" y="2588895"/>
            <a:ext cx="1152525" cy="1818640"/>
          </a:xfrm>
          <a:prstGeom prst="flowChartDecision">
            <a:avLst/>
          </a:prstGeom>
          <a:noFill/>
          <a:ln w="762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9" name="도형 58"/>
          <p:cNvSpPr>
            <a:spLocks/>
          </p:cNvSpPr>
          <p:nvPr/>
        </p:nvSpPr>
        <p:spPr>
          <a:xfrm>
            <a:off x="4987925" y="1697355"/>
            <a:ext cx="1767205" cy="485140"/>
          </a:xfrm>
          <a:prstGeom prst="flowChartProcess">
            <a:avLst/>
          </a:prstGeom>
          <a:noFill/>
          <a:ln w="762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수리 접수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도형 59"/>
          <p:cNvSpPr>
            <a:spLocks/>
          </p:cNvSpPr>
          <p:nvPr/>
        </p:nvSpPr>
        <p:spPr>
          <a:xfrm>
            <a:off x="4998720" y="2704465"/>
            <a:ext cx="1767205" cy="485140"/>
          </a:xfrm>
          <a:prstGeom prst="flowChartProcess">
            <a:avLst/>
          </a:prstGeom>
          <a:noFill/>
          <a:ln w="762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가입</a:t>
            </a:r>
            <a:endParaRPr lang="ko-KR" altLang="en-US" sz="1800"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>
            <a:off x="4984115" y="3815080"/>
            <a:ext cx="1767205" cy="485140"/>
          </a:xfrm>
          <a:prstGeom prst="flowChartProcess">
            <a:avLst/>
          </a:prstGeom>
          <a:noFill/>
          <a:ln w="762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공지사항 확인</a:t>
            </a:r>
            <a:endParaRPr lang="ko-KR" altLang="en-US" sz="1800"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62" name="도형 61"/>
          <p:cNvSpPr>
            <a:spLocks/>
          </p:cNvSpPr>
          <p:nvPr/>
        </p:nvSpPr>
        <p:spPr>
          <a:xfrm>
            <a:off x="4995545" y="5055870"/>
            <a:ext cx="1767205" cy="485140"/>
          </a:xfrm>
          <a:prstGeom prst="flowChartProcess">
            <a:avLst/>
          </a:prstGeom>
          <a:noFill/>
          <a:ln w="762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프로그램 종료</a:t>
            </a:r>
            <a:endParaRPr lang="ko-KR" altLang="en-US" sz="1800">
              <a:latin typeface="Calibri" charset="0"/>
              <a:ea typeface="Arial" charset="0"/>
              <a:cs typeface="+mn-cs"/>
            </a:endParaRPr>
          </a:p>
        </p:txBody>
      </p:sp>
      <p:cxnSp>
        <p:nvCxnSpPr>
          <p:cNvPr id="63" name="도형 62"/>
          <p:cNvCxnSpPr>
            <a:stCxn id="57" idx="3"/>
            <a:endCxn id="58" idx="1"/>
          </p:cNvCxnSpPr>
          <p:nvPr/>
        </p:nvCxnSpPr>
        <p:spPr>
          <a:xfrm flipV="1">
            <a:off x="2225040" y="3497580"/>
            <a:ext cx="1014095" cy="1270"/>
          </a:xfrm>
          <a:prstGeom prst="straightConnector1">
            <a:avLst/>
          </a:prstGeom>
          <a:ln w="76200" cap="flat" cmpd="sng">
            <a:solidFill>
              <a:srgbClr val="FC47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도형 63"/>
          <p:cNvSpPr>
            <a:spLocks/>
          </p:cNvSpPr>
          <p:nvPr/>
        </p:nvSpPr>
        <p:spPr>
          <a:xfrm rot="16200000" flipH="1">
            <a:off x="3959225" y="4262120"/>
            <a:ext cx="892175" cy="1181735"/>
          </a:xfrm>
          <a:prstGeom prst="bentConnector2">
            <a:avLst/>
          </a:prstGeom>
          <a:ln w="762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5" name="도형 64"/>
          <p:cNvSpPr>
            <a:spLocks/>
          </p:cNvSpPr>
          <p:nvPr/>
        </p:nvSpPr>
        <p:spPr>
          <a:xfrm rot="5400000" flipH="1" flipV="1">
            <a:off x="4076700" y="1677670"/>
            <a:ext cx="649605" cy="1174115"/>
          </a:xfrm>
          <a:prstGeom prst="bentConnector2">
            <a:avLst/>
          </a:prstGeom>
          <a:ln w="762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6" name="도형 65"/>
          <p:cNvCxnSpPr>
            <a:endCxn id="61" idx="1"/>
          </p:cNvCxnSpPr>
          <p:nvPr/>
        </p:nvCxnSpPr>
        <p:spPr>
          <a:xfrm>
            <a:off x="4095750" y="3931285"/>
            <a:ext cx="889000" cy="127000"/>
          </a:xfrm>
          <a:prstGeom prst="bentConnector3">
            <a:avLst>
              <a:gd name="adj1" fmla="val 49954"/>
            </a:avLst>
          </a:prstGeom>
          <a:ln w="762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도형 66"/>
          <p:cNvCxnSpPr/>
          <p:nvPr/>
        </p:nvCxnSpPr>
        <p:spPr>
          <a:xfrm flipV="1">
            <a:off x="4147820" y="2910840"/>
            <a:ext cx="877570" cy="154940"/>
          </a:xfrm>
          <a:prstGeom prst="bentConnector3">
            <a:avLst>
              <a:gd name="adj1" fmla="val 49958"/>
            </a:avLst>
          </a:prstGeom>
          <a:ln w="762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도형 69"/>
          <p:cNvCxnSpPr>
            <a:stCxn id="62" idx="3"/>
            <a:endCxn id="71" idx="1"/>
          </p:cNvCxnSpPr>
          <p:nvPr/>
        </p:nvCxnSpPr>
        <p:spPr>
          <a:xfrm flipV="1">
            <a:off x="6762115" y="3431540"/>
            <a:ext cx="1882775" cy="1867535"/>
          </a:xfrm>
          <a:prstGeom prst="bentConnector3">
            <a:avLst>
              <a:gd name="adj1" fmla="val 50000"/>
            </a:avLst>
          </a:prstGeom>
          <a:ln w="762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도형 70"/>
          <p:cNvSpPr>
            <a:spLocks/>
          </p:cNvSpPr>
          <p:nvPr/>
        </p:nvSpPr>
        <p:spPr>
          <a:xfrm>
            <a:off x="8644255" y="3119755"/>
            <a:ext cx="2078355" cy="624205"/>
          </a:xfrm>
          <a:prstGeom prst="flowChartTerminator">
            <a:avLst/>
          </a:prstGeom>
          <a:noFill/>
          <a:ln w="762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프로그램 종료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텍스트 상자 46"/>
          <p:cNvSpPr txBox="1">
            <a:spLocks/>
          </p:cNvSpPr>
          <p:nvPr/>
        </p:nvSpPr>
        <p:spPr>
          <a:xfrm>
            <a:off x="3810000" y="2286000"/>
            <a:ext cx="4572635" cy="15430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rgbClr val="000000"/>
                </a:solidFill>
                <a:latin typeface="Calibri" charset="0"/>
                <a:ea typeface="Arial" charset="0"/>
                <a:cs typeface="+mn-cs"/>
              </a:rPr>
              <a:t>  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417830" y="300990"/>
            <a:ext cx="3314700" cy="692150"/>
            <a:chOff x="417830" y="300990"/>
            <a:chExt cx="3314700" cy="692150"/>
          </a:xfrm>
        </p:grpSpPr>
        <p:sp>
          <p:nvSpPr>
            <p:cNvPr id="54" name="직사각형 53"/>
            <p:cNvSpPr>
              <a:spLocks/>
            </p:cNvSpPr>
            <p:nvPr/>
          </p:nvSpPr>
          <p:spPr>
            <a:xfrm>
              <a:off x="417830" y="300990"/>
              <a:ext cx="3314700" cy="6921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defTabSz="457200" eaLnBrk="0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6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</a:rPr>
                <a:t>프로그램 실행 화면</a:t>
              </a:r>
              <a:endParaRPr lang="ko-KR" altLang="en-US" sz="360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flipV="1">
              <a:off x="568960" y="975995"/>
              <a:ext cx="3136900" cy="15240"/>
            </a:xfrm>
            <a:prstGeom prst="line">
              <a:avLst/>
            </a:prstGeom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V="1">
              <a:off x="569595" y="324485"/>
              <a:ext cx="3119120" cy="26670"/>
            </a:xfrm>
            <a:prstGeom prst="line">
              <a:avLst/>
            </a:prstGeom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텍스트 상자 56"/>
          <p:cNvSpPr txBox="1">
            <a:spLocks/>
          </p:cNvSpPr>
          <p:nvPr/>
        </p:nvSpPr>
        <p:spPr>
          <a:xfrm>
            <a:off x="3654425" y="3152140"/>
            <a:ext cx="4893310" cy="55435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spc="-15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시연 동영상으로 대체함</a:t>
            </a:r>
            <a:endParaRPr lang="ko-KR" altLang="en-US" sz="2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텍스트 상자 46"/>
          <p:cNvSpPr txBox="1">
            <a:spLocks/>
          </p:cNvSpPr>
          <p:nvPr/>
        </p:nvSpPr>
        <p:spPr>
          <a:xfrm>
            <a:off x="3810000" y="2286000"/>
            <a:ext cx="4572635" cy="15430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rgbClr val="000000"/>
                </a:solidFill>
                <a:latin typeface="Calibri" charset="0"/>
                <a:ea typeface="Arial" charset="0"/>
                <a:cs typeface="+mn-cs"/>
              </a:rPr>
              <a:t>  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417830" y="300990"/>
            <a:ext cx="3236595" cy="692150"/>
            <a:chOff x="417830" y="300990"/>
            <a:chExt cx="3236595" cy="692150"/>
          </a:xfrm>
        </p:grpSpPr>
        <p:sp>
          <p:nvSpPr>
            <p:cNvPr id="54" name="직사각형 53"/>
            <p:cNvSpPr>
              <a:spLocks/>
            </p:cNvSpPr>
            <p:nvPr/>
          </p:nvSpPr>
          <p:spPr>
            <a:xfrm>
              <a:off x="417830" y="300990"/>
              <a:ext cx="3236595" cy="6921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defTabSz="457200" eaLnBrk="0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6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</a:rPr>
                <a:t>프로젝트 일정</a:t>
              </a:r>
              <a:endParaRPr lang="ko-KR" altLang="en-US" sz="360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flipV="1">
              <a:off x="565785" y="975995"/>
              <a:ext cx="3061970" cy="15240"/>
            </a:xfrm>
            <a:prstGeom prst="line">
              <a:avLst/>
            </a:prstGeom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V="1">
              <a:off x="565785" y="324485"/>
              <a:ext cx="3045460" cy="26670"/>
            </a:xfrm>
            <a:prstGeom prst="line">
              <a:avLst/>
            </a:prstGeom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텍스트 상자 56"/>
          <p:cNvSpPr txBox="1">
            <a:spLocks/>
          </p:cNvSpPr>
          <p:nvPr/>
        </p:nvSpPr>
        <p:spPr>
          <a:xfrm>
            <a:off x="3810000" y="2286000"/>
            <a:ext cx="4572635" cy="15430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rgbClr val="000000"/>
                </a:solidFill>
                <a:latin typeface="Calibri" charset="0"/>
                <a:ea typeface="Arial" charset="0"/>
                <a:cs typeface="+mn-cs"/>
              </a:rPr>
              <a:t>  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8" name="그림 57" descr="C:/Users/911PC/AppData/Roaming/PolarisOffice/ETemp/11248_6370976/fImage7877057356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" y="1169035"/>
            <a:ext cx="10651490" cy="5377815"/>
          </a:xfrm>
          <a:custGeom>
            <a:avLst/>
            <a:gdLst>
              <a:gd name="TX0" fmla="*/ 4 w 21601"/>
              <a:gd name="TY0" fmla="*/ 5 h 21601"/>
              <a:gd name="TX1" fmla="*/ 4 w 21601"/>
              <a:gd name="TY1" fmla="*/ 11 h 21601"/>
              <a:gd name="TX2" fmla="*/ 9 w 21601"/>
              <a:gd name="TY2" fmla="*/ 11 h 21601"/>
              <a:gd name="TX3" fmla="*/ 9 w 21601"/>
              <a:gd name="TY3" fmla="*/ 5 h 216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21601" h="21601">
                <a:moveTo>
                  <a:pt x="4" y="5"/>
                </a:moveTo>
                <a:lnTo>
                  <a:pt x="4" y="11"/>
                </a:lnTo>
                <a:lnTo>
                  <a:pt x="9" y="11"/>
                </a:lnTo>
                <a:lnTo>
                  <a:pt x="9" y="5"/>
                </a:lnTo>
                <a:close/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  <p:pic>
        <p:nvPicPr>
          <p:cNvPr id="3075" name="_x382182400" descr="EMB000023e0546b">
            <a:extLst>
              <a:ext uri="{FF2B5EF4-FFF2-40B4-BE49-F238E27FC236}">
                <a16:creationId xmlns:a16="http://schemas.microsoft.com/office/drawing/2014/main" id="{BCC43A43-DABE-49A1-BC35-DA6C4A129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62" y="1442243"/>
            <a:ext cx="10922688" cy="528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874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텍스트 상자 46"/>
          <p:cNvSpPr txBox="1">
            <a:spLocks/>
          </p:cNvSpPr>
          <p:nvPr/>
        </p:nvSpPr>
        <p:spPr>
          <a:xfrm>
            <a:off x="3810000" y="2286000"/>
            <a:ext cx="4572635" cy="15430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rgbClr val="000000"/>
                </a:solidFill>
                <a:latin typeface="Calibri" charset="0"/>
                <a:ea typeface="Arial" charset="0"/>
                <a:cs typeface="+mn-cs"/>
              </a:rPr>
              <a:t>  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417830" y="300990"/>
            <a:ext cx="3236595" cy="692150"/>
            <a:chOff x="417830" y="300990"/>
            <a:chExt cx="3236595" cy="692150"/>
          </a:xfrm>
        </p:grpSpPr>
        <p:sp>
          <p:nvSpPr>
            <p:cNvPr id="54" name="직사각형 53"/>
            <p:cNvSpPr>
              <a:spLocks/>
            </p:cNvSpPr>
            <p:nvPr/>
          </p:nvSpPr>
          <p:spPr>
            <a:xfrm>
              <a:off x="417830" y="300990"/>
              <a:ext cx="3236595" cy="6921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defTabSz="457200" eaLnBrk="0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6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</a:rPr>
                <a:t>프로젝트 일정</a:t>
              </a:r>
              <a:endParaRPr lang="ko-KR" altLang="en-US" sz="360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flipV="1">
              <a:off x="565785" y="975995"/>
              <a:ext cx="3061970" cy="15240"/>
            </a:xfrm>
            <a:prstGeom prst="line">
              <a:avLst/>
            </a:prstGeom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V="1">
              <a:off x="565785" y="324485"/>
              <a:ext cx="3045460" cy="26670"/>
            </a:xfrm>
            <a:prstGeom prst="line">
              <a:avLst/>
            </a:prstGeom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텍스트 상자 56"/>
          <p:cNvSpPr txBox="1">
            <a:spLocks/>
          </p:cNvSpPr>
          <p:nvPr/>
        </p:nvSpPr>
        <p:spPr>
          <a:xfrm>
            <a:off x="3810000" y="2286000"/>
            <a:ext cx="4572635" cy="15430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rgbClr val="000000"/>
                </a:solidFill>
                <a:latin typeface="Calibri" charset="0"/>
                <a:ea typeface="Arial" charset="0"/>
                <a:cs typeface="+mn-cs"/>
              </a:rPr>
              <a:t>  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8" name="그림 57" descr="C:/Users/911PC/AppData/Roaming/PolarisOffice/ETemp/11248_6370976/fImage7877057356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" y="1169035"/>
            <a:ext cx="10651490" cy="5377815"/>
          </a:xfrm>
          <a:custGeom>
            <a:avLst/>
            <a:gdLst>
              <a:gd name="TX0" fmla="*/ 4 w 21601"/>
              <a:gd name="TY0" fmla="*/ 5 h 21601"/>
              <a:gd name="TX1" fmla="*/ 4 w 21601"/>
              <a:gd name="TY1" fmla="*/ 11 h 21601"/>
              <a:gd name="TX2" fmla="*/ 9 w 21601"/>
              <a:gd name="TY2" fmla="*/ 11 h 21601"/>
              <a:gd name="TX3" fmla="*/ 9 w 21601"/>
              <a:gd name="TY3" fmla="*/ 5 h 216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21601" h="21601">
                <a:moveTo>
                  <a:pt x="4" y="5"/>
                </a:moveTo>
                <a:lnTo>
                  <a:pt x="4" y="11"/>
                </a:lnTo>
                <a:lnTo>
                  <a:pt x="9" y="11"/>
                </a:lnTo>
                <a:lnTo>
                  <a:pt x="9" y="5"/>
                </a:lnTo>
                <a:close/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  <p:pic>
        <p:nvPicPr>
          <p:cNvPr id="3073" name="_x382183520" descr="EMB000023e05468">
            <a:extLst>
              <a:ext uri="{FF2B5EF4-FFF2-40B4-BE49-F238E27FC236}">
                <a16:creationId xmlns:a16="http://schemas.microsoft.com/office/drawing/2014/main" id="{65BE19B1-4F96-44A3-81C0-95B3FEAE7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" y="1616075"/>
            <a:ext cx="10947215" cy="491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417830" y="300990"/>
            <a:ext cx="3236595" cy="692150"/>
            <a:chOff x="417830" y="300990"/>
            <a:chExt cx="3236595" cy="692150"/>
          </a:xfrm>
        </p:grpSpPr>
        <p:sp>
          <p:nvSpPr>
            <p:cNvPr id="54" name="직사각형 53"/>
            <p:cNvSpPr>
              <a:spLocks/>
            </p:cNvSpPr>
            <p:nvPr/>
          </p:nvSpPr>
          <p:spPr>
            <a:xfrm>
              <a:off x="417830" y="300990"/>
              <a:ext cx="3236595" cy="6921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defTabSz="457200" eaLnBrk="0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6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</a:rPr>
                <a:t>프로젝트 제한 사항</a:t>
              </a:r>
              <a:endParaRPr lang="ko-KR" altLang="en-US" sz="360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flipV="1">
              <a:off x="565785" y="975995"/>
              <a:ext cx="3061970" cy="15240"/>
            </a:xfrm>
            <a:prstGeom prst="line">
              <a:avLst/>
            </a:prstGeom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V="1">
              <a:off x="565785" y="324485"/>
              <a:ext cx="3045460" cy="26670"/>
            </a:xfrm>
            <a:prstGeom prst="line">
              <a:avLst/>
            </a:prstGeom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텍스트 상자 56"/>
          <p:cNvSpPr txBox="1">
            <a:spLocks/>
          </p:cNvSpPr>
          <p:nvPr/>
        </p:nvSpPr>
        <p:spPr>
          <a:xfrm>
            <a:off x="588645" y="3679825"/>
            <a:ext cx="7491095" cy="118237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45720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charset="0"/>
                <a:ea typeface="Arial" charset="0"/>
              </a:rPr>
              <a:t>추운 겨울 새벽</a:t>
            </a:r>
            <a:endParaRPr lang="ko-KR" altLang="en-US" sz="1800" b="1" u="sng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127000" indent="0" algn="just" defTabSz="45720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>
                <a:solidFill>
                  <a:srgbClr val="000000"/>
                </a:solidFill>
                <a:latin typeface="Arial" charset="0"/>
                <a:ea typeface="Arial" charset="0"/>
              </a:rPr>
              <a:t>-</a:t>
            </a:r>
            <a:r>
              <a:rPr sz="1400">
                <a:solidFill>
                  <a:srgbClr val="000000"/>
                </a:solidFill>
                <a:latin typeface="Arial" charset="0"/>
                <a:ea typeface="Arial" charset="0"/>
              </a:rPr>
              <a:t>&gt; 12월 겨울 어느날 밤을 새며 밤새 코딩을 하고 있지만 강의실의 히터는 켜지지 않고 밤을 샐 줄 몰랐던 어린 양은 추위에 바들바들 떨면서 밤을 지새웠다.</a:t>
            </a:r>
            <a:endParaRPr lang="ko-KR" altLang="en-US" sz="2200">
              <a:latin typeface="Arial" charset="0"/>
              <a:ea typeface="Arial" charset="0"/>
            </a:endParaRPr>
          </a:p>
        </p:txBody>
      </p:sp>
      <p:sp>
        <p:nvSpPr>
          <p:cNvPr id="58" name="텍스트 상자 57"/>
          <p:cNvSpPr txBox="1">
            <a:spLocks/>
          </p:cNvSpPr>
          <p:nvPr/>
        </p:nvSpPr>
        <p:spPr>
          <a:xfrm>
            <a:off x="6096635" y="5168900"/>
            <a:ext cx="4572635" cy="83756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45720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charset="0"/>
                <a:ea typeface="Arial" charset="0"/>
              </a:rPr>
              <a:t>ProC 코드 오류</a:t>
            </a:r>
            <a:endParaRPr lang="ko-KR" altLang="en-US" sz="1800" b="1" u="sng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127000" indent="0" algn="just" defTabSz="45720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>
                <a:solidFill>
                  <a:srgbClr val="000000"/>
                </a:solidFill>
                <a:latin typeface="Arial" charset="0"/>
                <a:ea typeface="Arial" charset="0"/>
              </a:rPr>
              <a:t>-</a:t>
            </a:r>
            <a:r>
              <a:rPr sz="1400">
                <a:solidFill>
                  <a:srgbClr val="000000"/>
                </a:solidFill>
                <a:latin typeface="Arial" charset="0"/>
                <a:ea typeface="Arial" charset="0"/>
              </a:rPr>
              <a:t>&gt; 주석처리와 컴파일을 반복하여 오류의 범위를 탐색</a:t>
            </a:r>
            <a:endParaRPr lang="ko-KR" altLang="en-US" sz="2200">
              <a:latin typeface="Arial" charset="0"/>
              <a:ea typeface="Arial" charset="0"/>
            </a:endParaRPr>
          </a:p>
        </p:txBody>
      </p:sp>
      <p:sp>
        <p:nvSpPr>
          <p:cNvPr id="59" name="텍스트 상자 58"/>
          <p:cNvSpPr txBox="1">
            <a:spLocks/>
          </p:cNvSpPr>
          <p:nvPr/>
        </p:nvSpPr>
        <p:spPr>
          <a:xfrm>
            <a:off x="589280" y="2589530"/>
            <a:ext cx="4572635" cy="83756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45720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charset="0"/>
                <a:ea typeface="Arial" charset="0"/>
              </a:rPr>
              <a:t>SQL문 NoWait Error</a:t>
            </a:r>
            <a:endParaRPr lang="ko-KR" altLang="en-US" sz="1800" b="1" u="sng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127000" indent="0" algn="just" defTabSz="45720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charset="0"/>
                <a:ea typeface="Arial" charset="0"/>
              </a:rPr>
              <a:t>-</a:t>
            </a:r>
            <a:r>
              <a:rPr sz="1400">
                <a:solidFill>
                  <a:srgbClr val="000000"/>
                </a:solidFill>
                <a:latin typeface="Arial" charset="0"/>
                <a:ea typeface="Arial" charset="0"/>
              </a:rPr>
              <a:t>&gt; commit의 반복적인 사용으로 오류 지양</a:t>
            </a:r>
            <a:endParaRPr lang="ko-KR" altLang="en-US" sz="2200">
              <a:latin typeface="Arial" charset="0"/>
              <a:ea typeface="Arial" charset="0"/>
            </a:endParaRPr>
          </a:p>
        </p:txBody>
      </p:sp>
      <p:sp>
        <p:nvSpPr>
          <p:cNvPr id="60" name="텍스트 상자 59"/>
          <p:cNvSpPr txBox="1">
            <a:spLocks/>
          </p:cNvSpPr>
          <p:nvPr/>
        </p:nvSpPr>
        <p:spPr>
          <a:xfrm>
            <a:off x="588645" y="5083175"/>
            <a:ext cx="4572635" cy="147764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45720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charset="0"/>
                <a:ea typeface="Arial" charset="0"/>
              </a:rPr>
              <a:t>Cursor 사용으로 인한 반복</a:t>
            </a:r>
            <a:endParaRPr lang="ko-KR" altLang="en-US" sz="1800" b="1" u="sng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127000" indent="0" algn="just" defTabSz="45720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>
                <a:solidFill>
                  <a:srgbClr val="000000"/>
                </a:solidFill>
                <a:latin typeface="Arial" charset="0"/>
                <a:ea typeface="Arial" charset="0"/>
              </a:rPr>
              <a:t>-</a:t>
            </a:r>
            <a:r>
              <a:rPr sz="1400">
                <a:solidFill>
                  <a:srgbClr val="000000"/>
                </a:solidFill>
                <a:latin typeface="Arial" charset="0"/>
                <a:ea typeface="Arial" charset="0"/>
              </a:rPr>
              <a:t>&gt; 일회성 함수에서의 Cursor 사용을 지양하고(묵시적 커서) 반복 사용 함수 에서만 Cursor 사용(명시적 커서) </a:t>
            </a:r>
            <a:endParaRPr lang="ko-KR" altLang="en-US" sz="140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just" defTabSz="45720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rgbClr val="000000"/>
                </a:solidFill>
                <a:latin typeface="Arial" charset="0"/>
                <a:ea typeface="Arial" charset="0"/>
              </a:rPr>
              <a:t>  </a:t>
            </a:r>
            <a:endParaRPr lang="ko-KR" altLang="en-US" sz="2000">
              <a:latin typeface="Arial" charset="0"/>
              <a:ea typeface="Arial" charset="0"/>
            </a:endParaRPr>
          </a:p>
        </p:txBody>
      </p:sp>
      <p:sp>
        <p:nvSpPr>
          <p:cNvPr id="61" name="텍스트 상자 60"/>
          <p:cNvSpPr txBox="1">
            <a:spLocks/>
          </p:cNvSpPr>
          <p:nvPr/>
        </p:nvSpPr>
        <p:spPr>
          <a:xfrm>
            <a:off x="589280" y="1515745"/>
            <a:ext cx="9508490" cy="78867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45720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charset="0"/>
                <a:ea typeface="Arial" charset="0"/>
              </a:rPr>
              <a:t>EXEC SQL commit work release 사용에 의한 이전 SQL문에 대한 내용 커밋</a:t>
            </a:r>
            <a:endParaRPr lang="ko-KR" altLang="en-US" sz="1800" b="1" u="sng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127000" indent="0" algn="just" defTabSz="45720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1">
                <a:solidFill>
                  <a:srgbClr val="000000"/>
                </a:solidFill>
                <a:latin typeface="Arial" charset="0"/>
                <a:ea typeface="Arial" charset="0"/>
              </a:rPr>
              <a:t>-</a:t>
            </a:r>
            <a:r>
              <a:rPr sz="1400">
                <a:solidFill>
                  <a:srgbClr val="000000"/>
                </a:solidFill>
                <a:latin typeface="Arial" charset="0"/>
                <a:ea typeface="Arial" charset="0"/>
              </a:rPr>
              <a:t>&gt; release 부분을 삭제하여 바로 위의 수행하지 않은 작업에 대해서만 커밋 </a:t>
            </a:r>
            <a:endParaRPr lang="ko-KR" altLang="en-US" sz="2200"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417830" y="300990"/>
            <a:ext cx="3236595" cy="690245"/>
            <a:chOff x="417830" y="300990"/>
            <a:chExt cx="3236595" cy="690245"/>
          </a:xfrm>
        </p:grpSpPr>
        <p:sp>
          <p:nvSpPr>
            <p:cNvPr id="54" name="직사각형 53"/>
            <p:cNvSpPr>
              <a:spLocks/>
            </p:cNvSpPr>
            <p:nvPr/>
          </p:nvSpPr>
          <p:spPr>
            <a:xfrm>
              <a:off x="417830" y="300990"/>
              <a:ext cx="3236595" cy="617798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defTabSz="457200" eaLnBrk="0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6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</a:rPr>
                <a:t>프로젝트</a:t>
              </a:r>
              <a:r>
                <a:rPr lang="en-US" altLang="ko-KR" sz="2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</a:rPr>
                <a:t> </a:t>
              </a:r>
              <a:r>
                <a:rPr lang="en-US" altLang="ko-KR" sz="26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</a:rPr>
                <a:t>개선</a:t>
              </a:r>
              <a:r>
                <a:rPr lang="en-US" altLang="ko-KR" sz="2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</a:rPr>
                <a:t> </a:t>
              </a:r>
              <a:r>
                <a:rPr lang="en-US" altLang="ko-KR" sz="26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</a:rPr>
                <a:t>사항</a:t>
              </a:r>
              <a:endParaRPr lang="ko-KR" altLang="en-US" sz="36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flipV="1">
              <a:off x="565785" y="975995"/>
              <a:ext cx="3061970" cy="15240"/>
            </a:xfrm>
            <a:prstGeom prst="line">
              <a:avLst/>
            </a:prstGeom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V="1">
              <a:off x="565785" y="324485"/>
              <a:ext cx="3045460" cy="26670"/>
            </a:xfrm>
            <a:prstGeom prst="line">
              <a:avLst/>
            </a:prstGeom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텍스트 상자 58"/>
          <p:cNvSpPr txBox="1">
            <a:spLocks/>
          </p:cNvSpPr>
          <p:nvPr/>
        </p:nvSpPr>
        <p:spPr>
          <a:xfrm>
            <a:off x="727075" y="4806315"/>
            <a:ext cx="10695305" cy="93599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45720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b="1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charset="0"/>
                <a:ea typeface="Arial" charset="0"/>
              </a:rPr>
              <a:t>소통의 부재</a:t>
            </a:r>
            <a:endParaRPr lang="ko-KR" altLang="en-US" sz="2000" b="1" u="sng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127000" indent="0" algn="just" defTabSz="45720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rgbClr val="000000"/>
                </a:solidFill>
                <a:latin typeface="Arial" charset="0"/>
                <a:ea typeface="Arial" charset="0"/>
              </a:rPr>
              <a:t>-</a:t>
            </a:r>
            <a:r>
              <a:rPr sz="1600">
                <a:solidFill>
                  <a:srgbClr val="000000"/>
                </a:solidFill>
                <a:latin typeface="Arial" charset="0"/>
                <a:ea typeface="Arial" charset="0"/>
              </a:rPr>
              <a:t>&gt; 같은 작업에 대한 내용이 겹치고 함수 및 변수를 각자 다르게 설정하여 하나로 통합하는 데 시간이 소비됨.</a:t>
            </a:r>
            <a:endParaRPr lang="ko-KR" altLang="en-US" sz="1600">
              <a:latin typeface="Arial" charset="0"/>
              <a:ea typeface="Arial" charset="0"/>
            </a:endParaRPr>
          </a:p>
        </p:txBody>
      </p:sp>
      <p:sp>
        <p:nvSpPr>
          <p:cNvPr id="60" name="텍스트 상자 59"/>
          <p:cNvSpPr txBox="1">
            <a:spLocks/>
          </p:cNvSpPr>
          <p:nvPr/>
        </p:nvSpPr>
        <p:spPr>
          <a:xfrm>
            <a:off x="727075" y="3263900"/>
            <a:ext cx="8426450" cy="93599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45720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b="1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charset="0"/>
                <a:ea typeface="Arial" charset="0"/>
              </a:rPr>
              <a:t>무리한 일정</a:t>
            </a:r>
            <a:endParaRPr lang="ko-KR" altLang="en-US" sz="2000" b="1" u="sng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127000" indent="0" algn="just" defTabSz="45720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rgbClr val="000000"/>
                </a:solidFill>
                <a:latin typeface="Arial" charset="0"/>
                <a:ea typeface="Arial" charset="0"/>
              </a:rPr>
              <a:t>-</a:t>
            </a:r>
            <a:r>
              <a:rPr sz="1600">
                <a:solidFill>
                  <a:srgbClr val="000000"/>
                </a:solidFill>
                <a:latin typeface="Arial" charset="0"/>
                <a:ea typeface="Arial" charset="0"/>
              </a:rPr>
              <a:t>&gt; 여러 팀 프로젝트들로 인해 일정에 차질이 빚어짐. 밤을 새가면서 프로젝트 완성.</a:t>
            </a:r>
            <a:endParaRPr lang="ko-KR" altLang="en-US" sz="1600">
              <a:latin typeface="Arial" charset="0"/>
              <a:ea typeface="Arial" charset="0"/>
            </a:endParaRPr>
          </a:p>
        </p:txBody>
      </p:sp>
      <p:sp>
        <p:nvSpPr>
          <p:cNvPr id="61" name="텍스트 상자 60"/>
          <p:cNvSpPr txBox="1">
            <a:spLocks/>
          </p:cNvSpPr>
          <p:nvPr/>
        </p:nvSpPr>
        <p:spPr>
          <a:xfrm>
            <a:off x="727075" y="1376680"/>
            <a:ext cx="9214485" cy="132969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45720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b="1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charset="0"/>
                <a:ea typeface="Arial" charset="0"/>
              </a:rPr>
              <a:t>자료형 변환의 중요성</a:t>
            </a:r>
            <a:endParaRPr lang="ko-KR" altLang="en-US" sz="2000" b="1" u="sng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127000" indent="0" algn="just" defTabSz="457200" eaLnBrk="1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rgbClr val="000000"/>
                </a:solidFill>
                <a:latin typeface="Arial" charset="0"/>
                <a:ea typeface="Arial" charset="0"/>
              </a:rPr>
              <a:t>-</a:t>
            </a:r>
            <a:r>
              <a:rPr sz="1600">
                <a:solidFill>
                  <a:srgbClr val="000000"/>
                </a:solidFill>
                <a:latin typeface="Arial" charset="0"/>
                <a:ea typeface="Arial" charset="0"/>
              </a:rPr>
              <a:t>&gt; VARCHAR 타입의 무차별적인 사용으로 인해 SQL문과 비교연산 등에 문제가 생겨 일부 사용 데이터베이스의 자료형을 변환하였다.</a:t>
            </a:r>
            <a:endParaRPr lang="ko-KR" altLang="en-US" sz="1600"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/>
          <p:cNvGrpSpPr/>
          <p:nvPr/>
        </p:nvGrpSpPr>
        <p:grpSpPr>
          <a:xfrm>
            <a:off x="4998085" y="3037840"/>
            <a:ext cx="2208530" cy="783590"/>
            <a:chOff x="4998085" y="3037840"/>
            <a:chExt cx="2208530" cy="783590"/>
          </a:xfrm>
        </p:grpSpPr>
        <p:sp>
          <p:nvSpPr>
            <p:cNvPr id="60" name="직사각형 59"/>
            <p:cNvSpPr>
              <a:spLocks/>
            </p:cNvSpPr>
            <p:nvPr/>
          </p:nvSpPr>
          <p:spPr>
            <a:xfrm>
              <a:off x="4998085" y="3037840"/>
              <a:ext cx="2209165" cy="78422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defTabSz="457200" eaLnBrk="0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000" spc="-150">
                  <a:solidFill>
                    <a:schemeClr val="bg1"/>
                  </a:solidFill>
                  <a:latin typeface="Arial" charset="0"/>
                  <a:ea typeface="Arial" charset="0"/>
                </a:rPr>
                <a:t>Q &amp; A</a:t>
              </a:r>
              <a:endParaRPr lang="ko-KR" altLang="en-US" sz="3000">
                <a:solidFill>
                  <a:schemeClr val="bg1"/>
                </a:solidFill>
                <a:latin typeface="Arial" charset="0"/>
                <a:ea typeface="Arial" charset="0"/>
              </a:endParaRPr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5179060" y="3797300"/>
              <a:ext cx="1903730" cy="1270"/>
            </a:xfrm>
            <a:prstGeom prst="line">
              <a:avLst/>
            </a:prstGeom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5179060" y="3157220"/>
              <a:ext cx="1903730" cy="1270"/>
            </a:xfrm>
            <a:prstGeom prst="line">
              <a:avLst/>
            </a:prstGeom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158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>
            <a:spLocks/>
          </p:cNvSpPr>
          <p:nvPr/>
        </p:nvSpPr>
        <p:spPr>
          <a:xfrm>
            <a:off x="6176010" y="231775"/>
            <a:ext cx="2178685" cy="7842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457200" eaLnBrk="0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spc="-15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목  차</a:t>
            </a:r>
            <a:endParaRPr lang="ko-KR" altLang="en-US" sz="3000">
              <a:solidFill>
                <a:srgbClr val="000000">
                  <a:lumMod val="75000"/>
                  <a:lumOff val="25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6391910" y="999490"/>
            <a:ext cx="1816100" cy="1905"/>
          </a:xfrm>
          <a:prstGeom prst="line">
            <a:avLst/>
          </a:prstGeom>
          <a:ln w="1905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6391910" y="334645"/>
            <a:ext cx="1816100" cy="1905"/>
          </a:xfrm>
          <a:prstGeom prst="line">
            <a:avLst/>
          </a:prstGeom>
          <a:ln w="1905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텍스트 상자 26"/>
          <p:cNvSpPr txBox="1">
            <a:spLocks/>
          </p:cNvSpPr>
          <p:nvPr/>
        </p:nvSpPr>
        <p:spPr>
          <a:xfrm>
            <a:off x="1888490" y="1134110"/>
            <a:ext cx="4572635" cy="120015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457200" eaLnBrk="0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spc="-15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1.  프로젝트 개요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27"/>
          <p:cNvSpPr txBox="1">
            <a:spLocks/>
          </p:cNvSpPr>
          <p:nvPr/>
        </p:nvSpPr>
        <p:spPr>
          <a:xfrm>
            <a:off x="3092450" y="2155825"/>
            <a:ext cx="4572635" cy="120015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457200" eaLnBrk="0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spc="-15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2. 팀원 역할 소개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28"/>
          <p:cNvSpPr txBox="1">
            <a:spLocks/>
          </p:cNvSpPr>
          <p:nvPr/>
        </p:nvSpPr>
        <p:spPr>
          <a:xfrm>
            <a:off x="4330700" y="3359785"/>
            <a:ext cx="4572635" cy="120015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457200" eaLnBrk="0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spc="-15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3. DB 설계 &amp; 구현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29"/>
          <p:cNvSpPr txBox="1">
            <a:spLocks/>
          </p:cNvSpPr>
          <p:nvPr/>
        </p:nvSpPr>
        <p:spPr>
          <a:xfrm>
            <a:off x="5975350" y="4364355"/>
            <a:ext cx="4572635" cy="120015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457200" eaLnBrk="0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spc="-15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4. 프로그램 흐름 및 실행 화면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30"/>
          <p:cNvSpPr txBox="1">
            <a:spLocks/>
          </p:cNvSpPr>
          <p:nvPr/>
        </p:nvSpPr>
        <p:spPr>
          <a:xfrm>
            <a:off x="7343775" y="5567680"/>
            <a:ext cx="4572635" cy="120015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457200" eaLnBrk="0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spc="-15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5. 프로젝트 일정 및 제한사항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6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367030" y="232410"/>
            <a:ext cx="3199130" cy="783590"/>
            <a:chOff x="367030" y="232410"/>
            <a:chExt cx="3199130" cy="783590"/>
          </a:xfrm>
        </p:grpSpPr>
        <p:sp>
          <p:nvSpPr>
            <p:cNvPr id="40" name="직사각형 39"/>
            <p:cNvSpPr>
              <a:spLocks/>
            </p:cNvSpPr>
            <p:nvPr/>
          </p:nvSpPr>
          <p:spPr>
            <a:xfrm>
              <a:off x="367030" y="232410"/>
              <a:ext cx="3190875" cy="78422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defTabSz="457200" eaLnBrk="0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000" spc="-15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charset="0"/>
                  <a:ea typeface="Arial" charset="0"/>
                </a:rPr>
                <a:t>프로젝트 개요</a:t>
              </a:r>
              <a:endParaRPr lang="ko-KR" altLang="en-US" sz="300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 flipV="1">
              <a:off x="548005" y="977265"/>
              <a:ext cx="3018790" cy="15240"/>
            </a:xfrm>
            <a:prstGeom prst="line">
              <a:avLst/>
            </a:prstGeom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V="1">
              <a:off x="548005" y="325755"/>
              <a:ext cx="3001645" cy="26670"/>
            </a:xfrm>
            <a:prstGeom prst="line">
              <a:avLst/>
            </a:prstGeom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텍스트 상자 42"/>
          <p:cNvSpPr txBox="1">
            <a:spLocks/>
          </p:cNvSpPr>
          <p:nvPr/>
        </p:nvSpPr>
        <p:spPr>
          <a:xfrm>
            <a:off x="574040" y="2228850"/>
            <a:ext cx="8950325" cy="28936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sz="2600">
                <a:latin typeface="Arial" charset="0"/>
                <a:ea typeface="Arial" charset="0"/>
              </a:rPr>
              <a:t>용광전자라는 가상의 전자 제품 기업을 상정</a:t>
            </a:r>
            <a:endParaRPr lang="ko-KR" altLang="en-US" sz="2600">
              <a:latin typeface="Arial" charset="0"/>
              <a:ea typeface="Arial" charset="0"/>
            </a:endParaRPr>
          </a:p>
          <a:p>
            <a:pPr marL="254000" indent="-25400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2600">
              <a:latin typeface="Arial" charset="0"/>
              <a:ea typeface="Arial" charset="0"/>
            </a:endParaRPr>
          </a:p>
          <a:p>
            <a:pPr marL="254000" indent="-25400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2600">
              <a:latin typeface="Arial" charset="0"/>
              <a:ea typeface="Arial" charset="0"/>
            </a:endParaRPr>
          </a:p>
          <a:p>
            <a:pPr marL="254000" indent="-25400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sz="2600">
                <a:latin typeface="Arial" charset="0"/>
                <a:ea typeface="Arial" charset="0"/>
              </a:rPr>
              <a:t>용광전자에서 사용하는 서비스 소프트웨어를 개발</a:t>
            </a:r>
            <a:endParaRPr lang="ko-KR" altLang="en-US" sz="2600">
              <a:latin typeface="Arial" charset="0"/>
              <a:ea typeface="Arial" charset="0"/>
            </a:endParaRPr>
          </a:p>
          <a:p>
            <a:pPr marL="254000" indent="-25400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2600">
              <a:latin typeface="Arial" charset="0"/>
              <a:ea typeface="Arial" charset="0"/>
            </a:endParaRPr>
          </a:p>
          <a:p>
            <a:pPr marL="254000" indent="-25400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2600">
              <a:latin typeface="Arial" charset="0"/>
              <a:ea typeface="Arial" charset="0"/>
            </a:endParaRPr>
          </a:p>
          <a:p>
            <a:pPr marL="254000" indent="-25400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sz="2600">
                <a:latin typeface="Arial" charset="0"/>
                <a:ea typeface="Arial" charset="0"/>
              </a:rPr>
              <a:t>데이터베이스의 설계와 구현에 초점을 맞춤</a:t>
            </a:r>
            <a:endParaRPr lang="ko-KR" altLang="en-US" sz="2600"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51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2D65D1D-80DD-4F59-99E3-0AD06C9769B3}"/>
              </a:ext>
            </a:extLst>
          </p:cNvPr>
          <p:cNvGrpSpPr/>
          <p:nvPr/>
        </p:nvGrpSpPr>
        <p:grpSpPr>
          <a:xfrm>
            <a:off x="367030" y="232410"/>
            <a:ext cx="3199765" cy="784225"/>
            <a:chOff x="367030" y="232410"/>
            <a:chExt cx="3199765" cy="78422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64C6472-CD81-4D75-B8B5-CC74BDA524A7}"/>
                </a:ext>
              </a:extLst>
            </p:cNvPr>
            <p:cNvSpPr>
              <a:spLocks/>
            </p:cNvSpPr>
            <p:nvPr/>
          </p:nvSpPr>
          <p:spPr>
            <a:xfrm>
              <a:off x="367030" y="232410"/>
              <a:ext cx="3190875" cy="78422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defTabSz="457200" eaLnBrk="0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000" spc="-15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charset="0"/>
                  <a:ea typeface="Arial" charset="0"/>
                </a:rPr>
                <a:t>팀원 역할 소개</a:t>
              </a:r>
              <a:endParaRPr lang="ko-KR" altLang="en-US" sz="300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810ADC3-80F5-4909-AFD7-F175F99A035F}"/>
                </a:ext>
              </a:extLst>
            </p:cNvPr>
            <p:cNvCxnSpPr/>
            <p:nvPr/>
          </p:nvCxnSpPr>
          <p:spPr>
            <a:xfrm flipV="1">
              <a:off x="548005" y="977265"/>
              <a:ext cx="3018790" cy="15240"/>
            </a:xfrm>
            <a:prstGeom prst="line">
              <a:avLst/>
            </a:prstGeom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309FF6A-13CD-40CA-9928-EEDA897CBF1F}"/>
                </a:ext>
              </a:extLst>
            </p:cNvPr>
            <p:cNvCxnSpPr/>
            <p:nvPr/>
          </p:nvCxnSpPr>
          <p:spPr>
            <a:xfrm flipV="1">
              <a:off x="548005" y="325755"/>
              <a:ext cx="3001645" cy="26670"/>
            </a:xfrm>
            <a:prstGeom prst="line">
              <a:avLst/>
            </a:prstGeom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824F3CC-4571-417D-960B-822CE1781224}"/>
              </a:ext>
            </a:extLst>
          </p:cNvPr>
          <p:cNvGraphicFramePr>
            <a:graphicFrameLocks noGrp="1"/>
          </p:cNvGraphicFramePr>
          <p:nvPr/>
        </p:nvGraphicFramePr>
        <p:xfrm>
          <a:off x="353060" y="1684020"/>
          <a:ext cx="11362055" cy="48069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4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7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1320">
                <a:tc>
                  <a:txBody>
                    <a:bodyPr/>
                    <a:lstStyle/>
                    <a:p>
                      <a:pPr marL="0" indent="0" algn="ctr" defTabSz="4572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2000" b="1" i="0" kern="1200">
                          <a:solidFill>
                            <a:schemeClr val="lt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김광호</a:t>
                      </a:r>
                      <a:endParaRPr lang="ko-KR" altLang="en-US" sz="2000" b="1" i="0" kern="1200">
                        <a:solidFill>
                          <a:schemeClr val="lt1"/>
                        </a:solidFill>
                        <a:latin typeface="Calibri" charset="0"/>
                        <a:ea typeface="Arial" charset="0"/>
                        <a:cs typeface="+mn-cs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4572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2000" b="1" i="0" kern="1200">
                          <a:solidFill>
                            <a:schemeClr val="lt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이태용</a:t>
                      </a:r>
                      <a:endParaRPr lang="ko-KR" altLang="en-US" sz="2000" b="1" i="0" kern="1200">
                        <a:solidFill>
                          <a:schemeClr val="lt1"/>
                        </a:solidFill>
                        <a:latin typeface="Calibri" charset="0"/>
                        <a:ea typeface="Arial" charset="0"/>
                        <a:cs typeface="+mn-cs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4572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2000" b="1" i="0" kern="1200">
                          <a:solidFill>
                            <a:schemeClr val="lt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권미소</a:t>
                      </a:r>
                      <a:endParaRPr lang="ko-KR" altLang="en-US" sz="2000" b="1" i="0" kern="1200">
                        <a:solidFill>
                          <a:schemeClr val="lt1"/>
                        </a:solidFill>
                        <a:latin typeface="Calibri" charset="0"/>
                        <a:ea typeface="Arial" charset="0"/>
                        <a:cs typeface="+mn-cs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4572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2000" b="1" i="0" kern="1200" dirty="0" err="1">
                          <a:solidFill>
                            <a:schemeClr val="lt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신휘정</a:t>
                      </a:r>
                      <a:endParaRPr lang="ko-KR" altLang="en-US" sz="2000" b="1" i="0" kern="1200" dirty="0">
                        <a:solidFill>
                          <a:schemeClr val="lt1"/>
                        </a:solidFill>
                        <a:latin typeface="Calibri" charset="0"/>
                        <a:ea typeface="Arial" charset="0"/>
                        <a:cs typeface="+mn-cs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1295">
                <a:tc>
                  <a:txBody>
                    <a:bodyPr/>
                    <a:lstStyle/>
                    <a:p>
                      <a:pPr marL="0" indent="0" algn="ctr" defTabSz="4572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i="0" kern="1200">
                        <a:solidFill>
                          <a:schemeClr val="dk1"/>
                        </a:solidFill>
                        <a:latin typeface="Calibri" charset="0"/>
                        <a:ea typeface="Arial" charset="0"/>
                        <a:cs typeface="+mn-cs"/>
                      </a:endParaRPr>
                    </a:p>
                    <a:p>
                      <a:pPr marL="0" indent="0" algn="ctr" defTabSz="4572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회원가입 구현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Calibri" charset="0"/>
                        <a:ea typeface="Arial" charset="0"/>
                        <a:cs typeface="+mn-cs"/>
                      </a:endParaRPr>
                    </a:p>
                    <a:p>
                      <a:pPr marL="0" indent="0" algn="ctr" defTabSz="4572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전문 디버거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Calibri" charset="0"/>
                        <a:ea typeface="Arial" charset="0"/>
                        <a:cs typeface="+mn-cs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4572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직원, 고객, 수리내역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Calibri" charset="0"/>
                        <a:ea typeface="Arial" charset="0"/>
                        <a:cs typeface="+mn-cs"/>
                      </a:endParaRPr>
                    </a:p>
                    <a:p>
                      <a:pPr marL="0" indent="0" algn="ctr" defTabSz="4572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목록 조회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Calibri" charset="0"/>
                        <a:ea typeface="Arial" charset="0"/>
                        <a:cs typeface="+mn-cs"/>
                      </a:endParaRPr>
                    </a:p>
                    <a:p>
                      <a:pPr marL="0" indent="0" algn="ctr" defTabSz="4572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부품 재고 조회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Calibri" charset="0"/>
                        <a:ea typeface="Arial" charset="0"/>
                        <a:cs typeface="+mn-cs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4572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로그인구현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Calibri" charset="0"/>
                        <a:ea typeface="Arial" charset="0"/>
                        <a:cs typeface="+mn-cs"/>
                      </a:endParaRPr>
                    </a:p>
                    <a:p>
                      <a:pPr marL="0" indent="0" algn="ctr" defTabSz="4572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 서비스 접수 구현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Calibri" charset="0"/>
                        <a:ea typeface="Arial" charset="0"/>
                        <a:cs typeface="+mn-cs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4572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dk1"/>
                        </a:solidFill>
                        <a:latin typeface="Calibri" charset="0"/>
                        <a:ea typeface="Arial" charset="0"/>
                        <a:cs typeface="+mn-cs"/>
                      </a:endParaRPr>
                    </a:p>
                    <a:p>
                      <a:pPr marL="0" indent="0" algn="ctr" defTabSz="4572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수험생 사탕 이벤트 구현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Calibri" charset="0"/>
                        <a:ea typeface="Arial" charset="0"/>
                        <a:cs typeface="+mn-cs"/>
                      </a:endParaRPr>
                    </a:p>
                    <a:p>
                      <a:pPr marL="0" indent="0" algn="ctr" defTabSz="4572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보너스 직원 명단 출력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Calibri" charset="0"/>
                        <a:ea typeface="Arial" charset="0"/>
                        <a:cs typeface="+mn-cs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4335">
                <a:tc>
                  <a:txBody>
                    <a:bodyPr/>
                    <a:lstStyle/>
                    <a:p>
                      <a:pPr marL="0" indent="0" algn="ctr" defTabSz="4572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b="1" i="0" kern="1200" dirty="0" err="1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</a:rPr>
                        <a:t>팀장</a:t>
                      </a:r>
                      <a:endParaRPr lang="ko-KR" altLang="en-US" sz="1400" b="1" i="0" kern="1200" dirty="0">
                        <a:solidFill>
                          <a:schemeClr val="dk1"/>
                        </a:solidFill>
                        <a:latin typeface="Arial" charset="0"/>
                        <a:ea typeface="Arial" charset="0"/>
                      </a:endParaRPr>
                    </a:p>
                    <a:p>
                      <a:pPr marL="0" indent="0" algn="ctr" defTabSz="4572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b="0" i="0" kern="1200" dirty="0" err="1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</a:rPr>
                        <a:t>기능</a:t>
                      </a:r>
                      <a:r>
                        <a:rPr sz="1400" b="0" i="0" kern="1200" dirty="0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</a:rPr>
                        <a:t>구현</a:t>
                      </a:r>
                      <a:endParaRPr lang="ko-KR" altLang="en-US" sz="1400" b="0" i="0" kern="1200" dirty="0">
                        <a:solidFill>
                          <a:schemeClr val="dk1"/>
                        </a:solidFill>
                        <a:latin typeface="Arial" charset="0"/>
                        <a:ea typeface="Arial" charset="0"/>
                      </a:endParaRPr>
                    </a:p>
                    <a:p>
                      <a:pPr marL="0" indent="0" algn="ctr" defTabSz="4572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b="0" i="0" kern="1200" dirty="0" err="1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</a:rPr>
                        <a:t>문서</a:t>
                      </a:r>
                      <a:r>
                        <a:rPr sz="1400" b="0" i="0" kern="1200" dirty="0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</a:rPr>
                        <a:t>작성</a:t>
                      </a:r>
                      <a:endParaRPr lang="ko-KR" altLang="en-US" sz="1400" b="0" i="0" kern="1200" dirty="0">
                        <a:solidFill>
                          <a:schemeClr val="dk1"/>
                        </a:solidFill>
                        <a:latin typeface="Arial" charset="0"/>
                        <a:ea typeface="Arial" charset="0"/>
                      </a:endParaRPr>
                    </a:p>
                    <a:p>
                      <a:pPr marL="0" indent="0" algn="ctr" defTabSz="4572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b="0" i="0" kern="1200" dirty="0" err="1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</a:rPr>
                        <a:t>프로젝트</a:t>
                      </a:r>
                      <a:r>
                        <a:rPr sz="1400" b="0" i="0" kern="1200" dirty="0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</a:rPr>
                        <a:t>계획서</a:t>
                      </a:r>
                      <a:r>
                        <a:rPr sz="1400" b="0" i="0" kern="1200" dirty="0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</a:rPr>
                        <a:t> 및 </a:t>
                      </a:r>
                      <a:r>
                        <a:rPr sz="1400" b="0" i="0" kern="1200" dirty="0" err="1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</a:rPr>
                        <a:t>보고서</a:t>
                      </a:r>
                      <a:r>
                        <a:rPr sz="1400" b="0" i="0" kern="1200" dirty="0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</a:rPr>
                        <a:t>작성</a:t>
                      </a:r>
                      <a:endParaRPr lang="ko-KR" altLang="en-US" sz="1400" b="0" i="0" kern="1200" dirty="0">
                        <a:solidFill>
                          <a:schemeClr val="dk1"/>
                        </a:solidFill>
                        <a:latin typeface="Arial" charset="0"/>
                        <a:ea typeface="Arial" charset="0"/>
                      </a:endParaRPr>
                    </a:p>
                    <a:p>
                      <a:pPr marL="0" indent="0" algn="ctr" defTabSz="4572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b="0" i="0" kern="1200" dirty="0" err="1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</a:rPr>
                        <a:t>아이디어</a:t>
                      </a:r>
                      <a:r>
                        <a:rPr sz="1400" b="0" i="0" kern="1200" dirty="0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</a:rPr>
                        <a:t>제안</a:t>
                      </a:r>
                      <a:endParaRPr lang="ko-KR" altLang="en-US" sz="1400" b="0" i="0" kern="1200" dirty="0">
                        <a:solidFill>
                          <a:schemeClr val="dk1"/>
                        </a:solidFill>
                        <a:latin typeface="Arial" charset="0"/>
                        <a:ea typeface="Arial" charset="0"/>
                      </a:endParaRPr>
                    </a:p>
                    <a:p>
                      <a:pPr marL="0" indent="0" algn="ctr" defTabSz="4572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b="0" i="0" kern="1200" dirty="0" err="1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</a:rPr>
                        <a:t>시스템</a:t>
                      </a:r>
                      <a:r>
                        <a:rPr sz="1400" b="0" i="0" kern="1200" dirty="0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</a:rPr>
                        <a:t>설계</a:t>
                      </a:r>
                      <a:r>
                        <a:rPr sz="1400" b="0" i="0" kern="1200" dirty="0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</a:rPr>
                        <a:t> (ERD </a:t>
                      </a:r>
                      <a:r>
                        <a:rPr sz="1400" b="0" i="0" kern="1200" dirty="0" err="1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</a:rPr>
                        <a:t>작성</a:t>
                      </a:r>
                      <a:r>
                        <a:rPr sz="1400" b="0" i="0" kern="1200" dirty="0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</a:rPr>
                        <a:t>)</a:t>
                      </a:r>
                      <a:endParaRPr lang="ko-KR" altLang="en-US" sz="1400" b="0" i="0" kern="1200" dirty="0">
                        <a:solidFill>
                          <a:schemeClr val="dk1"/>
                        </a:solidFill>
                        <a:latin typeface="Arial" charset="0"/>
                        <a:ea typeface="Arial" charset="0"/>
                      </a:endParaRPr>
                    </a:p>
                    <a:p>
                      <a:pPr marL="0" indent="0" algn="ctr" defTabSz="4572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b="0" i="0" kern="1200" dirty="0" err="1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</a:rPr>
                        <a:t>프로그램</a:t>
                      </a:r>
                      <a:r>
                        <a:rPr sz="1400" b="0" i="0" kern="1200" dirty="0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</a:rPr>
                        <a:t>구현</a:t>
                      </a:r>
                      <a:endParaRPr lang="ko-KR" altLang="en-US" sz="1400" b="0" i="0" kern="1200" dirty="0">
                        <a:solidFill>
                          <a:schemeClr val="dk1"/>
                        </a:solidFill>
                        <a:latin typeface="Arial" charset="0"/>
                        <a:ea typeface="Arial" charset="0"/>
                      </a:endParaRPr>
                    </a:p>
                    <a:p>
                      <a:pPr marL="0" indent="0" algn="ctr" defTabSz="4572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kern="1200" dirty="0">
                        <a:solidFill>
                          <a:schemeClr val="dk1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4572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b="1" i="0" kern="1200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서기</a:t>
                      </a:r>
                      <a:endParaRPr lang="ko-KR" altLang="en-US" sz="1400" b="1" i="0" kern="1200">
                        <a:solidFill>
                          <a:schemeClr val="dk1"/>
                        </a:solidFill>
                        <a:latin typeface="Calibri" charset="0"/>
                        <a:ea typeface="Arial" charset="0"/>
                        <a:cs typeface="+mn-cs"/>
                      </a:endParaRPr>
                    </a:p>
                    <a:p>
                      <a:pPr marL="0" indent="0" algn="ctr" defTabSz="4572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b="0" i="0" kern="1200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기능 구현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latin typeface="Calibri" charset="0"/>
                        <a:ea typeface="Arial" charset="0"/>
                        <a:cs typeface="+mn-cs"/>
                      </a:endParaRPr>
                    </a:p>
                    <a:p>
                      <a:pPr marL="0" indent="0" algn="ctr" defTabSz="4572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b="0" i="0" kern="1200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문서 작성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latin typeface="Calibri" charset="0"/>
                        <a:ea typeface="Arial" charset="0"/>
                        <a:cs typeface="+mn-cs"/>
                      </a:endParaRPr>
                    </a:p>
                    <a:p>
                      <a:pPr marL="0" indent="0" algn="ctr" defTabSz="4572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b="0" i="0" kern="1200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프로젝트 계획서 및 보고서 작성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latin typeface="Calibri" charset="0"/>
                        <a:ea typeface="Arial" charset="0"/>
                        <a:cs typeface="+mn-cs"/>
                      </a:endParaRPr>
                    </a:p>
                    <a:p>
                      <a:pPr marL="0" indent="0" algn="ctr" defTabSz="4572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b="0" i="0" kern="1200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회의록 작성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latin typeface="Calibri" charset="0"/>
                        <a:ea typeface="Arial" charset="0"/>
                        <a:cs typeface="+mn-cs"/>
                      </a:endParaRPr>
                    </a:p>
                    <a:p>
                      <a:pPr marL="0" indent="0" algn="ctr" defTabSz="4572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b="0" i="0" kern="1200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프로그램 구현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latin typeface="Calibri" charset="0"/>
                        <a:ea typeface="Arial" charset="0"/>
                        <a:cs typeface="+mn-cs"/>
                      </a:endParaRPr>
                    </a:p>
                    <a:p>
                      <a:pPr marL="0" indent="0" algn="ctr" defTabSz="4572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b="0" i="0" kern="1200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프로그램 디버그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latin typeface="Calibri" charset="0"/>
                        <a:ea typeface="Arial" charset="0"/>
                        <a:cs typeface="+mn-cs"/>
                      </a:endParaRPr>
                    </a:p>
                    <a:p>
                      <a:pPr marL="0" indent="0" algn="ctr" defTabSz="4572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b="0" i="0" kern="1200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프로젝트 관찰 및 통제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latin typeface="Calibri" charset="0"/>
                        <a:ea typeface="Arial" charset="0"/>
                        <a:cs typeface="+mn-cs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4572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b="1" i="0" kern="1200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프로젝트 매니저</a:t>
                      </a:r>
                      <a:endParaRPr lang="ko-KR" altLang="en-US" sz="1400" b="1" i="0" kern="1200">
                        <a:solidFill>
                          <a:schemeClr val="dk1"/>
                        </a:solidFill>
                        <a:latin typeface="Calibri" charset="0"/>
                        <a:ea typeface="Arial" charset="0"/>
                        <a:cs typeface="+mn-cs"/>
                      </a:endParaRPr>
                    </a:p>
                    <a:p>
                      <a:pPr marL="0" indent="0" algn="ctr" defTabSz="4572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b="0" i="0" kern="1200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기능 구현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latin typeface="Calibri" charset="0"/>
                        <a:ea typeface="Arial" charset="0"/>
                        <a:cs typeface="+mn-cs"/>
                      </a:endParaRPr>
                    </a:p>
                    <a:p>
                      <a:pPr marL="0" indent="0" algn="ctr" defTabSz="4572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b="0" i="0" kern="1200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문서 작성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latin typeface="Calibri" charset="0"/>
                        <a:ea typeface="Arial" charset="0"/>
                        <a:cs typeface="+mn-cs"/>
                      </a:endParaRPr>
                    </a:p>
                    <a:p>
                      <a:pPr marL="0" indent="0" algn="ctr" defTabSz="4572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b="0" i="0" kern="1200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프로젝트 계획서 및 보고서 작성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latin typeface="Calibri" charset="0"/>
                        <a:ea typeface="Arial" charset="0"/>
                        <a:cs typeface="+mn-cs"/>
                      </a:endParaRPr>
                    </a:p>
                    <a:p>
                      <a:pPr marL="0" indent="0" algn="ctr" defTabSz="4572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b="0" i="0" kern="1200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요구사항 설계 및 분석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latin typeface="Calibri" charset="0"/>
                        <a:ea typeface="Arial" charset="0"/>
                        <a:cs typeface="+mn-cs"/>
                      </a:endParaRPr>
                    </a:p>
                    <a:p>
                      <a:pPr marL="0" indent="0" algn="ctr" defTabSz="4572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b="0" i="0" kern="1200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시스템 기획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latin typeface="Calibri" charset="0"/>
                        <a:ea typeface="Arial" charset="0"/>
                        <a:cs typeface="+mn-cs"/>
                      </a:endParaRPr>
                    </a:p>
                    <a:p>
                      <a:pPr marL="0" indent="0" algn="ctr" defTabSz="4572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b="0" i="0" kern="1200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산출물 품질 검증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latin typeface="Calibri" charset="0"/>
                        <a:ea typeface="Arial" charset="0"/>
                        <a:cs typeface="+mn-cs"/>
                      </a:endParaRPr>
                    </a:p>
                    <a:p>
                      <a:pPr marL="0" indent="0" algn="ctr" defTabSz="4572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b="0" i="0" kern="1200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시스템 테스팅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latin typeface="Calibri" charset="0"/>
                        <a:ea typeface="Arial" charset="0"/>
                        <a:cs typeface="+mn-cs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indent="0" algn="ctr" defTabSz="4572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b="1" i="0" kern="1200" dirty="0" err="1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스크럼</a:t>
                      </a:r>
                      <a:r>
                        <a:rPr sz="1400" b="1" i="0" kern="1200" dirty="0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 </a:t>
                      </a:r>
                      <a:r>
                        <a:rPr sz="1400" b="1" i="0" kern="1200" dirty="0" err="1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마스터</a:t>
                      </a:r>
                      <a:endParaRPr lang="ko-KR" altLang="en-US" sz="1400" b="1" i="0" kern="1200" dirty="0">
                        <a:solidFill>
                          <a:schemeClr val="dk1"/>
                        </a:solidFill>
                        <a:latin typeface="Calibri" charset="0"/>
                        <a:ea typeface="Arial" charset="0"/>
                        <a:cs typeface="+mn-cs"/>
                      </a:endParaRPr>
                    </a:p>
                    <a:p>
                      <a:pPr marL="0" indent="0" algn="ctr" defTabSz="4572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b="0" i="0" kern="1200" dirty="0" err="1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기능</a:t>
                      </a:r>
                      <a:r>
                        <a:rPr sz="1400" b="0" i="0" kern="1200" dirty="0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구현</a:t>
                      </a:r>
                      <a:endParaRPr lang="ko-KR" altLang="en-US" sz="1400" b="0" i="0" kern="1200" dirty="0">
                        <a:solidFill>
                          <a:schemeClr val="dk1"/>
                        </a:solidFill>
                        <a:latin typeface="Calibri" charset="0"/>
                        <a:ea typeface="Arial" charset="0"/>
                        <a:cs typeface="+mn-cs"/>
                      </a:endParaRPr>
                    </a:p>
                    <a:p>
                      <a:pPr marL="0" indent="0" algn="ctr" defTabSz="4572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b="0" i="0" kern="1200" dirty="0" err="1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문서</a:t>
                      </a:r>
                      <a:r>
                        <a:rPr sz="1400" b="0" i="0" kern="1200" dirty="0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작성</a:t>
                      </a:r>
                      <a:endParaRPr lang="ko-KR" altLang="en-US" sz="1400" b="0" i="0" kern="1200" dirty="0">
                        <a:solidFill>
                          <a:schemeClr val="dk1"/>
                        </a:solidFill>
                        <a:latin typeface="Calibri" charset="0"/>
                        <a:ea typeface="Arial" charset="0"/>
                        <a:cs typeface="+mn-cs"/>
                      </a:endParaRPr>
                    </a:p>
                    <a:p>
                      <a:pPr marL="0" indent="0" algn="ctr" defTabSz="4572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b="0" i="0" kern="1200" dirty="0" err="1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프로젝트</a:t>
                      </a:r>
                      <a:r>
                        <a:rPr sz="1400" b="0" i="0" kern="1200" dirty="0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계획서</a:t>
                      </a:r>
                      <a:r>
                        <a:rPr sz="1400" b="0" i="0" kern="1200" dirty="0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 및 </a:t>
                      </a:r>
                      <a:r>
                        <a:rPr sz="1400" b="0" i="0" kern="1200" dirty="0" err="1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보고서</a:t>
                      </a:r>
                      <a:r>
                        <a:rPr sz="1400" b="0" i="0" kern="1200" dirty="0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작성</a:t>
                      </a:r>
                      <a:endParaRPr lang="ko-KR" altLang="en-US" sz="1400" b="0" i="0" kern="1200" dirty="0">
                        <a:solidFill>
                          <a:schemeClr val="dk1"/>
                        </a:solidFill>
                        <a:latin typeface="Calibri" charset="0"/>
                        <a:ea typeface="Arial" charset="0"/>
                        <a:cs typeface="+mn-cs"/>
                      </a:endParaRPr>
                    </a:p>
                    <a:p>
                      <a:pPr marL="0" indent="0" algn="ctr" defTabSz="4572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b="0" i="0" kern="1200" dirty="0" err="1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아이디어</a:t>
                      </a:r>
                      <a:r>
                        <a:rPr sz="1400" b="0" i="0" kern="1200" dirty="0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제안</a:t>
                      </a:r>
                      <a:endParaRPr lang="ko-KR" altLang="en-US" sz="1400" b="0" i="0" kern="1200" dirty="0">
                        <a:solidFill>
                          <a:schemeClr val="dk1"/>
                        </a:solidFill>
                        <a:latin typeface="Calibri" charset="0"/>
                        <a:ea typeface="Arial" charset="0"/>
                        <a:cs typeface="+mn-cs"/>
                      </a:endParaRPr>
                    </a:p>
                    <a:p>
                      <a:pPr marL="0" indent="0" algn="ctr" defTabSz="4572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b="0" i="0" kern="1200" dirty="0" err="1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시스템</a:t>
                      </a:r>
                      <a:r>
                        <a:rPr sz="1400" b="0" i="0" kern="1200" dirty="0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설계</a:t>
                      </a:r>
                      <a:endParaRPr lang="ko-KR" altLang="en-US" sz="1400" b="0" i="0" kern="1200" dirty="0">
                        <a:solidFill>
                          <a:schemeClr val="dk1"/>
                        </a:solidFill>
                        <a:latin typeface="Calibri" charset="0"/>
                        <a:ea typeface="Arial" charset="0"/>
                        <a:cs typeface="+mn-cs"/>
                      </a:endParaRPr>
                    </a:p>
                    <a:p>
                      <a:pPr marL="0" indent="0" algn="ctr" defTabSz="4572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b="0" i="0" kern="1200" dirty="0" err="1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회의</a:t>
                      </a:r>
                      <a:r>
                        <a:rPr sz="1400" b="0" i="0" kern="1200" dirty="0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주도</a:t>
                      </a:r>
                      <a:endParaRPr lang="ko-KR" altLang="en-US" sz="1400" b="0" i="0" kern="1200" dirty="0">
                        <a:solidFill>
                          <a:schemeClr val="dk1"/>
                        </a:solidFill>
                        <a:latin typeface="Calibri" charset="0"/>
                        <a:ea typeface="Arial" charset="0"/>
                        <a:cs typeface="+mn-cs"/>
                      </a:endParaRPr>
                    </a:p>
                    <a:p>
                      <a:pPr marL="0" indent="0" algn="ctr" defTabSz="45720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b="0" i="0" kern="1200" dirty="0" err="1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산출물</a:t>
                      </a:r>
                      <a:r>
                        <a:rPr sz="1400" b="0" i="0" kern="1200" dirty="0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품질</a:t>
                      </a:r>
                      <a:r>
                        <a:rPr sz="1400" b="0" i="0" kern="1200" dirty="0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dk1"/>
                          </a:solidFill>
                          <a:latin typeface="Calibri" charset="0"/>
                          <a:ea typeface="Arial" charset="0"/>
                          <a:cs typeface="+mn-cs"/>
                        </a:rPr>
                        <a:t>검증</a:t>
                      </a:r>
                      <a:endParaRPr lang="ko-KR" altLang="en-US" sz="1400" b="0" i="0" kern="1200" dirty="0">
                        <a:solidFill>
                          <a:schemeClr val="dk1"/>
                        </a:solidFill>
                        <a:latin typeface="Calibri" charset="0"/>
                        <a:ea typeface="Arial" charset="0"/>
                        <a:cs typeface="+mn-cs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28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366395" y="232410"/>
            <a:ext cx="4802505" cy="784225"/>
            <a:chOff x="366395" y="232410"/>
            <a:chExt cx="4802505" cy="784225"/>
          </a:xfrm>
        </p:grpSpPr>
        <p:sp>
          <p:nvSpPr>
            <p:cNvPr id="44" name="직사각형 43"/>
            <p:cNvSpPr>
              <a:spLocks/>
            </p:cNvSpPr>
            <p:nvPr/>
          </p:nvSpPr>
          <p:spPr>
            <a:xfrm>
              <a:off x="366395" y="232410"/>
              <a:ext cx="4789170" cy="78422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defTabSz="457200" eaLnBrk="0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000" spc="-15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charset="0"/>
                  <a:ea typeface="Arial" charset="0"/>
                </a:rPr>
                <a:t>DB 설계 및 구현 - WBS </a:t>
              </a:r>
              <a:endParaRPr lang="ko-KR" altLang="en-US" sz="300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 flipV="1">
              <a:off x="637540" y="976630"/>
              <a:ext cx="4531360" cy="15240"/>
            </a:xfrm>
            <a:prstGeom prst="line">
              <a:avLst/>
            </a:prstGeom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V="1">
              <a:off x="638175" y="325120"/>
              <a:ext cx="4505960" cy="26670"/>
            </a:xfrm>
            <a:prstGeom prst="line">
              <a:avLst/>
            </a:prstGeom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텍스트 상자 46"/>
          <p:cNvSpPr txBox="1">
            <a:spLocks/>
          </p:cNvSpPr>
          <p:nvPr/>
        </p:nvSpPr>
        <p:spPr>
          <a:xfrm>
            <a:off x="3810000" y="2286000"/>
            <a:ext cx="4572635" cy="15430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rgbClr val="000000"/>
                </a:solidFill>
                <a:latin typeface="Calibri" charset="0"/>
                <a:ea typeface="Arial" charset="0"/>
                <a:cs typeface="+mn-cs"/>
              </a:rPr>
              <a:t>  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8" name="그림 47" descr="C:/Users/911PC/AppData/Roaming/PolarisOffice/ETemp/11248_6370976/fImage17132386495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110" y="1203325"/>
            <a:ext cx="7145020" cy="5464175"/>
          </a:xfrm>
          <a:custGeom>
            <a:avLst/>
            <a:gdLst>
              <a:gd name="TX0" fmla="*/ 4 w 21601"/>
              <a:gd name="TY0" fmla="*/ 5 h 21601"/>
              <a:gd name="TX1" fmla="*/ 4 w 21601"/>
              <a:gd name="TY1" fmla="*/ 11 h 21601"/>
              <a:gd name="TX2" fmla="*/ 9 w 21601"/>
              <a:gd name="TY2" fmla="*/ 11 h 21601"/>
              <a:gd name="TX3" fmla="*/ 9 w 21601"/>
              <a:gd name="TY3" fmla="*/ 5 h 216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21601" h="21601">
                <a:moveTo>
                  <a:pt x="4" y="5"/>
                </a:moveTo>
                <a:lnTo>
                  <a:pt x="4" y="11"/>
                </a:lnTo>
                <a:lnTo>
                  <a:pt x="9" y="11"/>
                </a:lnTo>
                <a:lnTo>
                  <a:pt x="9" y="5"/>
                </a:lnTo>
                <a:close/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  <p:pic>
        <p:nvPicPr>
          <p:cNvPr id="1025" name="_x382182240" descr="EMB000023e05453">
            <a:extLst>
              <a:ext uri="{FF2B5EF4-FFF2-40B4-BE49-F238E27FC236}">
                <a16:creationId xmlns:a16="http://schemas.microsoft.com/office/drawing/2014/main" id="{C293EBEC-EF9B-4686-A4AD-555D35778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41" y="1353863"/>
            <a:ext cx="8986746" cy="516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367030" y="232410"/>
            <a:ext cx="3199765" cy="760095"/>
            <a:chOff x="367030" y="232410"/>
            <a:chExt cx="3199765" cy="760095"/>
          </a:xfrm>
        </p:grpSpPr>
        <p:sp>
          <p:nvSpPr>
            <p:cNvPr id="44" name="직사각형 43"/>
            <p:cNvSpPr>
              <a:spLocks/>
            </p:cNvSpPr>
            <p:nvPr/>
          </p:nvSpPr>
          <p:spPr>
            <a:xfrm>
              <a:off x="367030" y="232410"/>
              <a:ext cx="3190875" cy="710259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defTabSz="457200" eaLnBrk="0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3000" spc="-15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charset="0"/>
                  <a:ea typeface="Arial" charset="0"/>
                </a:rPr>
                <a:t>데이터 흐름</a:t>
              </a:r>
              <a:endParaRPr lang="ko-KR" altLang="en-US" sz="1800" dirty="0">
                <a:latin typeface="Calibri" charset="0"/>
                <a:ea typeface="Arial" charset="0"/>
                <a:cs typeface="+mn-cs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 flipV="1">
              <a:off x="548005" y="977265"/>
              <a:ext cx="3018790" cy="15240"/>
            </a:xfrm>
            <a:prstGeom prst="line">
              <a:avLst/>
            </a:prstGeom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V="1">
              <a:off x="548005" y="325755"/>
              <a:ext cx="3001645" cy="26670"/>
            </a:xfrm>
            <a:prstGeom prst="line">
              <a:avLst/>
            </a:prstGeom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텍스트 상자 46"/>
          <p:cNvSpPr txBox="1">
            <a:spLocks/>
          </p:cNvSpPr>
          <p:nvPr/>
        </p:nvSpPr>
        <p:spPr>
          <a:xfrm>
            <a:off x="3739917" y="2600026"/>
            <a:ext cx="5144686" cy="163061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rgbClr val="000000"/>
                </a:solidFill>
                <a:latin typeface="Calibri" charset="0"/>
                <a:ea typeface="Arial" charset="0"/>
                <a:cs typeface="+mn-cs"/>
              </a:rPr>
              <a:t>  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" name="그래픽 2" descr="사용자">
            <a:extLst>
              <a:ext uri="{FF2B5EF4-FFF2-40B4-BE49-F238E27FC236}">
                <a16:creationId xmlns:a16="http://schemas.microsoft.com/office/drawing/2014/main" id="{370012DB-9A19-436A-BC68-5A8343A9D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3" y="2677177"/>
            <a:ext cx="1529660" cy="1529660"/>
          </a:xfrm>
          <a:prstGeom prst="rect">
            <a:avLst/>
          </a:prstGeom>
        </p:spPr>
      </p:pic>
      <p:pic>
        <p:nvPicPr>
          <p:cNvPr id="5" name="그래픽 4" descr="데이터베이스">
            <a:extLst>
              <a:ext uri="{FF2B5EF4-FFF2-40B4-BE49-F238E27FC236}">
                <a16:creationId xmlns:a16="http://schemas.microsoft.com/office/drawing/2014/main" id="{B7E939CE-17D1-4117-A879-1C2B0286D0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71351" y="2600025"/>
            <a:ext cx="1529661" cy="1529661"/>
          </a:xfrm>
          <a:prstGeom prst="rect">
            <a:avLst/>
          </a:prstGeom>
        </p:spPr>
      </p:pic>
      <p:pic>
        <p:nvPicPr>
          <p:cNvPr id="7" name="그래픽 6" descr="웹 디자인">
            <a:extLst>
              <a:ext uri="{FF2B5EF4-FFF2-40B4-BE49-F238E27FC236}">
                <a16:creationId xmlns:a16="http://schemas.microsoft.com/office/drawing/2014/main" id="{1695DF90-35BC-4A95-8E90-47B011755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43427" y="2677176"/>
            <a:ext cx="1529660" cy="1529660"/>
          </a:xfrm>
          <a:prstGeom prst="rect">
            <a:avLst/>
          </a:prstGeom>
        </p:spPr>
      </p:pic>
      <p:sp>
        <p:nvSpPr>
          <p:cNvPr id="8" name="화살표: 위로 구부러짐 7">
            <a:extLst>
              <a:ext uri="{FF2B5EF4-FFF2-40B4-BE49-F238E27FC236}">
                <a16:creationId xmlns:a16="http://schemas.microsoft.com/office/drawing/2014/main" id="{76126A2A-3EED-43DC-A063-A344F272CABC}"/>
              </a:ext>
            </a:extLst>
          </p:cNvPr>
          <p:cNvSpPr/>
          <p:nvPr/>
        </p:nvSpPr>
        <p:spPr>
          <a:xfrm rot="10457267">
            <a:off x="2102636" y="2105318"/>
            <a:ext cx="3135737" cy="773031"/>
          </a:xfrm>
          <a:prstGeom prst="curvedUp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0628D-294D-4049-970D-A22F74C10DD8}"/>
              </a:ext>
            </a:extLst>
          </p:cNvPr>
          <p:cNvSpPr txBox="1"/>
          <p:nvPr/>
        </p:nvSpPr>
        <p:spPr>
          <a:xfrm>
            <a:off x="2848531" y="1694810"/>
            <a:ext cx="156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출력</a:t>
            </a:r>
          </a:p>
        </p:txBody>
      </p:sp>
      <p:sp>
        <p:nvSpPr>
          <p:cNvPr id="16" name="화살표: 위로 구부러짐 15">
            <a:extLst>
              <a:ext uri="{FF2B5EF4-FFF2-40B4-BE49-F238E27FC236}">
                <a16:creationId xmlns:a16="http://schemas.microsoft.com/office/drawing/2014/main" id="{088DA46C-696B-4345-B33E-8CBF63408B07}"/>
              </a:ext>
            </a:extLst>
          </p:cNvPr>
          <p:cNvSpPr/>
          <p:nvPr/>
        </p:nvSpPr>
        <p:spPr>
          <a:xfrm>
            <a:off x="2240549" y="4055862"/>
            <a:ext cx="3135737" cy="773031"/>
          </a:xfrm>
          <a:prstGeom prst="curvedUp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22CCBF-E22C-432D-B4AB-9643F4E3D739}"/>
              </a:ext>
            </a:extLst>
          </p:cNvPr>
          <p:cNvSpPr txBox="1"/>
          <p:nvPr/>
        </p:nvSpPr>
        <p:spPr>
          <a:xfrm>
            <a:off x="2356543" y="4808760"/>
            <a:ext cx="272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요청 또는 전달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2E204B-7550-4F7B-AF8A-FAE96CBA1B9D}"/>
              </a:ext>
            </a:extLst>
          </p:cNvPr>
          <p:cNvSpPr txBox="1"/>
          <p:nvPr/>
        </p:nvSpPr>
        <p:spPr>
          <a:xfrm>
            <a:off x="6751599" y="4815184"/>
            <a:ext cx="244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데이터를 </a:t>
            </a:r>
            <a:r>
              <a:rPr lang="en-US" altLang="ko-KR" dirty="0"/>
              <a:t>DB</a:t>
            </a:r>
            <a:r>
              <a:rPr lang="ko-KR" altLang="en-US" dirty="0"/>
              <a:t>에 입력</a:t>
            </a:r>
          </a:p>
        </p:txBody>
      </p:sp>
      <p:sp>
        <p:nvSpPr>
          <p:cNvPr id="19" name="화살표: 위로 구부러짐 18">
            <a:extLst>
              <a:ext uri="{FF2B5EF4-FFF2-40B4-BE49-F238E27FC236}">
                <a16:creationId xmlns:a16="http://schemas.microsoft.com/office/drawing/2014/main" id="{9DB0A471-1F52-48F6-A7A7-718C4A3A7917}"/>
              </a:ext>
            </a:extLst>
          </p:cNvPr>
          <p:cNvSpPr/>
          <p:nvPr/>
        </p:nvSpPr>
        <p:spPr>
          <a:xfrm>
            <a:off x="6408826" y="4113162"/>
            <a:ext cx="3135737" cy="773031"/>
          </a:xfrm>
          <a:prstGeom prst="curvedUp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화살표: 위로 구부러짐 19">
            <a:extLst>
              <a:ext uri="{FF2B5EF4-FFF2-40B4-BE49-F238E27FC236}">
                <a16:creationId xmlns:a16="http://schemas.microsoft.com/office/drawing/2014/main" id="{C0E97178-4D7D-4B8C-A6E3-6E7B5CF83ECE}"/>
              </a:ext>
            </a:extLst>
          </p:cNvPr>
          <p:cNvSpPr/>
          <p:nvPr/>
        </p:nvSpPr>
        <p:spPr>
          <a:xfrm rot="10457267">
            <a:off x="6158619" y="1957891"/>
            <a:ext cx="3135737" cy="773031"/>
          </a:xfrm>
          <a:prstGeom prst="curvedUp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584FA4-A827-481A-8529-1B3B9908C034}"/>
              </a:ext>
            </a:extLst>
          </p:cNvPr>
          <p:cNvSpPr txBox="1"/>
          <p:nvPr/>
        </p:nvSpPr>
        <p:spPr>
          <a:xfrm>
            <a:off x="7105513" y="1608636"/>
            <a:ext cx="156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 전달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텍스트 상자 46"/>
          <p:cNvSpPr txBox="1">
            <a:spLocks/>
          </p:cNvSpPr>
          <p:nvPr/>
        </p:nvSpPr>
        <p:spPr>
          <a:xfrm>
            <a:off x="3810000" y="2286000"/>
            <a:ext cx="4572635" cy="15430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rgbClr val="000000"/>
                </a:solidFill>
                <a:latin typeface="Calibri" charset="0"/>
                <a:ea typeface="Arial" charset="0"/>
                <a:cs typeface="+mn-cs"/>
              </a:rPr>
              <a:t>  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8" name="그림 47" descr="C:/Users/911PC/AppData/Roaming/PolarisOffice/ETemp/11248_6370976/fImage519501366317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55" y="1099185"/>
            <a:ext cx="4097020" cy="5706745"/>
          </a:xfrm>
          <a:custGeom>
            <a:avLst/>
            <a:gdLst>
              <a:gd name="TX0" fmla="*/ 4 w 21601"/>
              <a:gd name="TY0" fmla="*/ 5 h 21601"/>
              <a:gd name="TX1" fmla="*/ 4 w 21601"/>
              <a:gd name="TY1" fmla="*/ 11 h 21601"/>
              <a:gd name="TX2" fmla="*/ 9 w 21601"/>
              <a:gd name="TY2" fmla="*/ 11 h 21601"/>
              <a:gd name="TX3" fmla="*/ 9 w 21601"/>
              <a:gd name="TY3" fmla="*/ 5 h 216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21601" h="21601">
                <a:moveTo>
                  <a:pt x="4" y="5"/>
                </a:moveTo>
                <a:lnTo>
                  <a:pt x="4" y="11"/>
                </a:lnTo>
                <a:lnTo>
                  <a:pt x="9" y="11"/>
                </a:lnTo>
                <a:lnTo>
                  <a:pt x="9" y="5"/>
                </a:lnTo>
                <a:close/>
              </a:path>
            </a:pathLst>
          </a:custGeom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  <p:cxnSp>
        <p:nvCxnSpPr>
          <p:cNvPr id="50" name="도형 49"/>
          <p:cNvCxnSpPr>
            <a:stCxn id="48" idx="3"/>
          </p:cNvCxnSpPr>
          <p:nvPr/>
        </p:nvCxnSpPr>
        <p:spPr>
          <a:xfrm flipV="1">
            <a:off x="4701540" y="3949700"/>
            <a:ext cx="2080895" cy="3175"/>
          </a:xfrm>
          <a:prstGeom prst="straightConnector1">
            <a:avLst/>
          </a:prstGeom>
          <a:ln w="76200"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텍스트 상자 50"/>
          <p:cNvSpPr txBox="1">
            <a:spLocks/>
          </p:cNvSpPr>
          <p:nvPr/>
        </p:nvSpPr>
        <p:spPr>
          <a:xfrm>
            <a:off x="5255895" y="3342005"/>
            <a:ext cx="962025" cy="4933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600">
                <a:latin typeface="맑은 고딕" charset="0"/>
                <a:ea typeface="맑은 고딕" charset="0"/>
              </a:rPr>
              <a:t>변 경</a:t>
            </a:r>
            <a:endParaRPr lang="ko-KR" altLang="en-US" sz="2600">
              <a:latin typeface="맑은 고딕" charset="0"/>
              <a:ea typeface="맑은 고딕" charset="0"/>
            </a:endParaRPr>
          </a:p>
        </p:txBody>
      </p:sp>
      <p:pic>
        <p:nvPicPr>
          <p:cNvPr id="52" name="그림 51" descr="C:/Users/911PC/AppData/Roaming/PolarisOffice/ETemp/11248_6370976/fImage555140369729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18530" y="1896745"/>
            <a:ext cx="5698490" cy="4122420"/>
          </a:xfrm>
          <a:prstGeom prst="rect">
            <a:avLst/>
          </a:prstGeom>
          <a:noFill/>
        </p:spPr>
      </p:pic>
      <p:grpSp>
        <p:nvGrpSpPr>
          <p:cNvPr id="53" name="그룹 52"/>
          <p:cNvGrpSpPr/>
          <p:nvPr/>
        </p:nvGrpSpPr>
        <p:grpSpPr>
          <a:xfrm>
            <a:off x="366395" y="232410"/>
            <a:ext cx="4802505" cy="784225"/>
            <a:chOff x="366395" y="232410"/>
            <a:chExt cx="4802505" cy="784225"/>
          </a:xfrm>
        </p:grpSpPr>
        <p:sp>
          <p:nvSpPr>
            <p:cNvPr id="54" name="직사각형 53"/>
            <p:cNvSpPr>
              <a:spLocks/>
            </p:cNvSpPr>
            <p:nvPr/>
          </p:nvSpPr>
          <p:spPr>
            <a:xfrm>
              <a:off x="366395" y="232410"/>
              <a:ext cx="4789170" cy="78422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defTabSz="457200" eaLnBrk="0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000" spc="-15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charset="0"/>
                  <a:ea typeface="Arial" charset="0"/>
                </a:rPr>
                <a:t>DB 설계 및 구현 - ERD </a:t>
              </a:r>
              <a:endParaRPr lang="ko-KR" altLang="en-US" sz="300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flipV="1">
              <a:off x="637540" y="976630"/>
              <a:ext cx="4531360" cy="15240"/>
            </a:xfrm>
            <a:prstGeom prst="line">
              <a:avLst/>
            </a:prstGeom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V="1">
              <a:off x="638175" y="325120"/>
              <a:ext cx="4505960" cy="26670"/>
            </a:xfrm>
            <a:prstGeom prst="line">
              <a:avLst/>
            </a:prstGeom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6061CE7E-C06A-40E6-B4DC-F849C827E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82184000" descr="EMB000023e05458">
            <a:extLst>
              <a:ext uri="{FF2B5EF4-FFF2-40B4-BE49-F238E27FC236}">
                <a16:creationId xmlns:a16="http://schemas.microsoft.com/office/drawing/2014/main" id="{5349B65D-EC00-4477-9C67-FD05A2626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84756" y="1845036"/>
            <a:ext cx="5608957" cy="431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텍스트 상자 46"/>
          <p:cNvSpPr txBox="1">
            <a:spLocks/>
          </p:cNvSpPr>
          <p:nvPr/>
        </p:nvSpPr>
        <p:spPr>
          <a:xfrm>
            <a:off x="3810000" y="2286000"/>
            <a:ext cx="4572635" cy="15430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rgbClr val="000000"/>
                </a:solidFill>
                <a:latin typeface="Calibri" charset="0"/>
                <a:ea typeface="Arial" charset="0"/>
                <a:cs typeface="+mn-cs"/>
              </a:rPr>
              <a:t>  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441960" y="308610"/>
            <a:ext cx="3432175" cy="692150"/>
            <a:chOff x="441960" y="308610"/>
            <a:chExt cx="3432175" cy="692150"/>
          </a:xfrm>
        </p:grpSpPr>
        <p:sp>
          <p:nvSpPr>
            <p:cNvPr id="54" name="직사각형 53"/>
            <p:cNvSpPr>
              <a:spLocks/>
            </p:cNvSpPr>
            <p:nvPr/>
          </p:nvSpPr>
          <p:spPr>
            <a:xfrm>
              <a:off x="441960" y="308610"/>
              <a:ext cx="3432175" cy="6921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defTabSz="457200" eaLnBrk="0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6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</a:rPr>
                <a:t>프로그램 흐름 </a:t>
              </a:r>
              <a:endParaRPr lang="ko-KR" altLang="en-US" sz="360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flipV="1">
              <a:off x="598805" y="983615"/>
              <a:ext cx="3247390" cy="15240"/>
            </a:xfrm>
            <a:prstGeom prst="line">
              <a:avLst/>
            </a:prstGeom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V="1">
              <a:off x="598805" y="332105"/>
              <a:ext cx="3229610" cy="26670"/>
            </a:xfrm>
            <a:prstGeom prst="line">
              <a:avLst/>
            </a:prstGeom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도형 56"/>
          <p:cNvSpPr>
            <a:spLocks/>
          </p:cNvSpPr>
          <p:nvPr/>
        </p:nvSpPr>
        <p:spPr>
          <a:xfrm>
            <a:off x="147320" y="3186430"/>
            <a:ext cx="2078355" cy="624205"/>
          </a:xfrm>
          <a:prstGeom prst="flowChartTerminator">
            <a:avLst/>
          </a:prstGeom>
          <a:noFill/>
          <a:ln w="762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프로그램 시작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>
            <a:off x="3238500" y="2588895"/>
            <a:ext cx="1152525" cy="1818640"/>
          </a:xfrm>
          <a:prstGeom prst="flowChartDecision">
            <a:avLst/>
          </a:prstGeom>
          <a:noFill/>
          <a:ln w="762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9" name="도형 58"/>
          <p:cNvSpPr>
            <a:spLocks/>
          </p:cNvSpPr>
          <p:nvPr/>
        </p:nvSpPr>
        <p:spPr>
          <a:xfrm>
            <a:off x="4987925" y="1697355"/>
            <a:ext cx="1767205" cy="485140"/>
          </a:xfrm>
          <a:prstGeom prst="flowChartProcess">
            <a:avLst/>
          </a:prstGeom>
          <a:noFill/>
          <a:ln w="762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수리 접수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도형 59"/>
          <p:cNvSpPr>
            <a:spLocks/>
          </p:cNvSpPr>
          <p:nvPr/>
        </p:nvSpPr>
        <p:spPr>
          <a:xfrm>
            <a:off x="4998720" y="2704465"/>
            <a:ext cx="1767205" cy="485140"/>
          </a:xfrm>
          <a:prstGeom prst="flowChartProcess">
            <a:avLst/>
          </a:prstGeom>
          <a:noFill/>
          <a:ln w="762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가입</a:t>
            </a:r>
            <a:endParaRPr lang="ko-KR" altLang="en-US" sz="1800"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>
            <a:off x="4984115" y="3815080"/>
            <a:ext cx="1767205" cy="485140"/>
          </a:xfrm>
          <a:prstGeom prst="flowChartProcess">
            <a:avLst/>
          </a:prstGeom>
          <a:noFill/>
          <a:ln w="762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공지사항 확인</a:t>
            </a:r>
            <a:endParaRPr lang="ko-KR" altLang="en-US" sz="1800"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62" name="도형 61"/>
          <p:cNvSpPr>
            <a:spLocks/>
          </p:cNvSpPr>
          <p:nvPr/>
        </p:nvSpPr>
        <p:spPr>
          <a:xfrm>
            <a:off x="4995545" y="5055870"/>
            <a:ext cx="1767205" cy="485140"/>
          </a:xfrm>
          <a:prstGeom prst="flowChartProcess">
            <a:avLst/>
          </a:prstGeom>
          <a:noFill/>
          <a:ln w="762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프로그램 종료</a:t>
            </a:r>
            <a:endParaRPr lang="ko-KR" altLang="en-US" sz="1800">
              <a:latin typeface="Calibri" charset="0"/>
              <a:ea typeface="Arial" charset="0"/>
              <a:cs typeface="+mn-cs"/>
            </a:endParaRPr>
          </a:p>
        </p:txBody>
      </p:sp>
      <p:cxnSp>
        <p:nvCxnSpPr>
          <p:cNvPr id="63" name="도형 62"/>
          <p:cNvCxnSpPr>
            <a:stCxn id="57" idx="3"/>
            <a:endCxn id="58" idx="1"/>
          </p:cNvCxnSpPr>
          <p:nvPr/>
        </p:nvCxnSpPr>
        <p:spPr>
          <a:xfrm flipV="1">
            <a:off x="2225040" y="3497580"/>
            <a:ext cx="1014095" cy="1270"/>
          </a:xfrm>
          <a:prstGeom prst="straightConnector1">
            <a:avLst/>
          </a:prstGeom>
          <a:ln w="76200" cap="flat" cmpd="sng">
            <a:solidFill>
              <a:srgbClr val="FC47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도형 63"/>
          <p:cNvSpPr>
            <a:spLocks/>
          </p:cNvSpPr>
          <p:nvPr/>
        </p:nvSpPr>
        <p:spPr>
          <a:xfrm rot="16200000" flipH="1">
            <a:off x="3959225" y="4262120"/>
            <a:ext cx="892175" cy="1181735"/>
          </a:xfrm>
          <a:prstGeom prst="bentConnector2">
            <a:avLst/>
          </a:prstGeom>
          <a:ln w="762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5" name="도형 64"/>
          <p:cNvSpPr>
            <a:spLocks/>
          </p:cNvSpPr>
          <p:nvPr/>
        </p:nvSpPr>
        <p:spPr>
          <a:xfrm rot="5400000" flipH="1" flipV="1">
            <a:off x="4076700" y="1677670"/>
            <a:ext cx="649605" cy="1174115"/>
          </a:xfrm>
          <a:prstGeom prst="bentConnector2">
            <a:avLst/>
          </a:prstGeom>
          <a:ln w="762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6" name="도형 65"/>
          <p:cNvCxnSpPr>
            <a:endCxn id="61" idx="1"/>
          </p:cNvCxnSpPr>
          <p:nvPr/>
        </p:nvCxnSpPr>
        <p:spPr>
          <a:xfrm>
            <a:off x="4095750" y="3931285"/>
            <a:ext cx="889000" cy="127000"/>
          </a:xfrm>
          <a:prstGeom prst="bentConnector3">
            <a:avLst>
              <a:gd name="adj1" fmla="val 49954"/>
            </a:avLst>
          </a:prstGeom>
          <a:ln w="762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도형 66"/>
          <p:cNvCxnSpPr/>
          <p:nvPr/>
        </p:nvCxnSpPr>
        <p:spPr>
          <a:xfrm flipV="1">
            <a:off x="4147820" y="2910840"/>
            <a:ext cx="877570" cy="154940"/>
          </a:xfrm>
          <a:prstGeom prst="bentConnector3">
            <a:avLst>
              <a:gd name="adj1" fmla="val 49958"/>
            </a:avLst>
          </a:prstGeom>
          <a:ln w="762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도형 67"/>
          <p:cNvCxnSpPr/>
          <p:nvPr/>
        </p:nvCxnSpPr>
        <p:spPr>
          <a:xfrm flipV="1">
            <a:off x="6756400" y="1932940"/>
            <a:ext cx="1014095" cy="1270"/>
          </a:xfrm>
          <a:prstGeom prst="straightConnector1">
            <a:avLst/>
          </a:prstGeom>
          <a:ln w="76200" cap="flat" cmpd="sng">
            <a:solidFill>
              <a:srgbClr val="FC47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도형 68"/>
          <p:cNvSpPr>
            <a:spLocks/>
          </p:cNvSpPr>
          <p:nvPr/>
        </p:nvSpPr>
        <p:spPr>
          <a:xfrm>
            <a:off x="7760970" y="1543685"/>
            <a:ext cx="3158490" cy="4682490"/>
          </a:xfrm>
          <a:prstGeom prst="flowChartProcess">
            <a:avLst/>
          </a:prstGeom>
          <a:noFill/>
          <a:ln w="762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고객이 수리 요구한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이름</a:t>
            </a:r>
            <a:endParaRPr lang="ko-KR" altLang="en-US" sz="24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>
                <a:solidFill>
                  <a:schemeClr val="tx1"/>
                </a:solidFill>
                <a:latin typeface="맑은 고딕" charset="0"/>
                <a:ea typeface="맑은 고딕" charset="0"/>
              </a:rPr>
              <a:t>전화번호</a:t>
            </a:r>
            <a:endParaRPr lang="ko-KR" altLang="en-US" sz="24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>
                <a:solidFill>
                  <a:schemeClr val="tx1"/>
                </a:solidFill>
                <a:latin typeface="맑은 고딕" charset="0"/>
                <a:ea typeface="맑은 고딕" charset="0"/>
              </a:rPr>
              <a:t>수리 기종</a:t>
            </a:r>
            <a:endParaRPr lang="ko-KR" altLang="en-US" sz="24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>
                <a:solidFill>
                  <a:schemeClr val="tx1"/>
                </a:solidFill>
                <a:latin typeface="맑은 고딕" charset="0"/>
                <a:ea typeface="맑은 고딕" charset="0"/>
              </a:rPr>
              <a:t>상세 증상</a:t>
            </a:r>
            <a:endParaRPr lang="ko-KR" altLang="en-US" sz="24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을 입력하여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데이터베이스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solidFill>
                  <a:schemeClr val="tx1"/>
                </a:solidFill>
                <a:latin typeface="맑은 고딕" charset="0"/>
                <a:ea typeface="맑은 고딕" charset="0"/>
              </a:rPr>
              <a:t>‘RepairHis’ 테이블에 등록</a:t>
            </a:r>
            <a:endParaRPr lang="ko-KR" altLang="en-US" sz="2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solidFill>
                  <a:srgbClr val="FF0000"/>
                </a:solidFill>
                <a:latin typeface="맑은 고딕" charset="0"/>
                <a:ea typeface="맑은 고딕" charset="0"/>
              </a:rPr>
              <a:t>(ID와 담당 직원은</a:t>
            </a:r>
            <a:endParaRPr lang="ko-KR" altLang="en-US" sz="200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solidFill>
                  <a:srgbClr val="FF0000"/>
                </a:solidFill>
                <a:latin typeface="맑은 고딕" charset="0"/>
                <a:ea typeface="맑은 고딕" charset="0"/>
              </a:rPr>
              <a:t> 자동 배정)</a:t>
            </a:r>
            <a:endParaRPr lang="ko-KR" altLang="en-US" sz="2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텍스트 상자 46"/>
          <p:cNvSpPr txBox="1">
            <a:spLocks/>
          </p:cNvSpPr>
          <p:nvPr/>
        </p:nvSpPr>
        <p:spPr>
          <a:xfrm>
            <a:off x="3810000" y="2286000"/>
            <a:ext cx="4572635" cy="15430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rgbClr val="000000"/>
                </a:solidFill>
                <a:latin typeface="Calibri" charset="0"/>
                <a:ea typeface="Arial" charset="0"/>
                <a:cs typeface="+mn-cs"/>
              </a:rPr>
              <a:t>  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441960" y="308610"/>
            <a:ext cx="3432175" cy="692150"/>
            <a:chOff x="441960" y="308610"/>
            <a:chExt cx="3432175" cy="692150"/>
          </a:xfrm>
        </p:grpSpPr>
        <p:sp>
          <p:nvSpPr>
            <p:cNvPr id="54" name="직사각형 53"/>
            <p:cNvSpPr>
              <a:spLocks/>
            </p:cNvSpPr>
            <p:nvPr/>
          </p:nvSpPr>
          <p:spPr>
            <a:xfrm>
              <a:off x="441960" y="308610"/>
              <a:ext cx="3432175" cy="6921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defTabSz="457200" eaLnBrk="0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6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</a:rPr>
                <a:t>프로그램 흐름 </a:t>
              </a:r>
              <a:endParaRPr lang="ko-KR" altLang="en-US" sz="360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flipV="1">
              <a:off x="598805" y="983615"/>
              <a:ext cx="3247390" cy="15240"/>
            </a:xfrm>
            <a:prstGeom prst="line">
              <a:avLst/>
            </a:prstGeom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V="1">
              <a:off x="598805" y="332105"/>
              <a:ext cx="3229610" cy="26670"/>
            </a:xfrm>
            <a:prstGeom prst="line">
              <a:avLst/>
            </a:prstGeom>
            <a:ln w="19050" cap="flat" cmpd="sng">
              <a:solidFill>
                <a:schemeClr val="bg1">
                  <a:lumMod val="9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도형 56"/>
          <p:cNvSpPr>
            <a:spLocks/>
          </p:cNvSpPr>
          <p:nvPr/>
        </p:nvSpPr>
        <p:spPr>
          <a:xfrm>
            <a:off x="147320" y="3186430"/>
            <a:ext cx="2078355" cy="624205"/>
          </a:xfrm>
          <a:prstGeom prst="flowChartTerminator">
            <a:avLst/>
          </a:prstGeom>
          <a:noFill/>
          <a:ln w="762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프로그램 시작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>
            <a:off x="3238500" y="2588895"/>
            <a:ext cx="1152525" cy="1818640"/>
          </a:xfrm>
          <a:prstGeom prst="flowChartDecision">
            <a:avLst/>
          </a:prstGeom>
          <a:noFill/>
          <a:ln w="762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9" name="도형 58"/>
          <p:cNvSpPr>
            <a:spLocks/>
          </p:cNvSpPr>
          <p:nvPr/>
        </p:nvSpPr>
        <p:spPr>
          <a:xfrm>
            <a:off x="4987925" y="1697355"/>
            <a:ext cx="1767205" cy="485140"/>
          </a:xfrm>
          <a:prstGeom prst="flowChartProcess">
            <a:avLst/>
          </a:prstGeom>
          <a:noFill/>
          <a:ln w="762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수리 접수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도형 59"/>
          <p:cNvSpPr>
            <a:spLocks/>
          </p:cNvSpPr>
          <p:nvPr/>
        </p:nvSpPr>
        <p:spPr>
          <a:xfrm>
            <a:off x="4998720" y="2704465"/>
            <a:ext cx="1767205" cy="485140"/>
          </a:xfrm>
          <a:prstGeom prst="flowChartProcess">
            <a:avLst/>
          </a:prstGeom>
          <a:noFill/>
          <a:ln w="762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가입</a:t>
            </a:r>
            <a:endParaRPr lang="ko-KR" altLang="en-US" sz="1800"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>
            <a:off x="4984115" y="3815080"/>
            <a:ext cx="1767205" cy="485140"/>
          </a:xfrm>
          <a:prstGeom prst="flowChartProcess">
            <a:avLst/>
          </a:prstGeom>
          <a:noFill/>
          <a:ln w="762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공지사항 확인</a:t>
            </a:r>
            <a:endParaRPr lang="ko-KR" altLang="en-US" sz="1800"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62" name="도형 61"/>
          <p:cNvSpPr>
            <a:spLocks/>
          </p:cNvSpPr>
          <p:nvPr/>
        </p:nvSpPr>
        <p:spPr>
          <a:xfrm>
            <a:off x="4995545" y="5055870"/>
            <a:ext cx="1767205" cy="485140"/>
          </a:xfrm>
          <a:prstGeom prst="flowChartProcess">
            <a:avLst/>
          </a:prstGeom>
          <a:noFill/>
          <a:ln w="762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프로그램 종료</a:t>
            </a:r>
            <a:endParaRPr lang="ko-KR" altLang="en-US" sz="1800">
              <a:latin typeface="Calibri" charset="0"/>
              <a:ea typeface="Arial" charset="0"/>
              <a:cs typeface="+mn-cs"/>
            </a:endParaRPr>
          </a:p>
        </p:txBody>
      </p:sp>
      <p:cxnSp>
        <p:nvCxnSpPr>
          <p:cNvPr id="63" name="도형 62"/>
          <p:cNvCxnSpPr>
            <a:stCxn id="57" idx="3"/>
            <a:endCxn id="58" idx="1"/>
          </p:cNvCxnSpPr>
          <p:nvPr/>
        </p:nvCxnSpPr>
        <p:spPr>
          <a:xfrm flipV="1">
            <a:off x="2225040" y="3497580"/>
            <a:ext cx="1014095" cy="1270"/>
          </a:xfrm>
          <a:prstGeom prst="straightConnector1">
            <a:avLst/>
          </a:prstGeom>
          <a:ln w="76200" cap="flat" cmpd="sng">
            <a:solidFill>
              <a:srgbClr val="FC47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도형 63"/>
          <p:cNvSpPr>
            <a:spLocks/>
          </p:cNvSpPr>
          <p:nvPr/>
        </p:nvSpPr>
        <p:spPr>
          <a:xfrm rot="16200000" flipH="1">
            <a:off x="3959225" y="4262120"/>
            <a:ext cx="892175" cy="1181735"/>
          </a:xfrm>
          <a:prstGeom prst="bentConnector2">
            <a:avLst/>
          </a:prstGeom>
          <a:ln w="762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5" name="도형 64"/>
          <p:cNvSpPr>
            <a:spLocks/>
          </p:cNvSpPr>
          <p:nvPr/>
        </p:nvSpPr>
        <p:spPr>
          <a:xfrm rot="5400000" flipH="1" flipV="1">
            <a:off x="4076700" y="1677670"/>
            <a:ext cx="649605" cy="1174115"/>
          </a:xfrm>
          <a:prstGeom prst="bentConnector2">
            <a:avLst/>
          </a:prstGeom>
          <a:ln w="762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6" name="도형 65"/>
          <p:cNvCxnSpPr>
            <a:endCxn id="61" idx="1"/>
          </p:cNvCxnSpPr>
          <p:nvPr/>
        </p:nvCxnSpPr>
        <p:spPr>
          <a:xfrm>
            <a:off x="4095750" y="3931285"/>
            <a:ext cx="889000" cy="127000"/>
          </a:xfrm>
          <a:prstGeom prst="bentConnector3">
            <a:avLst>
              <a:gd name="adj1" fmla="val 49954"/>
            </a:avLst>
          </a:prstGeom>
          <a:ln w="762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도형 66"/>
          <p:cNvCxnSpPr/>
          <p:nvPr/>
        </p:nvCxnSpPr>
        <p:spPr>
          <a:xfrm flipV="1">
            <a:off x="4147820" y="2910840"/>
            <a:ext cx="877570" cy="154940"/>
          </a:xfrm>
          <a:prstGeom prst="bentConnector3">
            <a:avLst>
              <a:gd name="adj1" fmla="val 49958"/>
            </a:avLst>
          </a:prstGeom>
          <a:ln w="762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도형 67"/>
          <p:cNvCxnSpPr/>
          <p:nvPr/>
        </p:nvCxnSpPr>
        <p:spPr>
          <a:xfrm flipV="1">
            <a:off x="6782435" y="2920365"/>
            <a:ext cx="1014095" cy="1270"/>
          </a:xfrm>
          <a:prstGeom prst="straightConnector1">
            <a:avLst/>
          </a:prstGeom>
          <a:ln w="76200" cap="flat" cmpd="sng">
            <a:solidFill>
              <a:srgbClr val="FC47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도형 68"/>
          <p:cNvSpPr>
            <a:spLocks/>
          </p:cNvSpPr>
          <p:nvPr/>
        </p:nvSpPr>
        <p:spPr>
          <a:xfrm>
            <a:off x="7760970" y="1543685"/>
            <a:ext cx="3158490" cy="4682490"/>
          </a:xfrm>
          <a:prstGeom prst="flowChartProcess">
            <a:avLst/>
          </a:prstGeom>
          <a:noFill/>
          <a:ln w="762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고객으로부터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2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이름</a:t>
            </a:r>
            <a:endParaRPr lang="ko-KR" altLang="en-US" sz="2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200">
                <a:solidFill>
                  <a:schemeClr val="tx1"/>
                </a:solidFill>
                <a:latin typeface="맑은 고딕" charset="0"/>
                <a:ea typeface="맑은 고딕" charset="0"/>
              </a:rPr>
              <a:t>전화번호</a:t>
            </a:r>
            <a:endParaRPr lang="ko-KR" altLang="en-US" sz="2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200">
                <a:solidFill>
                  <a:schemeClr val="tx1"/>
                </a:solidFill>
                <a:latin typeface="맑은 고딕" charset="0"/>
                <a:ea typeface="맑은 고딕" charset="0"/>
              </a:rPr>
              <a:t>주소</a:t>
            </a:r>
            <a:endParaRPr lang="ko-KR" altLang="en-US" sz="2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를 입력받아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데이터베이스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‘Customer’ 테이블에 등록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solidFill>
                  <a:srgbClr val="FF0000"/>
                </a:solidFill>
                <a:latin typeface="맑은 고딕" charset="0"/>
                <a:ea typeface="맑은 고딕" charset="0"/>
              </a:rPr>
              <a:t>(ID는 자동 생성)</a:t>
            </a:r>
            <a:endParaRPr lang="ko-KR" altLang="en-US" sz="20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Pages>16</Pages>
  <Words>529</Words>
  <Characters>0</Characters>
  <Application>Microsoft Office PowerPoint</Application>
  <DocSecurity>0</DocSecurity>
  <PresentationFormat>와이드스크린</PresentationFormat>
  <Lines>0</Lines>
  <Paragraphs>173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autumn brown</dc:title>
  <dc:creator>김태범</dc:creator>
  <cp:lastModifiedBy>김 광호</cp:lastModifiedBy>
  <cp:revision>6</cp:revision>
  <dcterms:modified xsi:type="dcterms:W3CDTF">2019-12-10T11:05:03Z</dcterms:modified>
</cp:coreProperties>
</file>