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71" r:id="rId14"/>
    <p:sldId id="272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47c8d4d53a0f651/department%20analysis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47c8d4d53a0f651/department%20analysis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47c8d4d53a0f651/department%20analysis.xlsx" TargetMode="External" /><Relationship Id="rId2" Type="http://schemas.microsoft.com/office/2011/relationships/chartColorStyle" Target="colors3.xml" /><Relationship Id="rId1" Type="http://schemas.microsoft.com/office/2011/relationships/chartStyle" Target="style3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[department analysis.xlsx]Sheet7!PivotTable3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Sheet7!$B$4:$B$5</c:f>
              <c:strCache>
                <c:ptCount val="1"/>
                <c:pt idx="0">
                  <c:v>Accounting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Sheet7!$B$6:$B$8</c:f>
              <c:numCache>
                <c:formatCode>General</c:formatCode>
                <c:ptCount val="2"/>
                <c:pt idx="0">
                  <c:v>4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BC-438E-A8B4-B0F1532FDCAF}"/>
            </c:ext>
          </c:extLst>
        </c:ser>
        <c:ser>
          <c:idx val="1"/>
          <c:order val="1"/>
          <c:tx>
            <c:strRef>
              <c:f>Sheet7!$C$4:$C$5</c:f>
              <c:strCache>
                <c:ptCount val="1"/>
                <c:pt idx="0">
                  <c:v>Business Development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Sheet7!$C$6:$C$8</c:f>
              <c:numCache>
                <c:formatCode>General</c:formatCode>
                <c:ptCount val="2"/>
                <c:pt idx="0">
                  <c:v>7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BC-438E-A8B4-B0F1532FDCAF}"/>
            </c:ext>
          </c:extLst>
        </c:ser>
        <c:ser>
          <c:idx val="2"/>
          <c:order val="2"/>
          <c:tx>
            <c:strRef>
              <c:f>Sheet7!$D$4:$D$5</c:f>
              <c:strCache>
                <c:ptCount val="1"/>
                <c:pt idx="0">
                  <c:v>Engineering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Sheet7!$D$6:$D$8</c:f>
              <c:numCache>
                <c:formatCode>General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BC-438E-A8B4-B0F1532FDCAF}"/>
            </c:ext>
          </c:extLst>
        </c:ser>
        <c:ser>
          <c:idx val="3"/>
          <c:order val="3"/>
          <c:tx>
            <c:strRef>
              <c:f>Sheet7!$E$4:$E$5</c:f>
              <c:strCache>
                <c:ptCount val="1"/>
                <c:pt idx="0">
                  <c:v>Human Resources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Sheet7!$E$6:$E$8</c:f>
              <c:numCache>
                <c:formatCode>General</c:formatCode>
                <c:ptCount val="2"/>
                <c:pt idx="0">
                  <c:v>3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DBC-438E-A8B4-B0F1532FDCAF}"/>
            </c:ext>
          </c:extLst>
        </c:ser>
        <c:ser>
          <c:idx val="4"/>
          <c:order val="4"/>
          <c:tx>
            <c:strRef>
              <c:f>Sheet7!$F$4:$F$5</c:f>
              <c:strCache>
                <c:ptCount val="1"/>
                <c:pt idx="0">
                  <c:v>Legal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Sheet7!$F$6:$F$8</c:f>
              <c:numCache>
                <c:formatCode>General</c:formatCode>
                <c:ptCount val="2"/>
                <c:pt idx="0">
                  <c:v>5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DBC-438E-A8B4-B0F1532FDCAF}"/>
            </c:ext>
          </c:extLst>
        </c:ser>
        <c:ser>
          <c:idx val="5"/>
          <c:order val="5"/>
          <c:tx>
            <c:strRef>
              <c:f>Sheet7!$G$4:$G$5</c:f>
              <c:strCache>
                <c:ptCount val="1"/>
                <c:pt idx="0">
                  <c:v>Marketing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Sheet7!$G$6:$G$8</c:f>
              <c:numCache>
                <c:formatCode>General</c:formatCode>
                <c:ptCount val="2"/>
                <c:pt idx="0">
                  <c:v>3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DBC-438E-A8B4-B0F1532FDCAF}"/>
            </c:ext>
          </c:extLst>
        </c:ser>
        <c:ser>
          <c:idx val="6"/>
          <c:order val="6"/>
          <c:tx>
            <c:strRef>
              <c:f>Sheet7!$H$4:$H$5</c:f>
              <c:strCache>
                <c:ptCount val="1"/>
                <c:pt idx="0">
                  <c:v>Product Management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Sheet7!$H$6:$H$8</c:f>
              <c:numCache>
                <c:formatCode>General</c:formatCode>
                <c:ptCount val="2"/>
                <c:pt idx="0">
                  <c:v>6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DBC-438E-A8B4-B0F1532FDCAF}"/>
            </c:ext>
          </c:extLst>
        </c:ser>
        <c:ser>
          <c:idx val="7"/>
          <c:order val="7"/>
          <c:tx>
            <c:strRef>
              <c:f>Sheet7!$I$4:$I$5</c:f>
              <c:strCache>
                <c:ptCount val="1"/>
                <c:pt idx="0">
                  <c:v>Research and Development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Sheet7!$I$6:$I$8</c:f>
              <c:numCache>
                <c:formatCode>General</c:formatCode>
                <c:ptCount val="2"/>
                <c:pt idx="0">
                  <c:v>8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DBC-438E-A8B4-B0F1532FDCAF}"/>
            </c:ext>
          </c:extLst>
        </c:ser>
        <c:ser>
          <c:idx val="8"/>
          <c:order val="8"/>
          <c:tx>
            <c:strRef>
              <c:f>Sheet7!$J$4:$J$5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Sheet7!$J$6:$J$8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DBC-438E-A8B4-B0F1532FDCAF}"/>
            </c:ext>
          </c:extLst>
        </c:ser>
        <c:ser>
          <c:idx val="9"/>
          <c:order val="9"/>
          <c:tx>
            <c:strRef>
              <c:f>Sheet7!$K$4:$K$5</c:f>
              <c:strCache>
                <c:ptCount val="1"/>
                <c:pt idx="0">
                  <c:v>Services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Sheet7!$K$6:$K$8</c:f>
              <c:numCache>
                <c:formatCode>General</c:formatCode>
                <c:ptCount val="2"/>
                <c:pt idx="0">
                  <c:v>8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DBC-438E-A8B4-B0F1532FDCAF}"/>
            </c:ext>
          </c:extLst>
        </c:ser>
        <c:ser>
          <c:idx val="10"/>
          <c:order val="10"/>
          <c:tx>
            <c:strRef>
              <c:f>Sheet7!$L$4:$L$5</c:f>
              <c:strCache>
                <c:ptCount val="1"/>
                <c:pt idx="0">
                  <c:v>Support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Sheet7!$L$6:$L$8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DBC-438E-A8B4-B0F1532FDCAF}"/>
            </c:ext>
          </c:extLst>
        </c:ser>
        <c:ser>
          <c:idx val="11"/>
          <c:order val="11"/>
          <c:tx>
            <c:strRef>
              <c:f>Sheet7!$M$4:$M$5</c:f>
              <c:strCache>
                <c:ptCount val="1"/>
                <c:pt idx="0">
                  <c:v>Training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Sheet7!$M$6:$M$8</c:f>
              <c:numCache>
                <c:formatCode>General</c:formatCode>
                <c:ptCount val="2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DBC-438E-A8B4-B0F1532FDC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909409288"/>
        <c:axId val="909423624"/>
      </c:barChart>
      <c:catAx>
        <c:axId val="9094092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423624"/>
        <c:crosses val="autoZero"/>
        <c:auto val="1"/>
        <c:lblAlgn val="ctr"/>
        <c:lblOffset val="100"/>
        <c:noMultiLvlLbl val="0"/>
      </c:catAx>
      <c:valAx>
        <c:axId val="909423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409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[department analysis.xlsx]Sheet7!PivotTable3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percentStacked"/>
        <c:varyColors val="0"/>
        <c:ser>
          <c:idx val="0"/>
          <c:order val="0"/>
          <c:tx>
            <c:strRef>
              <c:f>Sheet7!$B$4:$B$5</c:f>
              <c:strCache>
                <c:ptCount val="1"/>
                <c:pt idx="0">
                  <c:v>Accounting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Sheet7!$B$6:$B$8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82-4657-A7B5-DEA5B5A0332C}"/>
            </c:ext>
          </c:extLst>
        </c:ser>
        <c:ser>
          <c:idx val="1"/>
          <c:order val="1"/>
          <c:tx>
            <c:strRef>
              <c:f>Sheet7!$C$4:$C$5</c:f>
              <c:strCache>
                <c:ptCount val="1"/>
                <c:pt idx="0">
                  <c:v>Business Development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Sheet7!$C$6:$C$8</c:f>
              <c:numCache>
                <c:formatCode>General</c:formatCode>
                <c:ptCount val="2"/>
                <c:pt idx="1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182-4657-A7B5-DEA5B5A0332C}"/>
            </c:ext>
          </c:extLst>
        </c:ser>
        <c:ser>
          <c:idx val="2"/>
          <c:order val="2"/>
          <c:tx>
            <c:strRef>
              <c:f>Sheet7!$D$4:$D$5</c:f>
              <c:strCache>
                <c:ptCount val="1"/>
                <c:pt idx="0">
                  <c:v>Engineering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Sheet7!$D$6:$D$8</c:f>
              <c:numCache>
                <c:formatCode>General</c:formatCode>
                <c:ptCount val="2"/>
                <c:pt idx="1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182-4657-A7B5-DEA5B5A0332C}"/>
            </c:ext>
          </c:extLst>
        </c:ser>
        <c:ser>
          <c:idx val="3"/>
          <c:order val="3"/>
          <c:tx>
            <c:strRef>
              <c:f>Sheet7!$E$4:$E$5</c:f>
              <c:strCache>
                <c:ptCount val="1"/>
                <c:pt idx="0">
                  <c:v>Human Resources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Sheet7!$E$6:$E$8</c:f>
              <c:numCache>
                <c:formatCode>General</c:formatCode>
                <c:ptCount val="2"/>
                <c:pt idx="1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182-4657-A7B5-DEA5B5A0332C}"/>
            </c:ext>
          </c:extLst>
        </c:ser>
        <c:ser>
          <c:idx val="4"/>
          <c:order val="4"/>
          <c:tx>
            <c:strRef>
              <c:f>Sheet7!$F$4:$F$5</c:f>
              <c:strCache>
                <c:ptCount val="1"/>
                <c:pt idx="0">
                  <c:v>Legal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Sheet7!$F$6:$F$8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182-4657-A7B5-DEA5B5A0332C}"/>
            </c:ext>
          </c:extLst>
        </c:ser>
        <c:ser>
          <c:idx val="5"/>
          <c:order val="5"/>
          <c:tx>
            <c:strRef>
              <c:f>Sheet7!$G$4:$G$5</c:f>
              <c:strCache>
                <c:ptCount val="1"/>
                <c:pt idx="0">
                  <c:v>Marketing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Sheet7!$G$6:$G$8</c:f>
              <c:numCache>
                <c:formatCode>General</c:formatCode>
                <c:ptCount val="2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182-4657-A7B5-DEA5B5A0332C}"/>
            </c:ext>
          </c:extLst>
        </c:ser>
        <c:ser>
          <c:idx val="6"/>
          <c:order val="6"/>
          <c:tx>
            <c:strRef>
              <c:f>Sheet7!$H$4:$H$5</c:f>
              <c:strCache>
                <c:ptCount val="1"/>
                <c:pt idx="0">
                  <c:v>Product Management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Sheet7!$H$6:$H$8</c:f>
              <c:numCache>
                <c:formatCode>General</c:formatCode>
                <c:ptCount val="2"/>
                <c:pt idx="0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182-4657-A7B5-DEA5B5A0332C}"/>
            </c:ext>
          </c:extLst>
        </c:ser>
        <c:ser>
          <c:idx val="7"/>
          <c:order val="7"/>
          <c:tx>
            <c:strRef>
              <c:f>Sheet7!$I$4:$I$5</c:f>
              <c:strCache>
                <c:ptCount val="1"/>
                <c:pt idx="0">
                  <c:v>Research and Development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Sheet7!$I$6:$I$8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182-4657-A7B5-DEA5B5A0332C}"/>
            </c:ext>
          </c:extLst>
        </c:ser>
        <c:ser>
          <c:idx val="8"/>
          <c:order val="8"/>
          <c:tx>
            <c:strRef>
              <c:f>Sheet7!$J$4:$J$5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Sheet7!$J$6:$J$8</c:f>
              <c:numCache>
                <c:formatCode>General</c:formatCode>
                <c:ptCount val="2"/>
                <c:pt idx="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182-4657-A7B5-DEA5B5A0332C}"/>
            </c:ext>
          </c:extLst>
        </c:ser>
        <c:ser>
          <c:idx val="9"/>
          <c:order val="9"/>
          <c:tx>
            <c:strRef>
              <c:f>Sheet7!$K$4:$K$5</c:f>
              <c:strCache>
                <c:ptCount val="1"/>
                <c:pt idx="0">
                  <c:v>Services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Sheet7!$K$6:$K$8</c:f>
              <c:numCache>
                <c:formatCode>General</c:formatCode>
                <c:ptCount val="2"/>
                <c:pt idx="1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182-4657-A7B5-DEA5B5A0332C}"/>
            </c:ext>
          </c:extLst>
        </c:ser>
        <c:ser>
          <c:idx val="10"/>
          <c:order val="10"/>
          <c:tx>
            <c:strRef>
              <c:f>Sheet7!$L$4:$L$5</c:f>
              <c:strCache>
                <c:ptCount val="1"/>
                <c:pt idx="0">
                  <c:v>Support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Sheet7!$L$6:$L$8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182-4657-A7B5-DEA5B5A0332C}"/>
            </c:ext>
          </c:extLst>
        </c:ser>
        <c:ser>
          <c:idx val="11"/>
          <c:order val="11"/>
          <c:tx>
            <c:strRef>
              <c:f>Sheet7!$M$4:$M$5</c:f>
              <c:strCache>
                <c:ptCount val="1"/>
                <c:pt idx="0">
                  <c:v>Training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Sheet7!$M$6:$M$8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8182-4657-A7B5-DEA5B5A033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87322376"/>
        <c:axId val="987324424"/>
      </c:lineChart>
      <c:catAx>
        <c:axId val="987322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7324424"/>
        <c:crosses val="autoZero"/>
        <c:auto val="1"/>
        <c:lblAlgn val="ctr"/>
        <c:lblOffset val="100"/>
        <c:noMultiLvlLbl val="0"/>
      </c:catAx>
      <c:valAx>
        <c:axId val="987324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7322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[department analysis.xlsx]Sheet7!PivotTable3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Sheet7!$B$4:$B$5</c:f>
              <c:strCache>
                <c:ptCount val="1"/>
                <c:pt idx="0">
                  <c:v>Accounting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Sheet7!$B$6:$B$8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AF-4BDB-88F9-F7229F0A57F6}"/>
            </c:ext>
          </c:extLst>
        </c:ser>
        <c:ser>
          <c:idx val="1"/>
          <c:order val="1"/>
          <c:tx>
            <c:strRef>
              <c:f>Sheet7!$C$4:$C$5</c:f>
              <c:strCache>
                <c:ptCount val="1"/>
                <c:pt idx="0">
                  <c:v>Business Development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Sheet7!$C$6:$C$8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AF-4BDB-88F9-F7229F0A57F6}"/>
            </c:ext>
          </c:extLst>
        </c:ser>
        <c:ser>
          <c:idx val="2"/>
          <c:order val="2"/>
          <c:tx>
            <c:strRef>
              <c:f>Sheet7!$D$4:$D$5</c:f>
              <c:strCache>
                <c:ptCount val="1"/>
                <c:pt idx="0">
                  <c:v>Engineering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Sheet7!$D$6:$D$8</c:f>
              <c:numCache>
                <c:formatCode>General</c:formatCode>
                <c:ptCount val="2"/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AF-4BDB-88F9-F7229F0A57F6}"/>
            </c:ext>
          </c:extLst>
        </c:ser>
        <c:ser>
          <c:idx val="3"/>
          <c:order val="3"/>
          <c:tx>
            <c:strRef>
              <c:f>Sheet7!$E$4:$E$5</c:f>
              <c:strCache>
                <c:ptCount val="1"/>
                <c:pt idx="0">
                  <c:v>Human Resources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Sheet7!$E$6:$E$8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4AF-4BDB-88F9-F7229F0A57F6}"/>
            </c:ext>
          </c:extLst>
        </c:ser>
        <c:ser>
          <c:idx val="4"/>
          <c:order val="4"/>
          <c:tx>
            <c:strRef>
              <c:f>Sheet7!$F$4:$F$5</c:f>
              <c:strCache>
                <c:ptCount val="1"/>
                <c:pt idx="0">
                  <c:v>Legal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Sheet7!$F$6:$F$8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4AF-4BDB-88F9-F7229F0A57F6}"/>
            </c:ext>
          </c:extLst>
        </c:ser>
        <c:ser>
          <c:idx val="5"/>
          <c:order val="5"/>
          <c:tx>
            <c:strRef>
              <c:f>Sheet7!$G$4:$G$5</c:f>
              <c:strCache>
                <c:ptCount val="1"/>
                <c:pt idx="0">
                  <c:v>Marketing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Sheet7!$G$6:$G$8</c:f>
              <c:numCache>
                <c:formatCode>General</c:formatCode>
                <c:ptCount val="2"/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4AF-4BDB-88F9-F7229F0A57F6}"/>
            </c:ext>
          </c:extLst>
        </c:ser>
        <c:ser>
          <c:idx val="6"/>
          <c:order val="6"/>
          <c:tx>
            <c:strRef>
              <c:f>Sheet7!$H$4:$H$5</c:f>
              <c:strCache>
                <c:ptCount val="1"/>
                <c:pt idx="0">
                  <c:v>Product Management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Sheet7!$H$6:$H$8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4AF-4BDB-88F9-F7229F0A57F6}"/>
            </c:ext>
          </c:extLst>
        </c:ser>
        <c:ser>
          <c:idx val="7"/>
          <c:order val="7"/>
          <c:tx>
            <c:strRef>
              <c:f>Sheet7!$I$4:$I$5</c:f>
              <c:strCache>
                <c:ptCount val="1"/>
                <c:pt idx="0">
                  <c:v>Research and Development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Sheet7!$I$6:$I$8</c:f>
              <c:numCache>
                <c:formatCode>General</c:formatCode>
                <c:ptCount val="2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4AF-4BDB-88F9-F7229F0A57F6}"/>
            </c:ext>
          </c:extLst>
        </c:ser>
        <c:ser>
          <c:idx val="8"/>
          <c:order val="8"/>
          <c:tx>
            <c:strRef>
              <c:f>Sheet7!$J$4:$J$5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Sheet7!$J$6:$J$8</c:f>
              <c:numCache>
                <c:formatCode>General</c:formatCode>
                <c:ptCount val="2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4AF-4BDB-88F9-F7229F0A57F6}"/>
            </c:ext>
          </c:extLst>
        </c:ser>
        <c:ser>
          <c:idx val="9"/>
          <c:order val="9"/>
          <c:tx>
            <c:strRef>
              <c:f>Sheet7!$K$4:$K$5</c:f>
              <c:strCache>
                <c:ptCount val="1"/>
                <c:pt idx="0">
                  <c:v>Services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Sheet7!$K$6:$K$8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4AF-4BDB-88F9-F7229F0A57F6}"/>
            </c:ext>
          </c:extLst>
        </c:ser>
        <c:ser>
          <c:idx val="10"/>
          <c:order val="10"/>
          <c:tx>
            <c:strRef>
              <c:f>Sheet7!$L$4:$L$5</c:f>
              <c:strCache>
                <c:ptCount val="1"/>
                <c:pt idx="0">
                  <c:v>Support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Sheet7!$L$6:$L$8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4AF-4BDB-88F9-F7229F0A57F6}"/>
            </c:ext>
          </c:extLst>
        </c:ser>
        <c:ser>
          <c:idx val="11"/>
          <c:order val="11"/>
          <c:tx>
            <c:strRef>
              <c:f>Sheet7!$M$4:$M$5</c:f>
              <c:strCache>
                <c:ptCount val="1"/>
                <c:pt idx="0">
                  <c:v>Training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Sheet7!$M$6:$M$8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74AF-4BDB-88F9-F7229F0A57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0677384"/>
        <c:axId val="840683528"/>
      </c:barChart>
      <c:catAx>
        <c:axId val="840677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0683528"/>
        <c:crosses val="autoZero"/>
        <c:auto val="1"/>
        <c:lblAlgn val="ctr"/>
        <c:lblOffset val="100"/>
        <c:noMultiLvlLbl val="0"/>
      </c:catAx>
      <c:valAx>
        <c:axId val="840683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0677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6275" y="3040529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GB" sz="2400" dirty="0" err="1"/>
              <a:t>s.Nega</a:t>
            </a:r>
            <a:r>
              <a:rPr lang="en-GB" sz="2400" dirty="0"/>
              <a:t> </a:t>
            </a:r>
            <a:r>
              <a:rPr lang="en-IN" sz="2400" dirty="0"/>
              <a:t>begum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REGISTER NO:3122084</a:t>
            </a:r>
            <a:r>
              <a:rPr lang="en-IN" sz="2400" dirty="0"/>
              <a:t>09</a:t>
            </a:r>
            <a:r>
              <a:rPr lang="en-US" sz="2400" dirty="0"/>
              <a:t> and NM Id:asunm13303122084</a:t>
            </a:r>
            <a:r>
              <a:rPr lang="en-IN" sz="2400"/>
              <a:t>09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/>
              <a:t>B.Com</a:t>
            </a:r>
            <a:r>
              <a:rPr lang="en-US" sz="2400" dirty="0"/>
              <a:t>[Accounting and Finance]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COLLEGE:  Chellammal women's college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BAAC5D-A90E-A360-4B76-3BF8CE776D8C}"/>
              </a:ext>
            </a:extLst>
          </p:cNvPr>
          <p:cNvSpPr txBox="1"/>
          <p:nvPr/>
        </p:nvSpPr>
        <p:spPr>
          <a:xfrm>
            <a:off x="10363200" y="922615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86462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2B0B3B-E4A5-62FB-1453-6ABA1FE437E8}"/>
              </a:ext>
            </a:extLst>
          </p:cNvPr>
          <p:cNvSpPr txBox="1"/>
          <p:nvPr/>
        </p:nvSpPr>
        <p:spPr>
          <a:xfrm>
            <a:off x="1661571" y="1226867"/>
            <a:ext cx="8845176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Trebuchet MS"/>
                <a:ea typeface="Calibri"/>
                <a:cs typeface="Calibri"/>
              </a:rPr>
              <a:t>1.Data collection:</a:t>
            </a:r>
          </a:p>
          <a:p>
            <a:r>
              <a:rPr lang="en-GB" sz="2400" dirty="0">
                <a:latin typeface="Trebuchet MS"/>
                <a:ea typeface="Calibri"/>
                <a:cs typeface="Calibri"/>
              </a:rPr>
              <a:t>   </a:t>
            </a:r>
            <a:r>
              <a:rPr lang="en-GB" sz="2400" dirty="0">
                <a:latin typeface="Calibri"/>
                <a:ea typeface="Calibri"/>
                <a:cs typeface="Calibri"/>
              </a:rPr>
              <a:t>Source</a:t>
            </a:r>
            <a:endParaRPr lang="en-GB" sz="2000" dirty="0">
              <a:latin typeface="Trebuchet MS"/>
              <a:ea typeface="Calibri"/>
              <a:cs typeface="Calibri"/>
            </a:endParaRP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    Fields</a:t>
            </a: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    Validation</a:t>
            </a:r>
          </a:p>
          <a:p>
            <a:endParaRPr lang="en-GB" sz="2400" dirty="0">
              <a:latin typeface="Calibri"/>
              <a:ea typeface="Calibri"/>
              <a:cs typeface="Calibri"/>
            </a:endParaRP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2. Data Preparation:</a:t>
            </a: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    Data cleaning</a:t>
            </a: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    Categorization</a:t>
            </a: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    Aggregation</a:t>
            </a:r>
          </a:p>
          <a:p>
            <a:endParaRPr lang="en-GB" sz="2400" dirty="0">
              <a:latin typeface="Calibri"/>
              <a:ea typeface="Calibri"/>
              <a:cs typeface="Calibri"/>
            </a:endParaRP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3.Data Analysis:</a:t>
            </a: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    Pivot Table</a:t>
            </a: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    Charts/Graphs</a:t>
            </a: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    Slicers</a:t>
            </a: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86462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CF0B3A-CC50-2A21-1C4E-562E7B96BDF4}"/>
              </a:ext>
            </a:extLst>
          </p:cNvPr>
          <p:cNvSpPr txBox="1"/>
          <p:nvPr/>
        </p:nvSpPr>
        <p:spPr>
          <a:xfrm>
            <a:off x="1673693" y="1050393"/>
            <a:ext cx="8591176" cy="600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ea typeface="Calibri"/>
                <a:cs typeface="Calibri"/>
              </a:rPr>
              <a:t>4. </a:t>
            </a:r>
            <a:r>
              <a:rPr lang="en-GB" sz="2400" dirty="0" err="1">
                <a:ea typeface="Calibri"/>
                <a:cs typeface="Calibri"/>
              </a:rPr>
              <a:t>Visulization</a:t>
            </a:r>
            <a:r>
              <a:rPr lang="en-GB" sz="2400" dirty="0">
                <a:ea typeface="Calibri"/>
                <a:cs typeface="Calibri"/>
              </a:rPr>
              <a:t>:</a:t>
            </a:r>
          </a:p>
          <a:p>
            <a:r>
              <a:rPr lang="en-GB" sz="2400" dirty="0">
                <a:ea typeface="Calibri"/>
                <a:cs typeface="Calibri"/>
              </a:rPr>
              <a:t>    Graphical Representation</a:t>
            </a:r>
          </a:p>
          <a:p>
            <a:r>
              <a:rPr lang="en-GB" sz="2400" dirty="0">
                <a:ea typeface="Calibri"/>
                <a:cs typeface="Calibri"/>
              </a:rPr>
              <a:t>    Dashboard Layout</a:t>
            </a:r>
          </a:p>
          <a:p>
            <a:endParaRPr lang="en-GB" sz="2400" dirty="0">
              <a:ea typeface="Calibri"/>
              <a:cs typeface="Calibri"/>
            </a:endParaRPr>
          </a:p>
          <a:p>
            <a:r>
              <a:rPr lang="en-GB" sz="2400">
                <a:ea typeface="Calibri"/>
                <a:cs typeface="Calibri"/>
              </a:rPr>
              <a:t>5 .Interpretation:</a:t>
            </a:r>
          </a:p>
          <a:p>
            <a:r>
              <a:rPr lang="en-GB" sz="2400" dirty="0">
                <a:ea typeface="Calibri"/>
                <a:cs typeface="Calibri"/>
              </a:rPr>
              <a:t>    Insight Extraction</a:t>
            </a:r>
          </a:p>
          <a:p>
            <a:r>
              <a:rPr lang="en-GB" sz="2400" dirty="0">
                <a:ea typeface="Calibri"/>
                <a:cs typeface="Calibri"/>
              </a:rPr>
              <a:t>    Reporting</a:t>
            </a:r>
          </a:p>
          <a:p>
            <a:endParaRPr lang="en-GB" sz="2400" dirty="0">
              <a:ea typeface="Calibri"/>
              <a:cs typeface="Calibri"/>
            </a:endParaRPr>
          </a:p>
          <a:p>
            <a:r>
              <a:rPr lang="en-GB" sz="2400" dirty="0">
                <a:ea typeface="Calibri"/>
                <a:cs typeface="Calibri"/>
              </a:rPr>
              <a:t>6. End-user interaction:</a:t>
            </a:r>
          </a:p>
          <a:p>
            <a:r>
              <a:rPr lang="en-GB" sz="2400" dirty="0">
                <a:ea typeface="Calibri"/>
                <a:cs typeface="Calibri"/>
              </a:rPr>
              <a:t>    Interaction Elements</a:t>
            </a:r>
          </a:p>
          <a:p>
            <a:r>
              <a:rPr lang="en-GB" sz="2400" dirty="0">
                <a:ea typeface="Calibri"/>
                <a:cs typeface="Calibri"/>
              </a:rPr>
              <a:t>    User Guidance</a:t>
            </a:r>
          </a:p>
          <a:p>
            <a:endParaRPr lang="en-GB" sz="2400" dirty="0">
              <a:ea typeface="Calibri"/>
              <a:cs typeface="Calibri"/>
            </a:endParaRPr>
          </a:p>
          <a:p>
            <a:r>
              <a:rPr lang="en-GB" sz="2400" dirty="0">
                <a:ea typeface="Calibri"/>
                <a:cs typeface="Calibri"/>
              </a:rPr>
              <a:t>7. Review and Refinement:</a:t>
            </a:r>
          </a:p>
          <a:p>
            <a:r>
              <a:rPr lang="en-GB" sz="2400" dirty="0">
                <a:ea typeface="Calibri"/>
                <a:cs typeface="Calibri"/>
              </a:rPr>
              <a:t>    Feedback Loop</a:t>
            </a:r>
          </a:p>
          <a:p>
            <a:r>
              <a:rPr lang="en-GB" sz="2400" dirty="0">
                <a:ea typeface="Calibri"/>
                <a:cs typeface="Calibri"/>
              </a:rPr>
              <a:t>    Updates</a:t>
            </a:r>
          </a:p>
          <a:p>
            <a:r>
              <a:rPr lang="en-GB" sz="2400" dirty="0">
                <a:ea typeface="Calibri"/>
                <a:cs typeface="Calibri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79924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07622" y="38711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0A7B61B-2B91-D2C5-180B-47229512945A}"/>
              </a:ext>
              <a:ext uri="{147F2762-F138-4A5C-976F-8EAC2B608ADB}">
                <a16:predDERef xmlns:a16="http://schemas.microsoft.com/office/drawing/2014/main" pred="{1F7C8F4D-63A3-90C9-1286-4BE1A9821D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5061394"/>
              </p:ext>
            </p:extLst>
          </p:nvPr>
        </p:nvGraphicFramePr>
        <p:xfrm>
          <a:off x="939380" y="1961610"/>
          <a:ext cx="6929885" cy="4267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EE3EF02-C44F-2A6A-BE14-D585A390F295}"/>
              </a:ext>
            </a:extLst>
          </p:cNvPr>
          <p:cNvSpPr txBox="1"/>
          <p:nvPr/>
        </p:nvSpPr>
        <p:spPr>
          <a:xfrm>
            <a:off x="3304537" y="1261542"/>
            <a:ext cx="24503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 b="1" u="sng" dirty="0">
                <a:latin typeface="Aptos Display"/>
                <a:ea typeface="Calibri"/>
                <a:cs typeface="Calibri"/>
              </a:rPr>
              <a:t>Permanent</a:t>
            </a:r>
            <a:endParaRPr lang="en-GB" u="sng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 flipH="1">
            <a:off x="8893834" y="228959"/>
            <a:ext cx="289524" cy="309473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1BCD784-3673-E25F-53D9-4773A3D61C08}"/>
              </a:ext>
              <a:ext uri="{147F2762-F138-4A5C-976F-8EAC2B608ADB}">
                <a16:predDERef xmlns:a16="http://schemas.microsoft.com/office/drawing/2014/main" pred="{1F7C8F4D-63A3-90C9-1286-4BE1A9821D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5415618"/>
              </p:ext>
            </p:extLst>
          </p:nvPr>
        </p:nvGraphicFramePr>
        <p:xfrm>
          <a:off x="1385078" y="1832214"/>
          <a:ext cx="7965054" cy="4252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F7A4E57-CD66-43A0-B980-1B57B155FD11}"/>
              </a:ext>
            </a:extLst>
          </p:cNvPr>
          <p:cNvSpPr txBox="1"/>
          <p:nvPr/>
        </p:nvSpPr>
        <p:spPr>
          <a:xfrm>
            <a:off x="3887243" y="1150188"/>
            <a:ext cx="363070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 u="sng" dirty="0">
                <a:latin typeface="Trebuchet MS"/>
                <a:ea typeface="Calibri"/>
                <a:cs typeface="Calibri"/>
              </a:rPr>
              <a:t>Temporary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3214581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37018" y="2289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F7C8F4D-63A3-90C9-1286-4BE1A9821DF8}"/>
              </a:ext>
              <a:ext uri="{147F2762-F138-4A5C-976F-8EAC2B608ADB}">
                <a16:predDERef xmlns:a16="http://schemas.microsoft.com/office/drawing/2014/main" pred="{86246E5E-2C5C-C4BC-96C9-FC709CB5D7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4924221"/>
              </p:ext>
            </p:extLst>
          </p:nvPr>
        </p:nvGraphicFramePr>
        <p:xfrm>
          <a:off x="344427" y="1917042"/>
          <a:ext cx="8608623" cy="4557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2DA934F-8931-35BC-92B9-ED156892ECA4}"/>
              </a:ext>
            </a:extLst>
          </p:cNvPr>
          <p:cNvSpPr txBox="1"/>
          <p:nvPr/>
        </p:nvSpPr>
        <p:spPr>
          <a:xfrm>
            <a:off x="3480448" y="1148215"/>
            <a:ext cx="261470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u="sng" dirty="0">
                <a:latin typeface="Trebuchet MS"/>
                <a:ea typeface="Calibri"/>
                <a:cs typeface="Calibri"/>
              </a:rPr>
              <a:t>Fixed term</a:t>
            </a:r>
            <a:endParaRPr lang="en-GB" u="sng" dirty="0" err="1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8295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40AA46-ED5C-46FF-5B4B-3547C69367D6}"/>
              </a:ext>
            </a:extLst>
          </p:cNvPr>
          <p:cNvSpPr txBox="1"/>
          <p:nvPr/>
        </p:nvSpPr>
        <p:spPr>
          <a:xfrm>
            <a:off x="751287" y="1721054"/>
            <a:ext cx="7519358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ea typeface="Calibri"/>
                <a:cs typeface="Calibri"/>
              </a:rPr>
              <a:t>This department analysis project provides a clear overview of gender distribution across various departments within the organization. The data reveals a balanced gender ration overall ,with 16 female and 17 male employees across 10 departments. Some departments, like "Support" and "Training", show a higher </a:t>
            </a:r>
          </a:p>
          <a:p>
            <a:r>
              <a:rPr lang="en-GB" sz="2400" dirty="0">
                <a:ea typeface="Calibri"/>
                <a:cs typeface="Calibri"/>
              </a:rPr>
              <a:t>Concentration of male employees, suggesting potential</a:t>
            </a:r>
          </a:p>
          <a:p>
            <a:r>
              <a:rPr lang="en-GB" sz="2400" dirty="0">
                <a:ea typeface="Calibri"/>
                <a:cs typeface="Calibri"/>
              </a:rPr>
              <a:t>Areas for improving gender diversity.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>
                <a:solidFill>
                  <a:srgbClr val="0F0F0F"/>
                </a:solidFill>
                <a:latin typeface="Times New Roman"/>
                <a:cs typeface="Times New Roman"/>
              </a:rPr>
              <a:t>Department Performance Analysis using Excel</a:t>
            </a:r>
            <a:endParaRPr lang="en-IN" sz="2800">
              <a:solidFill>
                <a:srgbClr val="7030A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708781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/>
              <a:t>P</a:t>
            </a:r>
            <a:r>
              <a:rPr sz="4250" spc="15"/>
              <a:t>ROB</a:t>
            </a:r>
            <a:r>
              <a:rPr sz="4250" spc="55"/>
              <a:t>L</a:t>
            </a:r>
            <a:r>
              <a:rPr sz="4250" spc="-20"/>
              <a:t>E</a:t>
            </a:r>
            <a:r>
              <a:rPr sz="4250" spc="20"/>
              <a:t>M</a:t>
            </a:r>
            <a:r>
              <a:rPr sz="4250"/>
              <a:t>	</a:t>
            </a:r>
            <a:r>
              <a:rPr lang="en-GB" sz="4250" spc="10"/>
              <a:t>S</a:t>
            </a:r>
            <a:r>
              <a:rPr lang="en-GB" sz="4250" spc="-370"/>
              <a:t>T</a:t>
            </a:r>
            <a:r>
              <a:rPr lang="en-GB" sz="4250" spc="-375"/>
              <a:t>A</a:t>
            </a:r>
            <a:r>
              <a:rPr lang="en-GB" sz="4250" spc="15"/>
              <a:t>T</a:t>
            </a:r>
            <a:r>
              <a:rPr lang="en-GB" sz="4250" spc="-10"/>
              <a:t>E</a:t>
            </a:r>
            <a:r>
              <a:rPr lang="en-GB" sz="4250" spc="-20"/>
              <a:t>ME</a:t>
            </a:r>
            <a:r>
              <a:rPr lang="en-GB" sz="4250" spc="1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F6C264-897D-A2B5-5DB6-E55CFF1FF565}"/>
              </a:ext>
            </a:extLst>
          </p:cNvPr>
          <p:cNvSpPr txBox="1"/>
          <p:nvPr/>
        </p:nvSpPr>
        <p:spPr>
          <a:xfrm>
            <a:off x="829093" y="2280362"/>
            <a:ext cx="716076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Calibri"/>
                <a:ea typeface="Calibri"/>
                <a:cs typeface="Calibri"/>
              </a:rPr>
              <a:t>Department analysis helps companies assess the performance, efficiency, and resource allocation within specific areas of the business.</a:t>
            </a: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It enables better decision-making, cost management, and strategic planning  to achieve overall company goals.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343619" y="1860429"/>
            <a:ext cx="189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65D2D4-9EF8-CAD2-5651-BC085A129AE2}"/>
              </a:ext>
            </a:extLst>
          </p:cNvPr>
          <p:cNvSpPr txBox="1"/>
          <p:nvPr/>
        </p:nvSpPr>
        <p:spPr>
          <a:xfrm>
            <a:off x="478117" y="2151529"/>
            <a:ext cx="7903882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>
                <a:ea typeface="Calibri"/>
                <a:cs typeface="Calibri"/>
              </a:rPr>
              <a:t>Department analysis highlights the gender distribution across various departments within an organization. The data is categorized by department and gender showing the number of female and male employees in </a:t>
            </a:r>
            <a:r>
              <a:rPr lang="en-GB" sz="2800" dirty="0" err="1">
                <a:ea typeface="Calibri"/>
                <a:cs typeface="Calibri"/>
              </a:rPr>
              <a:t>eacch</a:t>
            </a:r>
            <a:r>
              <a:rPr lang="en-GB" sz="2800" dirty="0">
                <a:ea typeface="Calibri"/>
                <a:cs typeface="Calibri"/>
              </a:rPr>
              <a:t> department.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FFEE53-2959-049B-1E01-AFFB9827E76A}"/>
              </a:ext>
            </a:extLst>
          </p:cNvPr>
          <p:cNvSpPr txBox="1"/>
          <p:nvPr/>
        </p:nvSpPr>
        <p:spPr>
          <a:xfrm>
            <a:off x="790190" y="2182257"/>
            <a:ext cx="606611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ea typeface="Calibri"/>
                <a:cs typeface="Calibri"/>
              </a:rPr>
              <a:t>1.HR Managers</a:t>
            </a:r>
          </a:p>
          <a:p>
            <a:endParaRPr lang="en-GB" sz="2400" dirty="0">
              <a:ea typeface="Calibri"/>
              <a:cs typeface="Calibri"/>
            </a:endParaRPr>
          </a:p>
          <a:p>
            <a:r>
              <a:rPr lang="en-GB" sz="2400" dirty="0">
                <a:ea typeface="Calibri"/>
                <a:cs typeface="Calibri"/>
              </a:rPr>
              <a:t>2.Department Heads</a:t>
            </a:r>
          </a:p>
          <a:p>
            <a:endParaRPr lang="en-GB" sz="2400" dirty="0">
              <a:ea typeface="Calibri"/>
              <a:cs typeface="Calibri"/>
            </a:endParaRPr>
          </a:p>
          <a:p>
            <a:r>
              <a:rPr lang="en-GB" sz="2400" dirty="0">
                <a:ea typeface="Calibri"/>
                <a:cs typeface="Calibri"/>
              </a:rPr>
              <a:t>3.Executive Management</a:t>
            </a:r>
          </a:p>
          <a:p>
            <a:endParaRPr lang="en-GB" sz="2400" dirty="0">
              <a:ea typeface="Calibri"/>
              <a:cs typeface="Calibri"/>
            </a:endParaRPr>
          </a:p>
          <a:p>
            <a:r>
              <a:rPr lang="en-GB" sz="2400" dirty="0">
                <a:ea typeface="Calibri"/>
                <a:cs typeface="Calibri"/>
              </a:rPr>
              <a:t>4.Stakeholders or Investors</a:t>
            </a:r>
          </a:p>
          <a:p>
            <a:endParaRPr lang="en-GB" sz="2400" dirty="0">
              <a:ea typeface="Calibri"/>
              <a:cs typeface="Calibri"/>
            </a:endParaRPr>
          </a:p>
          <a:p>
            <a:r>
              <a:rPr lang="en-GB" sz="2400" dirty="0">
                <a:ea typeface="Calibri"/>
                <a:cs typeface="Calibri"/>
              </a:rPr>
              <a:t>5.Employees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677227-8842-9EE2-D450-A0D921611FB2}"/>
              </a:ext>
            </a:extLst>
          </p:cNvPr>
          <p:cNvSpPr txBox="1"/>
          <p:nvPr/>
        </p:nvSpPr>
        <p:spPr>
          <a:xfrm>
            <a:off x="3242235" y="2286000"/>
            <a:ext cx="627529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Calibri"/>
                <a:ea typeface="Calibri"/>
                <a:cs typeface="Calibri"/>
              </a:rPr>
              <a:t>Conditional formatting – missing</a:t>
            </a: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Filter – remove</a:t>
            </a: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Formula – Performance</a:t>
            </a: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Pivot-summary</a:t>
            </a: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Graph-data visualization</a:t>
            </a:r>
          </a:p>
          <a:p>
            <a:endParaRPr lang="en-GB" sz="2400" dirty="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898EA-DA47-FDB9-D24B-D61DADC9F416}"/>
              </a:ext>
            </a:extLst>
          </p:cNvPr>
          <p:cNvSpPr txBox="1"/>
          <p:nvPr/>
        </p:nvSpPr>
        <p:spPr>
          <a:xfrm>
            <a:off x="1953065" y="1715134"/>
            <a:ext cx="827769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Trebuchet MS"/>
                <a:ea typeface="Calibri"/>
                <a:cs typeface="Calibri"/>
              </a:rPr>
              <a:t>Employee=- Kaggle</a:t>
            </a:r>
          </a:p>
          <a:p>
            <a:r>
              <a:rPr lang="en-GB" sz="2400">
                <a:latin typeface="Trebuchet MS"/>
                <a:ea typeface="Calibri"/>
                <a:cs typeface="Calibri"/>
              </a:rPr>
              <a:t>26-features</a:t>
            </a:r>
          </a:p>
          <a:p>
            <a:r>
              <a:rPr lang="en-GB" sz="2400">
                <a:latin typeface="Trebuchet MS"/>
                <a:ea typeface="Calibri"/>
                <a:cs typeface="Calibri"/>
              </a:rPr>
              <a:t>3 features</a:t>
            </a:r>
          </a:p>
          <a:p>
            <a:r>
              <a:rPr lang="en-GB" sz="2400">
                <a:latin typeface="Trebuchet MS"/>
                <a:ea typeface="Calibri"/>
                <a:cs typeface="Calibri"/>
              </a:rPr>
              <a:t>Department</a:t>
            </a:r>
          </a:p>
          <a:p>
            <a:r>
              <a:rPr lang="en-GB" sz="2400" dirty="0">
                <a:latin typeface="Trebuchet MS"/>
                <a:ea typeface="Calibri"/>
                <a:cs typeface="Calibri"/>
              </a:rPr>
              <a:t>Emp – type</a:t>
            </a:r>
          </a:p>
          <a:p>
            <a:r>
              <a:rPr lang="en-GB" sz="2400" dirty="0">
                <a:latin typeface="Trebuchet MS"/>
                <a:ea typeface="Calibri"/>
                <a:cs typeface="Calibri"/>
              </a:rPr>
              <a:t>Gender- male female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681128-5640-31BD-00B3-C4B7F67A336E}"/>
              </a:ext>
            </a:extLst>
          </p:cNvPr>
          <p:cNvSpPr txBox="1"/>
          <p:nvPr/>
        </p:nvSpPr>
        <p:spPr>
          <a:xfrm>
            <a:off x="2599764" y="2136587"/>
            <a:ext cx="664882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arenR"/>
            </a:pPr>
            <a:r>
              <a:rPr lang="en-GB" sz="2400" dirty="0">
                <a:latin typeface="Trebuchet MS"/>
                <a:ea typeface="Calibri"/>
                <a:cs typeface="Calibri"/>
              </a:rPr>
              <a:t>Clear Visual Representation</a:t>
            </a:r>
          </a:p>
          <a:p>
            <a:pPr marL="457200" indent="-457200">
              <a:buAutoNum type="arabicParenR"/>
            </a:pPr>
            <a:r>
              <a:rPr lang="en-GB" sz="2400" dirty="0">
                <a:latin typeface="Trebuchet MS"/>
                <a:ea typeface="Calibri"/>
                <a:cs typeface="Calibri"/>
              </a:rPr>
              <a:t>Balanced Clear Distribution</a:t>
            </a:r>
          </a:p>
          <a:p>
            <a:pPr marL="457200" indent="-457200">
              <a:buAutoNum type="arabicParenR"/>
            </a:pPr>
            <a:r>
              <a:rPr lang="en-GB" sz="2400" dirty="0">
                <a:latin typeface="Trebuchet MS"/>
                <a:ea typeface="Calibri"/>
                <a:cs typeface="Calibri"/>
              </a:rPr>
              <a:t>Comprehensive Data</a:t>
            </a:r>
          </a:p>
          <a:p>
            <a:pPr marL="457200" indent="-457200">
              <a:buAutoNum type="arabicParenR"/>
            </a:pPr>
            <a:r>
              <a:rPr lang="en-GB" sz="2400" dirty="0">
                <a:latin typeface="Trebuchet MS"/>
                <a:ea typeface="Calibri"/>
                <a:cs typeface="Calibri"/>
              </a:rPr>
              <a:t>Effective Use of Slicers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Madhumitha P</cp:lastModifiedBy>
  <cp:revision>381</cp:revision>
  <dcterms:created xsi:type="dcterms:W3CDTF">2024-03-29T15:07:22Z</dcterms:created>
  <dcterms:modified xsi:type="dcterms:W3CDTF">2024-09-02T08:26:41Z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