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3" name="Feyaz Bak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12T07:16:14.233">
    <p:pos x="6000" y="0"/>
    <p:text>Me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10-12T07:19:22.682">
    <p:pos x="6000" y="0"/>
    <p:text>Bhadra</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10-12T07:19:52.385">
    <p:pos x="6000" y="0"/>
    <p:text>Bhadra</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1-10-12T07:20:02.742">
    <p:pos x="6000" y="0"/>
    <p:text>Me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10-12T18:13:08.794">
    <p:pos x="6000" y="0"/>
    <p:text>Feyaz</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10-12T18:13:18.560">
    <p:pos x="6000" y="0"/>
    <p:text>Feyaz</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10-12T07:17:09.585">
    <p:pos x="6000" y="0"/>
    <p:text>Bhadra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10-12T07:17:29.004">
    <p:pos x="6000" y="0"/>
    <p:text>Bhadra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10-12T18:12:21.601">
    <p:pos x="6000" y="0"/>
    <p:text>Bhadra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10-12T07:18:03.114">
    <p:pos x="6000" y="0"/>
    <p:text>Bhadra</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10-12T18:12:32.991">
    <p:pos x="6000" y="0"/>
    <p:text>Bhadra</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10-12T18:15:41.304">
    <p:pos x="6000" y="0"/>
    <p:text>Me</p:text>
  </p:cm>
  <p:cm authorId="0" idx="10" dt="2021-10-12T18:15:41.304">
    <p:pos x="6000" y="0"/>
    <p:text>Bhadra does 2 and 3</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5a333a0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5a333a0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b382c902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b382c902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b382c902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b382c90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097c1a5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097c1a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a333a05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a333a0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b382c902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b382c902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097c1a5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097c1a5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97c1a5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97c1a5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382c90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382c90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b382c902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b382c902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b3888e49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3888e49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097c1a5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097c1a5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b382c902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b382c902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097c1a55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097c1a55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097c1a55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097c1a55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97c1a55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97c1a55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b382c902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b382c902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3888e49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3888e49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3888e4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3888e4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3888e4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3888e4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382c9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382c9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b382c90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b382c90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382c90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382c90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382c902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382c902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comments" Target="../comments/commen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comments" Target="../comments/comment1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DWDM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Hotel Recommender System from Zomato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Cleaning Decisions (contd.)</a:t>
            </a:r>
            <a:endParaRPr/>
          </a:p>
          <a:p>
            <a:pPr indent="0" lvl="0" marL="0" rtl="0" algn="l">
              <a:spcBef>
                <a:spcPts val="0"/>
              </a:spcBef>
              <a:spcAft>
                <a:spcPts val="0"/>
              </a:spcAft>
              <a:buNone/>
            </a:pPr>
            <a:r>
              <a:t/>
            </a:r>
            <a:endParaRPr/>
          </a:p>
        </p:txBody>
      </p:sp>
      <p:sp>
        <p:nvSpPr>
          <p:cNvPr id="123" name="Google Shape;123;p22"/>
          <p:cNvSpPr txBox="1"/>
          <p:nvPr/>
        </p:nvSpPr>
        <p:spPr>
          <a:xfrm>
            <a:off x="259025" y="888100"/>
            <a:ext cx="81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p:txBody>
      </p:sp>
      <p:pic>
        <p:nvPicPr>
          <p:cNvPr id="124" name="Google Shape;124;p22"/>
          <p:cNvPicPr preferRelativeResize="0"/>
          <p:nvPr/>
        </p:nvPicPr>
        <p:blipFill rotWithShape="1">
          <a:blip r:embed="rId3">
            <a:alphaModFix/>
          </a:blip>
          <a:srcRect b="0" l="1814" r="10118" t="0"/>
          <a:stretch/>
        </p:blipFill>
        <p:spPr>
          <a:xfrm>
            <a:off x="22700" y="1534725"/>
            <a:ext cx="8902150" cy="207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Augmentation</a:t>
            </a:r>
            <a:endParaRPr/>
          </a:p>
        </p:txBody>
      </p:sp>
      <p:sp>
        <p:nvSpPr>
          <p:cNvPr id="130" name="Google Shape;130;p23"/>
          <p:cNvSpPr txBox="1"/>
          <p:nvPr/>
        </p:nvSpPr>
        <p:spPr>
          <a:xfrm>
            <a:off x="277550" y="925100"/>
            <a:ext cx="73416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1. </a:t>
            </a:r>
            <a:r>
              <a:rPr lang="en" sz="1800">
                <a:solidFill>
                  <a:schemeClr val="lt2"/>
                </a:solidFill>
                <a:latin typeface="Roboto"/>
                <a:ea typeface="Roboto"/>
                <a:cs typeface="Roboto"/>
                <a:sym typeface="Roboto"/>
              </a:rPr>
              <a:t>Used the ‘address’ column to find latitude and longitude using Google Maps Geocode.</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2.Created a ‘food_items’ column by merging ‘menu_item’ and ‘dish_liked’.</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Some entries didn’t have their menu listed, but had their popular dishes listed. We combined the two columns to form the complete menu, and prioritise queries according to whether a dish is popular there, or just on the menu.</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Augmentation (contd.)</a:t>
            </a:r>
            <a:endParaRPr/>
          </a:p>
        </p:txBody>
      </p:sp>
      <p:sp>
        <p:nvSpPr>
          <p:cNvPr id="136" name="Google Shape;136;p24"/>
          <p:cNvSpPr txBox="1"/>
          <p:nvPr/>
        </p:nvSpPr>
        <p:spPr>
          <a:xfrm>
            <a:off x="333025" y="999100"/>
            <a:ext cx="82704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3.Classified the food items into their appropriate segments using NLP.</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The ‘food_items’ column was converted into a .csv file which was then processing using NLP techniques. We made meta-labels(topic_keywords) based on the overview of the data. Also, we defined the labels(topic_labels) before training the model. We then converted each keyword to a vector using GloVe. Following this, we converted our data into vectors as well. Finally, we computed a similarity matrix of each keyword to each topic, which gave us the output.</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4. Used the percentages of food items of each category (veg, nonveg, dessert, etc), to classify whether the restaurant serves a category of food. We can use this as part of the preference data for recommendations.</a:t>
            </a:r>
            <a:endParaRPr sz="1800">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Augmentation (contd.)</a:t>
            </a:r>
            <a:endParaRPr/>
          </a:p>
        </p:txBody>
      </p:sp>
      <p:sp>
        <p:nvSpPr>
          <p:cNvPr id="142" name="Google Shape;142;p25"/>
          <p:cNvSpPr txBox="1"/>
          <p:nvPr/>
        </p:nvSpPr>
        <p:spPr>
          <a:xfrm>
            <a:off x="333025" y="999100"/>
            <a:ext cx="8270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5. Used googlemaps API to generate a graph of locations. Now, when a user searches for restaurants, we can present results only from the vicinity of that location.</a:t>
            </a:r>
            <a:endParaRPr sz="1800">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148" name="Google Shape;148;p26"/>
          <p:cNvSpPr txBox="1"/>
          <p:nvPr/>
        </p:nvSpPr>
        <p:spPr>
          <a:xfrm>
            <a:off x="4572000" y="1795350"/>
            <a:ext cx="4450200" cy="11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 sz="1800">
                <a:solidFill>
                  <a:schemeClr val="lt2"/>
                </a:solidFill>
                <a:latin typeface="Roboto"/>
                <a:ea typeface="Roboto"/>
                <a:cs typeface="Roboto"/>
                <a:sym typeface="Roboto"/>
              </a:rPr>
              <a:t>Plotted the cost for two people against rating of hotel.</a:t>
            </a:r>
            <a:endParaRPr sz="1800">
              <a:solidFill>
                <a:schemeClr val="lt2"/>
              </a:solidFill>
              <a:latin typeface="Roboto"/>
              <a:ea typeface="Roboto"/>
              <a:cs typeface="Roboto"/>
              <a:sym typeface="Roboto"/>
            </a:endParaRPr>
          </a:p>
          <a:p>
            <a:pPr indent="0" lvl="0" marL="0" rtl="0" algn="l">
              <a:spcBef>
                <a:spcPts val="700"/>
              </a:spcBef>
              <a:spcAft>
                <a:spcPts val="0"/>
              </a:spcAft>
              <a:buNone/>
            </a:pPr>
            <a:r>
              <a:t/>
            </a:r>
            <a:endParaRPr sz="1800">
              <a:solidFill>
                <a:schemeClr val="lt2"/>
              </a:solidFill>
              <a:latin typeface="Roboto"/>
              <a:ea typeface="Roboto"/>
              <a:cs typeface="Roboto"/>
              <a:sym typeface="Roboto"/>
            </a:endParaRPr>
          </a:p>
        </p:txBody>
      </p:sp>
      <p:pic>
        <p:nvPicPr>
          <p:cNvPr id="149" name="Google Shape;149;p26"/>
          <p:cNvPicPr preferRelativeResize="0"/>
          <p:nvPr/>
        </p:nvPicPr>
        <p:blipFill>
          <a:blip r:embed="rId4">
            <a:alphaModFix/>
          </a:blip>
          <a:stretch>
            <a:fillRect/>
          </a:stretch>
        </p:blipFill>
        <p:spPr>
          <a:xfrm>
            <a:off x="0" y="554176"/>
            <a:ext cx="4572000" cy="4589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Visualization</a:t>
            </a:r>
            <a:endParaRPr/>
          </a:p>
        </p:txBody>
      </p:sp>
      <p:sp>
        <p:nvSpPr>
          <p:cNvPr id="155" name="Google Shape;155;p27"/>
          <p:cNvSpPr txBox="1"/>
          <p:nvPr/>
        </p:nvSpPr>
        <p:spPr>
          <a:xfrm>
            <a:off x="4727575" y="941525"/>
            <a:ext cx="4275300" cy="150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 sz="1800">
                <a:solidFill>
                  <a:schemeClr val="lt2"/>
                </a:solidFill>
                <a:latin typeface="Roboto"/>
                <a:ea typeface="Roboto"/>
                <a:cs typeface="Roboto"/>
                <a:sym typeface="Roboto"/>
              </a:rPr>
              <a:t>Plotted latitude and longitude, with ratings on z axis, and different colours for each location.</a:t>
            </a:r>
            <a:endParaRPr sz="1800">
              <a:solidFill>
                <a:schemeClr val="lt2"/>
              </a:solidFill>
              <a:latin typeface="Roboto"/>
              <a:ea typeface="Roboto"/>
              <a:cs typeface="Roboto"/>
              <a:sym typeface="Roboto"/>
            </a:endParaRPr>
          </a:p>
          <a:p>
            <a:pPr indent="0" lvl="0" marL="0" rtl="0" algn="l">
              <a:spcBef>
                <a:spcPts val="700"/>
              </a:spcBef>
              <a:spcAft>
                <a:spcPts val="0"/>
              </a:spcAft>
              <a:buNone/>
            </a:pPr>
            <a:r>
              <a:t/>
            </a:r>
            <a:endParaRPr sz="1800">
              <a:solidFill>
                <a:schemeClr val="lt2"/>
              </a:solidFill>
              <a:latin typeface="Roboto"/>
              <a:ea typeface="Roboto"/>
              <a:cs typeface="Roboto"/>
              <a:sym typeface="Roboto"/>
            </a:endParaRPr>
          </a:p>
        </p:txBody>
      </p:sp>
      <p:pic>
        <p:nvPicPr>
          <p:cNvPr id="156" name="Google Shape;156;p27"/>
          <p:cNvPicPr preferRelativeResize="0"/>
          <p:nvPr/>
        </p:nvPicPr>
        <p:blipFill rotWithShape="1">
          <a:blip r:embed="rId4">
            <a:alphaModFix/>
          </a:blip>
          <a:srcRect b="0" l="0" r="0" t="0"/>
          <a:stretch/>
        </p:blipFill>
        <p:spPr>
          <a:xfrm>
            <a:off x="152400" y="771450"/>
            <a:ext cx="4404317" cy="421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Visualization</a:t>
            </a:r>
            <a:endParaRPr/>
          </a:p>
        </p:txBody>
      </p:sp>
      <p:pic>
        <p:nvPicPr>
          <p:cNvPr id="162" name="Google Shape;162;p28"/>
          <p:cNvPicPr preferRelativeResize="0"/>
          <p:nvPr/>
        </p:nvPicPr>
        <p:blipFill rotWithShape="1">
          <a:blip r:embed="rId3">
            <a:alphaModFix/>
          </a:blip>
          <a:srcRect b="6278" l="4636" r="4089" t="6278"/>
          <a:stretch/>
        </p:blipFill>
        <p:spPr>
          <a:xfrm>
            <a:off x="1269925" y="726800"/>
            <a:ext cx="7331850" cy="4214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Visualization</a:t>
            </a:r>
            <a:endParaRPr/>
          </a:p>
        </p:txBody>
      </p:sp>
      <p:pic>
        <p:nvPicPr>
          <p:cNvPr id="168" name="Google Shape;168;p29"/>
          <p:cNvPicPr preferRelativeResize="0"/>
          <p:nvPr/>
        </p:nvPicPr>
        <p:blipFill>
          <a:blip r:embed="rId3">
            <a:alphaModFix/>
          </a:blip>
          <a:stretch>
            <a:fillRect/>
          </a:stretch>
        </p:blipFill>
        <p:spPr>
          <a:xfrm>
            <a:off x="177825" y="746025"/>
            <a:ext cx="5025060" cy="4219650"/>
          </a:xfrm>
          <a:prstGeom prst="rect">
            <a:avLst/>
          </a:prstGeom>
          <a:noFill/>
          <a:ln>
            <a:noFill/>
          </a:ln>
        </p:spPr>
      </p:pic>
      <p:sp>
        <p:nvSpPr>
          <p:cNvPr id="169" name="Google Shape;169;p29"/>
          <p:cNvSpPr txBox="1"/>
          <p:nvPr/>
        </p:nvSpPr>
        <p:spPr>
          <a:xfrm>
            <a:off x="5447000" y="846600"/>
            <a:ext cx="347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Counts of each type of restaurant.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 used</a:t>
            </a:r>
            <a:endParaRPr/>
          </a:p>
        </p:txBody>
      </p:sp>
      <p:sp>
        <p:nvSpPr>
          <p:cNvPr id="175" name="Google Shape;175;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Colab has some strict RAM restrictions, so we aren’t able to test out all the models we wanted.</a:t>
            </a:r>
            <a:endParaRPr/>
          </a:p>
          <a:p>
            <a:pPr indent="0" lvl="0" marL="0" rtl="0" algn="l">
              <a:spcBef>
                <a:spcPts val="1200"/>
              </a:spcBef>
              <a:spcAft>
                <a:spcPts val="0"/>
              </a:spcAft>
              <a:buNone/>
            </a:pPr>
            <a:r>
              <a:rPr lang="en"/>
              <a:t>The goal of our project is to develop a good clustering that can be used to recommend other hotels similar to a user’s preferences. But since there’s no ground truth clustering labels, we have improvised a solution.</a:t>
            </a:r>
            <a:endParaRPr/>
          </a:p>
          <a:p>
            <a:pPr indent="0" lvl="0" marL="0" rtl="0" algn="l">
              <a:spcBef>
                <a:spcPts val="1200"/>
              </a:spcBef>
              <a:spcAft>
                <a:spcPts val="1200"/>
              </a:spcAft>
              <a:buNone/>
            </a:pPr>
            <a:r>
              <a:rPr lang="en"/>
              <a:t>We train the entire dataset on the model, and use a subset of that data as our sample data. We then train another model, using only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 used</a:t>
            </a:r>
            <a:r>
              <a:rPr lang="en"/>
              <a:t> (contd.)</a:t>
            </a:r>
            <a:endParaRPr/>
          </a:p>
        </p:txBody>
      </p:sp>
      <p:sp>
        <p:nvSpPr>
          <p:cNvPr id="181" name="Google Shape;181;p31"/>
          <p:cNvSpPr txBox="1"/>
          <p:nvPr/>
        </p:nvSpPr>
        <p:spPr>
          <a:xfrm>
            <a:off x="176600" y="786950"/>
            <a:ext cx="87483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using only the leftover data (training data). We then predict the clusters of the sample data according to the second model, and compare those clusters with the clusters already formed in the first model.</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When we repeat this experiment several times, and always obtain large RAND index scores, it implies that the clustering produced by the second model has high probability of occuring, implying that there exists an underlying structure to the data.</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However, since this requires us to run the models several times, we have had difficulty picking models that are computationally weak enough to train multiple times, and strong enough to capture the nuance of data.</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lt2"/>
                </a:solidFill>
                <a:latin typeface="Roboto"/>
                <a:ea typeface="Roboto"/>
                <a:cs typeface="Roboto"/>
                <a:sym typeface="Roboto"/>
              </a:rPr>
              <a:t>Till now, KMeans, Birch, DBScan, and Meanshift work. We use BIRCH clustering, because it provides very little dropoff even after number of clusters increases.</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 statement</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 user inputs their preferences and their location, we should recommend a restaurant that they would enjoy.</a:t>
            </a:r>
            <a:endParaRPr/>
          </a:p>
          <a:p>
            <a:pPr indent="0" lvl="0" marL="0" rtl="0" algn="l">
              <a:spcBef>
                <a:spcPts val="1200"/>
              </a:spcBef>
              <a:spcAft>
                <a:spcPts val="1200"/>
              </a:spcAft>
              <a:buNone/>
            </a:pPr>
            <a:r>
              <a:rPr lang="en"/>
              <a:t>This recommendation can use their location for nearby hotels, the rating of hotels, the cost of a meal, and many other features. We should try to minimise the number of computations done on the spot, so we should precalculate as much data as we can.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Models used (contd.)</a:t>
            </a:r>
            <a:endParaRPr/>
          </a:p>
        </p:txBody>
      </p:sp>
      <p:sp>
        <p:nvSpPr>
          <p:cNvPr id="187" name="Google Shape;187;p32"/>
          <p:cNvSpPr txBox="1"/>
          <p:nvPr/>
        </p:nvSpPr>
        <p:spPr>
          <a:xfrm>
            <a:off x="176600" y="786950"/>
            <a:ext cx="8748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lt2"/>
              </a:solidFill>
              <a:latin typeface="Roboto"/>
              <a:ea typeface="Roboto"/>
              <a:cs typeface="Roboto"/>
              <a:sym typeface="Roboto"/>
            </a:endParaRPr>
          </a:p>
        </p:txBody>
      </p:sp>
      <p:pic>
        <p:nvPicPr>
          <p:cNvPr id="188" name="Google Shape;188;p32"/>
          <p:cNvPicPr preferRelativeResize="0"/>
          <p:nvPr/>
        </p:nvPicPr>
        <p:blipFill>
          <a:blip r:embed="rId3">
            <a:alphaModFix/>
          </a:blip>
          <a:stretch>
            <a:fillRect/>
          </a:stretch>
        </p:blipFill>
        <p:spPr>
          <a:xfrm>
            <a:off x="176600" y="905400"/>
            <a:ext cx="6085050" cy="3979725"/>
          </a:xfrm>
          <a:prstGeom prst="rect">
            <a:avLst/>
          </a:prstGeom>
          <a:noFill/>
          <a:ln>
            <a:noFill/>
          </a:ln>
        </p:spPr>
      </p:pic>
      <p:sp>
        <p:nvSpPr>
          <p:cNvPr id="189" name="Google Shape;189;p32"/>
          <p:cNvSpPr txBox="1"/>
          <p:nvPr/>
        </p:nvSpPr>
        <p:spPr>
          <a:xfrm>
            <a:off x="6445350" y="982375"/>
            <a:ext cx="247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RAND scores vs number of clusters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Preference based prediction function</a:t>
            </a:r>
            <a:endParaRPr/>
          </a:p>
        </p:txBody>
      </p:sp>
      <p:sp>
        <p:nvSpPr>
          <p:cNvPr id="195" name="Google Shape;195;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do we take a user’s input preferences, and cluster them to give a restaurant that they might like?</a:t>
            </a:r>
            <a:endParaRPr/>
          </a:p>
          <a:p>
            <a:pPr indent="0" lvl="0" marL="0" rtl="0" algn="l">
              <a:spcBef>
                <a:spcPts val="1200"/>
              </a:spcBef>
              <a:spcAft>
                <a:spcPts val="0"/>
              </a:spcAft>
              <a:buNone/>
            </a:pPr>
            <a:r>
              <a:rPr lang="en"/>
              <a:t>Each preference was a list of 13 numerical values: ['listed_in(type)', 'online_order', 'book_table', 'rate', 'cost', 'location', 'latitude', 'longitude', 'veg', 'non_veg', 'alcoholic_beverage', 'non_alcoholic_beverage', 'dessert']. </a:t>
            </a:r>
            <a:endParaRPr/>
          </a:p>
          <a:p>
            <a:pPr indent="0" lvl="0" marL="0" rtl="0" algn="l">
              <a:spcBef>
                <a:spcPts val="1200"/>
              </a:spcBef>
              <a:spcAft>
                <a:spcPts val="1200"/>
              </a:spcAft>
              <a:buNone/>
            </a:pPr>
            <a:r>
              <a:rPr lang="en"/>
              <a:t>Latitude and Longitude could be obtained from the end user’s position, but we decided to just store latitudes and longitudes from each location, and hard code those instead.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Preference based prediction function</a:t>
            </a:r>
            <a:r>
              <a:rPr lang="en"/>
              <a:t> (contd.)</a:t>
            </a:r>
            <a:endParaRPr/>
          </a:p>
        </p:txBody>
      </p:sp>
      <p:sp>
        <p:nvSpPr>
          <p:cNvPr id="201" name="Google Shape;201;p34"/>
          <p:cNvSpPr txBox="1"/>
          <p:nvPr/>
        </p:nvSpPr>
        <p:spPr>
          <a:xfrm>
            <a:off x="176600" y="786950"/>
            <a:ext cx="8748300" cy="28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Then, we built a flask frontend to collect this information, and to present the results.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Instead of training the model all over again, every time the server started, we just saved the weights of the model, and loaded them. We loaded the intermediate forms of the df and clustering data as well, since the augmentation process would involve a lot of delay from API Calls.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We also stored the adjacency graph, for the same reason.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lt2"/>
                </a:solidFill>
                <a:latin typeface="Roboto"/>
                <a:ea typeface="Roboto"/>
                <a:cs typeface="Roboto"/>
                <a:sym typeface="Roboto"/>
              </a:rPr>
              <a:t>Once we got the data from the frontend, we just had to display it, and that was that.</a:t>
            </a:r>
            <a:endParaRPr sz="1800">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Preference based prediction function (contd.)</a:t>
            </a:r>
            <a:endParaRPr/>
          </a:p>
        </p:txBody>
      </p:sp>
      <p:sp>
        <p:nvSpPr>
          <p:cNvPr id="207" name="Google Shape;207;p35"/>
          <p:cNvSpPr txBox="1"/>
          <p:nvPr/>
        </p:nvSpPr>
        <p:spPr>
          <a:xfrm>
            <a:off x="176600" y="786950"/>
            <a:ext cx="8748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lt2"/>
              </a:solidFill>
              <a:latin typeface="Roboto"/>
              <a:ea typeface="Roboto"/>
              <a:cs typeface="Roboto"/>
              <a:sym typeface="Roboto"/>
            </a:endParaRPr>
          </a:p>
        </p:txBody>
      </p:sp>
      <p:pic>
        <p:nvPicPr>
          <p:cNvPr id="208" name="Google Shape;208;p35"/>
          <p:cNvPicPr preferRelativeResize="0"/>
          <p:nvPr/>
        </p:nvPicPr>
        <p:blipFill rotWithShape="1">
          <a:blip r:embed="rId3">
            <a:alphaModFix/>
          </a:blip>
          <a:srcRect b="0" l="0" r="18427" t="0"/>
          <a:stretch/>
        </p:blipFill>
        <p:spPr>
          <a:xfrm>
            <a:off x="1189913" y="619050"/>
            <a:ext cx="6764175" cy="4343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Preference based prediction function (contd.)</a:t>
            </a:r>
            <a:endParaRPr/>
          </a:p>
        </p:txBody>
      </p:sp>
      <p:sp>
        <p:nvSpPr>
          <p:cNvPr id="214" name="Google Shape;214;p36"/>
          <p:cNvSpPr txBox="1"/>
          <p:nvPr/>
        </p:nvSpPr>
        <p:spPr>
          <a:xfrm>
            <a:off x="176600" y="786950"/>
            <a:ext cx="8748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800">
              <a:solidFill>
                <a:schemeClr val="lt2"/>
              </a:solidFill>
              <a:latin typeface="Roboto"/>
              <a:ea typeface="Roboto"/>
              <a:cs typeface="Roboto"/>
              <a:sym typeface="Roboto"/>
            </a:endParaRPr>
          </a:p>
        </p:txBody>
      </p:sp>
      <p:pic>
        <p:nvPicPr>
          <p:cNvPr id="215" name="Google Shape;215;p36"/>
          <p:cNvPicPr preferRelativeResize="0"/>
          <p:nvPr/>
        </p:nvPicPr>
        <p:blipFill rotWithShape="1">
          <a:blip r:embed="rId3">
            <a:alphaModFix/>
          </a:blip>
          <a:srcRect b="0" l="0" r="19231" t="0"/>
          <a:stretch/>
        </p:blipFill>
        <p:spPr>
          <a:xfrm>
            <a:off x="1153988" y="671550"/>
            <a:ext cx="6715125" cy="437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That’s it!</a:t>
            </a:r>
            <a:endParaRPr/>
          </a:p>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zomato dataset, we </a:t>
            </a:r>
            <a:r>
              <a:rPr b="1" lang="en"/>
              <a:t>extract all possible information</a:t>
            </a:r>
            <a:r>
              <a:rPr lang="en"/>
              <a:t>. </a:t>
            </a:r>
            <a:endParaRPr/>
          </a:p>
          <a:p>
            <a:pPr indent="0" lvl="0" marL="0" rtl="0" algn="l">
              <a:spcBef>
                <a:spcPts val="1200"/>
              </a:spcBef>
              <a:spcAft>
                <a:spcPts val="1200"/>
              </a:spcAft>
              <a:buNone/>
            </a:pPr>
            <a:r>
              <a:rPr lang="en"/>
              <a:t>To better simulate a hotel, we designed </a:t>
            </a:r>
            <a:r>
              <a:rPr b="1" lang="en"/>
              <a:t>separate tables</a:t>
            </a:r>
            <a:r>
              <a:rPr lang="en"/>
              <a:t> for food items and for restaurants. So, we have a </a:t>
            </a:r>
            <a:r>
              <a:rPr b="1" lang="en"/>
              <a:t>Food Table</a:t>
            </a:r>
            <a:r>
              <a:rPr lang="en"/>
              <a:t> that stores each food item, its primary key, and the classification for the food, as vegetarian, non-veg, egg only, and so on. We then link this Food Table to our </a:t>
            </a:r>
            <a:r>
              <a:rPr b="1" lang="en"/>
              <a:t>Restaurant Table</a:t>
            </a:r>
            <a:r>
              <a:rPr lang="en"/>
              <a:t>, which stores FKs to all Food items on its menu.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 (contd.)</a:t>
            </a:r>
            <a:endParaRPr/>
          </a:p>
        </p:txBody>
      </p:sp>
      <p:sp>
        <p:nvSpPr>
          <p:cNvPr id="86" name="Google Shape;86;p16"/>
          <p:cNvSpPr txBox="1"/>
          <p:nvPr/>
        </p:nvSpPr>
        <p:spPr>
          <a:xfrm>
            <a:off x="176600" y="786950"/>
            <a:ext cx="8748300" cy="39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In the Restaurant Table, we also store the rating of the restaurant, the location of the restaurant in terms of address, the locality of the hotel, and its geographical coordinate. To produce all this information, we have used a Google Maps API to find latitude and longitude from a restaurant’s address.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We also stored the rating for each restaurant, and stored the approximate cost for a two person meal at that restaurant. With all this data, we cluster all the restaurants and store those clusters for use.</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lt2"/>
                </a:solidFill>
                <a:latin typeface="Roboto"/>
                <a:ea typeface="Roboto"/>
                <a:cs typeface="Roboto"/>
                <a:sym typeface="Roboto"/>
              </a:rPr>
              <a:t>Lastly, when a user inputs their preferences, we predict the cluster that their preferences fall into, and present the user a choice of hotels in that same cluster. We made a frontend for the user to submit their preferences, and get recommended a hotel in the vicinity of their location.</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Brief</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We’ll talk about:</a:t>
            </a:r>
            <a:endParaRPr/>
          </a:p>
          <a:p>
            <a:pPr indent="-342900" lvl="0" marL="457200" rtl="0" algn="l">
              <a:spcBef>
                <a:spcPts val="1200"/>
              </a:spcBef>
              <a:spcAft>
                <a:spcPts val="0"/>
              </a:spcAft>
              <a:buSzPts val="1800"/>
              <a:buChar char="●"/>
            </a:pPr>
            <a:r>
              <a:rPr lang="en"/>
              <a:t>Data cleaning steps</a:t>
            </a:r>
            <a:endParaRPr/>
          </a:p>
          <a:p>
            <a:pPr indent="-342900" lvl="0" marL="457200" rtl="0" algn="l">
              <a:spcBef>
                <a:spcPts val="0"/>
              </a:spcBef>
              <a:spcAft>
                <a:spcPts val="0"/>
              </a:spcAft>
              <a:buSzPts val="1800"/>
              <a:buChar char="●"/>
            </a:pPr>
            <a:r>
              <a:rPr lang="en"/>
              <a:t>Data augmentation steps</a:t>
            </a:r>
            <a:endParaRPr/>
          </a:p>
          <a:p>
            <a:pPr indent="-342900" lvl="0" marL="457200" rtl="0" algn="l">
              <a:spcBef>
                <a:spcPts val="0"/>
              </a:spcBef>
              <a:spcAft>
                <a:spcPts val="0"/>
              </a:spcAft>
              <a:buSzPts val="1800"/>
              <a:buChar char="●"/>
            </a:pPr>
            <a:r>
              <a:rPr lang="en"/>
              <a:t>Visualisations done</a:t>
            </a:r>
            <a:endParaRPr/>
          </a:p>
          <a:p>
            <a:pPr indent="-342900" lvl="0" marL="457200" rtl="0" algn="l">
              <a:spcBef>
                <a:spcPts val="0"/>
              </a:spcBef>
              <a:spcAft>
                <a:spcPts val="0"/>
              </a:spcAft>
              <a:buSzPts val="1800"/>
              <a:buChar char="●"/>
            </a:pPr>
            <a:r>
              <a:rPr lang="en"/>
              <a:t>Models trained</a:t>
            </a:r>
            <a:endParaRPr/>
          </a:p>
          <a:p>
            <a:pPr indent="-342900" lvl="0" marL="457200" rtl="0" algn="l">
              <a:spcBef>
                <a:spcPts val="0"/>
              </a:spcBef>
              <a:spcAft>
                <a:spcPts val="0"/>
              </a:spcAft>
              <a:buSzPts val="1800"/>
              <a:buChar char="●"/>
            </a:pPr>
            <a:r>
              <a:rPr lang="en"/>
              <a:t>Prediction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cleaning decisions</a:t>
            </a:r>
            <a:endParaRPr/>
          </a:p>
        </p:txBody>
      </p:sp>
      <p:sp>
        <p:nvSpPr>
          <p:cNvPr id="98" name="Google Shape;98;p18"/>
          <p:cNvSpPr txBox="1"/>
          <p:nvPr>
            <p:ph idx="1" type="body"/>
          </p:nvPr>
        </p:nvSpPr>
        <p:spPr>
          <a:xfrm>
            <a:off x="212875" y="19005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t>1.Dropped the ‘rest_type’ column.</a:t>
            </a:r>
            <a:endParaRPr/>
          </a:p>
          <a:p>
            <a:pPr indent="0" lvl="0" marL="0" rtl="0" algn="l">
              <a:lnSpc>
                <a:spcPct val="95000"/>
              </a:lnSpc>
              <a:spcBef>
                <a:spcPts val="0"/>
              </a:spcBef>
              <a:spcAft>
                <a:spcPts val="0"/>
              </a:spcAft>
              <a:buSzPts val="770"/>
              <a:buNone/>
            </a:pPr>
            <a:r>
              <a:rPr lang="en"/>
              <a:t>listed_in(type) and restaurant type: restaurant type was submitted by restaurants, and often listed combinations of 26 base types. Rather than analysing each value and choosing which of the base types suited it best, we dropped the restaurant type and used listed_in(type) instead.</a:t>
            </a:r>
            <a:endParaRPr/>
          </a:p>
          <a:p>
            <a:pPr indent="0" lvl="0" marL="0" rtl="0" algn="l">
              <a:lnSpc>
                <a:spcPct val="95000"/>
              </a:lnSpc>
              <a:spcBef>
                <a:spcPts val="1200"/>
              </a:spcBef>
              <a:spcAft>
                <a:spcPts val="0"/>
              </a:spcAft>
              <a:buSzPts val="770"/>
              <a:buNone/>
            </a:pPr>
            <a:r>
              <a:t/>
            </a:r>
            <a:endParaRPr/>
          </a:p>
          <a:p>
            <a:pPr indent="0" lvl="0" marL="0" rtl="0" algn="l">
              <a:lnSpc>
                <a:spcPct val="95000"/>
              </a:lnSpc>
              <a:spcBef>
                <a:spcPts val="1200"/>
              </a:spcBef>
              <a:spcAft>
                <a:spcPts val="0"/>
              </a:spcAft>
              <a:buSzPts val="770"/>
              <a:buNone/>
            </a:pPr>
            <a:r>
              <a:rPr lang="en"/>
              <a:t>2.Dropped ‘listed_in(city)’ because it's coarser than the ‘location’ column.</a:t>
            </a:r>
            <a:endParaRPr/>
          </a:p>
          <a:p>
            <a:pPr indent="0" lvl="0" marL="0" rtl="0" algn="l">
              <a:spcBef>
                <a:spcPts val="0"/>
              </a:spcBef>
              <a:spcAft>
                <a:spcPts val="0"/>
              </a:spcAft>
              <a:buNone/>
            </a:pPr>
            <a:r>
              <a:rPr lang="en"/>
              <a:t>Each row also stored listed_in(city) as well as location. Closer analysis showed location was much more specific than listed_in(city), so we dropped those columns.</a:t>
            </a:r>
            <a:endParaRPr/>
          </a:p>
          <a:p>
            <a:pPr indent="0" lvl="0" marL="0" rtl="0" algn="l">
              <a:lnSpc>
                <a:spcPct val="95000"/>
              </a:lnSpc>
              <a:spcBef>
                <a:spcPts val="1200"/>
              </a:spcBef>
              <a:spcAft>
                <a:spcPts val="0"/>
              </a:spcAft>
              <a:buSzPts val="770"/>
              <a:buNone/>
            </a:pPr>
            <a:r>
              <a:t/>
            </a:r>
            <a:endParaRPr/>
          </a:p>
          <a:p>
            <a:pPr indent="0" lvl="0" marL="0" rtl="0" algn="l">
              <a:lnSpc>
                <a:spcPct val="95000"/>
              </a:lnSpc>
              <a:spcBef>
                <a:spcPts val="1200"/>
              </a:spcBef>
              <a:spcAft>
                <a:spcPts val="0"/>
              </a:spcAft>
              <a:buSzPts val="770"/>
              <a:buNone/>
            </a:pPr>
            <a:r>
              <a:t/>
            </a:r>
            <a:endParaRPr/>
          </a:p>
          <a:p>
            <a:pPr indent="0" lvl="0" marL="0" rtl="0" algn="l">
              <a:lnSpc>
                <a:spcPct val="95000"/>
              </a:lnSpc>
              <a:spcBef>
                <a:spcPts val="1200"/>
              </a:spcBef>
              <a:spcAft>
                <a:spcPts val="0"/>
              </a:spcAft>
              <a:buSzPts val="770"/>
              <a:buNone/>
            </a:pPr>
            <a:r>
              <a:t/>
            </a:r>
            <a:endParaRPr/>
          </a:p>
          <a:p>
            <a:pPr indent="0" lvl="0" marL="0" rtl="0" algn="l">
              <a:lnSpc>
                <a:spcPct val="95000"/>
              </a:lnSpc>
              <a:spcBef>
                <a:spcPts val="1200"/>
              </a:spcBef>
              <a:spcAft>
                <a:spcPts val="1200"/>
              </a:spcAft>
              <a:buSzPts val="7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Cleaning Decisions</a:t>
            </a:r>
            <a:r>
              <a:rPr lang="en"/>
              <a:t> (contd.)</a:t>
            </a:r>
            <a:endParaRPr/>
          </a:p>
        </p:txBody>
      </p:sp>
      <p:sp>
        <p:nvSpPr>
          <p:cNvPr id="104" name="Google Shape;104;p19"/>
          <p:cNvSpPr txBox="1"/>
          <p:nvPr/>
        </p:nvSpPr>
        <p:spPr>
          <a:xfrm>
            <a:off x="197850" y="971975"/>
            <a:ext cx="8748300" cy="5630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770"/>
              <a:buFont typeface="Arial"/>
              <a:buNone/>
            </a:pPr>
            <a:r>
              <a:rPr lang="en" sz="1800">
                <a:solidFill>
                  <a:schemeClr val="lt2"/>
                </a:solidFill>
                <a:latin typeface="Roboto"/>
                <a:ea typeface="Roboto"/>
                <a:cs typeface="Roboto"/>
                <a:sym typeface="Roboto"/>
              </a:rPr>
              <a:t>3.Renamed column ‘</a:t>
            </a:r>
            <a:r>
              <a:rPr lang="en" sz="1800">
                <a:solidFill>
                  <a:schemeClr val="lt2"/>
                </a:solidFill>
                <a:highlight>
                  <a:srgbClr val="FFFFFF"/>
                </a:highlight>
                <a:latin typeface="Roboto"/>
                <a:ea typeface="Roboto"/>
                <a:cs typeface="Roboto"/>
                <a:sym typeface="Roboto"/>
              </a:rPr>
              <a:t>approx_cost(for two people)’ to ‘cost’</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95000"/>
              </a:lnSpc>
              <a:spcBef>
                <a:spcPts val="0"/>
              </a:spcBef>
              <a:spcAft>
                <a:spcPts val="0"/>
              </a:spcAft>
              <a:buNone/>
            </a:pPr>
            <a:r>
              <a:rPr lang="en" sz="1800">
                <a:solidFill>
                  <a:schemeClr val="lt2"/>
                </a:solidFill>
                <a:latin typeface="Roboto"/>
                <a:ea typeface="Roboto"/>
                <a:cs typeface="Roboto"/>
                <a:sym typeface="Roboto"/>
              </a:rPr>
              <a:t>This was done for ease of typing.</a:t>
            </a:r>
            <a:endParaRPr sz="1800">
              <a:solidFill>
                <a:schemeClr val="lt2"/>
              </a:solidFill>
              <a:latin typeface="Roboto"/>
              <a:ea typeface="Roboto"/>
              <a:cs typeface="Roboto"/>
              <a:sym typeface="Roboto"/>
            </a:endParaRPr>
          </a:p>
          <a:p>
            <a:pPr indent="0" lvl="0" marL="0" rtl="0" algn="l">
              <a:lnSpc>
                <a:spcPct val="9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4.Removed ‘\5’ from the ‘rate’ column.</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The ‘rate’ column was of the data type ‘object’. We removed the ‘\5’ from the column to keep just the rating and ease calculations on the column.</a:t>
            </a:r>
            <a:endParaRPr sz="1800">
              <a:solidFill>
                <a:schemeClr val="lt2"/>
              </a:solidFill>
              <a:latin typeface="Roboto"/>
              <a:ea typeface="Roboto"/>
              <a:cs typeface="Roboto"/>
              <a:sym typeface="Roboto"/>
            </a:endParaRPr>
          </a:p>
          <a:p>
            <a:pPr indent="0" lvl="0" marL="91440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5.Set all new restaurants as zero-rating.</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The newly added restaurants had the rating column as ‘NEW’. This was replaced by ‘0.0’.</a:t>
            </a:r>
            <a:endParaRPr sz="1800">
              <a:solidFill>
                <a:schemeClr val="lt2"/>
              </a:solidFill>
              <a:latin typeface="Roboto"/>
              <a:ea typeface="Roboto"/>
              <a:cs typeface="Roboto"/>
              <a:sym typeface="Roboto"/>
            </a:endParaRPr>
          </a:p>
          <a:p>
            <a:pPr indent="0" lvl="0" marL="914400" rtl="0" algn="l">
              <a:lnSpc>
                <a:spcPct val="135714"/>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6.Removed commas from the values of ‘cost’.</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Cleaning Decisions (contd.)</a:t>
            </a:r>
            <a:endParaRPr/>
          </a:p>
          <a:p>
            <a:pPr indent="0" lvl="0" marL="0" rtl="0" algn="l">
              <a:spcBef>
                <a:spcPts val="0"/>
              </a:spcBef>
              <a:spcAft>
                <a:spcPts val="0"/>
              </a:spcAft>
              <a:buNone/>
            </a:pPr>
            <a:r>
              <a:t/>
            </a:r>
            <a:endParaRPr/>
          </a:p>
        </p:txBody>
      </p:sp>
      <p:sp>
        <p:nvSpPr>
          <p:cNvPr id="110" name="Google Shape;110;p20"/>
          <p:cNvSpPr txBox="1"/>
          <p:nvPr/>
        </p:nvSpPr>
        <p:spPr>
          <a:xfrm>
            <a:off x="629050" y="1147100"/>
            <a:ext cx="78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p20"/>
          <p:cNvSpPr txBox="1"/>
          <p:nvPr/>
        </p:nvSpPr>
        <p:spPr>
          <a:xfrm>
            <a:off x="256100" y="851100"/>
            <a:ext cx="8325900" cy="4597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7.Set ‘rate’ to the next 0.1 and ‘cost’ to the next 100.</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highlight>
                  <a:srgbClr val="FFFFFF"/>
                </a:highlight>
                <a:latin typeface="Roboto"/>
                <a:ea typeface="Roboto"/>
                <a:cs typeface="Roboto"/>
                <a:sym typeface="Roboto"/>
              </a:rPr>
              <a:t>Rounded off rate and cost values to nearest unit, to put everything as categorical values.</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8.Extracted all valid entries from ‘menu_item’ column.</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Most of the entries in the menu column was an empty list. These restaurants didn’t have their menu listed. We</a:t>
            </a: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extracted only the valid ones.</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9.Listed value counts of the columns: listed_in(type) and cuisines.</a:t>
            </a:r>
            <a:endParaRPr sz="1800">
              <a:solidFill>
                <a:schemeClr val="lt2"/>
              </a:solidFill>
              <a:latin typeface="Roboto"/>
              <a:ea typeface="Roboto"/>
              <a:cs typeface="Roboto"/>
              <a:sym typeface="Roboto"/>
            </a:endParaRPr>
          </a:p>
          <a:p>
            <a:pPr indent="0" lvl="0" marL="0" rtl="0" algn="l">
              <a:lnSpc>
                <a:spcPct val="135714"/>
              </a:lnSpc>
              <a:spcBef>
                <a:spcPts val="0"/>
              </a:spcBef>
              <a:spcAft>
                <a:spcPts val="0"/>
              </a:spcAft>
              <a:buNone/>
            </a:pPr>
            <a:r>
              <a:rPr lang="en" sz="1800">
                <a:solidFill>
                  <a:schemeClr val="lt2"/>
                </a:solidFill>
                <a:latin typeface="Roboto"/>
                <a:ea typeface="Roboto"/>
                <a:cs typeface="Roboto"/>
                <a:sym typeface="Roboto"/>
              </a:rPr>
              <a:t>In order to get a better understanding of these columns and perform visualizations, we listed the value counts of these columns.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Cleaning Decisions (contd.)</a:t>
            </a:r>
            <a:endParaRPr/>
          </a:p>
          <a:p>
            <a:pPr indent="0" lvl="0" marL="0" rtl="0" algn="l">
              <a:spcBef>
                <a:spcPts val="0"/>
              </a:spcBef>
              <a:spcAft>
                <a:spcPts val="0"/>
              </a:spcAft>
              <a:buNone/>
            </a:pPr>
            <a:r>
              <a:t/>
            </a:r>
            <a:endParaRPr/>
          </a:p>
        </p:txBody>
      </p:sp>
      <p:sp>
        <p:nvSpPr>
          <p:cNvPr id="117" name="Google Shape;117;p21"/>
          <p:cNvSpPr txBox="1"/>
          <p:nvPr/>
        </p:nvSpPr>
        <p:spPr>
          <a:xfrm>
            <a:off x="259025" y="888100"/>
            <a:ext cx="81222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10.Preprocessed the values in ‘menu_items’ and ‘dish_liked’ by:</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Converting data to lower-case.</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Getting rid of all punctuation.</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Removing digits.</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We cleaned the data that was present in these columns by first splitting the string and processing each of the values present.</a:t>
            </a:r>
            <a:endParaRPr sz="18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