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97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O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86B5-478F-184C-92E0-4FFE2E573136}" type="datetimeFigureOut">
              <a:rPr lang="en-OM" smtClean="0"/>
              <a:t>09/05/2024</a:t>
            </a:fld>
            <a:endParaRPr lang="en-O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O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O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DF86C-49F3-1649-BA6E-D1B91676AB18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50700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F86C-49F3-1649-BA6E-D1B91676AB18}" type="slidenum">
              <a:rPr lang="en-OM" smtClean="0"/>
              <a:t>7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1095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2"/>
          </a:fgClr>
          <a:bgClr>
            <a:srgbClr val="173F6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ran.1stquest.com/hot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2388-0EAE-F896-F909-3F79FFB4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086" y="551544"/>
            <a:ext cx="7213600" cy="2452914"/>
          </a:xfrm>
        </p:spPr>
        <p:txBody>
          <a:bodyPr/>
          <a:lstStyle/>
          <a:p>
            <a:r>
              <a:rPr lang="en-OM" sz="6000" dirty="0">
                <a:solidFill>
                  <a:schemeClr val="bg1"/>
                </a:solidFill>
              </a:rPr>
              <a:t>Hotels in Iran</a:t>
            </a:r>
            <a:br>
              <a:rPr lang="en-OM" sz="6000" dirty="0">
                <a:solidFill>
                  <a:schemeClr val="bg1"/>
                </a:solidFill>
              </a:rPr>
            </a:br>
            <a:endParaRPr lang="en-OM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EEBEE-3DCF-56E6-7A7F-20D1C8312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086" y="2293713"/>
            <a:ext cx="2438400" cy="434974"/>
          </a:xfrm>
        </p:spPr>
        <p:txBody>
          <a:bodyPr>
            <a:normAutofit/>
          </a:bodyPr>
          <a:lstStyle/>
          <a:p>
            <a:r>
              <a:rPr lang="en-OM" sz="2000" b="1" dirty="0">
                <a:solidFill>
                  <a:schemeClr val="bg1"/>
                </a:solidFill>
              </a:rPr>
              <a:t>Negar Mokhtari</a:t>
            </a:r>
          </a:p>
        </p:txBody>
      </p:sp>
    </p:spTree>
    <p:extLst>
      <p:ext uri="{BB962C8B-B14F-4D97-AF65-F5344CB8AC3E}">
        <p14:creationId xmlns:p14="http://schemas.microsoft.com/office/powerpoint/2010/main" val="13359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4C4B-F3BC-966E-2965-541FE82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Conclusions and future 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6746-1412-A469-F1B3-F24AEDF5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r>
              <a:rPr lang="en-US" b="1" dirty="0"/>
              <a:t>Hypothesis 3- P</a:t>
            </a:r>
            <a:r>
              <a:rPr lang="en-OM" b="1" dirty="0"/>
              <a:t>rice vs. Rating by location: </a:t>
            </a:r>
          </a:p>
          <a:p>
            <a:pPr marL="400050" lvl="1" indent="0">
              <a:buNone/>
            </a:pPr>
            <a:r>
              <a:rPr lang="en-OM" dirty="0"/>
              <a:t>Analyzing price ranges within different locations could reveal trends, such as budget hotels in one area having similar ratings to mid-range hotels in another.</a:t>
            </a:r>
          </a:p>
          <a:p>
            <a:pPr marL="400050" lvl="1" indent="0">
              <a:buNone/>
            </a:pPr>
            <a:endParaRPr lang="en-OM" dirty="0"/>
          </a:p>
          <a:p>
            <a:pPr marL="400050" lvl="1" indent="0">
              <a:buNone/>
            </a:pPr>
            <a:r>
              <a:rPr lang="en-OM" b="1" dirty="0">
                <a:solidFill>
                  <a:srgbClr val="FFC000"/>
                </a:solidFill>
              </a:rPr>
              <a:t>Findings</a:t>
            </a:r>
            <a:r>
              <a:rPr lang="en-OM" dirty="0">
                <a:solidFill>
                  <a:srgbClr val="FFC000"/>
                </a:solidFill>
              </a:rPr>
              <a:t>:</a:t>
            </a:r>
            <a:r>
              <a:rPr lang="en-OM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Relationship between hotel rate and price differ significantly in different cities.</a:t>
            </a:r>
            <a:endParaRPr lang="en-OM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endParaRPr lang="en-OM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en-OM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ralationship between hotel rating and price varies across cities, with instances in traditional cities such as kashand and yazd 4 stars hotels are more expensive than 5 stars, may be because of demand to stay in traditional hotels.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endParaRPr lang="en-OM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7002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DC6-62A6-DA0B-BE69-C06E6228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828800"/>
            <a:ext cx="10554574" cy="1835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OM" sz="4400" b="1" dirty="0"/>
              <a:t>Thanks for your</a:t>
            </a:r>
            <a:r>
              <a:rPr lang="fa-IR" sz="4400" b="1" dirty="0"/>
              <a:t> </a:t>
            </a:r>
            <a:r>
              <a:rPr lang="en-OM" sz="4400" b="1" dirty="0"/>
              <a:t>kind attention</a:t>
            </a:r>
          </a:p>
        </p:txBody>
      </p:sp>
      <p:pic>
        <p:nvPicPr>
          <p:cNvPr id="4098" name="Picture 2" descr="The 17 Best Luxury Hotels in Iran ...">
            <a:extLst>
              <a:ext uri="{FF2B5EF4-FFF2-40B4-BE49-F238E27FC236}">
                <a16:creationId xmlns:a16="http://schemas.microsoft.com/office/drawing/2014/main" id="{ED21E412-101F-4353-8787-28C3831E3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" t="16139" r="-3778" b="3054"/>
          <a:stretch/>
        </p:blipFill>
        <p:spPr bwMode="auto">
          <a:xfrm>
            <a:off x="153027" y="4479381"/>
            <a:ext cx="2420498" cy="167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C31BFA1-C51D-D86F-150E-5D918D275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t="9338" r="-623" b="8232"/>
          <a:stretch/>
        </p:blipFill>
        <p:spPr bwMode="auto">
          <a:xfrm>
            <a:off x="5049382" y="4474122"/>
            <a:ext cx="2251862" cy="17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E28A1-EDBA-AA95-D883-E84465D18B85}"/>
              </a:ext>
            </a:extLst>
          </p:cNvPr>
          <p:cNvSpPr txBox="1"/>
          <p:nvPr/>
        </p:nvSpPr>
        <p:spPr>
          <a:xfrm>
            <a:off x="4953490" y="6210641"/>
            <a:ext cx="219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400" dirty="0"/>
              <a:t>Espinas Palace</a:t>
            </a:r>
          </a:p>
          <a:p>
            <a:r>
              <a:rPr lang="en-OM" sz="1400" dirty="0"/>
              <a:t>Tehran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30600-BFAF-087A-F8F5-7681E105DA6C}"/>
              </a:ext>
            </a:extLst>
          </p:cNvPr>
          <p:cNvSpPr txBox="1"/>
          <p:nvPr/>
        </p:nvSpPr>
        <p:spPr>
          <a:xfrm>
            <a:off x="249608" y="6152152"/>
            <a:ext cx="135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400" dirty="0"/>
              <a:t>Toranj hotel</a:t>
            </a:r>
          </a:p>
          <a:p>
            <a:r>
              <a:rPr lang="en-OM" sz="1400" dirty="0"/>
              <a:t>Kish island</a:t>
            </a:r>
          </a:p>
        </p:txBody>
      </p:sp>
      <p:pic>
        <p:nvPicPr>
          <p:cNvPr id="4102" name="Picture 6" descr="GHASR MONSHI HOTEL - Updated 2024 ...">
            <a:extLst>
              <a:ext uri="{FF2B5EF4-FFF2-40B4-BE49-F238E27FC236}">
                <a16:creationId xmlns:a16="http://schemas.microsoft.com/office/drawing/2014/main" id="{83091A07-F295-5003-67A8-042056A8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12" y="4479382"/>
            <a:ext cx="2251862" cy="167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4F0E0-0A28-EC3B-5700-57A97D47D3F3}"/>
              </a:ext>
            </a:extLst>
          </p:cNvPr>
          <p:cNvSpPr txBox="1"/>
          <p:nvPr/>
        </p:nvSpPr>
        <p:spPr>
          <a:xfrm>
            <a:off x="2678512" y="6180489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OM" sz="1400" dirty="0"/>
              <a:t>Ghasr Monshi</a:t>
            </a:r>
          </a:p>
          <a:p>
            <a:r>
              <a:rPr lang="en-OM" sz="1400" dirty="0"/>
              <a:t>Isfahan</a:t>
            </a:r>
          </a:p>
        </p:txBody>
      </p:sp>
      <p:pic>
        <p:nvPicPr>
          <p:cNvPr id="4104" name="Picture 8" descr="‫هتل مدینه الرضا مشهد: عکس ها، قیمت و ...‬‎">
            <a:extLst>
              <a:ext uri="{FF2B5EF4-FFF2-40B4-BE49-F238E27FC236}">
                <a16:creationId xmlns:a16="http://schemas.microsoft.com/office/drawing/2014/main" id="{24AA1596-A5EA-E136-484B-3102BAECD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516" r="18404" b="10324"/>
          <a:stretch/>
        </p:blipFill>
        <p:spPr bwMode="auto">
          <a:xfrm>
            <a:off x="7420252" y="4474122"/>
            <a:ext cx="1926948" cy="1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EF49D-4CC3-AE3E-23DA-C09B5F083E21}"/>
              </a:ext>
            </a:extLst>
          </p:cNvPr>
          <p:cNvSpPr txBox="1"/>
          <p:nvPr/>
        </p:nvSpPr>
        <p:spPr>
          <a:xfrm>
            <a:off x="7661620" y="6132246"/>
            <a:ext cx="142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sz="1400" dirty="0"/>
              <a:t>Madinat Reza</a:t>
            </a:r>
          </a:p>
          <a:p>
            <a:pPr marL="0" defTabSz="457200" rtl="1" eaLnBrk="1" latinLnBrk="0" hangingPunct="1"/>
            <a:r>
              <a:rPr lang="en-US" sz="1400" dirty="0"/>
              <a:t>Mashhad</a:t>
            </a:r>
            <a:endParaRPr lang="en-OM" sz="1400" dirty="0"/>
          </a:p>
        </p:txBody>
      </p:sp>
      <p:pic>
        <p:nvPicPr>
          <p:cNvPr id="4106" name="Picture 10" descr="The List of Best Hotels in Kashan, A Travel Guide to Iran | Best places to  stay in Kashan | Apochi.com">
            <a:extLst>
              <a:ext uri="{FF2B5EF4-FFF2-40B4-BE49-F238E27FC236}">
                <a16:creationId xmlns:a16="http://schemas.microsoft.com/office/drawing/2014/main" id="{4DA4B53E-CC24-D2DF-E0F7-4C68D73D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-844" r="18573" b="844"/>
          <a:stretch/>
        </p:blipFill>
        <p:spPr bwMode="auto">
          <a:xfrm>
            <a:off x="9777100" y="4474121"/>
            <a:ext cx="1940969" cy="167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DB12A-E21A-7FC0-4E58-885433FD24C3}"/>
              </a:ext>
            </a:extLst>
          </p:cNvPr>
          <p:cNvSpPr txBox="1"/>
          <p:nvPr/>
        </p:nvSpPr>
        <p:spPr>
          <a:xfrm>
            <a:off x="9707576" y="6132246"/>
            <a:ext cx="22621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Ameriha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wanderlust-H1"/>
              </a:rPr>
              <a:t> </a:t>
            </a:r>
            <a:r>
              <a:rPr lang="en-US" sz="1400" dirty="0"/>
              <a:t>boutique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wanderlust-H1"/>
              </a:rPr>
              <a:t> </a:t>
            </a:r>
            <a:r>
              <a:rPr lang="en-US" sz="1400" dirty="0"/>
              <a:t>hotel</a:t>
            </a:r>
          </a:p>
          <a:p>
            <a:r>
              <a:rPr lang="en-US" sz="1400" dirty="0"/>
              <a:t>Yazd</a:t>
            </a:r>
          </a:p>
          <a:p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E84-9674-2D89-F6F4-955AC3B4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D249-B255-A60B-1F20-0570DAF8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75774"/>
            <a:ext cx="10554574" cy="1506829"/>
          </a:xfrm>
        </p:spPr>
        <p:txBody>
          <a:bodyPr/>
          <a:lstStyle/>
          <a:p>
            <a:r>
              <a:rPr lang="en-US" sz="2000" b="0" i="0" u="none" strike="noStrike" dirty="0">
                <a:effectLst/>
                <a:latin typeface="Inter"/>
              </a:rPr>
              <a:t>websites to scrape for hotel </a:t>
            </a:r>
            <a:r>
              <a:rPr lang="en-US" sz="2000" dirty="0">
                <a:latin typeface="Inter"/>
              </a:rPr>
              <a:t>info: </a:t>
            </a:r>
            <a:r>
              <a:rPr lang="en-US" sz="2000" dirty="0">
                <a:latin typeface="Inter"/>
                <a:hlinkClick r:id="rId2"/>
              </a:rPr>
              <a:t>https://iran.1stquest.com/hotel</a:t>
            </a:r>
            <a:endParaRPr lang="en-US" sz="2000" b="0" i="0" u="none" strike="noStrike" dirty="0">
              <a:effectLst/>
              <a:latin typeface="Inter"/>
            </a:endParaRPr>
          </a:p>
          <a:p>
            <a:r>
              <a:rPr lang="en-US" sz="2000" b="0" i="0" u="none" strike="noStrike" dirty="0">
                <a:effectLst/>
                <a:latin typeface="Inter"/>
              </a:rPr>
              <a:t>Cities </a:t>
            </a:r>
            <a:r>
              <a:rPr lang="en-US" sz="2000" dirty="0">
                <a:latin typeface="Inter"/>
              </a:rPr>
              <a:t>that are most tourist destinations.</a:t>
            </a:r>
          </a:p>
          <a:p>
            <a:endParaRPr lang="en-US" dirty="0">
              <a:latin typeface="Inter"/>
            </a:endParaRPr>
          </a:p>
          <a:p>
            <a:endParaRPr lang="en-US" b="0" i="0" u="none" strike="noStrike" dirty="0">
              <a:effectLst/>
              <a:latin typeface="Inter"/>
            </a:endParaRPr>
          </a:p>
          <a:p>
            <a:endParaRPr lang="en-US" b="0" i="0" u="none" strike="noStrike" dirty="0">
              <a:effectLst/>
              <a:latin typeface="Inter"/>
            </a:endParaRPr>
          </a:p>
          <a:p>
            <a:endParaRPr lang="en-OM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1B229B-0231-0DF5-7533-DD13D365E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26942"/>
              </p:ext>
            </p:extLst>
          </p:nvPr>
        </p:nvGraphicFramePr>
        <p:xfrm>
          <a:off x="531812" y="3143251"/>
          <a:ext cx="9946720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3340">
                  <a:extLst>
                    <a:ext uri="{9D8B030D-6E8A-4147-A177-3AD203B41FA5}">
                      <a16:colId xmlns:a16="http://schemas.microsoft.com/office/drawing/2014/main" val="3845936099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1539424199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3974790081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1609939106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3772973026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1189148390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2667262619"/>
                    </a:ext>
                  </a:extLst>
                </a:gridCol>
                <a:gridCol w="1243340">
                  <a:extLst>
                    <a:ext uri="{9D8B030D-6E8A-4147-A177-3AD203B41FA5}">
                      <a16:colId xmlns:a16="http://schemas.microsoft.com/office/drawing/2014/main" val="1073547642"/>
                    </a:ext>
                  </a:extLst>
                </a:gridCol>
              </a:tblGrid>
              <a:tr h="527327"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Tehran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Mashhad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Isfahan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Shiraz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Kashan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Yazd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Kish-island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600" dirty="0"/>
                        <a:t>Qeshm-island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5231"/>
                  </a:ext>
                </a:extLst>
              </a:tr>
              <a:tr h="489751">
                <a:tc>
                  <a:txBody>
                    <a:bodyPr/>
                    <a:lstStyle/>
                    <a:p>
                      <a:pPr algn="ctr"/>
                      <a:r>
                        <a:rPr lang="en-OM" sz="1400" b="1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400" b="1" dirty="0"/>
                        <a:t>Religious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  <a:r>
                        <a:rPr lang="en-OM" sz="1400" b="1" dirty="0"/>
                        <a:t>ultural heritage and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  <a:r>
                        <a:rPr lang="en-OM" sz="1400" b="1" dirty="0"/>
                        <a:t>ultural heritage and architectur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400" b="1" dirty="0"/>
                        <a:t>Ancient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400" b="1" dirty="0"/>
                        <a:t>Ancient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OM" sz="1400" b="1" dirty="0"/>
                        <a:t>Beach</a:t>
                      </a:r>
                    </a:p>
                    <a:p>
                      <a:pPr algn="ctr"/>
                      <a:r>
                        <a:rPr lang="en-OM" sz="1400" b="1" dirty="0"/>
                        <a:t>Water 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r>
                        <a:rPr lang="en-OM" sz="1400" b="1" dirty="0"/>
                        <a:t>atural and geological wonders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7021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689F56D-78A3-09C9-0AC9-A85A8422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4" y="4757738"/>
            <a:ext cx="9946718" cy="14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54F1-B7D9-4792-ADC3-FE6C7E9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CD9A-9291-342E-61C2-CEBE3D64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O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65375-044B-7AD4-F3D9-3ED538CA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1" t="18833" r="42268" b="1"/>
          <a:stretch/>
        </p:blipFill>
        <p:spPr>
          <a:xfrm>
            <a:off x="2428107" y="2259696"/>
            <a:ext cx="6730403" cy="43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030B-A7CF-8895-30B6-04BDC474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4A2A-F270-7E22-9985-4A676CB6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7367"/>
          </a:xfrm>
        </p:spPr>
        <p:txBody>
          <a:bodyPr/>
          <a:lstStyle/>
          <a:p>
            <a:r>
              <a:rPr lang="en-OM" b="1" dirty="0"/>
              <a:t>Hypothesis 1- Price impact: </a:t>
            </a:r>
          </a:p>
          <a:p>
            <a:pPr marL="400050" lvl="1" indent="0">
              <a:buNone/>
            </a:pPr>
            <a:r>
              <a:rPr lang="en-OM" dirty="0"/>
              <a:t>Most expensive hotels are located in specific cities.</a:t>
            </a:r>
          </a:p>
          <a:p>
            <a:pPr marL="0" indent="0">
              <a:buNone/>
            </a:pPr>
            <a:endParaRPr lang="en-OM" b="1" dirty="0"/>
          </a:p>
          <a:p>
            <a:r>
              <a:rPr lang="en-OM" b="1" dirty="0"/>
              <a:t>Hypothesis 2- Location impact: </a:t>
            </a:r>
          </a:p>
          <a:p>
            <a:pPr marL="400050" lvl="1" indent="0">
              <a:buNone/>
            </a:pPr>
            <a:r>
              <a:rPr lang="en-OM" dirty="0"/>
              <a:t>Hotels in certain locations might have highter rating compared to others due to factors like proximity to tourist attractions or amenities.</a:t>
            </a:r>
          </a:p>
          <a:p>
            <a:pPr marL="400050" lvl="1" indent="0">
              <a:buNone/>
            </a:pPr>
            <a:endParaRPr lang="en-OM" dirty="0"/>
          </a:p>
          <a:p>
            <a:r>
              <a:rPr lang="en-US" b="1" dirty="0"/>
              <a:t>Hypothesis 3- P</a:t>
            </a:r>
            <a:r>
              <a:rPr lang="en-OM" b="1" dirty="0"/>
              <a:t>rice vs. Rating by location: </a:t>
            </a:r>
          </a:p>
          <a:p>
            <a:pPr marL="400050" lvl="1" indent="0">
              <a:buNone/>
            </a:pPr>
            <a:r>
              <a:rPr lang="en-OM" dirty="0"/>
              <a:t>Analyzing price ranges within different locations could reveal trends, such as budget hotels in one area having similar ratings to mid-range hotels in another.</a:t>
            </a:r>
          </a:p>
          <a:p>
            <a:endParaRPr lang="en-OM" dirty="0"/>
          </a:p>
        </p:txBody>
      </p:sp>
      <p:pic>
        <p:nvPicPr>
          <p:cNvPr id="1030" name="Picture 6" descr="Price Logo PNG Vectors Free Download">
            <a:extLst>
              <a:ext uri="{FF2B5EF4-FFF2-40B4-BE49-F238E27FC236}">
                <a16:creationId xmlns:a16="http://schemas.microsoft.com/office/drawing/2014/main" id="{268E9D4F-4BB3-76D8-6066-7927A85B6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8" t="17030" r="17405" b="26625"/>
          <a:stretch/>
        </p:blipFill>
        <p:spPr bwMode="auto">
          <a:xfrm>
            <a:off x="352613" y="2394857"/>
            <a:ext cx="449573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cation Icon Vector Art, Icons, and ...">
            <a:extLst>
              <a:ext uri="{FF2B5EF4-FFF2-40B4-BE49-F238E27FC236}">
                <a16:creationId xmlns:a16="http://schemas.microsoft.com/office/drawing/2014/main" id="{0F68236E-EC32-1A52-A957-DED0821B6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357" r="68541" b="13945"/>
          <a:stretch/>
        </p:blipFill>
        <p:spPr bwMode="auto">
          <a:xfrm>
            <a:off x="301256" y="3558086"/>
            <a:ext cx="449573" cy="42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te Logo Vector Art, Icons, and ...">
            <a:extLst>
              <a:ext uri="{FF2B5EF4-FFF2-40B4-BE49-F238E27FC236}">
                <a16:creationId xmlns:a16="http://schemas.microsoft.com/office/drawing/2014/main" id="{6DC286DC-7FE5-ED4E-5F57-C658ACEE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15843" r="15461" b="15586"/>
          <a:stretch/>
        </p:blipFill>
        <p:spPr bwMode="auto">
          <a:xfrm>
            <a:off x="301255" y="4949373"/>
            <a:ext cx="449573" cy="4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6DCA-5CD7-E3F0-83E0-2EAA1FB4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Findings</a:t>
            </a:r>
            <a:br>
              <a:rPr lang="en-OM" dirty="0"/>
            </a:br>
            <a:r>
              <a:rPr lang="en-OM" sz="2400" b="1" dirty="0"/>
              <a:t>Hypothesis 1- Price impact: </a:t>
            </a:r>
            <a:endParaRPr lang="en-O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7CB6-A3E7-4F1A-E71E-08AD1B50A4B2}"/>
              </a:ext>
            </a:extLst>
          </p:cNvPr>
          <p:cNvSpPr txBox="1"/>
          <p:nvPr/>
        </p:nvSpPr>
        <p:spPr>
          <a:xfrm>
            <a:off x="3049121" y="329812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OM" dirty="0"/>
              <a:t>3 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3CC0-E0F9-ECC4-1DA4-05B300DB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OM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18E11A-9FC8-48B9-C94F-CD3C7707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25" y="2234357"/>
            <a:ext cx="9405553" cy="442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6BC6-7FAF-6FDE-644C-00C2EBE9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Findings:</a:t>
            </a:r>
            <a:br>
              <a:rPr lang="en-OM" dirty="0"/>
            </a:br>
            <a:r>
              <a:rPr lang="en-OM" sz="2400" b="1" dirty="0"/>
              <a:t>Hypothesis 2- Location impact</a:t>
            </a:r>
            <a:endParaRPr lang="en-OM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CDD988-5073-A90D-0610-7A90E814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3" y="2222287"/>
            <a:ext cx="9068059" cy="44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2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7604-465E-0540-3FF2-FCE0976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Findings:</a:t>
            </a:r>
            <a:br>
              <a:rPr lang="en-OM" dirty="0"/>
            </a:br>
            <a:r>
              <a:rPr lang="en-US" sz="2400" b="1" dirty="0"/>
              <a:t>Hypothesis 3- P</a:t>
            </a:r>
            <a:r>
              <a:rPr lang="en-OM" sz="2400" b="1" dirty="0"/>
              <a:t>rice vs. Rating by location</a:t>
            </a:r>
            <a:endParaRPr lang="en-OM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747D9E-364B-A122-C23B-308C5260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88" y="2115582"/>
            <a:ext cx="6365100" cy="47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77D0BD-8A44-61FC-0F4F-78F399022094}"/>
              </a:ext>
            </a:extLst>
          </p:cNvPr>
          <p:cNvSpPr txBox="1"/>
          <p:nvPr/>
        </p:nvSpPr>
        <p:spPr>
          <a:xfrm>
            <a:off x="7521262" y="2511380"/>
            <a:ext cx="43273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600" b="1" dirty="0"/>
              <a:t>Findings:</a:t>
            </a:r>
          </a:p>
          <a:p>
            <a:endParaRPr lang="en-OM" sz="16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OM" sz="1600" dirty="0"/>
              <a:t>Qeshm, Kish and Mashhad don’t have 1 star hotels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OM" sz="1600" dirty="0"/>
              <a:t>Kish and Qeshm don’t have 2 star hotels.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OM" sz="1600" dirty="0"/>
              <a:t>Kish has 5 star hotels with hight price.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OM" sz="1600" dirty="0"/>
              <a:t>Kashan and yazd which are traditional cities 4 star hotels have more price than 5 star.</a:t>
            </a:r>
          </a:p>
          <a:p>
            <a:pPr marL="285750" indent="-285750">
              <a:buFont typeface="Wingdings" pitchFamily="2" charset="2"/>
              <a:buChar char="Ø"/>
            </a:pPr>
            <a:endParaRPr lang="en-OM" sz="1600" dirty="0"/>
          </a:p>
        </p:txBody>
      </p:sp>
    </p:spTree>
    <p:extLst>
      <p:ext uri="{BB962C8B-B14F-4D97-AF65-F5344CB8AC3E}">
        <p14:creationId xmlns:p14="http://schemas.microsoft.com/office/powerpoint/2010/main" val="12576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A983-F968-C29C-EB43-D327E8E5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Conclusions and future actions: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13D9-8DBD-5FA8-1A54-7399E5B67F61}"/>
              </a:ext>
            </a:extLst>
          </p:cNvPr>
          <p:cNvSpPr txBox="1"/>
          <p:nvPr/>
        </p:nvSpPr>
        <p:spPr>
          <a:xfrm>
            <a:off x="370702" y="2438559"/>
            <a:ext cx="116400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OM" b="1" dirty="0">
                <a:latin typeface="Calibri" panose="020F0502020204030204" pitchFamily="34" charset="0"/>
                <a:cs typeface="Calibri" panose="020F0502020204030204" pitchFamily="34" charset="0"/>
              </a:rPr>
              <a:t>  Hypothesis 1- Price impact: </a:t>
            </a:r>
          </a:p>
          <a:p>
            <a:pPr marL="400050" lvl="1" indent="0">
              <a:buNone/>
            </a:pPr>
            <a:r>
              <a:rPr lang="en-OM" dirty="0">
                <a:latin typeface="Calibri" panose="020F0502020204030204" pitchFamily="34" charset="0"/>
                <a:cs typeface="Calibri" panose="020F0502020204030204" pitchFamily="34" charset="0"/>
              </a:rPr>
              <a:t>Most expensive hotels are located in specific cities.</a:t>
            </a:r>
          </a:p>
          <a:p>
            <a:pPr marL="400050" lvl="1" indent="0">
              <a:buNone/>
            </a:pPr>
            <a:endParaRPr lang="en-OM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OM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en-OM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OM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lvl="1" indent="0">
              <a:buNone/>
            </a:pPr>
            <a:r>
              <a:rPr lang="en-OM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expensive hotels are located in Kish island which is famous for beaches and water sports and then in Tehran which is the capital city</a:t>
            </a:r>
          </a:p>
          <a:p>
            <a:pPr marL="400050" lvl="1" indent="0">
              <a:buNone/>
            </a:pPr>
            <a:endParaRPr lang="en-OM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OM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GB" sz="1800" b="1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Future Considerations: 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Investigate if the result is the same during other seasons.</a:t>
            </a:r>
            <a:endParaRPr lang="en-OM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OM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OM" dirty="0"/>
          </a:p>
          <a:p>
            <a:pPr marL="400050" lvl="1" indent="0">
              <a:buNone/>
            </a:pPr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6513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6EB4-A98A-0D88-BA9E-4B2C353E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Conclusions and future 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E74-D2D5-A185-4EE0-23A0916F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903838"/>
            <a:ext cx="10554574" cy="4386648"/>
          </a:xfrm>
        </p:spPr>
        <p:txBody>
          <a:bodyPr>
            <a:normAutofit fontScale="92500" lnSpcReduction="20000"/>
          </a:bodyPr>
          <a:lstStyle/>
          <a:p>
            <a:r>
              <a:rPr lang="en-OM" b="1" dirty="0"/>
              <a:t>Hypothesis 2- Location impact: </a:t>
            </a:r>
          </a:p>
          <a:p>
            <a:pPr marL="400050" lvl="1" indent="0">
              <a:buNone/>
            </a:pPr>
            <a:r>
              <a:rPr lang="en-OM" dirty="0"/>
              <a:t>Hotels in certain locations might have highter rating compared to others due to factors of tourist attractions or amenities.</a:t>
            </a:r>
          </a:p>
          <a:p>
            <a:pPr marL="400050" lvl="1" indent="0">
              <a:buNone/>
            </a:pPr>
            <a:endParaRPr lang="en-OM" dirty="0"/>
          </a:p>
          <a:p>
            <a:pPr marL="400050" lvl="1" indent="0">
              <a:buNone/>
            </a:pPr>
            <a:r>
              <a:rPr lang="en-OM" b="1" dirty="0">
                <a:solidFill>
                  <a:srgbClr val="FFC000"/>
                </a:solidFill>
              </a:rPr>
              <a:t>Findings: 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OM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Kish and Qeshm island : luxury hotels and then economy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OM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Yazd and Kashan: Traditional hotels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OM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Shiraz: Traditional, luxury and economy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OM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Isfahan: Economy, traditinal, luxary and business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OM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Mashhad: Luxary and economy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OM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Tehran: economy, luxury and then business</a:t>
            </a:r>
          </a:p>
          <a:p>
            <a:pPr marL="400050" lvl="1" indent="0">
              <a:buNone/>
            </a:pPr>
            <a:endParaRPr lang="en-OM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sz="1600" b="1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Future Considerations:</a:t>
            </a:r>
            <a:r>
              <a: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Relationship between location of the hotel and tourist attractions impact the price and rate of the hotels</a:t>
            </a:r>
            <a:endParaRPr lang="en-OM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5800" lvl="1">
              <a:buFont typeface="Wingdings" pitchFamily="2" charset="2"/>
              <a:buChar char="Ø"/>
            </a:pPr>
            <a:endParaRPr lang="en-OM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5800" lvl="1">
              <a:buFont typeface="Wingdings" pitchFamily="2" charset="2"/>
              <a:buChar char="Ø"/>
            </a:pPr>
            <a:endParaRPr lang="en-OM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5800" lvl="1">
              <a:buFont typeface="Wingdings" pitchFamily="2" charset="2"/>
              <a:buChar char="Ø"/>
            </a:pPr>
            <a:endParaRPr lang="en-OM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5800" lvl="1">
              <a:buFont typeface="Wingdings" pitchFamily="2" charset="2"/>
              <a:buChar char="Ø"/>
            </a:pPr>
            <a:endParaRPr lang="en-OM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258333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737</TotalTime>
  <Words>496</Words>
  <Application>Microsoft Macintosh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Century Gothic</vt:lpstr>
      <vt:lpstr>Courier New</vt:lpstr>
      <vt:lpstr>Inter</vt:lpstr>
      <vt:lpstr>wanderlust-H1</vt:lpstr>
      <vt:lpstr>Wingdings</vt:lpstr>
      <vt:lpstr>Wingdings 2</vt:lpstr>
      <vt:lpstr>Quotable</vt:lpstr>
      <vt:lpstr>Hotels in Iran </vt:lpstr>
      <vt:lpstr>Data Sources:</vt:lpstr>
      <vt:lpstr>Data Set:</vt:lpstr>
      <vt:lpstr>Hypothesis</vt:lpstr>
      <vt:lpstr>Findings Hypothesis 1- Price impact: </vt:lpstr>
      <vt:lpstr>Findings: Hypothesis 2- Location impact</vt:lpstr>
      <vt:lpstr>Findings: Hypothesis 3- Price vs. Rating by location</vt:lpstr>
      <vt:lpstr>Conclusions and future actions:</vt:lpstr>
      <vt:lpstr>Conclusions and future actions:</vt:lpstr>
      <vt:lpstr>Conclusions and future actions: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in Iran </dc:title>
  <dc:creator>negarmokhtari86@gmail.com</dc:creator>
  <cp:lastModifiedBy>negarmokhtari86@gmail.com</cp:lastModifiedBy>
  <cp:revision>4</cp:revision>
  <dcterms:created xsi:type="dcterms:W3CDTF">2024-04-20T13:56:46Z</dcterms:created>
  <dcterms:modified xsi:type="dcterms:W3CDTF">2024-05-09T13:34:17Z</dcterms:modified>
</cp:coreProperties>
</file>