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63" r:id="rId4"/>
    <p:sldId id="258" r:id="rId5"/>
    <p:sldId id="260" r:id="rId6"/>
    <p:sldId id="266" r:id="rId7"/>
    <p:sldId id="267" r:id="rId8"/>
    <p:sldId id="259" r:id="rId9"/>
    <p:sldId id="261" r:id="rId10"/>
    <p:sldId id="271" r:id="rId11"/>
    <p:sldId id="274" r:id="rId12"/>
    <p:sldId id="272" r:id="rId13"/>
    <p:sldId id="273" r:id="rId14"/>
    <p:sldId id="264" r:id="rId15"/>
    <p:sldId id="265" r:id="rId16"/>
    <p:sldId id="269" r:id="rId17"/>
    <p:sldId id="270" r:id="rId18"/>
    <p:sldId id="27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44"/>
    <p:restoredTop sz="94643"/>
  </p:normalViewPr>
  <p:slideViewPr>
    <p:cSldViewPr snapToGrid="0">
      <p:cViewPr varScale="1">
        <p:scale>
          <a:sx n="52" d="100"/>
          <a:sy n="52" d="100"/>
        </p:scale>
        <p:origin x="19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54C10-1F44-454D-B5E9-A8393F50B678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5469-5E9B-F643-9028-56D90BB68E8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272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5469-5E9B-F643-9028-56D90BB68E8D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931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9984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05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352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939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1853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6099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4570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537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941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599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886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995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250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380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37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787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72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A495E9-8D29-AD40-8EC7-44C863E0A25D}" type="datetimeFigureOut">
              <a:rPr lang="en-NL" smtClean="0"/>
              <a:t>16/06/2024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9FC73A-0238-9148-94F4-F9A35BC06E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612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B53C-35D2-C8D0-3DE8-A50C57AF1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4564744"/>
            <a:ext cx="4194629" cy="989389"/>
          </a:xfrm>
        </p:spPr>
        <p:txBody>
          <a:bodyPr>
            <a:noAutofit/>
          </a:bodyPr>
          <a:lstStyle/>
          <a:p>
            <a:pPr algn="l"/>
            <a:r>
              <a:rPr lang="en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Negar Mokhtari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B3F45-5479-99D4-DC1C-6A4BCAFD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35" y="1104181"/>
            <a:ext cx="7111323" cy="3460563"/>
          </a:xfrm>
        </p:spPr>
        <p:txBody>
          <a:bodyPr>
            <a:normAutofit/>
          </a:bodyPr>
          <a:lstStyle/>
          <a:p>
            <a:pPr algn="l"/>
            <a:r>
              <a:rPr lang="en-NL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Mid Project:</a:t>
            </a:r>
          </a:p>
          <a:p>
            <a:pPr algn="l"/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Eda &amp; Machine learning</a:t>
            </a:r>
          </a:p>
          <a:p>
            <a:pPr algn="l"/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endParaRPr lang="en-NL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GB" sz="4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Science Job Salaries</a:t>
            </a:r>
          </a:p>
          <a:p>
            <a:pPr algn="l" fontAlgn="base"/>
            <a:endParaRPr lang="en-GB" sz="4000" b="1" i="0" u="none" strike="noStrike" dirty="0">
              <a:effectLst/>
              <a:latin typeface="zeitung"/>
            </a:endParaRPr>
          </a:p>
        </p:txBody>
      </p:sp>
    </p:spTree>
    <p:extLst>
      <p:ext uri="{BB962C8B-B14F-4D97-AF65-F5344CB8AC3E}">
        <p14:creationId xmlns:p14="http://schemas.microsoft.com/office/powerpoint/2010/main" val="95403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FCE1-18B9-8B7C-6803-2091FC0C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74" y="268213"/>
            <a:ext cx="8046726" cy="903288"/>
          </a:xfrm>
        </p:spPr>
        <p:txBody>
          <a:bodyPr>
            <a:normAutofit/>
          </a:bodyPr>
          <a:lstStyle/>
          <a:p>
            <a:pPr algn="ctr"/>
            <a:r>
              <a:rPr lang="en-NL" sz="2800" b="1" dirty="0">
                <a:latin typeface="+mn-lt"/>
              </a:rPr>
              <a:t>Remote Rato over years (2020-2024)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292270-95F6-482C-FEBB-7D12DD136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41" y="2203852"/>
            <a:ext cx="5001419" cy="314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mote Jobs">
            <a:extLst>
              <a:ext uri="{FF2B5EF4-FFF2-40B4-BE49-F238E27FC236}">
                <a16:creationId xmlns:a16="http://schemas.microsoft.com/office/drawing/2014/main" id="{7B95CF72-9A0A-E258-F647-A4B224C6A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74" y="378966"/>
            <a:ext cx="716959" cy="71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41C50A-72F1-78D6-A5B8-2044F077E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2203852"/>
            <a:ext cx="5564159" cy="3141146"/>
          </a:xfrm>
        </p:spPr>
      </p:pic>
    </p:spTree>
    <p:extLst>
      <p:ext uri="{BB962C8B-B14F-4D97-AF65-F5344CB8AC3E}">
        <p14:creationId xmlns:p14="http://schemas.microsoft.com/office/powerpoint/2010/main" val="325847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AD15-1792-451A-9D3B-EC334C63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926" y="0"/>
            <a:ext cx="8513300" cy="531561"/>
          </a:xfrm>
        </p:spPr>
        <p:txBody>
          <a:bodyPr>
            <a:normAutofit/>
          </a:bodyPr>
          <a:lstStyle/>
          <a:p>
            <a:r>
              <a:rPr lang="en-NL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salary and remote ratio by company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EE9C-9388-63E6-EDB5-A40C7BA2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F843C-1888-1EE0-C494-75D1CB3F7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584254"/>
            <a:ext cx="7359993" cy="599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37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6A02-C058-C590-41CB-C6299D1A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896599" cy="1066800"/>
          </a:xfrm>
        </p:spPr>
        <p:txBody>
          <a:bodyPr>
            <a:normAutofit/>
          </a:bodyPr>
          <a:lstStyle/>
          <a:p>
            <a:pPr algn="ctr"/>
            <a:r>
              <a:rPr lang="en-NL" sz="2400" b="1" dirty="0">
                <a:latin typeface="+mn-lt"/>
              </a:rPr>
              <a:t>Distribution of company size and experience level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85070E-E05B-829F-87C6-2756C7BD3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789870"/>
              </p:ext>
            </p:extLst>
          </p:nvPr>
        </p:nvGraphicFramePr>
        <p:xfrm>
          <a:off x="8359313" y="1795860"/>
          <a:ext cx="3429175" cy="13019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54016">
                  <a:extLst>
                    <a:ext uri="{9D8B030D-6E8A-4147-A177-3AD203B41FA5}">
                      <a16:colId xmlns:a16="http://schemas.microsoft.com/office/drawing/2014/main" val="2963250898"/>
                    </a:ext>
                  </a:extLst>
                </a:gridCol>
                <a:gridCol w="559224">
                  <a:extLst>
                    <a:ext uri="{9D8B030D-6E8A-4147-A177-3AD203B41FA5}">
                      <a16:colId xmlns:a16="http://schemas.microsoft.com/office/drawing/2014/main" val="256501450"/>
                    </a:ext>
                  </a:extLst>
                </a:gridCol>
                <a:gridCol w="559224">
                  <a:extLst>
                    <a:ext uri="{9D8B030D-6E8A-4147-A177-3AD203B41FA5}">
                      <a16:colId xmlns:a16="http://schemas.microsoft.com/office/drawing/2014/main" val="347704309"/>
                    </a:ext>
                  </a:extLst>
                </a:gridCol>
                <a:gridCol w="612483">
                  <a:extLst>
                    <a:ext uri="{9D8B030D-6E8A-4147-A177-3AD203B41FA5}">
                      <a16:colId xmlns:a16="http://schemas.microsoft.com/office/drawing/2014/main" val="2682564187"/>
                    </a:ext>
                  </a:extLst>
                </a:gridCol>
                <a:gridCol w="544228">
                  <a:extLst>
                    <a:ext uri="{9D8B030D-6E8A-4147-A177-3AD203B41FA5}">
                      <a16:colId xmlns:a16="http://schemas.microsoft.com/office/drawing/2014/main" val="1951499771"/>
                    </a:ext>
                  </a:extLst>
                </a:gridCol>
              </a:tblGrid>
              <a:tr h="260705">
                <a:tc rowSpan="2">
                  <a:txBody>
                    <a:bodyPr/>
                    <a:lstStyle/>
                    <a:p>
                      <a:r>
                        <a:rPr lang="en-GB" sz="11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 Size</a:t>
                      </a:r>
                      <a:endParaRPr lang="en-NL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100" dirty="0"/>
                        <a:t>Experience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65364"/>
                  </a:ext>
                </a:extLst>
              </a:tr>
              <a:tr h="260705">
                <a:tc vMerge="1"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100" b="0" dirty="0">
                          <a:solidFill>
                            <a:sysClr val="windowText" lastClr="000000"/>
                          </a:solidFill>
                        </a:rPr>
                        <a:t>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1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222906"/>
                  </a:ext>
                </a:extLst>
              </a:tr>
              <a:tr h="260705">
                <a:tc>
                  <a:txBody>
                    <a:bodyPr/>
                    <a:lstStyle/>
                    <a:p>
                      <a:r>
                        <a:rPr lang="en-NL" sz="1100" dirty="0">
                          <a:solidFill>
                            <a:schemeClr val="bg1"/>
                          </a:solidFill>
                        </a:rPr>
                        <a:t>Large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100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100" dirty="0"/>
                        <a:t>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100" dirty="0"/>
                        <a:t>290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1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930015"/>
                  </a:ext>
                </a:extLst>
              </a:tr>
              <a:tr h="233562">
                <a:tc>
                  <a:txBody>
                    <a:bodyPr/>
                    <a:lstStyle/>
                    <a:p>
                      <a:r>
                        <a:rPr lang="en-NL" sz="1100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100" dirty="0"/>
                        <a:t>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100" dirty="0"/>
                        <a:t>2,937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100" dirty="0"/>
                        <a:t>6,250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100" dirty="0"/>
                        <a:t>396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9131566"/>
                  </a:ext>
                </a:extLst>
              </a:tr>
              <a:tr h="260705">
                <a:tc>
                  <a:txBody>
                    <a:bodyPr/>
                    <a:lstStyle/>
                    <a:p>
                      <a:r>
                        <a:rPr lang="en-NL" sz="1100" dirty="0">
                          <a:solidFill>
                            <a:schemeClr val="bg1"/>
                          </a:solidFill>
                        </a:rPr>
                        <a:t>Small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100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100" dirty="0"/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100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80843719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B8218B98-394C-EB99-D34D-3DE05AFF9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38" y="1512689"/>
            <a:ext cx="6960940" cy="461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E9068-F85B-EAA5-31A7-2FE657C5F9DF}"/>
              </a:ext>
            </a:extLst>
          </p:cNvPr>
          <p:cNvSpPr txBox="1"/>
          <p:nvPr/>
        </p:nvSpPr>
        <p:spPr>
          <a:xfrm>
            <a:off x="8301646" y="3503199"/>
            <a:ext cx="3280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b="1" dirty="0"/>
              <a:t>Chi2</a:t>
            </a:r>
            <a:r>
              <a:rPr lang="en-NL" sz="1400" dirty="0"/>
              <a:t>: 167.7140</a:t>
            </a:r>
          </a:p>
          <a:p>
            <a:r>
              <a:rPr lang="en-NL" sz="1400" b="1" dirty="0"/>
              <a:t>P-value: </a:t>
            </a:r>
            <a:r>
              <a:rPr lang="en-NL" sz="1400" dirty="0"/>
              <a:t>1.3733</a:t>
            </a:r>
          </a:p>
          <a:p>
            <a:r>
              <a:rPr lang="en-GB" sz="1400" b="1" dirty="0"/>
              <a:t>Cramer’s V</a:t>
            </a:r>
            <a:r>
              <a:rPr lang="en-GB" sz="1400" dirty="0"/>
              <a:t>: </a:t>
            </a:r>
            <a:r>
              <a:rPr lang="en-NL" sz="1400" dirty="0"/>
              <a:t>0.0856126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17F4A-A269-9B65-CF07-09D35E17330D}"/>
              </a:ext>
            </a:extLst>
          </p:cNvPr>
          <p:cNvSpPr txBox="1"/>
          <p:nvPr/>
        </p:nvSpPr>
        <p:spPr>
          <a:xfrm>
            <a:off x="8301646" y="1486418"/>
            <a:ext cx="1391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/>
              <a:t>Crosstab_result: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F201C-0CEF-B331-75DD-580520229942}"/>
              </a:ext>
            </a:extLst>
          </p:cNvPr>
          <p:cNvSpPr txBox="1"/>
          <p:nvPr/>
        </p:nvSpPr>
        <p:spPr>
          <a:xfrm>
            <a:off x="8359312" y="4809637"/>
            <a:ext cx="3732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GB" sz="1400" dirty="0"/>
              <a:t>Rejection of the null hypothesis.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sz="1400" dirty="0"/>
              <a:t>There is association between the Company size &amp; Exp level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sz="1400" dirty="0"/>
              <a:t>Cramer’s V:  Correlation is  not strong 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624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D199-9E9E-05B6-9736-CFA8BC6F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493" y="23708"/>
            <a:ext cx="8914733" cy="860212"/>
          </a:xfrm>
        </p:spPr>
        <p:txBody>
          <a:bodyPr>
            <a:normAutofit/>
          </a:bodyPr>
          <a:lstStyle/>
          <a:p>
            <a:r>
              <a:rPr lang="en-NL" sz="2800" b="1" dirty="0">
                <a:latin typeface="+mn-lt"/>
              </a:rPr>
              <a:t>Job demand by country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E6CE6C-28DD-AC97-4FD5-76D746674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484" y="883919"/>
            <a:ext cx="8415023" cy="5703151"/>
          </a:xfrm>
        </p:spPr>
      </p:pic>
    </p:spTree>
    <p:extLst>
      <p:ext uri="{BB962C8B-B14F-4D97-AF65-F5344CB8AC3E}">
        <p14:creationId xmlns:p14="http://schemas.microsoft.com/office/powerpoint/2010/main" val="274705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B75-F2AD-D6C9-A384-71BCEDB4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70104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latin typeface="+mn-lt"/>
              </a:rPr>
              <a:t>T</a:t>
            </a:r>
            <a:r>
              <a:rPr lang="en-NL" sz="2400" b="1" dirty="0">
                <a:latin typeface="+mn-lt"/>
              </a:rPr>
              <a:t>op 10 countries with highest average salary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EE0AD-A280-CA20-6C7F-56F78B6CD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40A07-66F3-DE18-4535-4DCFDF3E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21" y="701041"/>
            <a:ext cx="8862813" cy="58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9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E462-749C-70CD-7118-1511B86A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964753"/>
          </a:xfrm>
        </p:spPr>
        <p:txBody>
          <a:bodyPr>
            <a:normAutofit/>
          </a:bodyPr>
          <a:lstStyle/>
          <a:p>
            <a:pPr algn="ctr"/>
            <a:r>
              <a:rPr lang="en-NL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Company location and employee residence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CFC07F-E477-2E74-CACC-8F41FDF2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505" y="964753"/>
            <a:ext cx="8137295" cy="5322604"/>
          </a:xfrm>
        </p:spPr>
      </p:pic>
    </p:spTree>
    <p:extLst>
      <p:ext uri="{BB962C8B-B14F-4D97-AF65-F5344CB8AC3E}">
        <p14:creationId xmlns:p14="http://schemas.microsoft.com/office/powerpoint/2010/main" val="148256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B394-ECB8-D858-D136-C7C6E3EB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066800"/>
          </a:xfrm>
        </p:spPr>
        <p:txBody>
          <a:bodyPr>
            <a:normAutofit/>
          </a:bodyPr>
          <a:lstStyle/>
          <a:p>
            <a:r>
              <a:rPr lang="en-NL" sz="2800" b="1" dirty="0">
                <a:latin typeface="+mn-lt"/>
              </a:rPr>
              <a:t>ML - predict job salary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0DFE94-F2A0-651D-1F13-AEA5D38A5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357285"/>
              </p:ext>
            </p:extLst>
          </p:nvPr>
        </p:nvGraphicFramePr>
        <p:xfrm>
          <a:off x="685799" y="1337733"/>
          <a:ext cx="10608728" cy="43518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6091">
                  <a:extLst>
                    <a:ext uri="{9D8B030D-6E8A-4147-A177-3AD203B41FA5}">
                      <a16:colId xmlns:a16="http://schemas.microsoft.com/office/drawing/2014/main" val="2061556350"/>
                    </a:ext>
                  </a:extLst>
                </a:gridCol>
                <a:gridCol w="1326091">
                  <a:extLst>
                    <a:ext uri="{9D8B030D-6E8A-4147-A177-3AD203B41FA5}">
                      <a16:colId xmlns:a16="http://schemas.microsoft.com/office/drawing/2014/main" val="2761977366"/>
                    </a:ext>
                  </a:extLst>
                </a:gridCol>
                <a:gridCol w="1326091">
                  <a:extLst>
                    <a:ext uri="{9D8B030D-6E8A-4147-A177-3AD203B41FA5}">
                      <a16:colId xmlns:a16="http://schemas.microsoft.com/office/drawing/2014/main" val="2111337850"/>
                    </a:ext>
                  </a:extLst>
                </a:gridCol>
                <a:gridCol w="1326091">
                  <a:extLst>
                    <a:ext uri="{9D8B030D-6E8A-4147-A177-3AD203B41FA5}">
                      <a16:colId xmlns:a16="http://schemas.microsoft.com/office/drawing/2014/main" val="2923204187"/>
                    </a:ext>
                  </a:extLst>
                </a:gridCol>
                <a:gridCol w="1326091">
                  <a:extLst>
                    <a:ext uri="{9D8B030D-6E8A-4147-A177-3AD203B41FA5}">
                      <a16:colId xmlns:a16="http://schemas.microsoft.com/office/drawing/2014/main" val="3979203312"/>
                    </a:ext>
                  </a:extLst>
                </a:gridCol>
                <a:gridCol w="1326091">
                  <a:extLst>
                    <a:ext uri="{9D8B030D-6E8A-4147-A177-3AD203B41FA5}">
                      <a16:colId xmlns:a16="http://schemas.microsoft.com/office/drawing/2014/main" val="2422630313"/>
                    </a:ext>
                  </a:extLst>
                </a:gridCol>
                <a:gridCol w="1326091">
                  <a:extLst>
                    <a:ext uri="{9D8B030D-6E8A-4147-A177-3AD203B41FA5}">
                      <a16:colId xmlns:a16="http://schemas.microsoft.com/office/drawing/2014/main" val="3796979008"/>
                    </a:ext>
                  </a:extLst>
                </a:gridCol>
                <a:gridCol w="1326091">
                  <a:extLst>
                    <a:ext uri="{9D8B030D-6E8A-4147-A177-3AD203B41FA5}">
                      <a16:colId xmlns:a16="http://schemas.microsoft.com/office/drawing/2014/main" val="3311493905"/>
                    </a:ext>
                  </a:extLst>
                </a:gridCol>
              </a:tblGrid>
              <a:tr h="870373"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effectLst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effectLst/>
                        </a:rPr>
                        <a:t>Ridge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effectLst/>
                        </a:rPr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effectLst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effectLst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 err="1">
                          <a:effectLst/>
                        </a:rPr>
                        <a:t>XGBoost</a:t>
                      </a:r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800014"/>
                  </a:ext>
                </a:extLst>
              </a:tr>
              <a:tr h="870373"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R²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0.272344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1" i="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0.273326</a:t>
                      </a:r>
                      <a:endParaRPr lang="en-GB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0.272621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0.227753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0.176093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0.263263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0.254621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875276"/>
                  </a:ext>
                </a:extLst>
              </a:tr>
              <a:tr h="870373"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RMSE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58795.47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1" i="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58755.80</a:t>
                      </a:r>
                      <a:endParaRPr lang="en-GB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58784.30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60570.21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62563.34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59161.21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59507.18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028344"/>
                  </a:ext>
                </a:extLst>
              </a:tr>
              <a:tr h="870373"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MSE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3.456908e+09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3.452245e+09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>
                          <a:effectLst/>
                        </a:rPr>
                        <a:t>3.455594e+09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3.691525e+09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3.914172e+09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>
                          <a:effectLst/>
                        </a:rPr>
                        <a:t>3.500050e+09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3.541105e+09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375352"/>
                  </a:ext>
                </a:extLst>
              </a:tr>
              <a:tr h="870373"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MAE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4.201784e+04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4.198715e+04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>
                          <a:effectLst/>
                        </a:rPr>
                        <a:t>4.200992e+04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>
                          <a:effectLst/>
                        </a:rPr>
                        <a:t>4.349805e+04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>
                          <a:effectLst/>
                        </a:rPr>
                        <a:t>4.481529e+04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>
                          <a:effectLst/>
                        </a:rPr>
                        <a:t>4.230563e+04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42712.721015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78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548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D37D-58A6-2F2A-EFCF-F53F4313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066800"/>
          </a:xfrm>
        </p:spPr>
        <p:txBody>
          <a:bodyPr>
            <a:normAutofit/>
          </a:bodyPr>
          <a:lstStyle/>
          <a:p>
            <a:pPr algn="ctr"/>
            <a:r>
              <a:rPr lang="en-NL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Actual vs prediction by Ridge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DCC5-3DA0-08FE-FDBD-398CE37C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D8B0EE-27A7-B6A5-BD51-E1D96692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07" y="869091"/>
            <a:ext cx="7415534" cy="559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54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>
            <a:extLst>
              <a:ext uri="{FF2B5EF4-FFF2-40B4-BE49-F238E27FC236}">
                <a16:creationId xmlns:a16="http://schemas.microsoft.com/office/drawing/2014/main" id="{84618A0A-33D5-F378-EAF1-C9E170CF5A90}"/>
              </a:ext>
            </a:extLst>
          </p:cNvPr>
          <p:cNvSpPr/>
          <p:nvPr/>
        </p:nvSpPr>
        <p:spPr>
          <a:xfrm rot="5400000">
            <a:off x="432143" y="2200532"/>
            <a:ext cx="1990788" cy="189913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9C45FD-346D-AB7F-7555-1911F908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093" y="0"/>
            <a:ext cx="8550704" cy="731520"/>
          </a:xfrm>
        </p:spPr>
        <p:txBody>
          <a:bodyPr>
            <a:normAutofit/>
          </a:bodyPr>
          <a:lstStyle/>
          <a:p>
            <a:pPr algn="ctr"/>
            <a:r>
              <a:rPr lang="en-NL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Actual vs prediction by ridge model</a:t>
            </a:r>
            <a:endParaRPr lang="en-NL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62052-9974-1660-3580-DAE0AE549DE2}"/>
              </a:ext>
            </a:extLst>
          </p:cNvPr>
          <p:cNvSpPr txBox="1"/>
          <p:nvPr/>
        </p:nvSpPr>
        <p:spPr>
          <a:xfrm>
            <a:off x="828482" y="2788147"/>
            <a:ext cx="1170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b="1" dirty="0">
                <a:latin typeface="+mn-lt"/>
              </a:rPr>
              <a:t>Salary</a:t>
            </a:r>
          </a:p>
          <a:p>
            <a:pPr algn="ctr"/>
            <a:r>
              <a:rPr lang="en-NL" sz="1400" b="1" dirty="0">
                <a:latin typeface="+mn-lt"/>
              </a:rPr>
              <a:t> distribution</a:t>
            </a:r>
          </a:p>
          <a:p>
            <a:pPr algn="ctr"/>
            <a:r>
              <a:rPr lang="en-NL" sz="1400" b="1" dirty="0">
                <a:latin typeface="+mn-lt"/>
              </a:rPr>
              <a:t> without </a:t>
            </a:r>
          </a:p>
          <a:p>
            <a:pPr algn="ctr"/>
            <a:r>
              <a:rPr lang="en-NL" sz="1400" b="1" dirty="0">
                <a:latin typeface="+mn-lt"/>
              </a:rPr>
              <a:t>outliers</a:t>
            </a:r>
            <a:endParaRPr lang="en-NL" sz="14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D99FE66-2466-4FE4-A1A9-B343730AAA10}"/>
              </a:ext>
            </a:extLst>
          </p:cNvPr>
          <p:cNvSpPr/>
          <p:nvPr/>
        </p:nvSpPr>
        <p:spPr>
          <a:xfrm rot="5400000">
            <a:off x="10059131" y="3484988"/>
            <a:ext cx="1927130" cy="1805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AB796-44F7-F1CF-4EA2-396DD7529ABB}"/>
              </a:ext>
            </a:extLst>
          </p:cNvPr>
          <p:cNvSpPr txBox="1"/>
          <p:nvPr/>
        </p:nvSpPr>
        <p:spPr>
          <a:xfrm>
            <a:off x="10119845" y="4288701"/>
            <a:ext cx="180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dirty="0"/>
              <a:t>Model </a:t>
            </a:r>
          </a:p>
          <a:p>
            <a:pPr algn="ctr"/>
            <a:r>
              <a:rPr lang="en-NL" sz="1400" dirty="0"/>
              <a:t>Validation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B54AB5-8144-CDE9-5830-C4D26E45E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48" y="1125107"/>
            <a:ext cx="7287767" cy="549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A53FC0B-5236-4513-CF5A-52A9DB355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" y="721358"/>
            <a:ext cx="2577750" cy="137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00EBD5D-74FE-AE76-67C6-1EDFC3D0B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966480"/>
              </p:ext>
            </p:extLst>
          </p:nvPr>
        </p:nvGraphicFramePr>
        <p:xfrm>
          <a:off x="10203985" y="5499621"/>
          <a:ext cx="1845131" cy="109764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6961">
                  <a:extLst>
                    <a:ext uri="{9D8B030D-6E8A-4147-A177-3AD203B41FA5}">
                      <a16:colId xmlns:a16="http://schemas.microsoft.com/office/drawing/2014/main" val="3748079229"/>
                    </a:ext>
                  </a:extLst>
                </a:gridCol>
                <a:gridCol w="1028170">
                  <a:extLst>
                    <a:ext uri="{9D8B030D-6E8A-4147-A177-3AD203B41FA5}">
                      <a16:colId xmlns:a16="http://schemas.microsoft.com/office/drawing/2014/main" val="1550335887"/>
                    </a:ext>
                  </a:extLst>
                </a:gridCol>
              </a:tblGrid>
              <a:tr h="211536">
                <a:tc>
                  <a:txBody>
                    <a:bodyPr/>
                    <a:lstStyle/>
                    <a:p>
                      <a:r>
                        <a:rPr lang="en-NL" sz="1100" b="0"/>
                        <a:t>R2</a:t>
                      </a:r>
                      <a:endParaRPr lang="en-NL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100" b="0"/>
                        <a:t>0.3269</a:t>
                      </a:r>
                      <a:endParaRPr lang="en-NL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53169"/>
                  </a:ext>
                </a:extLst>
              </a:tr>
              <a:tr h="211536">
                <a:tc>
                  <a:txBody>
                    <a:bodyPr/>
                    <a:lstStyle/>
                    <a:p>
                      <a:r>
                        <a:rPr lang="en-NL" sz="1100" b="0"/>
                        <a:t>RMSE</a:t>
                      </a:r>
                      <a:endParaRPr lang="en-NL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100" b="0"/>
                        <a:t>47551.78</a:t>
                      </a:r>
                      <a:endParaRPr lang="en-NL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25628"/>
                  </a:ext>
                </a:extLst>
              </a:tr>
              <a:tr h="320409">
                <a:tc>
                  <a:txBody>
                    <a:bodyPr/>
                    <a:lstStyle/>
                    <a:p>
                      <a:r>
                        <a:rPr lang="en-NL" sz="1100" b="0"/>
                        <a:t>MSE</a:t>
                      </a:r>
                      <a:endParaRPr lang="en-NL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100" b="0" dirty="0"/>
                        <a:t>2261171995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42155"/>
                  </a:ext>
                </a:extLst>
              </a:tr>
              <a:tr h="211536">
                <a:tc>
                  <a:txBody>
                    <a:bodyPr/>
                    <a:lstStyle/>
                    <a:p>
                      <a:r>
                        <a:rPr lang="en-NL" sz="1100" b="0"/>
                        <a:t>MAE</a:t>
                      </a:r>
                      <a:endParaRPr lang="en-NL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100" b="0" dirty="0"/>
                        <a:t>38022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7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85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50F7-0756-B3E9-AA88-6405539E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4787-557D-7256-3164-AB2BB7B6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50CB4-455F-BC94-9050-132D3DDD24D0}"/>
              </a:ext>
            </a:extLst>
          </p:cNvPr>
          <p:cNvSpPr txBox="1"/>
          <p:nvPr/>
        </p:nvSpPr>
        <p:spPr>
          <a:xfrm>
            <a:off x="2438399" y="2142067"/>
            <a:ext cx="7547429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NL" sz="2800" b="1" dirty="0"/>
          </a:p>
          <a:p>
            <a:r>
              <a:rPr lang="en-NL" sz="4400" b="1" dirty="0">
                <a:solidFill>
                  <a:schemeClr val="bg1"/>
                </a:solidFill>
              </a:rPr>
              <a:t>THANKS FOR YOUR ATTENTION</a:t>
            </a:r>
          </a:p>
          <a:p>
            <a:endParaRPr lang="en-NL" sz="2800" b="1" dirty="0"/>
          </a:p>
        </p:txBody>
      </p:sp>
    </p:spTree>
    <p:extLst>
      <p:ext uri="{BB962C8B-B14F-4D97-AF65-F5344CB8AC3E}">
        <p14:creationId xmlns:p14="http://schemas.microsoft.com/office/powerpoint/2010/main" val="329567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5116-068E-0B32-9C27-56518ADF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3799113" cy="768096"/>
          </a:xfrm>
        </p:spPr>
        <p:txBody>
          <a:bodyPr>
            <a:normAutofit/>
          </a:bodyPr>
          <a:lstStyle/>
          <a:p>
            <a:r>
              <a:rPr lang="en-NL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D1C86-CFDD-EEF3-0124-AE7BA3EC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68097"/>
            <a:ext cx="10131425" cy="5736220"/>
          </a:xfrm>
        </p:spPr>
        <p:txBody>
          <a:bodyPr>
            <a:normAutofit/>
          </a:bodyPr>
          <a:lstStyle/>
          <a:p>
            <a:r>
              <a:rPr lang="en-GB" dirty="0"/>
              <a:t>Data Scientist job market trends over the past four years (2020-2024</a:t>
            </a:r>
            <a:r>
              <a:rPr lang="en-GB" sz="2000" dirty="0"/>
              <a:t>).</a:t>
            </a:r>
            <a:r>
              <a:rPr lang="en-GB" dirty="0"/>
              <a:t> In this project, we delve into a comprehensive dataset sourced from Kaggle, which provides a detailed overview of various aspects of the Data Scientist job market. Our goal is to uncover significant trends, insights, and patterns that have emerged in this rapidly evolving field.</a:t>
            </a:r>
          </a:p>
          <a:p>
            <a:endParaRPr lang="en-GB" dirty="0"/>
          </a:p>
          <a:p>
            <a:r>
              <a:rPr lang="en-GB" b="1" dirty="0"/>
              <a:t>Dataset Details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Job Title: 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Experience Level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Employment Type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Remote Ratio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Company Size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Company Location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Employee Residence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Salary</a:t>
            </a:r>
            <a:endParaRPr lang="en-NL" dirty="0"/>
          </a:p>
        </p:txBody>
      </p:sp>
      <p:pic>
        <p:nvPicPr>
          <p:cNvPr id="8194" name="Picture 2" descr="Data Scientist? Salary, Skills &amp; Career ...">
            <a:extLst>
              <a:ext uri="{FF2B5EF4-FFF2-40B4-BE49-F238E27FC236}">
                <a16:creationId xmlns:a16="http://schemas.microsoft.com/office/drawing/2014/main" id="{F8D63285-5ABA-22CF-B2D7-993C37E31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6" b="98837" l="9932" r="97603">
                        <a14:foregroundMark x1="31849" y1="7558" x2="31849" y2="7558"/>
                        <a14:foregroundMark x1="84932" y1="21512" x2="84932" y2="21512"/>
                        <a14:foregroundMark x1="94521" y1="19186" x2="94521" y2="19186"/>
                        <a14:foregroundMark x1="92808" y1="20349" x2="92808" y2="20349"/>
                        <a14:foregroundMark x1="96918" y1="18605" x2="96918" y2="18605"/>
                        <a14:foregroundMark x1="95890" y1="34884" x2="95890" y2="34884"/>
                        <a14:foregroundMark x1="95205" y1="44186" x2="95205" y2="44186"/>
                        <a14:foregroundMark x1="92123" y1="55814" x2="92123" y2="55814"/>
                        <a14:foregroundMark x1="88014" y1="64535" x2="88014" y2="64535"/>
                        <a14:foregroundMark x1="94178" y1="62209" x2="94178" y2="62209"/>
                        <a14:foregroundMark x1="96918" y1="35465" x2="96918" y2="35465"/>
                        <a14:foregroundMark x1="96918" y1="48256" x2="96918" y2="48256"/>
                        <a14:foregroundMark x1="96233" y1="66279" x2="96233" y2="66279"/>
                        <a14:foregroundMark x1="91781" y1="73837" x2="91781" y2="73837"/>
                        <a14:foregroundMark x1="92466" y1="79651" x2="92466" y2="79651"/>
                        <a14:foregroundMark x1="86986" y1="84302" x2="86986" y2="84302"/>
                        <a14:foregroundMark x1="80822" y1="84884" x2="80822" y2="84884"/>
                        <a14:foregroundMark x1="38699" y1="93605" x2="38699" y2="93605"/>
                        <a14:foregroundMark x1="33904" y1="94186" x2="33904" y2="94186"/>
                        <a14:foregroundMark x1="88699" y1="86047" x2="88699" y2="86047"/>
                        <a14:foregroundMark x1="92466" y1="29651" x2="92466" y2="29651"/>
                        <a14:foregroundMark x1="87329" y1="20930" x2="87329" y2="20930"/>
                        <a14:foregroundMark x1="95205" y1="78488" x2="95205" y2="78488"/>
                        <a14:foregroundMark x1="96575" y1="74419" x2="96575" y2="74419"/>
                        <a14:foregroundMark x1="96918" y1="40698" x2="96918" y2="40698"/>
                        <a14:foregroundMark x1="97603" y1="70930" x2="97603" y2="70930"/>
                        <a14:foregroundMark x1="87329" y1="95349" x2="87329" y2="95349"/>
                        <a14:foregroundMark x1="82877" y1="79651" x2="82877" y2="79651"/>
                        <a14:foregroundMark x1="55137" y1="92442" x2="55137" y2="92442"/>
                        <a14:foregroundMark x1="59932" y1="97093" x2="59932" y2="97093"/>
                        <a14:foregroundMark x1="65068" y1="93023" x2="65068" y2="93023"/>
                        <a14:foregroundMark x1="78767" y1="17442" x2="78767" y2="17442"/>
                        <a14:foregroundMark x1="91438" y1="6395" x2="91438" y2="6395"/>
                        <a14:foregroundMark x1="93151" y1="2326" x2="93151" y2="2326"/>
                        <a14:foregroundMark x1="94178" y1="4651" x2="94178" y2="4651"/>
                        <a14:foregroundMark x1="28425" y1="4070" x2="28425" y2="4070"/>
                        <a14:foregroundMark x1="34247" y1="2907" x2="34247" y2="2907"/>
                        <a14:foregroundMark x1="94863" y1="86628" x2="94863" y2="86628"/>
                        <a14:foregroundMark x1="96233" y1="98837" x2="96233" y2="98837"/>
                        <a14:foregroundMark x1="97260" y1="13372" x2="97260" y2="13372"/>
                        <a14:foregroundMark x1="41781" y1="3488" x2="41781" y2="3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48" y="2638551"/>
            <a:ext cx="7074793" cy="41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64C4-2C67-AE00-2341-95AED51B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04799"/>
            <a:ext cx="10131425" cy="7620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EDA (exploratory data analysis)</a:t>
            </a:r>
            <a:endParaRPr lang="en-NL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B596-36A8-3EEA-2C12-A14EAEA6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22961"/>
            <a:ext cx="10131425" cy="547898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NL" dirty="0"/>
              <a:t>How is the </a:t>
            </a:r>
            <a:r>
              <a:rPr lang="en-NL" b="1" dirty="0"/>
              <a:t>job market </a:t>
            </a:r>
            <a:r>
              <a:rPr lang="en-NL" dirty="0"/>
              <a:t>for data scientist during the </a:t>
            </a:r>
            <a:r>
              <a:rPr lang="en-NL" b="1" dirty="0"/>
              <a:t>last years</a:t>
            </a:r>
            <a:r>
              <a:rPr lang="en-NL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NL" dirty="0"/>
              <a:t>Jobs in terms of </a:t>
            </a:r>
            <a:r>
              <a:rPr lang="en-NL" b="1" dirty="0"/>
              <a:t>Experi</a:t>
            </a:r>
            <a:r>
              <a:rPr lang="en-GB" b="1" dirty="0"/>
              <a:t>e</a:t>
            </a:r>
            <a:r>
              <a:rPr lang="en-NL" b="1" dirty="0"/>
              <a:t>nce</a:t>
            </a:r>
            <a:r>
              <a:rPr lang="en-NL" dirty="0"/>
              <a:t>, </a:t>
            </a:r>
            <a:r>
              <a:rPr lang="en-NL" b="1" dirty="0"/>
              <a:t>type of employment, remote ratio</a:t>
            </a:r>
            <a:r>
              <a:rPr lang="en-NL" dirty="0"/>
              <a:t>, and </a:t>
            </a:r>
            <a:r>
              <a:rPr lang="en-NL" b="1" dirty="0"/>
              <a:t>company size</a:t>
            </a:r>
            <a:r>
              <a:rPr lang="en-NL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NL" dirty="0"/>
              <a:t>What is the </a:t>
            </a:r>
            <a:r>
              <a:rPr lang="en-NL" b="1" dirty="0"/>
              <a:t>salary range </a:t>
            </a:r>
            <a:r>
              <a:rPr lang="en-NL" dirty="0"/>
              <a:t>in this market?</a:t>
            </a:r>
          </a:p>
          <a:p>
            <a:pPr>
              <a:buFont typeface="Wingdings" pitchFamily="2" charset="2"/>
              <a:buChar char="Ø"/>
            </a:pPr>
            <a:r>
              <a:rPr lang="en-NL" dirty="0"/>
              <a:t>What are the </a:t>
            </a:r>
            <a:r>
              <a:rPr lang="en-NL" b="1" dirty="0"/>
              <a:t>most common job titles </a:t>
            </a:r>
            <a:r>
              <a:rPr lang="en-NL" dirty="0"/>
              <a:t>in the data science market?</a:t>
            </a:r>
          </a:p>
          <a:p>
            <a:pPr>
              <a:buFont typeface="Wingdings" pitchFamily="2" charset="2"/>
              <a:buChar char="Ø"/>
            </a:pPr>
            <a:r>
              <a:rPr lang="en-NL" dirty="0"/>
              <a:t>Which </a:t>
            </a:r>
            <a:r>
              <a:rPr lang="en-NL" b="1" dirty="0"/>
              <a:t>countries</a:t>
            </a:r>
            <a:r>
              <a:rPr lang="en-NL" dirty="0"/>
              <a:t> pay the highest salary in average?</a:t>
            </a:r>
          </a:p>
          <a:p>
            <a:pPr>
              <a:buFont typeface="Wingdings" pitchFamily="2" charset="2"/>
              <a:buChar char="Ø"/>
            </a:pPr>
            <a:r>
              <a:rPr lang="en-NL" dirty="0"/>
              <a:t>Which </a:t>
            </a:r>
            <a:r>
              <a:rPr lang="en-NL" b="1" dirty="0"/>
              <a:t>counties</a:t>
            </a:r>
            <a:r>
              <a:rPr lang="en-NL" dirty="0"/>
              <a:t> have the highest demand of data scientists?</a:t>
            </a:r>
          </a:p>
          <a:p>
            <a:pPr>
              <a:buFont typeface="Wingdings" pitchFamily="2" charset="2"/>
              <a:buChar char="Ø"/>
            </a:pPr>
            <a:r>
              <a:rPr lang="en-NL" dirty="0"/>
              <a:t>What is the avrage job salary in different job titles?</a:t>
            </a:r>
          </a:p>
          <a:p>
            <a:pPr>
              <a:buFont typeface="Wingdings" pitchFamily="2" charset="2"/>
              <a:buChar char="Ø"/>
            </a:pPr>
            <a:r>
              <a:rPr lang="en-NL" dirty="0"/>
              <a:t>Does Experience level influence Salary?</a:t>
            </a:r>
          </a:p>
          <a:p>
            <a:pPr>
              <a:buFont typeface="Wingdings" pitchFamily="2" charset="2"/>
              <a:buChar char="Ø"/>
            </a:pPr>
            <a:r>
              <a:rPr lang="en-NL" dirty="0"/>
              <a:t>Which Experiene level is more demanded by companies?</a:t>
            </a:r>
          </a:p>
          <a:p>
            <a:pPr>
              <a:buFont typeface="Wingdings" pitchFamily="2" charset="2"/>
              <a:buChar char="Ø"/>
            </a:pPr>
            <a:r>
              <a:rPr lang="en-NL" dirty="0"/>
              <a:t>Which Job titles are the most paid ?</a:t>
            </a:r>
          </a:p>
          <a:p>
            <a:pPr>
              <a:buFont typeface="Wingdings" pitchFamily="2" charset="2"/>
              <a:buChar char="Ø"/>
            </a:pPr>
            <a:r>
              <a:rPr lang="en-NL" dirty="0"/>
              <a:t>Does Company size and remote_ratio affect salary?</a:t>
            </a:r>
          </a:p>
          <a:p>
            <a:pPr>
              <a:buFont typeface="Wingdings" pitchFamily="2" charset="2"/>
              <a:buChar char="Ø"/>
            </a:pPr>
            <a:endParaRPr lang="en-NL" dirty="0"/>
          </a:p>
        </p:txBody>
      </p:sp>
      <p:pic>
        <p:nvPicPr>
          <p:cNvPr id="2054" name="Picture 6" descr="Exploratory Data Analysis on UBER Stocks Dataset - Analytics Vidhya">
            <a:extLst>
              <a:ext uri="{FF2B5EF4-FFF2-40B4-BE49-F238E27FC236}">
                <a16:creationId xmlns:a16="http://schemas.microsoft.com/office/drawing/2014/main" id="{CD2BBC79-48F2-BD9C-BE6B-977CE176D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7" b="89876" l="7700" r="91200">
                        <a14:foregroundMark x1="78400" y1="38188" x2="78400" y2="38188"/>
                        <a14:foregroundMark x1="87000" y1="55417" x2="87000" y2="55417"/>
                        <a14:foregroundMark x1="89200" y1="59147" x2="89200" y2="59147"/>
                        <a14:foregroundMark x1="91300" y1="61101" x2="91300" y2="61101"/>
                        <a14:foregroundMark x1="7700" y1="53464" x2="7700" y2="53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556" y="3781695"/>
            <a:ext cx="609044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8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30B3-C506-947F-A80D-5EE7ECA8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158" y="0"/>
            <a:ext cx="8215334" cy="976647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NL" sz="2800" b="1" dirty="0">
                <a:latin typeface="Calibri" panose="020F0502020204030204" pitchFamily="34" charset="0"/>
                <a:cs typeface="Calibri" panose="020F0502020204030204" pitchFamily="34" charset="0"/>
              </a:rPr>
              <a:t>ata science jobs over years(2020-2024)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9DAB5-AF89-0716-A950-9FFD36452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112" y="1128158"/>
            <a:ext cx="8215334" cy="540502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C03AB1B-92A9-3B60-553A-6D134B8F5835}"/>
              </a:ext>
            </a:extLst>
          </p:cNvPr>
          <p:cNvSpPr txBox="1">
            <a:spLocks/>
          </p:cNvSpPr>
          <p:nvPr/>
        </p:nvSpPr>
        <p:spPr>
          <a:xfrm>
            <a:off x="1531112" y="556815"/>
            <a:ext cx="9173380" cy="11136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D3F86-9ACF-3E81-DA56-CC59FE1FE57E}"/>
              </a:ext>
            </a:extLst>
          </p:cNvPr>
          <p:cNvSpPr txBox="1"/>
          <p:nvPr/>
        </p:nvSpPr>
        <p:spPr>
          <a:xfrm>
            <a:off x="2489157" y="709215"/>
            <a:ext cx="725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Number of job Titles and Ave. Salary</a:t>
            </a:r>
          </a:p>
        </p:txBody>
      </p:sp>
      <p:pic>
        <p:nvPicPr>
          <p:cNvPr id="2050" name="Picture 2" descr="Data Science Logo - Logo Is Us | Data ...">
            <a:extLst>
              <a:ext uri="{FF2B5EF4-FFF2-40B4-BE49-F238E27FC236}">
                <a16:creationId xmlns:a16="http://schemas.microsoft.com/office/drawing/2014/main" id="{790661B4-E51B-902D-0C84-71C43CD56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8" t="13378" r="14048" b="16461"/>
          <a:stretch/>
        </p:blipFill>
        <p:spPr bwMode="auto">
          <a:xfrm>
            <a:off x="1531110" y="261174"/>
            <a:ext cx="672861" cy="71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3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49AA-21B3-4A41-1C93-4A8956E6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934" y="73217"/>
            <a:ext cx="10131425" cy="657058"/>
          </a:xfrm>
        </p:spPr>
        <p:txBody>
          <a:bodyPr>
            <a:normAutofit/>
          </a:bodyPr>
          <a:lstStyle/>
          <a:p>
            <a:r>
              <a:rPr lang="en-NL" sz="2800" b="1" dirty="0">
                <a:latin typeface="Calibri" panose="020F0502020204030204" pitchFamily="34" charset="0"/>
              </a:rPr>
              <a:t>Distribution of salary range</a:t>
            </a:r>
            <a:endParaRPr lang="en-NL" sz="2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6634-1D9B-4F8C-62E2-2EF3789B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21981" y="215035"/>
            <a:ext cx="2281444" cy="516478"/>
          </a:xfrm>
        </p:spPr>
        <p:txBody>
          <a:bodyPr>
            <a:normAutofit fontScale="92500" lnSpcReduction="20000"/>
          </a:bodyPr>
          <a:lstStyle/>
          <a:p>
            <a:br>
              <a:rPr lang="en-NL" dirty="0"/>
            </a:b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ADC9F-43B2-1826-80FE-5D107A29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87" y="908491"/>
            <a:ext cx="8322733" cy="5419269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BAFA5CE-EC28-50C6-3817-60D516FC6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2" b="97432" l="10000" r="95278">
                        <a14:foregroundMark x1="41389" y1="89897" x2="41389" y2="89897"/>
                        <a14:foregroundMark x1="35278" y1="94178" x2="35278" y2="94178"/>
                        <a14:foregroundMark x1="93889" y1="94178" x2="93889" y2="94178"/>
                        <a14:foregroundMark x1="95278" y1="85959" x2="95278" y2="85959"/>
                        <a14:foregroundMark x1="76111" y1="97432" x2="76111" y2="97432"/>
                        <a14:foregroundMark x1="40833" y1="76712" x2="40833" y2="76712"/>
                        <a14:foregroundMark x1="39722" y1="63870" x2="39722" y2="63870"/>
                        <a14:foregroundMark x1="44444" y1="58733" x2="44444" y2="58733"/>
                        <a14:foregroundMark x1="55278" y1="55308" x2="55278" y2="55308"/>
                        <a14:foregroundMark x1="55278" y1="55479" x2="55278" y2="55479"/>
                        <a14:foregroundMark x1="36111" y1="81849" x2="36111" y2="81849"/>
                        <a14:foregroundMark x1="64722" y1="53938" x2="64722" y2="53938"/>
                        <a14:foregroundMark x1="63333" y1="53425" x2="65045" y2="53776"/>
                        <a14:backgroundMark x1="33056" y1="68151" x2="33056" y2="68151"/>
                        <a14:backgroundMark x1="49444" y1="76027" x2="49444" y2="76027"/>
                        <a14:backgroundMark x1="38611" y1="64897" x2="38611" y2="64897"/>
                        <a14:backgroundMark x1="39444" y1="64384" x2="39444" y2="64384"/>
                        <a14:backgroundMark x1="37778" y1="65411" x2="37778" y2="65411"/>
                        <a14:backgroundMark x1="40278" y1="64726" x2="40278" y2="64726"/>
                        <a14:backgroundMark x1="42222" y1="58733" x2="42222" y2="58733"/>
                        <a14:backgroundMark x1="43611" y1="58733" x2="43611" y2="58733"/>
                        <a14:backgroundMark x1="39444" y1="64726" x2="39444" y2="64726"/>
                        <a14:backgroundMark x1="40000" y1="64384" x2="40000" y2="64384"/>
                        <a14:backgroundMark x1="40000" y1="64384" x2="40000" y2="64384"/>
                        <a14:backgroundMark x1="40833" y1="64384" x2="40833" y2="64384"/>
                        <a14:backgroundMark x1="38889" y1="64384" x2="38889" y2="64384"/>
                        <a14:backgroundMark x1="40000" y1="63870" x2="40000" y2="63870"/>
                        <a14:backgroundMark x1="40000" y1="63870" x2="40000" y2="63870"/>
                        <a14:backgroundMark x1="64722" y1="53082" x2="64722" y2="53082"/>
                        <a14:backgroundMark x1="64722" y1="53938" x2="64722" y2="53938"/>
                        <a14:backgroundMark x1="65278" y1="53938" x2="65278" y2="53938"/>
                        <a14:backgroundMark x1="65833" y1="53938" x2="66944" y2="53082"/>
                        <a14:backgroundMark x1="66111" y1="53596" x2="64722" y2="534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7029" y="73217"/>
            <a:ext cx="4034971" cy="678478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170" name="Picture 2" descr="Salary Icon Vector Sign and Symbol ...">
            <a:extLst>
              <a:ext uri="{FF2B5EF4-FFF2-40B4-BE49-F238E27FC236}">
                <a16:creationId xmlns:a16="http://schemas.microsoft.com/office/drawing/2014/main" id="{BDB079A0-9F16-087C-469A-92A4A2029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6" y="73218"/>
            <a:ext cx="643466" cy="64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31E231-B7C7-63B5-75A0-2868DF15A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28761"/>
              </p:ext>
            </p:extLst>
          </p:nvPr>
        </p:nvGraphicFramePr>
        <p:xfrm>
          <a:off x="9461334" y="908491"/>
          <a:ext cx="1932079" cy="2468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194010318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382918228"/>
                    </a:ext>
                  </a:extLst>
                </a:gridCol>
              </a:tblGrid>
              <a:tr h="260301">
                <a:tc>
                  <a:txBody>
                    <a:bodyPr/>
                    <a:lstStyle/>
                    <a:p>
                      <a:endParaRPr lang="en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50701"/>
                  </a:ext>
                </a:extLst>
              </a:tr>
              <a:tr h="260301"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11,441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18728"/>
                  </a:ext>
                </a:extLst>
              </a:tr>
              <a:tr h="260301">
                <a:tc>
                  <a:txBody>
                    <a:bodyPr/>
                    <a:lstStyle/>
                    <a:p>
                      <a:r>
                        <a:rPr lang="en-NL" sz="12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136,524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54490"/>
                  </a:ext>
                </a:extLst>
              </a:tr>
              <a:tr h="260301">
                <a:tc>
                  <a:txBody>
                    <a:bodyPr/>
                    <a:lstStyle/>
                    <a:p>
                      <a:r>
                        <a:rPr lang="en-NL" sz="1200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67,556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15898"/>
                  </a:ext>
                </a:extLst>
              </a:tr>
              <a:tr h="260301">
                <a:tc>
                  <a:txBody>
                    <a:bodyPr/>
                    <a:lstStyle/>
                    <a:p>
                      <a:r>
                        <a:rPr lang="en-NL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13,860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17758"/>
                  </a:ext>
                </a:extLst>
              </a:tr>
              <a:tr h="260301">
                <a:tc>
                  <a:txBody>
                    <a:bodyPr/>
                    <a:lstStyle/>
                    <a:p>
                      <a:r>
                        <a:rPr lang="en-NL" sz="12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87,872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092788"/>
                  </a:ext>
                </a:extLst>
              </a:tr>
              <a:tr h="260301">
                <a:tc>
                  <a:txBody>
                    <a:bodyPr/>
                    <a:lstStyle/>
                    <a:p>
                      <a:r>
                        <a:rPr lang="en-NL" sz="12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128,436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36977"/>
                  </a:ext>
                </a:extLst>
              </a:tr>
              <a:tr h="260301">
                <a:tc>
                  <a:txBody>
                    <a:bodyPr/>
                    <a:lstStyle/>
                    <a:p>
                      <a:r>
                        <a:rPr lang="en-NL" sz="12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173,712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09530"/>
                  </a:ext>
                </a:extLst>
              </a:tr>
              <a:tr h="260301">
                <a:tc>
                  <a:txBody>
                    <a:bodyPr/>
                    <a:lstStyle/>
                    <a:p>
                      <a:r>
                        <a:rPr lang="en-NL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739,200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087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92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9E75-616B-2202-CB88-AB85BE98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265" y="1"/>
            <a:ext cx="8442961" cy="735039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E</a:t>
            </a:r>
            <a:r>
              <a:rPr lang="en-NL" sz="2800" dirty="0">
                <a:latin typeface="+mn-lt"/>
              </a:rPr>
              <a:t>xperience level &amp; salay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51054-404B-A5EA-E21D-3C4516E1B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8202" y="2141538"/>
            <a:ext cx="3686620" cy="3649662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9194DCE-B90C-CF3E-8742-90CE4A044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86" y="883324"/>
            <a:ext cx="8442961" cy="552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xperience Logo Vector Art, Icons, and ...">
            <a:extLst>
              <a:ext uri="{FF2B5EF4-FFF2-40B4-BE49-F238E27FC236}">
                <a16:creationId xmlns:a16="http://schemas.microsoft.com/office/drawing/2014/main" id="{9D0BE0EF-A915-0FE8-0FD3-F2D838056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t="15333" r="16934" b="16400"/>
          <a:stretch/>
        </p:blipFill>
        <p:spPr bwMode="auto">
          <a:xfrm>
            <a:off x="664386" y="130626"/>
            <a:ext cx="586331" cy="6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ABE51C-7434-55F7-BEE1-1AE51CD71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788" y="883324"/>
            <a:ext cx="2617638" cy="259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0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1559-7384-603E-5DDC-C1B99839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548639"/>
          </a:xfrm>
        </p:spPr>
        <p:txBody>
          <a:bodyPr>
            <a:normAutofit/>
          </a:bodyPr>
          <a:lstStyle/>
          <a:p>
            <a:pPr algn="ctr"/>
            <a:r>
              <a:rPr lang="en-NL" sz="2800" dirty="0">
                <a:latin typeface="Calibri" panose="020F0502020204030204" pitchFamily="34" charset="0"/>
                <a:cs typeface="Calibri" panose="020F0502020204030204" pitchFamily="34" charset="0"/>
              </a:rPr>
              <a:t>Salary by job title and experience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10D6-BDB4-5528-6153-341EDD1B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030ABC-6BA9-133B-E691-7A3E2E7D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47" y="548640"/>
            <a:ext cx="8375912" cy="630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74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5C76-314E-76AF-45A3-2A29B631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507" y="0"/>
            <a:ext cx="10204026" cy="838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Distribution of job titles by average salary</a:t>
            </a:r>
            <a:endParaRPr lang="en-NL" sz="2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763A3-34C7-3FA0-C088-CD6A6839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507" y="838200"/>
            <a:ext cx="8500533" cy="5181600"/>
          </a:xfrm>
        </p:spPr>
      </p:pic>
      <p:pic>
        <p:nvPicPr>
          <p:cNvPr id="10242" name="Picture 2" descr="Top 25 Data Science Interview Questions ...">
            <a:extLst>
              <a:ext uri="{FF2B5EF4-FFF2-40B4-BE49-F238E27FC236}">
                <a16:creationId xmlns:a16="http://schemas.microsoft.com/office/drawing/2014/main" id="{7D9D1B78-575A-D986-A6E7-D6A0A530F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893" y="4739802"/>
            <a:ext cx="2834640" cy="17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68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B7FD-B9DC-D343-4B87-46C834D1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14" y="-30118"/>
            <a:ext cx="9084998" cy="670559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+mn-lt"/>
              </a:rPr>
              <a:t>Most demanded job titles – top 20</a:t>
            </a:r>
            <a:endParaRPr lang="en-NL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3383-2C45-BFCC-804E-85C45EAA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C6FD5D-45F6-9C08-9FEB-243622A82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41" y="640441"/>
            <a:ext cx="8195318" cy="562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25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{A8AD2037-A9E9-444D-92F4-BC7FA6C34D41}tf10001058</Template>
  <TotalTime>1759</TotalTime>
  <Words>494</Words>
  <Application>Microsoft Macintosh PowerPoint</Application>
  <PresentationFormat>Widescreen</PresentationFormat>
  <Paragraphs>148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zeitung</vt:lpstr>
      <vt:lpstr>Celestial</vt:lpstr>
      <vt:lpstr>Negar Mokhtari</vt:lpstr>
      <vt:lpstr>introduction:</vt:lpstr>
      <vt:lpstr>EDA (exploratory data analysis)</vt:lpstr>
      <vt:lpstr>Data science jobs over years(2020-2024)</vt:lpstr>
      <vt:lpstr>Distribution of salary range</vt:lpstr>
      <vt:lpstr>Experience level &amp; salay</vt:lpstr>
      <vt:lpstr>Salary by job title and experience level</vt:lpstr>
      <vt:lpstr>Distribution of job titles by average salary</vt:lpstr>
      <vt:lpstr>Most demanded job titles – top 20</vt:lpstr>
      <vt:lpstr>Remote Rato over years (2020-2024)</vt:lpstr>
      <vt:lpstr> salary and remote ratio by company size</vt:lpstr>
      <vt:lpstr>Distribution of company size and experience level</vt:lpstr>
      <vt:lpstr>Job demand by country</vt:lpstr>
      <vt:lpstr>Top 10 countries with highest average salary</vt:lpstr>
      <vt:lpstr>Company location and employee residence</vt:lpstr>
      <vt:lpstr>ML - predict job salary</vt:lpstr>
      <vt:lpstr>Actual vs prediction by Ridge model</vt:lpstr>
      <vt:lpstr>Actual vs prediction by ridge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Negar Mokhtari</dc:title>
  <dc:creator>negarmokhtari86@gmail.com</dc:creator>
  <cp:lastModifiedBy>negarmokhtari86@gmail.com</cp:lastModifiedBy>
  <cp:revision>14</cp:revision>
  <dcterms:created xsi:type="dcterms:W3CDTF">2024-06-03T11:50:37Z</dcterms:created>
  <dcterms:modified xsi:type="dcterms:W3CDTF">2024-06-16T14:16:08Z</dcterms:modified>
</cp:coreProperties>
</file>