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4"/>
  </p:notesMasterIdLst>
  <p:sldIdLst>
    <p:sldId id="256" r:id="rId2"/>
    <p:sldId id="312" r:id="rId3"/>
    <p:sldId id="258" r:id="rId4"/>
    <p:sldId id="259" r:id="rId5"/>
    <p:sldId id="313" r:id="rId6"/>
    <p:sldId id="314" r:id="rId7"/>
    <p:sldId id="315" r:id="rId8"/>
    <p:sldId id="316" r:id="rId9"/>
    <p:sldId id="322" r:id="rId10"/>
    <p:sldId id="321" r:id="rId11"/>
    <p:sldId id="317" r:id="rId12"/>
    <p:sldId id="260" r:id="rId13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5"/>
    </p:embeddedFont>
    <p:embeddedFont>
      <p:font typeface="Barlow" pitchFamily="2" charset="77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Nunito Light" panose="020F0302020204030204" pitchFamily="34" charset="0"/>
      <p:regular r:id="rId24"/>
      <p:italic r:id="rId25"/>
    </p:embeddedFont>
    <p:embeddedFont>
      <p:font typeface="Poppins" pitchFamily="2" charset="77"/>
      <p:regular r:id="rId26"/>
      <p:bold r:id="rId27"/>
      <p:italic r:id="rId28"/>
      <p:boldItalic r:id="rId29"/>
    </p:embeddedFont>
    <p:embeddedFont>
      <p:font typeface="Poppins Black" panose="020B0604020202020204" pitchFamily="34" charset="0"/>
      <p:bold r:id="rId30"/>
      <p:italic r:id="rId31"/>
      <p:boldItalic r:id="rId32"/>
    </p:embeddedFont>
    <p:embeddedFont>
      <p:font typeface="Poppins ExtraBold" panose="020B0604020202020204" pitchFamily="34" charset="0"/>
      <p:bold r:id="rId33"/>
      <p:italic r:id="rId34"/>
      <p:boldItalic r:id="rId35"/>
    </p:embeddedFont>
    <p:embeddedFont>
      <p:font typeface="Raleway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28"/>
    <a:srgbClr val="FFB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B80F2B-FF61-43FF-9C76-742A770A4EE4}">
  <a:tblStyle styleId="{1CB80F2B-FF61-43FF-9C76-742A770A4E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EC69C7-042F-4302-B5FF-CEBF0CF006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8"/>
    <p:restoredTop sz="94673"/>
  </p:normalViewPr>
  <p:slideViewPr>
    <p:cSldViewPr snapToGrid="0">
      <p:cViewPr varScale="1">
        <p:scale>
          <a:sx n="113" d="100"/>
          <a:sy n="113" d="100"/>
        </p:scale>
        <p:origin x="192" y="5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7852085" y="4186321"/>
            <a:ext cx="3074607" cy="453954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522276" y="-1302097"/>
            <a:ext cx="7191391" cy="7853482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10800000" flipH="1">
              <a:off x="-522276" y="-13020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/>
          <p:nvPr/>
        </p:nvSpPr>
        <p:spPr>
          <a:xfrm flipH="1">
            <a:off x="6000549" y="4603999"/>
            <a:ext cx="1205478" cy="219752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10800000" flipH="1">
              <a:off x="-427494" y="8097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rot="10800000" flipH="1">
              <a:off x="7861425" y="-9594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rot="10800000" flipH="1">
              <a:off x="-591414" y="-217566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2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128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710814" y="2412842"/>
            <a:ext cx="4542720" cy="815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2: Pooja &amp; Negar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394249" y="654424"/>
            <a:ext cx="6595449" cy="182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Portfolio Analysis Project</a:t>
            </a:r>
            <a:endParaRPr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9CDAA06-2636-25BB-5097-CC7BC02A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5" y="445025"/>
            <a:ext cx="8042035" cy="572700"/>
          </a:xfrm>
        </p:spPr>
        <p:txBody>
          <a:bodyPr/>
          <a:lstStyle/>
          <a:p>
            <a:pPr algn="l"/>
            <a:r>
              <a:rPr lang="en-OM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8F38FE8-6B14-1B17-15FD-346F9AF05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85" y="445025"/>
            <a:ext cx="5081203" cy="212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8DB3BA5-8C31-E124-F515-CF032EEB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86" y="2835954"/>
            <a:ext cx="5181433" cy="21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1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5F88-9AE6-B188-50A7-B0A9A664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2692" y="1031420"/>
            <a:ext cx="5020056" cy="580740"/>
          </a:xfrm>
        </p:spPr>
        <p:txBody>
          <a:bodyPr/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OM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onclusions: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B1944-AC27-A5AE-5115-C9D9D7C5B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133" y="1612160"/>
            <a:ext cx="8636000" cy="2655039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OM" sz="1200" dirty="0">
                <a:latin typeface="Calibri" panose="020F0502020204030204" pitchFamily="34" charset="0"/>
                <a:cs typeface="Calibri" panose="020F0502020204030204" pitchFamily="34" charset="0"/>
              </a:rPr>
              <a:t>There is a significant price drop in almost all assets in 2020 (Feb-May)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Asset 1  &amp; Asset 3 have 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the lowest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correlation Asset 2 &amp; Asset 3 have highest correlation.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OM" sz="1200" dirty="0">
                <a:latin typeface="Calibri" panose="020F0502020204030204" pitchFamily="34" charset="0"/>
                <a:cs typeface="Calibri" panose="020F0502020204030204" pitchFamily="34" charset="0"/>
              </a:rPr>
              <a:t>During the drop in 2020 Fixed income (mainly Asset 1)and Alternative assets (Asset 5) have the most asset weights.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OM" sz="1200" dirty="0">
                <a:latin typeface="Calibri" panose="020F0502020204030204" pitchFamily="34" charset="0"/>
                <a:cs typeface="Calibri" panose="020F0502020204030204" pitchFamily="34" charset="0"/>
              </a:rPr>
              <a:t>ortfolio 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OM" sz="1200" dirty="0">
                <a:latin typeface="Calibri" panose="020F0502020204030204" pitchFamily="34" charset="0"/>
                <a:cs typeface="Calibri" panose="020F0502020204030204" pitchFamily="34" charset="0"/>
              </a:rPr>
              <a:t>ual return is 0.12 which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indicates that the portfolio has experienced growth in value over the years.</a:t>
            </a:r>
            <a:endParaRPr lang="en-OM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OM" sz="1200" dirty="0">
                <a:latin typeface="Calibri" panose="020F0502020204030204" pitchFamily="34" charset="0"/>
                <a:cs typeface="Calibri" panose="020F0502020204030204" pitchFamily="34" charset="0"/>
              </a:rPr>
              <a:t>Portfolio anuual volatility is 0.085 which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indicates the level of risk associated with the portfolio's returns over a one-year period.</a:t>
            </a:r>
            <a:endParaRPr lang="en-OM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OM" dirty="0"/>
          </a:p>
        </p:txBody>
      </p:sp>
    </p:spTree>
    <p:extLst>
      <p:ext uri="{BB962C8B-B14F-4D97-AF65-F5344CB8AC3E}">
        <p14:creationId xmlns:p14="http://schemas.microsoft.com/office/powerpoint/2010/main" val="8509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814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842682" y="1564950"/>
            <a:ext cx="7243483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 for your kind attention</a:t>
            </a:r>
            <a:endParaRPr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884C-5A67-E148-10DD-AC818766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34" y="269063"/>
            <a:ext cx="7704000" cy="733646"/>
          </a:xfrm>
        </p:spPr>
        <p:txBody>
          <a:bodyPr/>
          <a:lstStyle/>
          <a:p>
            <a:r>
              <a:rPr lang="en-OM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C678-0DB6-4F16-A079-C0D63FAD3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880533"/>
            <a:ext cx="7704000" cy="4095504"/>
          </a:xfrm>
        </p:spPr>
        <p:txBody>
          <a:bodyPr/>
          <a:lstStyle/>
          <a:p>
            <a:pPr algn="l"/>
            <a:r>
              <a:rPr lang="en-OM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 sources:</a:t>
            </a:r>
          </a:p>
          <a:p>
            <a:pPr algn="l"/>
            <a:endParaRPr lang="en-OM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Asset information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sset by their categories</a:t>
            </a:r>
          </a:p>
          <a:p>
            <a:pPr algn="l">
              <a:buFont typeface="Wingdings" pitchFamily="2" charset="2"/>
              <a:buChar char="Ø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 algn="l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b="0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Asset price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Pricing information for various financial assets</a:t>
            </a:r>
          </a:p>
          <a:p>
            <a:pPr algn="l">
              <a:buFont typeface="Wingdings" pitchFamily="2" charset="2"/>
              <a:buChar char="Ø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itchFamily="2" charset="2"/>
              <a:buChar char="Ø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Portfolio Asset Weight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aily weights of each asset in the portfolio</a:t>
            </a:r>
          </a:p>
          <a:p>
            <a:pPr marL="152400" indent="0" algn="l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1" u="none" strike="noStrike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​= (Value of Asset </a:t>
            </a:r>
            <a:r>
              <a:rPr lang="en-US" b="0" i="1" u="none" strike="noStrike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0" i="1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 Portfolio Value)×100%</a:t>
            </a:r>
          </a:p>
          <a:p>
            <a:pPr algn="l"/>
            <a:endParaRPr lang="en-US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sz="16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Portfolio analysis: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systematic way to evaluate investment portfolios to optimize asset allocation and management. </a:t>
            </a:r>
            <a:endParaRPr lang="en-OM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OM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743EC-556B-F3A0-E597-B6F819F51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43"/>
          <a:stretch/>
        </p:blipFill>
        <p:spPr>
          <a:xfrm>
            <a:off x="5460668" y="2283017"/>
            <a:ext cx="2827866" cy="577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5C0672-843E-3142-8D87-644D65BEF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668" y="3385060"/>
            <a:ext cx="2827866" cy="53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C72802-6FE9-8A23-8664-35B3FCD5B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794" y="1116564"/>
            <a:ext cx="1052130" cy="9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0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720000" y="254099"/>
            <a:ext cx="7704000" cy="711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Asset Price over time:</a:t>
            </a:r>
            <a:endParaRPr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C3D581-26DE-9551-F789-595CB39CF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22" y="981127"/>
            <a:ext cx="5847926" cy="37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/>
          <p:cNvSpPr txBox="1">
            <a:spLocks noGrp="1"/>
          </p:cNvSpPr>
          <p:nvPr>
            <p:ph type="title"/>
          </p:nvPr>
        </p:nvSpPr>
        <p:spPr>
          <a:xfrm>
            <a:off x="3464732" y="-226532"/>
            <a:ext cx="4303823" cy="1504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Daily Return of all Assets:</a:t>
            </a:r>
            <a:endParaRPr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5166847" y="1699460"/>
            <a:ext cx="3537654" cy="11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/>
              <a:t>Findings: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Asset 1  &amp; Asset 3 have the lowest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Asset 2 &amp; Asset 3 have highest correlation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Asset 1 have less correlation with other  Assets</a:t>
            </a:r>
            <a:endParaRPr sz="1200" dirty="0"/>
          </a:p>
        </p:txBody>
      </p:sp>
      <p:grpSp>
        <p:nvGrpSpPr>
          <p:cNvPr id="881" name="Google Shape;881;p39"/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882" name="Google Shape;882;p39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83" name="Google Shape;883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4" name="Google Shape;884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39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86" name="Google Shape;886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7" name="Google Shape;887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8" name="Google Shape;888;p39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89" name="Google Shape;889;p39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0" name="Google Shape;890;p39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39"/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892" name="Google Shape;892;p39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93" name="Google Shape;893;p3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4" name="Google Shape;894;p3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5" name="Google Shape;895;p39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96" name="Google Shape;896;p3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7" name="Google Shape;897;p3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9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9" name="Google Shape;899;p3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0" name="Google Shape;900;p3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39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3" name="Google Shape;903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9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6" name="Google Shape;906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9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8" name="Google Shape;908;p3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9" name="Google Shape;909;p3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0E926A-EF67-ADB4-E45A-123AA2624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76" y="1030309"/>
            <a:ext cx="4402250" cy="39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2CDF-1B72-6A6B-BD68-E1841510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1028175"/>
          </a:xfrm>
        </p:spPr>
        <p:txBody>
          <a:bodyPr/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Daily Returns of 2 Assets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OM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9EAC5-33EE-C196-ED2D-321688B8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3310" y="1473199"/>
            <a:ext cx="3096018" cy="2895601"/>
          </a:xfrm>
        </p:spPr>
        <p:txBody>
          <a:bodyPr/>
          <a:lstStyle/>
          <a:p>
            <a:pPr marL="152400" indent="0" algn="l">
              <a:buNone/>
            </a:pPr>
            <a:endParaRPr lang="en-OM" dirty="0"/>
          </a:p>
          <a:p>
            <a:pPr algn="l"/>
            <a:endParaRPr lang="en-OM" dirty="0"/>
          </a:p>
          <a:p>
            <a:pPr algn="l"/>
            <a:endParaRPr lang="en-OM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BD63F31E-59F1-3E6C-B8A2-E744991D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4683"/>
            <a:ext cx="4074289" cy="33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03B8BEB-4B84-41A4-1B02-B1B37674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15" y="1054682"/>
            <a:ext cx="4237684" cy="33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80;p39">
            <a:extLst>
              <a:ext uri="{FF2B5EF4-FFF2-40B4-BE49-F238E27FC236}">
                <a16:creationId xmlns:a16="http://schemas.microsoft.com/office/drawing/2014/main" id="{E0E3957F-238B-C22B-62EE-B2A5DCCF3054}"/>
              </a:ext>
            </a:extLst>
          </p:cNvPr>
          <p:cNvSpPr txBox="1">
            <a:spLocks/>
          </p:cNvSpPr>
          <p:nvPr/>
        </p:nvSpPr>
        <p:spPr>
          <a:xfrm>
            <a:off x="821803" y="4247909"/>
            <a:ext cx="3316872" cy="45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buNone/>
            </a:pPr>
            <a:r>
              <a:rPr lang="en-US" sz="1100" dirty="0"/>
              <a:t>Asset 1  &amp; Asset 3 -lowest correlation: -0.058</a:t>
            </a:r>
          </a:p>
        </p:txBody>
      </p:sp>
      <p:sp>
        <p:nvSpPr>
          <p:cNvPr id="5" name="Google Shape;880;p39">
            <a:extLst>
              <a:ext uri="{FF2B5EF4-FFF2-40B4-BE49-F238E27FC236}">
                <a16:creationId xmlns:a16="http://schemas.microsoft.com/office/drawing/2014/main" id="{185769DF-B544-11B5-01B2-C6431B7D021E}"/>
              </a:ext>
            </a:extLst>
          </p:cNvPr>
          <p:cNvSpPr txBox="1">
            <a:spLocks/>
          </p:cNvSpPr>
          <p:nvPr/>
        </p:nvSpPr>
        <p:spPr>
          <a:xfrm>
            <a:off x="5197032" y="4239288"/>
            <a:ext cx="3592295" cy="45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buNone/>
            </a:pPr>
            <a:r>
              <a:rPr lang="en-US" sz="1100" dirty="0"/>
              <a:t>Asset 2 &amp; Asset 3 -highest correlation: 0.84</a:t>
            </a:r>
          </a:p>
        </p:txBody>
      </p:sp>
    </p:spTree>
    <p:extLst>
      <p:ext uri="{BB962C8B-B14F-4D97-AF65-F5344CB8AC3E}">
        <p14:creationId xmlns:p14="http://schemas.microsoft.com/office/powerpoint/2010/main" val="241209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816444F-29EB-763E-8C2D-5BC5B8B3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24091"/>
            <a:ext cx="7704000" cy="693634"/>
          </a:xfrm>
        </p:spPr>
        <p:txBody>
          <a:bodyPr/>
          <a:lstStyle/>
          <a:p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Portfolio Analysis:</a:t>
            </a:r>
            <a:b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</a:br>
            <a:r>
              <a:rPr lang="en-US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Asset weights</a:t>
            </a:r>
            <a:endParaRPr lang="en-OM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5174E-009E-9346-8111-71FB63C9A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68" t="17354" r="3194"/>
          <a:stretch/>
        </p:blipFill>
        <p:spPr>
          <a:xfrm>
            <a:off x="3614484" y="3905337"/>
            <a:ext cx="1035355" cy="962315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B4801FB-8C52-8537-38A1-8AE0DADE7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7" y="1238163"/>
            <a:ext cx="3802445" cy="252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27D05D81-505D-3B69-0477-2CDE396E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70" y="1245716"/>
            <a:ext cx="3802446" cy="25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67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D670-ABB2-8D8A-76BF-C636C1A4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38" y="14718"/>
            <a:ext cx="5393804" cy="946500"/>
          </a:xfrm>
        </p:spPr>
        <p:txBody>
          <a:bodyPr/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Portfolio Analysis:</a:t>
            </a:r>
            <a:b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Cumulative Return</a:t>
            </a:r>
            <a:endParaRPr lang="en-OM" sz="28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FC86A-090D-86E6-DA20-37BD5C8E3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5242" y="1290878"/>
            <a:ext cx="2679425" cy="3365789"/>
          </a:xfrm>
        </p:spPr>
        <p:txBody>
          <a:bodyPr/>
          <a:lstStyle/>
          <a:p>
            <a:pPr marL="11113" indent="-11113">
              <a:spcAft>
                <a:spcPts val="600"/>
              </a:spcAft>
            </a:pPr>
            <a:r>
              <a:rPr lang="en-US" sz="1200" b="1" i="0" u="sng" strike="noStrike" dirty="0">
                <a:solidFill>
                  <a:schemeClr val="tx1"/>
                </a:solidFill>
                <a:effectLst/>
                <a:latin typeface="Söhne"/>
              </a:rPr>
              <a:t>The cumulative return of a portfolio:</a:t>
            </a:r>
          </a:p>
          <a:p>
            <a:pPr marL="11113" indent="-11113"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latin typeface="Söhne"/>
              </a:rPr>
              <a:t>T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Söhne"/>
              </a:rPr>
              <a:t>he total return earned on the entire portfolio over a specified period, taking into account the performance of all assets held within the portfolio.</a:t>
            </a:r>
          </a:p>
          <a:p>
            <a:pPr marL="49213" indent="-49213"/>
            <a:endParaRPr lang="en-US" sz="1100" dirty="0">
              <a:solidFill>
                <a:srgbClr val="0D0D0D"/>
              </a:solidFill>
              <a:latin typeface="Söhne"/>
            </a:endParaRPr>
          </a:p>
          <a:p>
            <a:pPr marL="49213" indent="-49213"/>
            <a:endParaRPr lang="en-US" sz="1100" dirty="0">
              <a:solidFill>
                <a:srgbClr val="0D0D0D"/>
              </a:solidFill>
              <a:latin typeface="Söhne"/>
            </a:endParaRPr>
          </a:p>
          <a:p>
            <a:pPr marL="49213" indent="-49213"/>
            <a:endParaRPr lang="en-US" sz="1100" dirty="0">
              <a:solidFill>
                <a:srgbClr val="0D0D0D"/>
              </a:solidFill>
              <a:latin typeface="Söhne"/>
            </a:endParaRPr>
          </a:p>
          <a:p>
            <a:pPr marL="49213" indent="-49213"/>
            <a:endParaRPr lang="en-US" sz="1100" dirty="0">
              <a:solidFill>
                <a:srgbClr val="0D0D0D"/>
              </a:solidFill>
              <a:latin typeface="Söhne"/>
            </a:endParaRPr>
          </a:p>
          <a:p>
            <a:pPr marL="49213" indent="-49213"/>
            <a:endParaRPr lang="en-US" sz="1100" dirty="0">
              <a:solidFill>
                <a:srgbClr val="0D0D0D"/>
              </a:solidFill>
              <a:latin typeface="Söhne"/>
            </a:endParaRPr>
          </a:p>
          <a:p>
            <a:pPr marL="49213" indent="-49213"/>
            <a:endParaRPr lang="en-US" sz="1100" dirty="0">
              <a:solidFill>
                <a:srgbClr val="0D0D0D"/>
              </a:solidFill>
              <a:latin typeface="Söhne"/>
            </a:endParaRPr>
          </a:p>
          <a:p>
            <a:pPr marL="49213" indent="-49213"/>
            <a:endParaRPr lang="en-US" sz="1100" dirty="0">
              <a:solidFill>
                <a:srgbClr val="0D0D0D"/>
              </a:solidFill>
              <a:latin typeface="Söhne"/>
            </a:endParaRPr>
          </a:p>
          <a:p>
            <a:pPr marL="49213" indent="-49213"/>
            <a:endParaRPr lang="en-US" sz="1100" dirty="0">
              <a:solidFill>
                <a:srgbClr val="0D0D0D"/>
              </a:solidFill>
              <a:latin typeface="Söhne"/>
            </a:endParaRPr>
          </a:p>
          <a:p>
            <a:pPr marL="49213" indent="-49213"/>
            <a:endParaRPr lang="en-US" sz="1100" dirty="0">
              <a:solidFill>
                <a:srgbClr val="0D0D0D"/>
              </a:solidFill>
              <a:latin typeface="Söhne"/>
            </a:endParaRPr>
          </a:p>
          <a:p>
            <a:pPr marL="49213" indent="-49213"/>
            <a:endParaRPr lang="en-US" sz="1100" dirty="0">
              <a:solidFill>
                <a:srgbClr val="0D0D0D"/>
              </a:solidFill>
              <a:latin typeface="Söhne"/>
            </a:endParaRPr>
          </a:p>
          <a:p>
            <a:pPr marL="49213" indent="-49213"/>
            <a:endParaRPr lang="en-US" sz="1100" dirty="0">
              <a:solidFill>
                <a:srgbClr val="0D0D0D"/>
              </a:solidFill>
              <a:latin typeface="Söhne"/>
            </a:endParaRPr>
          </a:p>
          <a:p>
            <a:pPr marL="49213" indent="-49213"/>
            <a:endParaRPr lang="en-US" sz="1100" dirty="0">
              <a:solidFill>
                <a:srgbClr val="0D0D0D"/>
              </a:solidFill>
              <a:latin typeface="Söhne"/>
            </a:endParaRPr>
          </a:p>
          <a:p>
            <a:pPr marL="49213" indent="-49213"/>
            <a:endParaRPr lang="en-OM" sz="11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BC71B85-FAE1-9615-235C-B8FB287EA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3" y="1140407"/>
            <a:ext cx="5809849" cy="385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15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A1563F-C22A-BC2A-C804-A41E215B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Annualized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Return:</a:t>
            </a:r>
            <a:endParaRPr lang="en-OM" sz="24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F5622ECA-5DE7-E596-8403-B891CD34B417}"/>
              </a:ext>
            </a:extLst>
          </p:cNvPr>
          <p:cNvSpPr txBox="1">
            <a:spLocks/>
          </p:cNvSpPr>
          <p:nvPr/>
        </p:nvSpPr>
        <p:spPr>
          <a:xfrm>
            <a:off x="419059" y="1375693"/>
            <a:ext cx="7704000" cy="332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400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nnualized return, also known as the compound annual growth rate (CAGR), represents the </a:t>
            </a:r>
            <a:r>
              <a:rPr lang="en-US" sz="1400" b="1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average annual rate of return 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earned on an investment over a specified period of time.</a:t>
            </a:r>
            <a:endParaRPr lang="en-US" sz="2000" b="0" i="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000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Portfolio's Annual return: 0.12</a:t>
            </a:r>
            <a:endParaRPr lang="en-OM" sz="2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 descr="Annualized Rate of Return - Meaning ...">
            <a:extLst>
              <a:ext uri="{FF2B5EF4-FFF2-40B4-BE49-F238E27FC236}">
                <a16:creationId xmlns:a16="http://schemas.microsoft.com/office/drawing/2014/main" id="{6F143E65-08BD-19F8-BD38-7E3C28D0F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331" y="2571750"/>
            <a:ext cx="4254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94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C19015-DDC7-BA58-4754-C4C1F15D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Annualized</a:t>
            </a:r>
            <a:r>
              <a:rPr lang="en-US" dirty="0"/>
              <a:t>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Volatility:</a:t>
            </a:r>
            <a:endParaRPr lang="en-OM" dirty="0"/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AB4A2516-E236-D6C8-7397-73587A14CE13}"/>
              </a:ext>
            </a:extLst>
          </p:cNvPr>
          <p:cNvSpPr txBox="1">
            <a:spLocks/>
          </p:cNvSpPr>
          <p:nvPr/>
        </p:nvSpPr>
        <p:spPr>
          <a:xfrm>
            <a:off x="720000" y="925127"/>
            <a:ext cx="7704000" cy="332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/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Annualized volatility, also known as the annualized standard deviation, is a measure of the </a:t>
            </a:r>
            <a:r>
              <a:rPr lang="en-US" sz="1400" b="1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dispersion of returns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a financial asset over a specified period of time, typically expressed as an annualized percentage.</a:t>
            </a:r>
          </a:p>
          <a:p>
            <a:pPr algn="just"/>
            <a:endParaRPr lang="en-US" sz="1400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400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Portfolio's Annual return: </a:t>
            </a:r>
            <a:r>
              <a:rPr lang="en-OM" sz="1600" dirty="0">
                <a:latin typeface="Calibri" panose="020F0502020204030204" pitchFamily="34" charset="0"/>
                <a:cs typeface="Calibri" panose="020F0502020204030204" pitchFamily="34" charset="0"/>
              </a:rPr>
              <a:t>0.085</a:t>
            </a:r>
          </a:p>
          <a:p>
            <a:pPr algn="l"/>
            <a:endParaRPr lang="en-OM" sz="16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4752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379</Words>
  <Application>Microsoft Macintosh PowerPoint</Application>
  <PresentationFormat>On-screen Show (16:9)</PresentationFormat>
  <Paragraphs>64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Barlow</vt:lpstr>
      <vt:lpstr>Söhne</vt:lpstr>
      <vt:lpstr>Poppins</vt:lpstr>
      <vt:lpstr>Poppins ExtraBold</vt:lpstr>
      <vt:lpstr>Nunito Light</vt:lpstr>
      <vt:lpstr>Wingdings</vt:lpstr>
      <vt:lpstr>Calibri</vt:lpstr>
      <vt:lpstr>Poppins Black</vt:lpstr>
      <vt:lpstr>Helvetica Neue</vt:lpstr>
      <vt:lpstr>Anaheim</vt:lpstr>
      <vt:lpstr>Arial</vt:lpstr>
      <vt:lpstr>Raleway</vt:lpstr>
      <vt:lpstr>Data Analytics Strategy Toolkit by Slidesgo</vt:lpstr>
      <vt:lpstr>Portfolio Analysis Project</vt:lpstr>
      <vt:lpstr>Project Overview</vt:lpstr>
      <vt:lpstr>Asset Price over time:</vt:lpstr>
      <vt:lpstr>Daily Return of all Assets:</vt:lpstr>
      <vt:lpstr>Daily Returns of 2 Assets </vt:lpstr>
      <vt:lpstr>Portfolio Analysis: Asset weights</vt:lpstr>
      <vt:lpstr>Portfolio Analysis: Cumulative Return</vt:lpstr>
      <vt:lpstr>Annualized Return:</vt:lpstr>
      <vt:lpstr>Annualized Volatility:</vt:lpstr>
      <vt:lpstr>Insights:</vt:lpstr>
      <vt:lpstr>Conclusions:</vt:lpstr>
      <vt:lpstr>Thanks for your kind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Analysis Project</dc:title>
  <cp:lastModifiedBy>negarmokhtari86@gmail.com</cp:lastModifiedBy>
  <cp:revision>8</cp:revision>
  <dcterms:modified xsi:type="dcterms:W3CDTF">2024-05-09T20:07:35Z</dcterms:modified>
</cp:coreProperties>
</file>