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2" r:id="rId1"/>
  </p:sldMasterIdLst>
  <p:sldIdLst>
    <p:sldId id="256" r:id="rId2"/>
    <p:sldId id="257" r:id="rId3"/>
    <p:sldId id="264" r:id="rId4"/>
    <p:sldId id="258" r:id="rId5"/>
    <p:sldId id="262" r:id="rId6"/>
    <p:sldId id="265" r:id="rId7"/>
    <p:sldId id="259" r:id="rId8"/>
    <p:sldId id="260" r:id="rId9"/>
    <p:sldId id="266" r:id="rId10"/>
    <p:sldId id="261"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8"/>
    <p:restoredTop sz="94624"/>
  </p:normalViewPr>
  <p:slideViewPr>
    <p:cSldViewPr snapToGrid="0" snapToObjects="1">
      <p:cViewPr varScale="1">
        <p:scale>
          <a:sx n="104" d="100"/>
          <a:sy n="104" d="100"/>
        </p:scale>
        <p:origin x="3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8/10/18</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4157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8/10/18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999558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8/10/18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0352811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8/10/18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3307221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8/10/18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3597122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8/10/18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3027586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8/10/18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9423094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8/10/18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2746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8/10/18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24146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8/10/18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03965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8/10/18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58547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8/10/18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0522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8/10/18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23102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8/10/18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8677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8/10/18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98030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8/10/18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99884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8/10/18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864030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86B75A-687E-405C-8A0B-8D00578BA2C3}" type="datetimeFigureOut">
              <a:rPr lang="en-US" smtClean="0"/>
              <a:pPr/>
              <a:t>8/10/18</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8648951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NegarMirgati/server-placement-memetic" TargetMode="External"/><Relationship Id="rId3" Type="http://schemas.openxmlformats.org/officeDocument/2006/relationships/hyperlink" Target="https://github.com/NegarMirgati/server-placement-memetic/tree/master/log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dfs.semanticscholar.org/0c42/65f9b7eb157c1e02d1d4d488d0a6debf3f52.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Memetic Algorith</a:t>
            </a:r>
            <a:r>
              <a:rPr lang="en-US" dirty="0"/>
              <a:t>m</a:t>
            </a:r>
          </a:p>
        </p:txBody>
      </p:sp>
      <p:sp>
        <p:nvSpPr>
          <p:cNvPr id="3" name="Subtitle 2"/>
          <p:cNvSpPr>
            <a:spLocks noGrp="1"/>
          </p:cNvSpPr>
          <p:nvPr>
            <p:ph type="subTitle" idx="1"/>
          </p:nvPr>
        </p:nvSpPr>
        <p:spPr/>
        <p:txBody>
          <a:bodyPr/>
          <a:lstStyle/>
          <a:p>
            <a:pPr marL="0" indent="0" algn="ctr" defTabSz="457200" rtl="1" eaLnBrk="1" latinLnBrk="0" hangingPunct="1">
              <a:spcBef>
                <a:spcPct val="20000"/>
              </a:spcBef>
              <a:spcAft>
                <a:spcPts val="600"/>
              </a:spcAft>
              <a:buClr>
                <a:schemeClr val="accent1">
                  <a:lumMod val="75000"/>
                </a:schemeClr>
              </a:buClr>
              <a:buSzPct val="145000"/>
              <a:buFont typeface="Arial"/>
              <a:buNone/>
            </a:pPr>
            <a:r>
              <a:rPr lang="en-US" dirty="0" smtClean="0"/>
              <a:t>    By : Negar </a:t>
            </a:r>
            <a:r>
              <a:rPr lang="en-US" dirty="0" err="1" smtClean="0"/>
              <a:t>Mirgati</a:t>
            </a:r>
            <a:endParaRPr lang="en-US" dirty="0"/>
          </a:p>
        </p:txBody>
      </p:sp>
    </p:spTree>
    <p:extLst>
      <p:ext uri="{BB962C8B-B14F-4D97-AF65-F5344CB8AC3E}">
        <p14:creationId xmlns:p14="http://schemas.microsoft.com/office/powerpoint/2010/main" val="172978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2301" y="210064"/>
            <a:ext cx="9773077" cy="4320747"/>
          </a:xfrm>
        </p:spPr>
        <p:txBody>
          <a:bodyPr/>
          <a:lstStyle/>
          <a:p>
            <a:pPr defTabSz="914400">
              <a:spcBef>
                <a:spcPts val="0"/>
              </a:spcBef>
              <a:spcAft>
                <a:spcPts val="0"/>
              </a:spcAft>
              <a:buClrTx/>
              <a:buSzTx/>
            </a:pPr>
            <a:r>
              <a:rPr lang="en-US" dirty="0" smtClean="0"/>
              <a:t>The algorithm’s source code can </a:t>
            </a:r>
            <a:r>
              <a:rPr lang="en-US" dirty="0"/>
              <a:t>be found at : </a:t>
            </a:r>
            <a:r>
              <a:rPr lang="en-US" dirty="0">
                <a:hlinkClick r:id="rId2"/>
              </a:rPr>
              <a:t>https://</a:t>
            </a:r>
            <a:r>
              <a:rPr lang="en-US" dirty="0" smtClean="0">
                <a:hlinkClick r:id="rId2"/>
              </a:rPr>
              <a:t>github.com/NegarMirgati/server-placement-memetic</a:t>
            </a:r>
            <a:endParaRPr lang="en-US" dirty="0" smtClean="0"/>
          </a:p>
          <a:p>
            <a:pPr marL="0" lvl="0" indent="0" defTabSz="914400">
              <a:spcBef>
                <a:spcPts val="0"/>
              </a:spcBef>
              <a:spcAft>
                <a:spcPts val="0"/>
              </a:spcAft>
              <a:buClrTx/>
              <a:buSzTx/>
              <a:buNone/>
            </a:pPr>
            <a:endParaRPr lang="en-US" dirty="0"/>
          </a:p>
          <a:p>
            <a:pPr defTabSz="914400">
              <a:spcBef>
                <a:spcPts val="0"/>
              </a:spcBef>
              <a:spcAft>
                <a:spcPts val="0"/>
              </a:spcAft>
              <a:buClrTx/>
              <a:buSzTx/>
            </a:pPr>
            <a:r>
              <a:rPr lang="en-US" dirty="0" smtClean="0"/>
              <a:t>A number of test cases can be found at </a:t>
            </a:r>
            <a:r>
              <a:rPr lang="en-US" dirty="0" smtClean="0">
                <a:hlinkClick r:id="rId3"/>
              </a:rPr>
              <a:t>logs</a:t>
            </a:r>
            <a:r>
              <a:rPr lang="en-US" dirty="0" smtClean="0"/>
              <a:t> folder in the repository. In these test cases, memetic found better solutions than first fit, best fit and worst fit algorithms.</a:t>
            </a:r>
            <a:endParaRPr lang="en-US" dirty="0"/>
          </a:p>
        </p:txBody>
      </p:sp>
    </p:spTree>
    <p:extLst>
      <p:ext uri="{BB962C8B-B14F-4D97-AF65-F5344CB8AC3E}">
        <p14:creationId xmlns:p14="http://schemas.microsoft.com/office/powerpoint/2010/main" val="20691199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a:hlinkClick r:id="rId2"/>
              </a:rPr>
              <a:t>Marco </a:t>
            </a:r>
            <a:r>
              <a:rPr lang="en-US" dirty="0" err="1">
                <a:hlinkClick r:id="rId2"/>
              </a:rPr>
              <a:t>Wiering</a:t>
            </a:r>
            <a:r>
              <a:rPr lang="en-US" dirty="0">
                <a:hlinkClick r:id="rId2"/>
              </a:rPr>
              <a:t>, Intelligent Systems Group "Memory Based Memetic Algorithms"</a:t>
            </a:r>
            <a:endParaRPr lang="en-US" dirty="0"/>
          </a:p>
        </p:txBody>
      </p:sp>
    </p:spTree>
    <p:extLst>
      <p:ext uri="{BB962C8B-B14F-4D97-AF65-F5344CB8AC3E}">
        <p14:creationId xmlns:p14="http://schemas.microsoft.com/office/powerpoint/2010/main" val="1191434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Memetic Algorithms</a:t>
            </a:r>
            <a:endParaRPr lang="en-US" dirty="0"/>
          </a:p>
        </p:txBody>
      </p:sp>
      <p:sp>
        <p:nvSpPr>
          <p:cNvPr id="3" name="Content Placeholder 2"/>
          <p:cNvSpPr>
            <a:spLocks noGrp="1"/>
          </p:cNvSpPr>
          <p:nvPr>
            <p:ph idx="1"/>
          </p:nvPr>
        </p:nvSpPr>
        <p:spPr/>
        <p:txBody>
          <a:bodyPr>
            <a:normAutofit fontScale="92500"/>
          </a:bodyPr>
          <a:lstStyle/>
          <a:p>
            <a:r>
              <a:rPr lang="en-US" dirty="0"/>
              <a:t>Memetic algorithms combine genetic algorithms with local search. Memetic algorithms are inspired by memes (Dawkins, 1976), pieces of mental ideas, like stories, ideas, and gossip, which reproduce (propagate) themselves through a population of meme carriers. Corresponding to the selfish gene idea (Dawkins, 1976) in this mechanism each meme uses the host(the individual) to propagate itself further through the population, and in this way competes with different memes for the limited resources (there is always limited memory and time for knowing and telling all ideas and stories</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6409371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Comparisons between memetic algorithms and other </a:t>
            </a:r>
            <a:r>
              <a:rPr lang="en-US" dirty="0" smtClean="0"/>
              <a:t>algorithms</a:t>
            </a:r>
            <a:endParaRPr lang="en-US" dirty="0"/>
          </a:p>
        </p:txBody>
      </p:sp>
      <p:sp>
        <p:nvSpPr>
          <p:cNvPr id="3" name="Content Placeholder 2"/>
          <p:cNvSpPr>
            <a:spLocks noGrp="1"/>
          </p:cNvSpPr>
          <p:nvPr>
            <p:ph idx="1"/>
          </p:nvPr>
        </p:nvSpPr>
        <p:spPr/>
        <p:txBody>
          <a:bodyPr>
            <a:normAutofit fontScale="92500" lnSpcReduction="10000"/>
          </a:bodyPr>
          <a:lstStyle/>
          <a:p>
            <a:r>
              <a:rPr lang="en-US" dirty="0"/>
              <a:t>Memetic algorithms have already been compared to GAs on a number of combinatorial optimization problems such as the traveling salesman problem (TSP) (Radcliffe and Surry, 1994) and experimental results indicated that the memetic algorithms found much better solutions than standard genetic algorithms. Memetic algorithms have also been compared to the Ant Colony System (</a:t>
            </a:r>
            <a:r>
              <a:rPr lang="en-US" dirty="0" err="1"/>
              <a:t>Dorigo</a:t>
            </a:r>
            <a:r>
              <a:rPr lang="en-US" dirty="0"/>
              <a:t> et al., 1996), (</a:t>
            </a:r>
            <a:r>
              <a:rPr lang="en-US" dirty="0" err="1"/>
              <a:t>Dorigo</a:t>
            </a:r>
            <a:r>
              <a:rPr lang="en-US" dirty="0"/>
              <a:t> and Gambardella, 1997) and to </a:t>
            </a:r>
            <a:r>
              <a:rPr lang="en-US" dirty="0" err="1"/>
              <a:t>Tabu</a:t>
            </a:r>
            <a:r>
              <a:rPr lang="en-US" dirty="0"/>
              <a:t> Search (Glover and Laguna, 1997) and results indicated that memetic algorithms outperformed both of them on the Quadratic Assignment Problem (</a:t>
            </a:r>
            <a:r>
              <a:rPr lang="en-US" dirty="0" err="1"/>
              <a:t>Merz</a:t>
            </a:r>
            <a:r>
              <a:rPr lang="en-US" dirty="0"/>
              <a:t> and </a:t>
            </a:r>
            <a:r>
              <a:rPr lang="en-US" dirty="0" err="1"/>
              <a:t>Freisleben</a:t>
            </a:r>
            <a:r>
              <a:rPr lang="en-US" dirty="0"/>
              <a:t>, 1999). Thus, memetic algorithms provide us with a powerful method for solving complex </a:t>
            </a:r>
            <a:r>
              <a:rPr lang="en-US" dirty="0" smtClean="0"/>
              <a:t>problems.</a:t>
            </a:r>
            <a:endParaRPr lang="en-US" dirty="0"/>
          </a:p>
        </p:txBody>
      </p:sp>
    </p:spTree>
    <p:extLst>
      <p:ext uri="{BB962C8B-B14F-4D97-AF65-F5344CB8AC3E}">
        <p14:creationId xmlns:p14="http://schemas.microsoft.com/office/powerpoint/2010/main" val="3100678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Memetic Algorithm Pseudocode</a:t>
            </a:r>
            <a:endParaRPr lang="en-US" dirty="0"/>
          </a:p>
        </p:txBody>
      </p:sp>
      <p:sp>
        <p:nvSpPr>
          <p:cNvPr id="4" name="TextBox 3"/>
          <p:cNvSpPr txBox="1"/>
          <p:nvPr/>
        </p:nvSpPr>
        <p:spPr>
          <a:xfrm>
            <a:off x="5523470" y="2842054"/>
            <a:ext cx="4998355" cy="2862322"/>
          </a:xfrm>
          <a:prstGeom prst="rect">
            <a:avLst/>
          </a:prstGeom>
          <a:noFill/>
        </p:spPr>
        <p:txBody>
          <a:bodyPr wrap="square" rtlCol="0">
            <a:spAutoFit/>
          </a:bodyPr>
          <a:lstStyle/>
          <a:p>
            <a:pPr marL="342900" indent="-342900">
              <a:buAutoNum type="arabicParenR"/>
            </a:pPr>
            <a:r>
              <a:rPr lang="en-US" dirty="0" smtClean="0"/>
              <a:t>Make a population of random individuals</a:t>
            </a:r>
          </a:p>
          <a:p>
            <a:pPr marL="342900" indent="-342900">
              <a:buAutoNum type="arabicParenR"/>
            </a:pPr>
            <a:r>
              <a:rPr lang="en-US" dirty="0" smtClean="0"/>
              <a:t>For each individual perform local hill climbing</a:t>
            </a:r>
          </a:p>
          <a:p>
            <a:pPr marL="342900" indent="-342900">
              <a:buAutoNum type="arabicParenR"/>
            </a:pPr>
            <a:r>
              <a:rPr lang="en-US" dirty="0" smtClean="0"/>
              <a:t>For each individual do :</a:t>
            </a:r>
            <a:endParaRPr lang="en-US" dirty="0"/>
          </a:p>
          <a:p>
            <a:pPr marL="800100" lvl="1" indent="-342900">
              <a:buAutoNum type="arabicParenR"/>
            </a:pPr>
            <a:r>
              <a:rPr lang="en-US" dirty="0" err="1"/>
              <a:t>p</a:t>
            </a:r>
            <a:r>
              <a:rPr lang="en-US" dirty="0" err="1" smtClean="0"/>
              <a:t>arentA</a:t>
            </a:r>
            <a:r>
              <a:rPr lang="en-US" dirty="0" smtClean="0"/>
              <a:t> = </a:t>
            </a:r>
            <a:r>
              <a:rPr lang="en-US" dirty="0" err="1" smtClean="0"/>
              <a:t>selectParent</a:t>
            </a:r>
            <a:r>
              <a:rPr lang="en-US" dirty="0" smtClean="0"/>
              <a:t>(Population)</a:t>
            </a:r>
          </a:p>
          <a:p>
            <a:pPr marL="800100" lvl="1" indent="-342900">
              <a:buAutoNum type="arabicParenR"/>
            </a:pPr>
            <a:r>
              <a:rPr lang="en-US" dirty="0" err="1"/>
              <a:t>p</a:t>
            </a:r>
            <a:r>
              <a:rPr lang="en-US" dirty="0" err="1" smtClean="0"/>
              <a:t>arentB</a:t>
            </a:r>
            <a:r>
              <a:rPr lang="en-US" dirty="0" smtClean="0"/>
              <a:t> = </a:t>
            </a:r>
            <a:r>
              <a:rPr lang="en-US" dirty="0" err="1" smtClean="0"/>
              <a:t>selectParent</a:t>
            </a:r>
            <a:r>
              <a:rPr lang="en-US" dirty="0" smtClean="0"/>
              <a:t>(Population)</a:t>
            </a:r>
          </a:p>
          <a:p>
            <a:pPr marL="800100" lvl="1" indent="-342900">
              <a:buAutoNum type="arabicParenR"/>
            </a:pPr>
            <a:r>
              <a:rPr lang="en-US" dirty="0"/>
              <a:t>c</a:t>
            </a:r>
            <a:r>
              <a:rPr lang="en-US" dirty="0" smtClean="0"/>
              <a:t>hild = </a:t>
            </a:r>
            <a:r>
              <a:rPr lang="en-US" dirty="0" err="1" smtClean="0"/>
              <a:t>ParentA.crossOver</a:t>
            </a:r>
            <a:r>
              <a:rPr lang="en-US" dirty="0" smtClean="0"/>
              <a:t>(</a:t>
            </a:r>
            <a:r>
              <a:rPr lang="en-US" dirty="0" err="1" smtClean="0"/>
              <a:t>ParentB</a:t>
            </a:r>
            <a:r>
              <a:rPr lang="en-US" dirty="0" smtClean="0"/>
              <a:t>)</a:t>
            </a:r>
          </a:p>
          <a:p>
            <a:pPr marL="800100" lvl="1" indent="-342900">
              <a:buAutoNum type="arabicParenR"/>
            </a:pPr>
            <a:r>
              <a:rPr lang="en-US" dirty="0" err="1"/>
              <a:t>c</a:t>
            </a:r>
            <a:r>
              <a:rPr lang="en-US" dirty="0" err="1" smtClean="0"/>
              <a:t>hild.mutate</a:t>
            </a:r>
            <a:r>
              <a:rPr lang="en-US" dirty="0" smtClean="0"/>
              <a:t>()</a:t>
            </a:r>
          </a:p>
          <a:p>
            <a:pPr marL="800100" lvl="1" indent="-342900">
              <a:buAutoNum type="arabicParenR"/>
            </a:pPr>
            <a:r>
              <a:rPr lang="en-US" dirty="0" err="1" smtClean="0"/>
              <a:t>child.hillClimb</a:t>
            </a:r>
            <a:r>
              <a:rPr lang="en-US" dirty="0" smtClean="0"/>
              <a:t>()</a:t>
            </a:r>
            <a:endParaRPr lang="en-US" dirty="0"/>
          </a:p>
          <a:p>
            <a:r>
              <a:rPr lang="en-US" dirty="0" smtClean="0"/>
              <a:t>4) If termination criterion not met </a:t>
            </a:r>
            <a:r>
              <a:rPr lang="en-US" dirty="0" err="1" smtClean="0"/>
              <a:t>goto</a:t>
            </a:r>
            <a:r>
              <a:rPr lang="en-US" dirty="0" smtClean="0"/>
              <a:t> 3</a:t>
            </a:r>
          </a:p>
          <a:p>
            <a:pPr lvl="1"/>
            <a:endParaRPr lang="en-US" dirty="0"/>
          </a:p>
        </p:txBody>
      </p:sp>
      <p:sp>
        <p:nvSpPr>
          <p:cNvPr id="5" name="Content Placeholder 4"/>
          <p:cNvSpPr>
            <a:spLocks noGrp="1"/>
          </p:cNvSpPr>
          <p:nvPr>
            <p:ph idx="1"/>
          </p:nvPr>
        </p:nvSpPr>
        <p:spPr>
          <a:xfrm>
            <a:off x="1484310" y="2580175"/>
            <a:ext cx="10018713" cy="3124201"/>
          </a:xfrm>
        </p:spPr>
        <p:txBody>
          <a:bodyPr/>
          <a:lstStyle/>
          <a:p>
            <a:endParaRPr lang="en-US" dirty="0"/>
          </a:p>
        </p:txBody>
      </p:sp>
    </p:spTree>
    <p:extLst>
      <p:ext uri="{BB962C8B-B14F-4D97-AF65-F5344CB8AC3E}">
        <p14:creationId xmlns:p14="http://schemas.microsoft.com/office/powerpoint/2010/main" val="3663194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Used in The Implementation</a:t>
            </a:r>
            <a:endParaRPr lang="en-US" dirty="0"/>
          </a:p>
        </p:txBody>
      </p:sp>
      <p:sp>
        <p:nvSpPr>
          <p:cNvPr id="3" name="Content Placeholder 2"/>
          <p:cNvSpPr>
            <a:spLocks noGrp="1"/>
          </p:cNvSpPr>
          <p:nvPr>
            <p:ph idx="1"/>
          </p:nvPr>
        </p:nvSpPr>
        <p:spPr/>
        <p:txBody>
          <a:bodyPr/>
          <a:lstStyle/>
          <a:p>
            <a:pPr defTabSz="914400">
              <a:spcBef>
                <a:spcPts val="0"/>
              </a:spcBef>
              <a:spcAft>
                <a:spcPts val="0"/>
              </a:spcAft>
              <a:buClrTx/>
              <a:buSzTx/>
            </a:pPr>
            <a:r>
              <a:rPr lang="en-US" dirty="0" smtClean="0"/>
              <a:t>DNA ( represents each individual)</a:t>
            </a:r>
          </a:p>
          <a:p>
            <a:pPr defTabSz="914400">
              <a:spcBef>
                <a:spcPts val="0"/>
              </a:spcBef>
              <a:spcAft>
                <a:spcPts val="0"/>
              </a:spcAft>
              <a:buClrTx/>
              <a:buSzTx/>
            </a:pPr>
            <a:r>
              <a:rPr lang="en-US" dirty="0" smtClean="0"/>
              <a:t>Population( represents the generations)</a:t>
            </a:r>
          </a:p>
          <a:p>
            <a:pPr defTabSz="914400">
              <a:spcBef>
                <a:spcPts val="0"/>
              </a:spcBef>
              <a:spcAft>
                <a:spcPts val="0"/>
              </a:spcAft>
              <a:buClrTx/>
              <a:buSzTx/>
            </a:pPr>
            <a:r>
              <a:rPr lang="en-US" dirty="0" err="1" smtClean="0"/>
              <a:t>customeDatabase</a:t>
            </a:r>
            <a:r>
              <a:rPr lang="en-US" dirty="0" smtClean="0"/>
              <a:t>(has the information about nodes and datacenters)</a:t>
            </a:r>
          </a:p>
          <a:p>
            <a:pPr defTabSz="914400">
              <a:spcBef>
                <a:spcPts val="0"/>
              </a:spcBef>
              <a:spcAft>
                <a:spcPts val="0"/>
              </a:spcAft>
              <a:buClrTx/>
              <a:buSzTx/>
            </a:pPr>
            <a:r>
              <a:rPr lang="en-US" dirty="0" smtClean="0"/>
              <a:t>Global(the global variables such as perfect score, number of requests, number of individuals in each generation, </a:t>
            </a:r>
            <a:r>
              <a:rPr lang="mr-IN" dirty="0" smtClean="0"/>
              <a:t>…</a:t>
            </a:r>
            <a:r>
              <a:rPr lang="en-US" dirty="0" smtClean="0"/>
              <a:t> can be set in this module)</a:t>
            </a:r>
          </a:p>
          <a:p>
            <a:pPr defTabSz="914400">
              <a:spcBef>
                <a:spcPts val="0"/>
              </a:spcBef>
              <a:spcAft>
                <a:spcPts val="0"/>
              </a:spcAft>
              <a:buClrTx/>
              <a:buSzTx/>
            </a:pPr>
            <a:r>
              <a:rPr lang="en-US" dirty="0" smtClean="0"/>
              <a:t>Request( represents the list of requests which must be placed on nodes)</a:t>
            </a:r>
          </a:p>
          <a:p>
            <a:pPr defTabSz="914400">
              <a:spcBef>
                <a:spcPts val="0"/>
              </a:spcBef>
              <a:spcAft>
                <a:spcPts val="0"/>
              </a:spcAft>
              <a:buClrTx/>
              <a:buSzTx/>
            </a:pPr>
            <a:r>
              <a:rPr lang="en-US" dirty="0" smtClean="0"/>
              <a:t>main</a:t>
            </a:r>
            <a:endParaRPr lang="en-US" dirty="0"/>
          </a:p>
        </p:txBody>
      </p:sp>
    </p:spTree>
    <p:extLst>
      <p:ext uri="{BB962C8B-B14F-4D97-AF65-F5344CB8AC3E}">
        <p14:creationId xmlns:p14="http://schemas.microsoft.com/office/powerpoint/2010/main" val="2112421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710513"/>
            <a:ext cx="10018713" cy="1752599"/>
          </a:xfrm>
        </p:spPr>
        <p:txBody>
          <a:bodyPr/>
          <a:lstStyle/>
          <a:p>
            <a:r>
              <a:rPr lang="en-US" dirty="0" smtClean="0"/>
              <a:t>Database </a:t>
            </a:r>
            <a:br>
              <a:rPr lang="en-US" dirty="0" smtClean="0"/>
            </a:br>
            <a:r>
              <a:rPr lang="en-US" dirty="0" smtClean="0"/>
              <a:t>Node Table</a:t>
            </a:r>
            <a:endParaRPr lang="en-US" dirty="0"/>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1524616473"/>
              </p:ext>
            </p:extLst>
          </p:nvPr>
        </p:nvGraphicFramePr>
        <p:xfrm>
          <a:off x="1484313" y="2667000"/>
          <a:ext cx="10018710" cy="1112520"/>
        </p:xfrm>
        <a:graphic>
          <a:graphicData uri="http://schemas.openxmlformats.org/drawingml/2006/table">
            <a:tbl>
              <a:tblPr firstRow="1" bandRow="1">
                <a:tableStyleId>{21E4AEA4-8DFA-4A89-87EB-49C32662AFE0}</a:tableStyleId>
              </a:tblPr>
              <a:tblGrid>
                <a:gridCol w="2003742"/>
                <a:gridCol w="2003742"/>
                <a:gridCol w="2003742"/>
                <a:gridCol w="2003742"/>
                <a:gridCol w="2003742"/>
              </a:tblGrid>
              <a:tr h="370840">
                <a:tc>
                  <a:txBody>
                    <a:bodyPr/>
                    <a:lstStyle/>
                    <a:p>
                      <a:pPr algn="ctr"/>
                      <a:r>
                        <a:rPr lang="en-US" dirty="0" smtClean="0"/>
                        <a:t>Datacenter</a:t>
                      </a:r>
                      <a:r>
                        <a:rPr lang="en-US" baseline="0" dirty="0" smtClean="0"/>
                        <a:t> ID</a:t>
                      </a:r>
                      <a:endParaRPr lang="en-US" dirty="0"/>
                    </a:p>
                  </a:txBody>
                  <a:tcPr/>
                </a:tc>
                <a:tc>
                  <a:txBody>
                    <a:bodyPr/>
                    <a:lstStyle/>
                    <a:p>
                      <a:pPr algn="ctr"/>
                      <a:r>
                        <a:rPr lang="en-US" dirty="0" smtClean="0"/>
                        <a:t>Total </a:t>
                      </a:r>
                      <a:r>
                        <a:rPr lang="en-US" dirty="0" err="1" smtClean="0"/>
                        <a:t>Cpu</a:t>
                      </a:r>
                      <a:endParaRPr lang="en-US" dirty="0"/>
                    </a:p>
                  </a:txBody>
                  <a:tcPr/>
                </a:tc>
                <a:tc>
                  <a:txBody>
                    <a:bodyPr/>
                    <a:lstStyle/>
                    <a:p>
                      <a:pPr algn="ctr"/>
                      <a:r>
                        <a:rPr lang="en-US" dirty="0" smtClean="0"/>
                        <a:t>Remained </a:t>
                      </a:r>
                      <a:r>
                        <a:rPr lang="en-US" dirty="0" err="1" smtClean="0"/>
                        <a:t>Cpu</a:t>
                      </a:r>
                      <a:endParaRPr lang="en-US" dirty="0"/>
                    </a:p>
                  </a:txBody>
                  <a:tcPr/>
                </a:tc>
                <a:tc>
                  <a:txBody>
                    <a:bodyPr/>
                    <a:lstStyle/>
                    <a:p>
                      <a:pPr algn="ctr"/>
                      <a:r>
                        <a:rPr lang="en-US" dirty="0" smtClean="0"/>
                        <a:t>Total Mem</a:t>
                      </a:r>
                      <a:endParaRPr lang="en-US" dirty="0"/>
                    </a:p>
                  </a:txBody>
                  <a:tcPr/>
                </a:tc>
                <a:tc>
                  <a:txBody>
                    <a:bodyPr/>
                    <a:lstStyle/>
                    <a:p>
                      <a:pPr algn="ctr"/>
                      <a:r>
                        <a:rPr lang="en-US" dirty="0" smtClean="0"/>
                        <a:t>Remained</a:t>
                      </a:r>
                      <a:r>
                        <a:rPr lang="en-US" baseline="0" dirty="0" smtClean="0"/>
                        <a:t> Mem</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560</a:t>
                      </a:r>
                      <a:endParaRPr lang="en-US" dirty="0"/>
                    </a:p>
                  </a:txBody>
                  <a:tcPr/>
                </a:tc>
                <a:tc>
                  <a:txBody>
                    <a:bodyPr/>
                    <a:lstStyle/>
                    <a:p>
                      <a:pPr algn="ctr"/>
                      <a:r>
                        <a:rPr lang="en-US" dirty="0" smtClean="0"/>
                        <a:t>320</a:t>
                      </a:r>
                      <a:endParaRPr lang="en-US" dirty="0"/>
                    </a:p>
                  </a:txBody>
                  <a:tcPr/>
                </a:tc>
                <a:tc>
                  <a:txBody>
                    <a:bodyPr/>
                    <a:lstStyle/>
                    <a:p>
                      <a:pPr algn="ctr"/>
                      <a:r>
                        <a:rPr lang="en-US" dirty="0" smtClean="0"/>
                        <a:t>1654</a:t>
                      </a:r>
                      <a:endParaRPr lang="en-US" dirty="0"/>
                    </a:p>
                  </a:txBody>
                  <a:tcPr/>
                </a:tc>
                <a:tc>
                  <a:txBody>
                    <a:bodyPr/>
                    <a:lstStyle/>
                    <a:p>
                      <a:pPr algn="ctr"/>
                      <a:r>
                        <a:rPr lang="en-US" dirty="0" smtClean="0"/>
                        <a:t>870</a:t>
                      </a:r>
                      <a:endParaRPr lang="en-US" dirty="0"/>
                    </a:p>
                  </a:txBody>
                  <a:tcPr/>
                </a:tc>
              </a:tr>
              <a:tr h="370840">
                <a:tc>
                  <a:txBody>
                    <a:bodyPr/>
                    <a:lstStyle/>
                    <a:p>
                      <a:pPr algn="ctr"/>
                      <a:r>
                        <a:rPr lang="mr-IN" dirty="0" smtClean="0"/>
                        <a:t>…</a:t>
                      </a:r>
                      <a:endParaRPr lang="en-US" dirty="0"/>
                    </a:p>
                  </a:txBody>
                  <a:tcPr/>
                </a:tc>
                <a:tc>
                  <a:txBody>
                    <a:bodyPr/>
                    <a:lstStyle/>
                    <a:p>
                      <a:pPr algn="ctr"/>
                      <a:r>
                        <a:rPr lang="mr-IN" dirty="0" smtClean="0"/>
                        <a:t>…</a:t>
                      </a:r>
                      <a:endParaRPr lang="en-US" dirty="0"/>
                    </a:p>
                  </a:txBody>
                  <a:tcPr/>
                </a:tc>
                <a:tc>
                  <a:txBody>
                    <a:bodyPr/>
                    <a:lstStyle/>
                    <a:p>
                      <a:pPr algn="ctr"/>
                      <a:r>
                        <a:rPr lang="mr-IN" dirty="0" smtClean="0"/>
                        <a:t>…</a:t>
                      </a:r>
                      <a:endParaRPr lang="en-US" dirty="0"/>
                    </a:p>
                  </a:txBody>
                  <a:tcPr/>
                </a:tc>
                <a:tc>
                  <a:txBody>
                    <a:bodyPr/>
                    <a:lstStyle/>
                    <a:p>
                      <a:pPr algn="ctr"/>
                      <a:r>
                        <a:rPr lang="mr-IN" dirty="0" smtClean="0"/>
                        <a:t>…</a:t>
                      </a:r>
                      <a:endParaRPr lang="en-US" dirty="0"/>
                    </a:p>
                  </a:txBody>
                  <a:tcPr/>
                </a:tc>
                <a:tc>
                  <a:txBody>
                    <a:bodyPr/>
                    <a:lstStyle/>
                    <a:p>
                      <a:pPr algn="ctr"/>
                      <a:r>
                        <a:rPr lang="mr-IN" dirty="0" smtClean="0"/>
                        <a:t>…</a:t>
                      </a:r>
                      <a:endParaRPr lang="en-US" dirty="0"/>
                    </a:p>
                  </a:txBody>
                  <a:tcPr/>
                </a:tc>
              </a:tr>
            </a:tbl>
          </a:graphicData>
        </a:graphic>
      </p:graphicFrame>
    </p:spTree>
    <p:extLst>
      <p:ext uri="{BB962C8B-B14F-4D97-AF65-F5344CB8AC3E}">
        <p14:creationId xmlns:p14="http://schemas.microsoft.com/office/powerpoint/2010/main" val="19334975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Resource Allocation Using </a:t>
            </a:r>
            <a:r>
              <a:rPr lang="en-US" dirty="0"/>
              <a:t>M</a:t>
            </a:r>
            <a:r>
              <a:rPr lang="en-US" dirty="0" smtClean="0"/>
              <a:t>emetic Algorithm</a:t>
            </a:r>
            <a:endParaRPr lang="en-US" dirty="0"/>
          </a:p>
        </p:txBody>
      </p:sp>
      <p:sp>
        <p:nvSpPr>
          <p:cNvPr id="3" name="Content Placeholder 2"/>
          <p:cNvSpPr>
            <a:spLocks noGrp="1"/>
          </p:cNvSpPr>
          <p:nvPr>
            <p:ph idx="1"/>
          </p:nvPr>
        </p:nvSpPr>
        <p:spPr/>
        <p:txBody>
          <a:bodyPr/>
          <a:lstStyle/>
          <a:p>
            <a:pPr marL="0" lvl="0" indent="0" defTabSz="914400">
              <a:spcBef>
                <a:spcPts val="0"/>
              </a:spcBef>
              <a:spcAft>
                <a:spcPts val="0"/>
              </a:spcAft>
              <a:buClrTx/>
              <a:buSzTx/>
              <a:buNone/>
            </a:pPr>
            <a:r>
              <a:rPr lang="en-US" dirty="0"/>
              <a:t>Genes </a:t>
            </a:r>
            <a:r>
              <a:rPr lang="en-US" dirty="0"/>
              <a:t>:</a:t>
            </a:r>
            <a:r>
              <a:rPr lang="en-US" dirty="0" smtClean="0"/>
              <a:t> </a:t>
            </a:r>
            <a:r>
              <a:rPr lang="en-US" dirty="0"/>
              <a:t>An array of selected nodes for the requests</a:t>
            </a:r>
            <a:r>
              <a:rPr lang="en-US" dirty="0"/>
              <a:t/>
            </a:r>
            <a:br>
              <a:rPr lang="en-US" dirty="0"/>
            </a:br>
            <a:r>
              <a:rPr lang="en-US" dirty="0"/>
              <a:t>Fitness </a:t>
            </a:r>
            <a:r>
              <a:rPr lang="en-US" dirty="0"/>
              <a:t>:</a:t>
            </a:r>
            <a:r>
              <a:rPr lang="en-US" dirty="0" smtClean="0"/>
              <a:t> </a:t>
            </a:r>
            <a:r>
              <a:rPr lang="en-US" dirty="0"/>
              <a:t>Number of requests which can be placed on their selected node</a:t>
            </a:r>
            <a:r>
              <a:rPr lang="en-US" dirty="0"/>
              <a:t/>
            </a:r>
            <a:br>
              <a:rPr lang="en-US" dirty="0"/>
            </a:br>
            <a:r>
              <a:rPr lang="en-US" dirty="0"/>
              <a:t>Goal </a:t>
            </a:r>
            <a:r>
              <a:rPr lang="en-US" dirty="0"/>
              <a:t>:</a:t>
            </a:r>
            <a:r>
              <a:rPr lang="en-US" dirty="0" smtClean="0"/>
              <a:t> </a:t>
            </a:r>
            <a:r>
              <a:rPr lang="en-US" dirty="0"/>
              <a:t>Maximizing fitness or maximizing the number of requests which are placed on nodes</a:t>
            </a:r>
            <a:endParaRPr lang="en-US" dirty="0"/>
          </a:p>
        </p:txBody>
      </p:sp>
    </p:spTree>
    <p:extLst>
      <p:ext uri="{BB962C8B-B14F-4D97-AF65-F5344CB8AC3E}">
        <p14:creationId xmlns:p14="http://schemas.microsoft.com/office/powerpoint/2010/main" val="14492470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First-Visit Hill-Climbing</a:t>
            </a:r>
            <a:r>
              <a:rPr lang="en-US" b="1" dirty="0"/>
              <a:t/>
            </a:r>
            <a:br>
              <a:rPr lang="en-US" b="1" dirty="0"/>
            </a:b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We </a:t>
            </a:r>
            <a:r>
              <a:rPr lang="en-US" dirty="0"/>
              <a:t>use local </a:t>
            </a:r>
            <a:r>
              <a:rPr lang="en-US" dirty="0" err="1"/>
              <a:t>hillclimbing</a:t>
            </a:r>
            <a:r>
              <a:rPr lang="en-US" dirty="0"/>
              <a:t> on each newly created individual. This local </a:t>
            </a:r>
            <a:r>
              <a:rPr lang="en-US" dirty="0" err="1"/>
              <a:t>hillclimber</a:t>
            </a:r>
            <a:r>
              <a:rPr lang="en-US" dirty="0"/>
              <a:t> is a first-visit method; the first change which improves the individual is used. So in this </a:t>
            </a:r>
            <a:r>
              <a:rPr lang="en-US" dirty="0" smtClean="0"/>
              <a:t>problem, we </a:t>
            </a:r>
            <a:r>
              <a:rPr lang="en-US" dirty="0"/>
              <a:t>use arrays of nodes for the individuals in our </a:t>
            </a:r>
            <a:r>
              <a:rPr lang="en-US" dirty="0" smtClean="0"/>
              <a:t>experiments </a:t>
            </a:r>
            <a:r>
              <a:rPr lang="en-US" dirty="0"/>
              <a:t>and use the simplest </a:t>
            </a:r>
            <a:r>
              <a:rPr lang="en-US" dirty="0" smtClean="0"/>
              <a:t>neighborhood </a:t>
            </a:r>
            <a:r>
              <a:rPr lang="en-US" dirty="0"/>
              <a:t>function as possible which contains only individuals generated by a mutation of a single </a:t>
            </a:r>
            <a:r>
              <a:rPr lang="en-US" dirty="0" smtClean="0"/>
              <a:t>node. </a:t>
            </a:r>
            <a:r>
              <a:rPr lang="en-US" dirty="0"/>
              <a:t>The local </a:t>
            </a:r>
            <a:r>
              <a:rPr lang="en-US" dirty="0" err="1"/>
              <a:t>hillclimber</a:t>
            </a:r>
            <a:r>
              <a:rPr lang="en-US" dirty="0"/>
              <a:t> starts with a random </a:t>
            </a:r>
            <a:r>
              <a:rPr lang="en-US" dirty="0" smtClean="0"/>
              <a:t>node </a:t>
            </a:r>
            <a:r>
              <a:rPr lang="en-US" dirty="0"/>
              <a:t>of an individual and examines whether changing this bit improves the fitness of the individual. Then it goes to the next bit, etc. After it tried out all bits of the individual, it checks whether it has made at least one improvement, and if so it continues to try to change bits and otherwise it stops. </a:t>
            </a:r>
            <a:endParaRPr lang="en-US" dirty="0"/>
          </a:p>
        </p:txBody>
      </p:sp>
    </p:spTree>
    <p:extLst>
      <p:ext uri="{BB962C8B-B14F-4D97-AF65-F5344CB8AC3E}">
        <p14:creationId xmlns:p14="http://schemas.microsoft.com/office/powerpoint/2010/main" val="1353374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Improving Fitness Function</a:t>
            </a:r>
            <a:endParaRPr lang="en-US" dirty="0"/>
          </a:p>
        </p:txBody>
      </p:sp>
      <p:pic>
        <p:nvPicPr>
          <p:cNvPr id="3074" name="Picture 2" descr="mage result for f(x) = x^4 function simple graph"/>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8523" y="3890318"/>
            <a:ext cx="3149085" cy="20656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1075" y="3890318"/>
            <a:ext cx="2138974" cy="2065638"/>
          </a:xfrm>
          <a:prstGeom prst="rect">
            <a:avLst/>
          </a:prstGeom>
        </p:spPr>
      </p:pic>
      <p:sp>
        <p:nvSpPr>
          <p:cNvPr id="6" name="TextBox 5"/>
          <p:cNvSpPr txBox="1"/>
          <p:nvPr/>
        </p:nvSpPr>
        <p:spPr>
          <a:xfrm>
            <a:off x="2273643" y="2014151"/>
            <a:ext cx="7920681" cy="923330"/>
          </a:xfrm>
          <a:prstGeom prst="rect">
            <a:avLst/>
          </a:prstGeom>
          <a:noFill/>
        </p:spPr>
        <p:txBody>
          <a:bodyPr wrap="square" rtlCol="0">
            <a:spAutoFit/>
          </a:bodyPr>
          <a:lstStyle/>
          <a:p>
            <a:r>
              <a:rPr lang="en-US" dirty="0" smtClean="0"/>
              <a:t>To improve Fitness function, we can use nonlinear functions( like f(x) = x^4 ) to select the better individuals for the next generation between the ones which  have fitness values that have a little difference.</a:t>
            </a:r>
            <a:endParaRPr lang="en-US" dirty="0"/>
          </a:p>
        </p:txBody>
      </p:sp>
    </p:spTree>
    <p:extLst>
      <p:ext uri="{BB962C8B-B14F-4D97-AF65-F5344CB8AC3E}">
        <p14:creationId xmlns:p14="http://schemas.microsoft.com/office/powerpoint/2010/main" val="9775830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67</TotalTime>
  <Words>631</Words>
  <Application>Microsoft Macintosh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Corbel</vt:lpstr>
      <vt:lpstr>Mangal</vt:lpstr>
      <vt:lpstr>Arial</vt:lpstr>
      <vt:lpstr>Parallax</vt:lpstr>
      <vt:lpstr>Memetic Algorithm</vt:lpstr>
      <vt:lpstr>About Memetic Algorithms</vt:lpstr>
      <vt:lpstr>Comparisons between memetic algorithms and other algorithms</vt:lpstr>
      <vt:lpstr>Memetic Algorithm Pseudocode</vt:lpstr>
      <vt:lpstr>Modules Used in The Implementation</vt:lpstr>
      <vt:lpstr>Database  Node Table</vt:lpstr>
      <vt:lpstr>Solving Resource Allocation Using Memetic Algorithm</vt:lpstr>
      <vt:lpstr>First-Visit Hill-Climbing </vt:lpstr>
      <vt:lpstr>Improving Fitness Function</vt:lpstr>
      <vt:lpstr>PowerPoint Presentation</vt:lpstr>
      <vt:lpstr>Resources</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Memetic Algorithm</dc:title>
  <dc:creator>Microsoft Office User</dc:creator>
  <cp:lastModifiedBy>Microsoft Office User</cp:lastModifiedBy>
  <cp:revision>8</cp:revision>
  <dcterms:created xsi:type="dcterms:W3CDTF">2018-08-10T11:13:33Z</dcterms:created>
  <dcterms:modified xsi:type="dcterms:W3CDTF">2018-08-10T12:20:47Z</dcterms:modified>
</cp:coreProperties>
</file>