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5720000" cy="4114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960">
          <p15:clr>
            <a:srgbClr val="747775"/>
          </p15:clr>
        </p15:guide>
        <p15:guide id="2" pos="144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68F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386" y="552"/>
      </p:cViewPr>
      <p:guideLst>
        <p:guide orient="horz" pos="1296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44" y="685800"/>
            <a:ext cx="3809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58542" y="5956600"/>
            <a:ext cx="42602700" cy="16421100"/>
          </a:xfrm>
          <a:prstGeom prst="rect">
            <a:avLst/>
          </a:prstGeom>
        </p:spPr>
        <p:txBody>
          <a:bodyPr spcFirstLastPara="1" wrap="square" lIns="769250" tIns="769250" rIns="769250" bIns="769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500"/>
              <a:buNone/>
              <a:defRPr sz="43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58500" y="22673000"/>
            <a:ext cx="42602700" cy="63417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558500" y="8849000"/>
            <a:ext cx="42602700" cy="15707700"/>
          </a:xfrm>
          <a:prstGeom prst="rect">
            <a:avLst/>
          </a:prstGeom>
        </p:spPr>
        <p:txBody>
          <a:bodyPr spcFirstLastPara="1" wrap="square" lIns="769250" tIns="769250" rIns="769250" bIns="769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0"/>
              <a:buNone/>
              <a:defRPr sz="101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558500" y="25217800"/>
            <a:ext cx="42602700" cy="10406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marL="457200" lvl="0" indent="-1174750" algn="ctr">
              <a:spcBef>
                <a:spcPts val="0"/>
              </a:spcBef>
              <a:spcAft>
                <a:spcPts val="0"/>
              </a:spcAft>
              <a:buSzPts val="14900"/>
              <a:buChar char="●"/>
              <a:defRPr/>
            </a:lvl1pPr>
            <a:lvl2pPr marL="914400" lvl="1" indent="-977900" algn="ctr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2pPr>
            <a:lvl3pPr marL="1371600" lvl="2" indent="-977900" algn="ctr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3pPr>
            <a:lvl4pPr marL="1828800" lvl="3" indent="-977900" algn="ctr">
              <a:spcBef>
                <a:spcPts val="0"/>
              </a:spcBef>
              <a:spcAft>
                <a:spcPts val="0"/>
              </a:spcAft>
              <a:buSzPts val="11800"/>
              <a:buChar char="●"/>
              <a:defRPr/>
            </a:lvl4pPr>
            <a:lvl5pPr marL="2286000" lvl="4" indent="-977900" algn="ctr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5pPr>
            <a:lvl6pPr marL="2743200" lvl="5" indent="-977900" algn="ctr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6pPr>
            <a:lvl7pPr marL="3200400" lvl="6" indent="-977900" algn="ctr">
              <a:spcBef>
                <a:spcPts val="0"/>
              </a:spcBef>
              <a:spcAft>
                <a:spcPts val="0"/>
              </a:spcAft>
              <a:buSzPts val="11800"/>
              <a:buChar char="●"/>
              <a:defRPr/>
            </a:lvl7pPr>
            <a:lvl8pPr marL="3657600" lvl="7" indent="-977900" algn="ctr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8pPr>
            <a:lvl9pPr marL="4114800" lvl="8" indent="-977900" algn="ctr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558500" y="17206800"/>
            <a:ext cx="42602700" cy="67341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58500" y="3560200"/>
            <a:ext cx="42602700" cy="45825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8500" y="9219800"/>
            <a:ext cx="42602700" cy="27332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marL="457200" lvl="0" indent="-1174750">
              <a:spcBef>
                <a:spcPts val="0"/>
              </a:spcBef>
              <a:spcAft>
                <a:spcPts val="0"/>
              </a:spcAft>
              <a:buSzPts val="14900"/>
              <a:buChar char="●"/>
              <a:defRPr/>
            </a:lvl1pPr>
            <a:lvl2pPr marL="914400" lvl="1" indent="-977900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2pPr>
            <a:lvl3pPr marL="1371600" lvl="2" indent="-977900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3pPr>
            <a:lvl4pPr marL="1828800" lvl="3" indent="-977900">
              <a:spcBef>
                <a:spcPts val="0"/>
              </a:spcBef>
              <a:spcAft>
                <a:spcPts val="0"/>
              </a:spcAft>
              <a:buSzPts val="11800"/>
              <a:buChar char="●"/>
              <a:defRPr/>
            </a:lvl4pPr>
            <a:lvl5pPr marL="2286000" lvl="4" indent="-977900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5pPr>
            <a:lvl6pPr marL="2743200" lvl="5" indent="-977900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6pPr>
            <a:lvl7pPr marL="3200400" lvl="6" indent="-977900">
              <a:spcBef>
                <a:spcPts val="0"/>
              </a:spcBef>
              <a:spcAft>
                <a:spcPts val="0"/>
              </a:spcAft>
              <a:buSzPts val="11800"/>
              <a:buChar char="●"/>
              <a:defRPr/>
            </a:lvl7pPr>
            <a:lvl8pPr marL="3657600" lvl="7" indent="-977900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8pPr>
            <a:lvl9pPr marL="4114800" lvl="8" indent="-977900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8500" y="3560200"/>
            <a:ext cx="42602700" cy="45825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8500" y="9219800"/>
            <a:ext cx="20000100" cy="27332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marL="457200" lvl="0" indent="-977900">
              <a:spcBef>
                <a:spcPts val="0"/>
              </a:spcBef>
              <a:spcAft>
                <a:spcPts val="0"/>
              </a:spcAft>
              <a:buSzPts val="11800"/>
              <a:buChar char="●"/>
              <a:defRPr sz="11800"/>
            </a:lvl1pPr>
            <a:lvl2pPr marL="914400" lvl="1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2pPr>
            <a:lvl3pPr marL="1371600" lvl="2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3pPr>
            <a:lvl4pPr marL="1828800" lvl="3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4pPr>
            <a:lvl5pPr marL="2286000" lvl="4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5pPr>
            <a:lvl6pPr marL="2743200" lvl="5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6pPr>
            <a:lvl7pPr marL="3200400" lvl="6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7pPr>
            <a:lvl8pPr marL="3657600" lvl="7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8pPr>
            <a:lvl9pPr marL="4114800" lvl="8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4162000" y="9219800"/>
            <a:ext cx="20000100" cy="27332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marL="457200" lvl="0" indent="-977900">
              <a:spcBef>
                <a:spcPts val="0"/>
              </a:spcBef>
              <a:spcAft>
                <a:spcPts val="0"/>
              </a:spcAft>
              <a:buSzPts val="11800"/>
              <a:buChar char="●"/>
              <a:defRPr sz="11800"/>
            </a:lvl1pPr>
            <a:lvl2pPr marL="914400" lvl="1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2pPr>
            <a:lvl3pPr marL="1371600" lvl="2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3pPr>
            <a:lvl4pPr marL="1828800" lvl="3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4pPr>
            <a:lvl5pPr marL="2286000" lvl="4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5pPr>
            <a:lvl6pPr marL="2743200" lvl="5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6pPr>
            <a:lvl7pPr marL="3200400" lvl="6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7pPr>
            <a:lvl8pPr marL="3657600" lvl="7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8pPr>
            <a:lvl9pPr marL="4114800" lvl="8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8500" y="3560200"/>
            <a:ext cx="42602700" cy="45825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558500" y="4444800"/>
            <a:ext cx="14040000" cy="6044700"/>
          </a:xfrm>
          <a:prstGeom prst="rect">
            <a:avLst/>
          </a:prstGeom>
        </p:spPr>
        <p:txBody>
          <a:bodyPr spcFirstLastPara="1" wrap="square" lIns="769250" tIns="769250" rIns="769250" bIns="769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1pPr>
            <a:lvl2pPr lvl="1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2pPr>
            <a:lvl3pPr lvl="2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3pPr>
            <a:lvl4pPr lvl="3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4pPr>
            <a:lvl5pPr lvl="4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5pPr>
            <a:lvl6pPr lvl="5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6pPr>
            <a:lvl7pPr lvl="6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7pPr>
            <a:lvl8pPr lvl="7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8pPr>
            <a:lvl9pPr lvl="8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558500" y="11116800"/>
            <a:ext cx="14040000" cy="254355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marL="457200" lvl="0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1pPr>
            <a:lvl2pPr marL="914400" lvl="1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2pPr>
            <a:lvl3pPr marL="1371600" lvl="2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3pPr>
            <a:lvl4pPr marL="1828800" lvl="3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4pPr>
            <a:lvl5pPr marL="2286000" lvl="4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5pPr>
            <a:lvl6pPr marL="2743200" lvl="5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6pPr>
            <a:lvl7pPr marL="3200400" lvl="6" indent="-857250">
              <a:spcBef>
                <a:spcPts val="0"/>
              </a:spcBef>
              <a:spcAft>
                <a:spcPts val="0"/>
              </a:spcAft>
              <a:buSzPts val="9900"/>
              <a:buChar char="●"/>
              <a:defRPr sz="9900"/>
            </a:lvl7pPr>
            <a:lvl8pPr marL="3657600" lvl="7" indent="-857250">
              <a:spcBef>
                <a:spcPts val="0"/>
              </a:spcBef>
              <a:spcAft>
                <a:spcPts val="0"/>
              </a:spcAft>
              <a:buSzPts val="9900"/>
              <a:buChar char="○"/>
              <a:defRPr sz="9900"/>
            </a:lvl8pPr>
            <a:lvl9pPr marL="4114800" lvl="8" indent="-857250">
              <a:spcBef>
                <a:spcPts val="0"/>
              </a:spcBef>
              <a:spcAft>
                <a:spcPts val="0"/>
              </a:spcAft>
              <a:buSzPts val="9900"/>
              <a:buChar char="■"/>
              <a:defRPr sz="9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451250" y="3601200"/>
            <a:ext cx="31838100" cy="32727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1pPr>
            <a:lvl2pPr lvl="1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2pPr>
            <a:lvl3pPr lvl="2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3pPr>
            <a:lvl4pPr lvl="3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4pPr>
            <a:lvl5pPr lvl="4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5pPr>
            <a:lvl6pPr lvl="5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6pPr>
            <a:lvl7pPr lvl="6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7pPr>
            <a:lvl8pPr lvl="7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8pPr>
            <a:lvl9pPr lvl="8">
              <a:spcBef>
                <a:spcPts val="0"/>
              </a:spcBef>
              <a:spcAft>
                <a:spcPts val="0"/>
              </a:spcAft>
              <a:buSzPts val="40400"/>
              <a:buNone/>
              <a:defRPr sz="40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2860000" y="-1000"/>
            <a:ext cx="22860000" cy="41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69250" tIns="769250" rIns="769250" bIns="769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27500" y="9865400"/>
            <a:ext cx="20225700" cy="11857500"/>
          </a:xfrm>
          <a:prstGeom prst="rect">
            <a:avLst/>
          </a:prstGeom>
        </p:spPr>
        <p:txBody>
          <a:bodyPr spcFirstLastPara="1" wrap="square" lIns="769250" tIns="769250" rIns="769250" bIns="769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327500" y="22424600"/>
            <a:ext cx="20225700" cy="98802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4697500" y="5792600"/>
            <a:ext cx="19186500" cy="295617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marL="457200" lvl="0" indent="-1174750">
              <a:spcBef>
                <a:spcPts val="0"/>
              </a:spcBef>
              <a:spcAft>
                <a:spcPts val="0"/>
              </a:spcAft>
              <a:buSzPts val="14900"/>
              <a:buChar char="●"/>
              <a:defRPr/>
            </a:lvl1pPr>
            <a:lvl2pPr marL="914400" lvl="1" indent="-977900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2pPr>
            <a:lvl3pPr marL="1371600" lvl="2" indent="-977900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3pPr>
            <a:lvl4pPr marL="1828800" lvl="3" indent="-977900">
              <a:spcBef>
                <a:spcPts val="0"/>
              </a:spcBef>
              <a:spcAft>
                <a:spcPts val="0"/>
              </a:spcAft>
              <a:buSzPts val="11800"/>
              <a:buChar char="●"/>
              <a:defRPr/>
            </a:lvl4pPr>
            <a:lvl5pPr marL="2286000" lvl="4" indent="-977900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5pPr>
            <a:lvl6pPr marL="2743200" lvl="5" indent="-977900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6pPr>
            <a:lvl7pPr marL="3200400" lvl="6" indent="-977900">
              <a:spcBef>
                <a:spcPts val="0"/>
              </a:spcBef>
              <a:spcAft>
                <a:spcPts val="0"/>
              </a:spcAft>
              <a:buSzPts val="11800"/>
              <a:buChar char="●"/>
              <a:defRPr/>
            </a:lvl7pPr>
            <a:lvl8pPr marL="3657600" lvl="7" indent="-977900">
              <a:spcBef>
                <a:spcPts val="0"/>
              </a:spcBef>
              <a:spcAft>
                <a:spcPts val="0"/>
              </a:spcAft>
              <a:buSzPts val="11800"/>
              <a:buChar char="○"/>
              <a:defRPr/>
            </a:lvl8pPr>
            <a:lvl9pPr marL="4114800" lvl="8" indent="-977900">
              <a:spcBef>
                <a:spcPts val="0"/>
              </a:spcBef>
              <a:spcAft>
                <a:spcPts val="0"/>
              </a:spcAft>
              <a:buSzPts val="1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558500" y="33844600"/>
            <a:ext cx="29994300" cy="48405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8500" y="3560200"/>
            <a:ext cx="42602700" cy="4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250" tIns="769250" rIns="769250" bIns="769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0"/>
              <a:buNone/>
              <a:defRPr sz="2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8500" y="9219800"/>
            <a:ext cx="42602700" cy="27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250" tIns="769250" rIns="769250" bIns="769250" anchor="t" anchorCtr="0">
            <a:normAutofit/>
          </a:bodyPr>
          <a:lstStyle>
            <a:lvl1pPr marL="457200" lvl="0" indent="-1174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00"/>
              <a:buChar char="●"/>
              <a:defRPr sz="14900">
                <a:solidFill>
                  <a:schemeClr val="dk2"/>
                </a:solidFill>
              </a:defRPr>
            </a:lvl1pPr>
            <a:lvl2pPr marL="914400" lvl="1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○"/>
              <a:defRPr sz="11800">
                <a:solidFill>
                  <a:schemeClr val="dk2"/>
                </a:solidFill>
              </a:defRPr>
            </a:lvl2pPr>
            <a:lvl3pPr marL="1371600" lvl="2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■"/>
              <a:defRPr sz="11800">
                <a:solidFill>
                  <a:schemeClr val="dk2"/>
                </a:solidFill>
              </a:defRPr>
            </a:lvl3pPr>
            <a:lvl4pPr marL="1828800" lvl="3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●"/>
              <a:defRPr sz="11800">
                <a:solidFill>
                  <a:schemeClr val="dk2"/>
                </a:solidFill>
              </a:defRPr>
            </a:lvl4pPr>
            <a:lvl5pPr marL="2286000" lvl="4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○"/>
              <a:defRPr sz="11800">
                <a:solidFill>
                  <a:schemeClr val="dk2"/>
                </a:solidFill>
              </a:defRPr>
            </a:lvl5pPr>
            <a:lvl6pPr marL="2743200" lvl="5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■"/>
              <a:defRPr sz="11800">
                <a:solidFill>
                  <a:schemeClr val="dk2"/>
                </a:solidFill>
              </a:defRPr>
            </a:lvl6pPr>
            <a:lvl7pPr marL="3200400" lvl="6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●"/>
              <a:defRPr sz="11800">
                <a:solidFill>
                  <a:schemeClr val="dk2"/>
                </a:solidFill>
              </a:defRPr>
            </a:lvl7pPr>
            <a:lvl8pPr marL="3657600" lvl="7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○"/>
              <a:defRPr sz="11800">
                <a:solidFill>
                  <a:schemeClr val="dk2"/>
                </a:solidFill>
              </a:defRPr>
            </a:lvl8pPr>
            <a:lvl9pPr marL="4114800" lvl="8" indent="-977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0"/>
              <a:buChar char="■"/>
              <a:defRPr sz="1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362289" y="37305734"/>
            <a:ext cx="2744100" cy="3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250" tIns="769250" rIns="769250" bIns="769250" anchor="ctr" anchorCtr="0">
            <a:normAutofit/>
          </a:bodyPr>
          <a:lstStyle>
            <a:lvl1pPr lvl="0" algn="r">
              <a:buNone/>
              <a:defRPr sz="8500">
                <a:solidFill>
                  <a:schemeClr val="dk2"/>
                </a:solidFill>
              </a:defRPr>
            </a:lvl1pPr>
            <a:lvl2pPr lvl="1" algn="r">
              <a:buNone/>
              <a:defRPr sz="8500">
                <a:solidFill>
                  <a:schemeClr val="dk2"/>
                </a:solidFill>
              </a:defRPr>
            </a:lvl2pPr>
            <a:lvl3pPr lvl="2" algn="r">
              <a:buNone/>
              <a:defRPr sz="8500">
                <a:solidFill>
                  <a:schemeClr val="dk2"/>
                </a:solidFill>
              </a:defRPr>
            </a:lvl3pPr>
            <a:lvl4pPr lvl="3" algn="r">
              <a:buNone/>
              <a:defRPr sz="8500">
                <a:solidFill>
                  <a:schemeClr val="dk2"/>
                </a:solidFill>
              </a:defRPr>
            </a:lvl4pPr>
            <a:lvl5pPr lvl="4" algn="r">
              <a:buNone/>
              <a:defRPr sz="8500">
                <a:solidFill>
                  <a:schemeClr val="dk2"/>
                </a:solidFill>
              </a:defRPr>
            </a:lvl5pPr>
            <a:lvl6pPr lvl="5" algn="r">
              <a:buNone/>
              <a:defRPr sz="8500">
                <a:solidFill>
                  <a:schemeClr val="dk2"/>
                </a:solidFill>
              </a:defRPr>
            </a:lvl6pPr>
            <a:lvl7pPr lvl="6" algn="r">
              <a:buNone/>
              <a:defRPr sz="8500">
                <a:solidFill>
                  <a:schemeClr val="dk2"/>
                </a:solidFill>
              </a:defRPr>
            </a:lvl7pPr>
            <a:lvl8pPr lvl="7" algn="r">
              <a:buNone/>
              <a:defRPr sz="8500">
                <a:solidFill>
                  <a:schemeClr val="dk2"/>
                </a:solidFill>
              </a:defRPr>
            </a:lvl8pPr>
            <a:lvl9pPr lvl="8" algn="r">
              <a:buNone/>
              <a:defRPr sz="8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hyperlink" Target="mailto:asme@lesan.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45720000" cy="7498080"/>
          </a:xfrm>
          <a:prstGeom prst="rect">
            <a:avLst/>
          </a:prstGeom>
          <a:solidFill>
            <a:srgbClr val="5368F0"/>
          </a:solidFill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84775" y="5976693"/>
            <a:ext cx="15740100" cy="34466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93674" y="6308881"/>
            <a:ext cx="15409200" cy="34466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024100" y="6681756"/>
            <a:ext cx="14822400" cy="34466100"/>
          </a:xfrm>
          <a:prstGeom prst="rect">
            <a:avLst/>
          </a:prstGeom>
        </p:spPr>
        <p:txBody>
          <a:bodyPr spcFirstLastPara="1" wrap="square" lIns="769250" tIns="769250" rIns="769250" bIns="7692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163807" y="7666158"/>
            <a:ext cx="15409200" cy="1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/>
              <a:t>Introduction</a:t>
            </a:r>
            <a:endParaRPr sz="5600" b="1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10425" y="9025290"/>
            <a:ext cx="15003000" cy="1356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Tigrinya 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is a low-resourced language that is spoken by more than </a:t>
            </a: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10 million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 native speakers mainly in </a:t>
            </a: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Tigray, Ethiopia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Eritrea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4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In recent years, we have seen some progress in the development and deployment of MT systems for a handful of African languages. </a:t>
            </a:r>
            <a:endParaRPr sz="4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Evaluating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 the quality of such systems is fundamental to accelerating progress in Machine Translation systems.</a:t>
            </a:r>
            <a:endParaRPr sz="46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In this work, we evaluated the current status of state-of-the-art MT systems that support the translation of Tigrinya to and from English: </a:t>
            </a: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Google translate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Microsoft translator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, and </a:t>
            </a: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</a:rPr>
              <a:t>Lesan AI</a:t>
            </a: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4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20850" y="28906460"/>
            <a:ext cx="14492700" cy="97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Evaluate current state of Tigrinya-English Machine Translation Systems.</a:t>
            </a:r>
            <a:endParaRPr sz="4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Quantify the most common translation issues present in current machine translation systems for Tigrinya to and from English.</a:t>
            </a:r>
            <a:endParaRPr sz="46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81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600"/>
              <a:buChar char="●"/>
            </a:pPr>
            <a:r>
              <a:rPr lang="en" sz="4600" dirty="0">
                <a:solidFill>
                  <a:schemeClr val="dk1"/>
                </a:solidFill>
                <a:highlight>
                  <a:srgbClr val="FFFFFF"/>
                </a:highlight>
              </a:rPr>
              <a:t>Through a comprehensive analysis of their weaknesses, we provided practical suggestions for improvement.</a:t>
            </a:r>
          </a:p>
          <a:p>
            <a:pPr marL="762000" lvl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600"/>
            </a:pPr>
            <a:endParaRPr sz="4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21053" y="27283332"/>
            <a:ext cx="14605800" cy="1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/>
              <a:t>Main Contributions</a:t>
            </a:r>
            <a:endParaRPr sz="5600" b="1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31880325" y="20919990"/>
            <a:ext cx="13277400" cy="772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61.2% had translation quality issues.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Most common error types are Mistranslation and  Omission with 66.2%.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The translation systems perform poorly when translating Tigrinya sources to English.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Arts and Culture is the most challenging followed by Science and Technology in current systems.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205539" y="19742782"/>
            <a:ext cx="13363500" cy="1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/>
              <a:t>Findings</a:t>
            </a:r>
            <a:r>
              <a:rPr lang="en" sz="5600" dirty="0"/>
              <a:t> </a:t>
            </a:r>
            <a:endParaRPr sz="56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15593950" y="9147210"/>
            <a:ext cx="15409200" cy="9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2070100" lvl="0" indent="-1301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The data is gathered from 4 domains: Arts and Cultures, Science and Technology, Politics, and Business and Economics. 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1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From diverse data sources including News sites, social media platforms, text books, Wikipedia articles.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1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The dataset contains 100 article snippets from each domains as well as direction.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070100" lvl="0" indent="-1301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In total 805 snippets (403 Tigrinya and 402 English).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5593683" y="7849038"/>
            <a:ext cx="15409200" cy="1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Data Collection</a:t>
            </a:r>
            <a:endParaRPr sz="5400" b="1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16099525" y="19214480"/>
            <a:ext cx="15003000" cy="9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We used the Multidimensional Quality Metrics (MQM) and Dynamic Quality Framework (DQF) standard error typology.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Provides a common vocabulary for translation errors, and it was standard topology in MT evaluation.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MQM-DQF error categories: Accuracy, Fluency, Terminology, Style, Design, Locale Convention, Verity.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chemeClr val="lt1"/>
                </a:highlight>
              </a:rPr>
              <a:t>Two experts participated in the evaluation process. The annotators had 72% inter-reliability agreement on labeling the error types.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876495" y="18089022"/>
            <a:ext cx="154092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/>
              <a:t>Methodology</a:t>
            </a:r>
            <a:endParaRPr sz="5500" b="1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2218100" y="17279160"/>
            <a:ext cx="13277400" cy="25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Fig 2. Distribution of error by domain. Arts and Culture followed by Science and Technology have a higher number of errors.</a:t>
            </a:r>
            <a:endParaRPr sz="3800" dirty="0"/>
          </a:p>
        </p:txBody>
      </p:sp>
      <p:cxnSp>
        <p:nvCxnSpPr>
          <p:cNvPr id="72" name="Google Shape;72;p13"/>
          <p:cNvCxnSpPr>
            <a:cxnSpLocks/>
          </p:cNvCxnSpPr>
          <p:nvPr/>
        </p:nvCxnSpPr>
        <p:spPr>
          <a:xfrm>
            <a:off x="15572782" y="7498080"/>
            <a:ext cx="0" cy="33547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cxnSpLocks/>
          </p:cNvCxnSpPr>
          <p:nvPr/>
        </p:nvCxnSpPr>
        <p:spPr>
          <a:xfrm>
            <a:off x="31547050" y="7498080"/>
            <a:ext cx="3232" cy="335465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0" y="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9600" y="29177425"/>
            <a:ext cx="15003000" cy="9793517"/>
          </a:xfrm>
          <a:prstGeom prst="roundRect">
            <a:avLst>
              <a:gd name="adj" fmla="val 3083"/>
            </a:avLst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25691" y="7940484"/>
            <a:ext cx="13596243" cy="9678225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6872475" y="38665575"/>
            <a:ext cx="139554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Fig 2. Distribution of error by translation direction. The systems perform poorly when going from Tigrinya to English.</a:t>
            </a:r>
            <a:endParaRPr sz="3800"/>
          </a:p>
        </p:txBody>
      </p:sp>
      <p:sp>
        <p:nvSpPr>
          <p:cNvPr id="84" name="Google Shape;84;p13"/>
          <p:cNvSpPr txBox="1"/>
          <p:nvPr/>
        </p:nvSpPr>
        <p:spPr>
          <a:xfrm>
            <a:off x="32058075" y="29186630"/>
            <a:ext cx="13277400" cy="893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457200" lvl="0" indent="-5143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Current Tigrinya MT systems perform relatively well on particular domains such as Politics, and Business and Economics.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Increasing domain diversity to the training sources.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Incorporating of abbreviations and named entities in to avoid code mixing.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" sz="4500" dirty="0">
                <a:solidFill>
                  <a:schemeClr val="dk1"/>
                </a:solidFill>
                <a:highlight>
                  <a:srgbClr val="FFFFFF"/>
                </a:highlight>
              </a:rPr>
              <a:t>Utilization of diverse data sources may aid in addressing issues with handling multiple dialects and styles.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958434" y="28007017"/>
            <a:ext cx="13363500" cy="17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b="1" dirty="0"/>
              <a:t>Implications</a:t>
            </a:r>
            <a:endParaRPr sz="6200" b="1" dirty="0"/>
          </a:p>
        </p:txBody>
      </p:sp>
      <p:pic>
        <p:nvPicPr>
          <p:cNvPr id="1030" name="Picture 6" descr="Mekelle University - Wikipedia">
            <a:extLst>
              <a:ext uri="{FF2B5EF4-FFF2-40B4-BE49-F238E27FC236}">
                <a16:creationId xmlns:a16="http://schemas.microsoft.com/office/drawing/2014/main" id="{43CC0A9B-F598-06F2-722D-EB3D315C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035" y="461700"/>
            <a:ext cx="3432810" cy="33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502C3-17A6-5AF9-DDEE-02A30143EAC7}"/>
              </a:ext>
            </a:extLst>
          </p:cNvPr>
          <p:cNvSpPr txBox="1"/>
          <p:nvPr/>
        </p:nvSpPr>
        <p:spPr>
          <a:xfrm flipH="1">
            <a:off x="1032016" y="623926"/>
            <a:ext cx="44604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spc="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ERROR ANALYSIS OF TIGRINYA–ENGLISH MACHINE</a:t>
            </a:r>
          </a:p>
          <a:p>
            <a:pPr algn="ctr"/>
            <a:r>
              <a:rPr lang="en" sz="8000" spc="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TRANSLATION SYSTEMS</a:t>
            </a:r>
            <a:endParaRPr lang="en-US" sz="8000" spc="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35E85-FD5D-665C-49B6-A2450270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35" y="829545"/>
            <a:ext cx="6453106" cy="2156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8" name="Google Shape;58;p13"/>
          <p:cNvSpPr txBox="1"/>
          <p:nvPr/>
        </p:nvSpPr>
        <p:spPr>
          <a:xfrm>
            <a:off x="10972801" y="4877864"/>
            <a:ext cx="27066239" cy="2223908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spcFirstLastPara="1" wrap="square" lIns="415400" tIns="415400" rIns="415400" bIns="4154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spc="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NEGASI HAILE*                         NUREDIN ALI</a:t>
            </a:r>
            <a:r>
              <a:rPr lang="en" sz="4500" b="1" spc="-1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   A</a:t>
            </a:r>
            <a:r>
              <a:rPr lang="en" sz="4500" b="1" spc="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SMELASH TEKA*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 spc="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negasihaile.abadi@gmail.com</a:t>
            </a:r>
            <a:r>
              <a:rPr lang="en" sz="4500" spc="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,         </a:t>
            </a:r>
            <a:r>
              <a:rPr lang="en" sz="4500" u="sng" spc="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ali00530@umn.edu</a:t>
            </a:r>
            <a:r>
              <a:rPr lang="en" sz="4500" spc="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,              </a:t>
            </a:r>
            <a:r>
              <a:rPr lang="en" sz="4500" spc="3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asme@lesan.ai</a:t>
            </a:r>
            <a:endParaRPr lang="en" sz="4500" spc="3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CD1AC1-8861-871A-29E5-076E85107913}"/>
              </a:ext>
            </a:extLst>
          </p:cNvPr>
          <p:cNvCxnSpPr>
            <a:cxnSpLocks/>
          </p:cNvCxnSpPr>
          <p:nvPr/>
        </p:nvCxnSpPr>
        <p:spPr>
          <a:xfrm>
            <a:off x="8900160" y="2585555"/>
            <a:ext cx="6560164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D7A715-821D-8EB2-1903-EC6E64697F48}"/>
              </a:ext>
            </a:extLst>
          </p:cNvPr>
          <p:cNvCxnSpPr>
            <a:cxnSpLocks/>
          </p:cNvCxnSpPr>
          <p:nvPr/>
        </p:nvCxnSpPr>
        <p:spPr>
          <a:xfrm>
            <a:off x="31285695" y="2585555"/>
            <a:ext cx="627863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7649F6-0FC9-44C5-9F9C-49B5CBCDC056}"/>
              </a:ext>
            </a:extLst>
          </p:cNvPr>
          <p:cNvGrpSpPr/>
          <p:nvPr/>
        </p:nvGrpSpPr>
        <p:grpSpPr>
          <a:xfrm>
            <a:off x="1032016" y="23284423"/>
            <a:ext cx="13851989" cy="2156796"/>
            <a:chOff x="1032016" y="25082743"/>
            <a:chExt cx="13851989" cy="2156796"/>
          </a:xfrm>
        </p:grpSpPr>
        <p:grpSp>
          <p:nvGrpSpPr>
            <p:cNvPr id="76" name="Google Shape;76;p13"/>
            <p:cNvGrpSpPr/>
            <p:nvPr/>
          </p:nvGrpSpPr>
          <p:grpSpPr>
            <a:xfrm>
              <a:off x="1032016" y="25082747"/>
              <a:ext cx="8333734" cy="2156792"/>
              <a:chOff x="1496373" y="5052682"/>
              <a:chExt cx="5713516" cy="416755"/>
            </a:xfrm>
          </p:grpSpPr>
          <p:pic>
            <p:nvPicPr>
              <p:cNvPr id="77" name="Google Shape;77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496373" y="5052682"/>
                <a:ext cx="2739598" cy="41675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78" name="Google Shape;78;p1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708189" y="5052683"/>
                <a:ext cx="2501700" cy="41675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3F20DF-E654-672A-9FE0-A4D5AD1A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09951" y="25082743"/>
              <a:ext cx="5074054" cy="21567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B922D9-2A8F-88E7-E322-E613A37DE7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35575" y="37917481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ERROR ANALYSIS OF TIGRINYA – ENGLISH MACHINE TRANSLATION SYSTEMS</dc:title>
  <cp:lastModifiedBy>Negasi H</cp:lastModifiedBy>
  <cp:revision>12</cp:revision>
  <dcterms:modified xsi:type="dcterms:W3CDTF">2023-09-04T07:20:54Z</dcterms:modified>
</cp:coreProperties>
</file>