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2" r:id="rId2"/>
    <p:sldId id="257" r:id="rId3"/>
    <p:sldId id="258" r:id="rId4"/>
    <p:sldId id="272" r:id="rId5"/>
    <p:sldId id="260" r:id="rId6"/>
    <p:sldId id="263" r:id="rId7"/>
    <p:sldId id="266" r:id="rId8"/>
    <p:sldId id="265" r:id="rId9"/>
    <p:sldId id="268" r:id="rId10"/>
    <p:sldId id="259" r:id="rId11"/>
    <p:sldId id="271" r:id="rId12"/>
    <p:sldId id="267" r:id="rId13"/>
    <p:sldId id="264" r:id="rId14"/>
    <p:sldId id="273" r:id="rId15"/>
    <p:sldId id="274" r:id="rId16"/>
    <p:sldId id="270" r:id="rId17"/>
    <p:sldId id="26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56"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C8202F"/>
    <a:srgbClr val="D52817"/>
    <a:srgbClr val="C94F47"/>
    <a:srgbClr val="FFFFFF"/>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showGuides="1">
      <p:cViewPr varScale="1">
        <p:scale>
          <a:sx n="78" d="100"/>
          <a:sy n="78" d="100"/>
        </p:scale>
        <p:origin x="878" y="72"/>
      </p:cViewPr>
      <p:guideLst>
        <p:guide orient="horz" pos="195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Newton%20School-%20DS\Spreadsheet%20Project_Negasree\Zomato%20Analysis.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Analysis.xlsx]Dashboard requirements!PivotTable24</c:name>
    <c:fmtId val="7"/>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rgbClr val="C00000"/>
                </a:solidFill>
              </a:rPr>
              <a:t>Number</a:t>
            </a:r>
            <a:r>
              <a:rPr lang="en-IN" b="1" baseline="0">
                <a:solidFill>
                  <a:srgbClr val="C00000"/>
                </a:solidFill>
              </a:rPr>
              <a:t> of Restaurants vs Average Ratings</a:t>
            </a:r>
            <a:endParaRPr lang="en-IN" b="1">
              <a:solidFill>
                <a:srgbClr val="C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'Dashboard requirements'!$G$40</c:f>
              <c:strCache>
                <c:ptCount val="1"/>
                <c:pt idx="0">
                  <c:v>Number of Restaurants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 requirements'!$F$41:$F$55</c:f>
              <c:strCache>
                <c:ptCount val="15"/>
                <c:pt idx="0">
                  <c:v>Canada</c:v>
                </c:pt>
                <c:pt idx="1">
                  <c:v>Qatar</c:v>
                </c:pt>
                <c:pt idx="2">
                  <c:v>Singapore</c:v>
                </c:pt>
                <c:pt idx="3">
                  <c:v>Sri Lanka</c:v>
                </c:pt>
                <c:pt idx="4">
                  <c:v>Indonesia</c:v>
                </c:pt>
                <c:pt idx="5">
                  <c:v>Philippines</c:v>
                </c:pt>
                <c:pt idx="6">
                  <c:v>Australia</c:v>
                </c:pt>
                <c:pt idx="7">
                  <c:v>Turkey</c:v>
                </c:pt>
                <c:pt idx="8">
                  <c:v>New Zealand</c:v>
                </c:pt>
                <c:pt idx="9">
                  <c:v>Brazil</c:v>
                </c:pt>
                <c:pt idx="10">
                  <c:v>United Arab Emirates</c:v>
                </c:pt>
                <c:pt idx="11">
                  <c:v>South Africa</c:v>
                </c:pt>
                <c:pt idx="12">
                  <c:v>United Kingdom</c:v>
                </c:pt>
                <c:pt idx="13">
                  <c:v>United States of America</c:v>
                </c:pt>
                <c:pt idx="14">
                  <c:v>India</c:v>
                </c:pt>
              </c:strCache>
            </c:strRef>
          </c:cat>
          <c:val>
            <c:numRef>
              <c:f>'Dashboard requirements'!$G$41:$G$55</c:f>
              <c:numCache>
                <c:formatCode>General</c:formatCode>
                <c:ptCount val="15"/>
                <c:pt idx="0">
                  <c:v>4</c:v>
                </c:pt>
                <c:pt idx="1">
                  <c:v>19</c:v>
                </c:pt>
                <c:pt idx="2">
                  <c:v>20</c:v>
                </c:pt>
                <c:pt idx="3">
                  <c:v>20</c:v>
                </c:pt>
                <c:pt idx="4">
                  <c:v>21</c:v>
                </c:pt>
                <c:pt idx="5">
                  <c:v>22</c:v>
                </c:pt>
                <c:pt idx="6">
                  <c:v>24</c:v>
                </c:pt>
                <c:pt idx="7">
                  <c:v>34</c:v>
                </c:pt>
                <c:pt idx="8">
                  <c:v>40</c:v>
                </c:pt>
                <c:pt idx="9">
                  <c:v>60</c:v>
                </c:pt>
                <c:pt idx="10">
                  <c:v>60</c:v>
                </c:pt>
                <c:pt idx="11">
                  <c:v>60</c:v>
                </c:pt>
                <c:pt idx="12">
                  <c:v>80</c:v>
                </c:pt>
                <c:pt idx="13">
                  <c:v>425</c:v>
                </c:pt>
                <c:pt idx="14">
                  <c:v>8653</c:v>
                </c:pt>
              </c:numCache>
            </c:numRef>
          </c:val>
          <c:extLst>
            <c:ext xmlns:c16="http://schemas.microsoft.com/office/drawing/2014/chart" uri="{C3380CC4-5D6E-409C-BE32-E72D297353CC}">
              <c16:uniqueId val="{00000000-263D-4A5C-B778-415BA31BA102}"/>
            </c:ext>
          </c:extLst>
        </c:ser>
        <c:dLbls>
          <c:showLegendKey val="0"/>
          <c:showVal val="1"/>
          <c:showCatName val="0"/>
          <c:showSerName val="0"/>
          <c:showPercent val="0"/>
          <c:showBubbleSize val="0"/>
        </c:dLbls>
        <c:gapWidth val="219"/>
        <c:overlap val="-27"/>
        <c:axId val="1880348672"/>
        <c:axId val="1880370752"/>
      </c:barChart>
      <c:lineChart>
        <c:grouping val="standard"/>
        <c:varyColors val="0"/>
        <c:ser>
          <c:idx val="1"/>
          <c:order val="1"/>
          <c:tx>
            <c:strRef>
              <c:f>'Dashboard requirements'!$H$40</c:f>
              <c:strCache>
                <c:ptCount val="1"/>
                <c:pt idx="0">
                  <c:v>Average of Rating</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 requirements'!$F$41:$F$55</c:f>
              <c:strCache>
                <c:ptCount val="15"/>
                <c:pt idx="0">
                  <c:v>Canada</c:v>
                </c:pt>
                <c:pt idx="1">
                  <c:v>Qatar</c:v>
                </c:pt>
                <c:pt idx="2">
                  <c:v>Singapore</c:v>
                </c:pt>
                <c:pt idx="3">
                  <c:v>Sri Lanka</c:v>
                </c:pt>
                <c:pt idx="4">
                  <c:v>Indonesia</c:v>
                </c:pt>
                <c:pt idx="5">
                  <c:v>Philippines</c:v>
                </c:pt>
                <c:pt idx="6">
                  <c:v>Australia</c:v>
                </c:pt>
                <c:pt idx="7">
                  <c:v>Turkey</c:v>
                </c:pt>
                <c:pt idx="8">
                  <c:v>New Zealand</c:v>
                </c:pt>
                <c:pt idx="9">
                  <c:v>Brazil</c:v>
                </c:pt>
                <c:pt idx="10">
                  <c:v>United Arab Emirates</c:v>
                </c:pt>
                <c:pt idx="11">
                  <c:v>South Africa</c:v>
                </c:pt>
                <c:pt idx="12">
                  <c:v>United Kingdom</c:v>
                </c:pt>
                <c:pt idx="13">
                  <c:v>United States of America</c:v>
                </c:pt>
                <c:pt idx="14">
                  <c:v>India</c:v>
                </c:pt>
              </c:strCache>
            </c:strRef>
          </c:cat>
          <c:val>
            <c:numRef>
              <c:f>'Dashboard requirements'!$H$41:$H$55</c:f>
              <c:numCache>
                <c:formatCode>0.0</c:formatCode>
                <c:ptCount val="15"/>
                <c:pt idx="0">
                  <c:v>3.5750000000000002</c:v>
                </c:pt>
                <c:pt idx="1">
                  <c:v>4.0736842105263156</c:v>
                </c:pt>
                <c:pt idx="2">
                  <c:v>3.5750000000000002</c:v>
                </c:pt>
                <c:pt idx="3">
                  <c:v>3.87</c:v>
                </c:pt>
                <c:pt idx="4">
                  <c:v>4.295238095238096</c:v>
                </c:pt>
                <c:pt idx="5">
                  <c:v>4.4681818181818187</c:v>
                </c:pt>
                <c:pt idx="6">
                  <c:v>3.6583333333333337</c:v>
                </c:pt>
                <c:pt idx="7">
                  <c:v>4.3</c:v>
                </c:pt>
                <c:pt idx="8">
                  <c:v>4.2624999999999993</c:v>
                </c:pt>
                <c:pt idx="9">
                  <c:v>3.8466666666666667</c:v>
                </c:pt>
                <c:pt idx="10">
                  <c:v>4.2333333333333352</c:v>
                </c:pt>
                <c:pt idx="11">
                  <c:v>4.2100000000000009</c:v>
                </c:pt>
                <c:pt idx="12">
                  <c:v>4.0999999999999996</c:v>
                </c:pt>
                <c:pt idx="13">
                  <c:v>4.0143529411764671</c:v>
                </c:pt>
                <c:pt idx="14">
                  <c:v>2.7706691320929169</c:v>
                </c:pt>
              </c:numCache>
            </c:numRef>
          </c:val>
          <c:smooth val="0"/>
          <c:extLst>
            <c:ext xmlns:c16="http://schemas.microsoft.com/office/drawing/2014/chart" uri="{C3380CC4-5D6E-409C-BE32-E72D297353CC}">
              <c16:uniqueId val="{00000001-263D-4A5C-B778-415BA31BA102}"/>
            </c:ext>
          </c:extLst>
        </c:ser>
        <c:dLbls>
          <c:showLegendKey val="0"/>
          <c:showVal val="1"/>
          <c:showCatName val="0"/>
          <c:showSerName val="0"/>
          <c:showPercent val="0"/>
          <c:showBubbleSize val="0"/>
        </c:dLbls>
        <c:marker val="1"/>
        <c:smooth val="0"/>
        <c:axId val="1880386112"/>
        <c:axId val="1880385632"/>
      </c:lineChart>
      <c:catAx>
        <c:axId val="188034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880370752"/>
        <c:crosses val="autoZero"/>
        <c:auto val="1"/>
        <c:lblAlgn val="ctr"/>
        <c:lblOffset val="100"/>
        <c:noMultiLvlLbl val="0"/>
      </c:catAx>
      <c:valAx>
        <c:axId val="1880370752"/>
        <c:scaling>
          <c:orientation val="minMax"/>
          <c:max val="5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348672"/>
        <c:crosses val="autoZero"/>
        <c:crossBetween val="between"/>
        <c:majorUnit val="100"/>
      </c:valAx>
      <c:valAx>
        <c:axId val="1880385632"/>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386112"/>
        <c:crosses val="max"/>
        <c:crossBetween val="between"/>
        <c:majorUnit val="1"/>
      </c:valAx>
      <c:catAx>
        <c:axId val="1880386112"/>
        <c:scaling>
          <c:orientation val="minMax"/>
        </c:scaling>
        <c:delete val="1"/>
        <c:axPos val="b"/>
        <c:numFmt formatCode="General" sourceLinked="1"/>
        <c:majorTickMark val="out"/>
        <c:minorTickMark val="none"/>
        <c:tickLblPos val="nextTo"/>
        <c:crossAx val="188038563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8000">
          <a:schemeClr val="accent1">
            <a:lumMod val="0"/>
            <a:lumOff val="100000"/>
          </a:schemeClr>
        </a:gs>
        <a:gs pos="100000">
          <a:schemeClr val="accent1">
            <a:lumMod val="45000"/>
            <a:lumOff val="55000"/>
          </a:schemeClr>
        </a:gs>
        <a:gs pos="100000">
          <a:schemeClr val="accent1">
            <a:lumMod val="45000"/>
            <a:lumOff val="55000"/>
          </a:schemeClr>
        </a:gs>
        <a:gs pos="95000">
          <a:schemeClr val="accent1">
            <a:lumMod val="30000"/>
            <a:lumOff val="70000"/>
          </a:schemeClr>
        </a:gs>
      </a:gsLst>
      <a:lin ang="5400000" scaled="1"/>
    </a:gra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Analysis.xlsx]Dashboard requirements!PivotTable26</c:name>
    <c:fmtId val="8"/>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rgbClr val="C00000"/>
                </a:solidFill>
              </a:rPr>
              <a:t>Yearly Restaurant Openings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131744040150563E-2"/>
          <c:y val="0.12714497877073788"/>
          <c:w val="0.94479297365119197"/>
          <c:h val="0.72711461306716063"/>
        </c:manualLayout>
      </c:layout>
      <c:lineChart>
        <c:grouping val="standard"/>
        <c:varyColors val="0"/>
        <c:ser>
          <c:idx val="0"/>
          <c:order val="0"/>
          <c:tx>
            <c:strRef>
              <c:f>'Dashboard requirements'!$G$82</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 requirements'!$F$83:$F$91</c:f>
              <c:strCache>
                <c:ptCount val="9"/>
                <c:pt idx="0">
                  <c:v>2010</c:v>
                </c:pt>
                <c:pt idx="1">
                  <c:v>2011</c:v>
                </c:pt>
                <c:pt idx="2">
                  <c:v>2012</c:v>
                </c:pt>
                <c:pt idx="3">
                  <c:v>2013</c:v>
                </c:pt>
                <c:pt idx="4">
                  <c:v>2014</c:v>
                </c:pt>
                <c:pt idx="5">
                  <c:v>2015</c:v>
                </c:pt>
                <c:pt idx="6">
                  <c:v>2016</c:v>
                </c:pt>
                <c:pt idx="7">
                  <c:v>2017</c:v>
                </c:pt>
                <c:pt idx="8">
                  <c:v>2018</c:v>
                </c:pt>
              </c:strCache>
            </c:strRef>
          </c:cat>
          <c:val>
            <c:numRef>
              <c:f>'Dashboard requirements'!$G$83:$G$91</c:f>
              <c:numCache>
                <c:formatCode>General</c:formatCode>
                <c:ptCount val="9"/>
                <c:pt idx="0">
                  <c:v>1079</c:v>
                </c:pt>
                <c:pt idx="1">
                  <c:v>1096</c:v>
                </c:pt>
                <c:pt idx="2">
                  <c:v>1022</c:v>
                </c:pt>
                <c:pt idx="3">
                  <c:v>1059</c:v>
                </c:pt>
                <c:pt idx="4">
                  <c:v>1049</c:v>
                </c:pt>
                <c:pt idx="5">
                  <c:v>1023</c:v>
                </c:pt>
                <c:pt idx="6">
                  <c:v>1026</c:v>
                </c:pt>
                <c:pt idx="7">
                  <c:v>1086</c:v>
                </c:pt>
                <c:pt idx="8">
                  <c:v>1102</c:v>
                </c:pt>
              </c:numCache>
            </c:numRef>
          </c:val>
          <c:smooth val="0"/>
          <c:extLst>
            <c:ext xmlns:c16="http://schemas.microsoft.com/office/drawing/2014/chart" uri="{C3380CC4-5D6E-409C-BE32-E72D297353CC}">
              <c16:uniqueId val="{00000000-ACC6-4C58-96A7-747681DF9775}"/>
            </c:ext>
          </c:extLst>
        </c:ser>
        <c:dLbls>
          <c:dLblPos val="t"/>
          <c:showLegendKey val="0"/>
          <c:showVal val="1"/>
          <c:showCatName val="0"/>
          <c:showSerName val="0"/>
          <c:showPercent val="0"/>
          <c:showBubbleSize val="0"/>
        </c:dLbls>
        <c:marker val="1"/>
        <c:smooth val="0"/>
        <c:axId val="1880373632"/>
        <c:axId val="1880384192"/>
      </c:lineChart>
      <c:catAx>
        <c:axId val="18803736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880384192"/>
        <c:crosses val="autoZero"/>
        <c:auto val="1"/>
        <c:lblAlgn val="ctr"/>
        <c:lblOffset val="100"/>
        <c:noMultiLvlLbl val="0"/>
      </c:catAx>
      <c:valAx>
        <c:axId val="1880384192"/>
        <c:scaling>
          <c:orientation val="minMax"/>
        </c:scaling>
        <c:delete val="1"/>
        <c:axPos val="l"/>
        <c:numFmt formatCode="General" sourceLinked="1"/>
        <c:majorTickMark val="out"/>
        <c:minorTickMark val="none"/>
        <c:tickLblPos val="nextTo"/>
        <c:crossAx val="1880373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chemeClr val="accent1"/>
      </a:fgClr>
      <a:bgClr>
        <a:schemeClr val="bg1"/>
      </a:bgClr>
    </a:patt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Analysis.xlsx]Subjective!PivotTable19</c:name>
    <c:fmtId val="16"/>
  </c:pivotSource>
  <c:chart>
    <c:title>
      <c:tx>
        <c:rich>
          <a:bodyPr rot="0" spcFirstLastPara="1" vertOverflow="ellipsis" vert="horz" wrap="square" anchor="ctr" anchorCtr="1"/>
          <a:lstStyle/>
          <a:p>
            <a:pPr>
              <a:defRPr sz="1400" b="1" i="0" u="none" strike="noStrike" kern="1200" cap="all" baseline="0">
                <a:solidFill>
                  <a:srgbClr val="C00000"/>
                </a:solidFill>
                <a:latin typeface="+mn-lt"/>
                <a:ea typeface="+mn-ea"/>
                <a:cs typeface="+mn-cs"/>
              </a:defRPr>
            </a:pPr>
            <a:r>
              <a:rPr lang="en-US" sz="1400">
                <a:solidFill>
                  <a:srgbClr val="C00000"/>
                </a:solidFill>
              </a:rPr>
              <a:t>Table Booking</a:t>
            </a:r>
          </a:p>
        </c:rich>
      </c:tx>
      <c:overlay val="0"/>
      <c:spPr>
        <a:noFill/>
        <a:ln>
          <a:noFill/>
        </a:ln>
        <a:effectLst/>
      </c:spPr>
      <c:txPr>
        <a:bodyPr rot="0" spcFirstLastPara="1" vertOverflow="ellipsis" vert="horz" wrap="square" anchor="ctr" anchorCtr="1"/>
        <a:lstStyle/>
        <a:p>
          <a:pPr>
            <a:defRPr sz="1400" b="1" i="0" u="none" strike="noStrike" kern="1200" cap="all" baseline="0">
              <a:solidFill>
                <a:srgbClr val="C00000"/>
              </a:solidFill>
              <a:latin typeface="+mn-lt"/>
              <a:ea typeface="+mn-ea"/>
              <a:cs typeface="+mn-cs"/>
            </a:defRPr>
          </a:pPr>
          <a:endParaRPr lang="en-US"/>
        </a:p>
      </c:txPr>
    </c:title>
    <c:autoTitleDeleted val="0"/>
    <c:pivotFmts>
      <c:pivotFmt>
        <c:idx val="0"/>
        <c:dLbl>
          <c:idx val="0"/>
          <c:dLblPos val="bestFit"/>
          <c:showLegendKey val="0"/>
          <c:showVal val="1"/>
          <c:showCatName val="1"/>
          <c:showSerName val="0"/>
          <c:showPercent val="0"/>
          <c:showBubbleSize val="0"/>
          <c:extLst>
            <c:ext xmlns:c15="http://schemas.microsoft.com/office/drawing/2012/chart" uri="{CE6537A1-D6FC-4f65-9D91-7224C49458BB}"/>
          </c:extLst>
        </c:dLbl>
      </c:pivotFmt>
      <c:pivotFmt>
        <c:idx val="1"/>
        <c:dLbl>
          <c:idx val="0"/>
          <c:dLblPos val="bestFit"/>
          <c:showLegendKey val="0"/>
          <c:showVal val="1"/>
          <c:showCatName val="1"/>
          <c:showSerName val="0"/>
          <c:showPercent val="0"/>
          <c:showBubbleSize val="0"/>
          <c:extLst>
            <c:ext xmlns:c15="http://schemas.microsoft.com/office/drawing/2012/chart" uri="{CE6537A1-D6FC-4f65-9D91-7224C49458BB}"/>
          </c:extLst>
        </c:dLbl>
      </c:pivotFmt>
      <c:pivotFmt>
        <c:idx val="2"/>
        <c:dLbl>
          <c:idx val="0"/>
          <c:dLblPos val="bestFit"/>
          <c:showLegendKey val="0"/>
          <c:showVal val="1"/>
          <c:showCatName val="1"/>
          <c:showSerName val="0"/>
          <c:showPercent val="0"/>
          <c:showBubbleSize val="0"/>
          <c:extLst>
            <c:ext xmlns:c15="http://schemas.microsoft.com/office/drawing/2012/chart" uri="{CE6537A1-D6FC-4f65-9D91-7224C49458BB}"/>
          </c:extLst>
        </c:dLbl>
      </c:pivotFmt>
      <c:pivotFmt>
        <c:idx val="3"/>
        <c:dLbl>
          <c:idx val="0"/>
          <c:dLblPos val="bestFit"/>
          <c:showLegendKey val="0"/>
          <c:showVal val="1"/>
          <c:showCatName val="1"/>
          <c:showSerName val="0"/>
          <c:showPercent val="0"/>
          <c:showBubbleSize val="0"/>
          <c:extLst>
            <c:ext xmlns:c15="http://schemas.microsoft.com/office/drawing/2012/chart" uri="{CE6537A1-D6FC-4f65-9D91-7224C49458BB}"/>
          </c:extLst>
        </c:dLbl>
      </c:pivotFmt>
      <c:pivotFmt>
        <c:idx val="4"/>
        <c:dLbl>
          <c:idx val="0"/>
          <c:dLblPos val="bestFit"/>
          <c:showLegendKey val="0"/>
          <c:showVal val="1"/>
          <c:showCatName val="1"/>
          <c:showSerName val="0"/>
          <c:showPercent val="0"/>
          <c:showBubbleSize val="0"/>
          <c:extLst>
            <c:ext xmlns:c15="http://schemas.microsoft.com/office/drawing/2012/chart" uri="{CE6537A1-D6FC-4f65-9D91-7224C49458BB}">
              <c15:xForSave val="1"/>
            </c:ext>
          </c:extLst>
        </c:dLbl>
      </c:pivotFmt>
      <c:pivotFmt>
        <c:idx val="5"/>
        <c:dLbl>
          <c:idx val="0"/>
          <c:dLblPos val="bestFit"/>
          <c:showLegendKey val="0"/>
          <c:showVal val="1"/>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s>
    <c:view3D>
      <c:rotX val="30"/>
      <c:rotY val="20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Subjective!$C$135</c:f>
              <c:strCache>
                <c:ptCount val="1"/>
                <c:pt idx="0">
                  <c:v>Total</c:v>
                </c:pt>
              </c:strCache>
            </c:strRef>
          </c:tx>
          <c:explosion val="6"/>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ECBC-45FD-A270-C501C6367D1B}"/>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ECBC-45FD-A270-C501C6367D1B}"/>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ECBC-45FD-A270-C501C6367D1B}"/>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ECBC-45FD-A270-C501C6367D1B}"/>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Subjective!$B$136:$B$137</c:f>
              <c:strCache>
                <c:ptCount val="2"/>
                <c:pt idx="0">
                  <c:v>No</c:v>
                </c:pt>
                <c:pt idx="1">
                  <c:v>Yes</c:v>
                </c:pt>
              </c:strCache>
            </c:strRef>
          </c:cat>
          <c:val>
            <c:numRef>
              <c:f>Subjective!$C$136:$C$137</c:f>
              <c:numCache>
                <c:formatCode>0.0</c:formatCode>
                <c:ptCount val="2"/>
                <c:pt idx="0">
                  <c:v>2.8085520038167946</c:v>
                </c:pt>
                <c:pt idx="1">
                  <c:v>3.4825561312607936</c:v>
                </c:pt>
              </c:numCache>
            </c:numRef>
          </c:val>
          <c:extLst>
            <c:ext xmlns:c16="http://schemas.microsoft.com/office/drawing/2014/chart" uri="{C3380CC4-5D6E-409C-BE32-E72D297353CC}">
              <c16:uniqueId val="{00000004-ECBC-45FD-A270-C501C6367D1B}"/>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0"/>
            <a:lumOff val="10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Analysis.xlsx]Subjective!PivotTable18</c:name>
    <c:fmtId val="16"/>
  </c:pivotSource>
  <c:chart>
    <c:title>
      <c:tx>
        <c:rich>
          <a:bodyPr rot="0" spcFirstLastPara="1" vertOverflow="ellipsis" vert="horz" wrap="square" anchor="ctr" anchorCtr="1"/>
          <a:lstStyle/>
          <a:p>
            <a:pPr>
              <a:defRPr sz="1400" b="1" i="0" u="none" strike="noStrike" kern="1200" cap="all" baseline="0">
                <a:solidFill>
                  <a:srgbClr val="C00000"/>
                </a:solidFill>
                <a:latin typeface="+mn-lt"/>
                <a:ea typeface="+mn-ea"/>
                <a:cs typeface="+mn-cs"/>
              </a:defRPr>
            </a:pPr>
            <a:r>
              <a:rPr lang="en-US" sz="1400">
                <a:solidFill>
                  <a:srgbClr val="C00000"/>
                </a:solidFill>
              </a:rPr>
              <a:t>Online Delivery</a:t>
            </a:r>
          </a:p>
        </c:rich>
      </c:tx>
      <c:overlay val="0"/>
      <c:spPr>
        <a:noFill/>
        <a:ln>
          <a:noFill/>
        </a:ln>
        <a:effectLst/>
      </c:spPr>
      <c:txPr>
        <a:bodyPr rot="0" spcFirstLastPara="1" vertOverflow="ellipsis" vert="horz" wrap="square" anchor="ctr" anchorCtr="1"/>
        <a:lstStyle/>
        <a:p>
          <a:pPr>
            <a:defRPr sz="1400" b="1" i="0" u="none" strike="noStrike" kern="1200" cap="all" baseline="0">
              <a:solidFill>
                <a:srgbClr val="C00000"/>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s>
    <c:view3D>
      <c:rotX val="30"/>
      <c:rotY val="20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Subjective!$C$128</c:f>
              <c:strCache>
                <c:ptCount val="1"/>
                <c:pt idx="0">
                  <c:v>Total</c:v>
                </c:pt>
              </c:strCache>
            </c:strRef>
          </c:tx>
          <c:explosion val="6"/>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5DD0-4531-A500-9B37E0A1EC4D}"/>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5DD0-4531-A500-9B37E0A1EC4D}"/>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5DD0-4531-A500-9B37E0A1EC4D}"/>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DD0-4531-A500-9B37E0A1EC4D}"/>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showLeaderLines val="0"/>
            <c:extLst>
              <c:ext xmlns:c15="http://schemas.microsoft.com/office/drawing/2012/chart" uri="{CE6537A1-D6FC-4f65-9D91-7224C49458BB}"/>
            </c:extLst>
          </c:dLbls>
          <c:cat>
            <c:strRef>
              <c:f>Subjective!$B$129:$B$130</c:f>
              <c:strCache>
                <c:ptCount val="2"/>
                <c:pt idx="0">
                  <c:v>No</c:v>
                </c:pt>
                <c:pt idx="1">
                  <c:v>Yes</c:v>
                </c:pt>
              </c:strCache>
            </c:strRef>
          </c:cat>
          <c:val>
            <c:numRef>
              <c:f>Subjective!$C$129:$C$130</c:f>
              <c:numCache>
                <c:formatCode>0.0</c:formatCode>
                <c:ptCount val="2"/>
                <c:pt idx="0">
                  <c:v>2.7528980397687222</c:v>
                </c:pt>
                <c:pt idx="1">
                  <c:v>3.2880048959608312</c:v>
                </c:pt>
              </c:numCache>
            </c:numRef>
          </c:val>
          <c:extLst>
            <c:ext xmlns:c16="http://schemas.microsoft.com/office/drawing/2014/chart" uri="{C3380CC4-5D6E-409C-BE32-E72D297353CC}">
              <c16:uniqueId val="{00000004-5DD0-4531-A500-9B37E0A1EC4D}"/>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0"/>
            <a:lumOff val="100000"/>
          </a:schemeClr>
        </a:gs>
        <a:gs pos="97000">
          <a:schemeClr val="accent1">
            <a:lumMod val="45000"/>
            <a:lumOff val="55000"/>
          </a:schemeClr>
        </a:gs>
        <a:gs pos="98000">
          <a:schemeClr val="accent1">
            <a:lumMod val="45000"/>
            <a:lumOff val="55000"/>
          </a:schemeClr>
        </a:gs>
        <a:gs pos="100000">
          <a:schemeClr val="accent1">
            <a:lumMod val="30000"/>
            <a:lumOff val="70000"/>
          </a:schemeClr>
        </a:gs>
      </a:gsLst>
      <a:lin ang="5400000" scaled="1"/>
    </a:gra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Analysis.xlsx]Dashboard requirements!PivotTable23</c:name>
    <c:fmtId val="11"/>
  </c:pivotSource>
  <c:chart>
    <c:title>
      <c:tx>
        <c:rich>
          <a:bodyPr rot="0" spcFirstLastPara="1" vertOverflow="ellipsis" vert="horz" wrap="square" anchor="ctr" anchorCtr="1"/>
          <a:lstStyle/>
          <a:p>
            <a:pPr>
              <a:defRPr sz="1400" b="1" i="0" u="none" strike="noStrike" kern="1200" spc="0" baseline="0">
                <a:solidFill>
                  <a:srgbClr val="C00000"/>
                </a:solidFill>
                <a:latin typeface="+mn-lt"/>
                <a:ea typeface="+mn-ea"/>
                <a:cs typeface="+mn-cs"/>
              </a:defRPr>
            </a:pPr>
            <a:r>
              <a:rPr lang="en-US" sz="1400" b="1">
                <a:solidFill>
                  <a:srgbClr val="C00000"/>
                </a:solidFill>
              </a:rPr>
              <a:t>Average Cost for Two</a:t>
            </a:r>
          </a:p>
        </c:rich>
      </c:tx>
      <c:overlay val="0"/>
      <c:spPr>
        <a:noFill/>
        <a:ln>
          <a:noFill/>
        </a:ln>
        <a:effectLst/>
      </c:spPr>
      <c:txPr>
        <a:bodyPr rot="0" spcFirstLastPara="1" vertOverflow="ellipsis" vert="horz" wrap="square" anchor="ctr" anchorCtr="1"/>
        <a:lstStyle/>
        <a:p>
          <a:pPr>
            <a:defRPr sz="1400" b="1" i="0" u="none" strike="noStrike" kern="1200" spc="0" baseline="0">
              <a:solidFill>
                <a:srgbClr val="C00000"/>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'Dashboard requirements'!$Y$20</c:f>
              <c:strCache>
                <c:ptCount val="1"/>
                <c:pt idx="0">
                  <c:v>Total</c:v>
                </c:pt>
              </c:strCache>
            </c:strRef>
          </c:tx>
          <c:spPr>
            <a:solidFill>
              <a:schemeClr val="accent1"/>
            </a:solidFill>
            <a:ln>
              <a:noFill/>
            </a:ln>
            <a:effectLst/>
            <a:sp3d/>
          </c:spPr>
          <c:invertIfNegative val="0"/>
          <c:cat>
            <c:strRef>
              <c:f>'Dashboard requirements'!$X$21:$X$35</c:f>
              <c:strCache>
                <c:ptCount val="15"/>
                <c:pt idx="0">
                  <c:v>Singapore</c:v>
                </c:pt>
                <c:pt idx="1">
                  <c:v>Philippines</c:v>
                </c:pt>
                <c:pt idx="2">
                  <c:v>Qatar</c:v>
                </c:pt>
                <c:pt idx="3">
                  <c:v>United Kingdom</c:v>
                </c:pt>
                <c:pt idx="4">
                  <c:v>United Arab Emirates</c:v>
                </c:pt>
                <c:pt idx="5">
                  <c:v>New Zealand</c:v>
                </c:pt>
                <c:pt idx="6">
                  <c:v>Canada</c:v>
                </c:pt>
                <c:pt idx="7">
                  <c:v>United States of America</c:v>
                </c:pt>
                <c:pt idx="8">
                  <c:v>Australia</c:v>
                </c:pt>
                <c:pt idx="9">
                  <c:v>Brazil</c:v>
                </c:pt>
                <c:pt idx="10">
                  <c:v>South Africa</c:v>
                </c:pt>
                <c:pt idx="11">
                  <c:v>Indonesia</c:v>
                </c:pt>
                <c:pt idx="12">
                  <c:v>Sri Lanka</c:v>
                </c:pt>
                <c:pt idx="13">
                  <c:v>India</c:v>
                </c:pt>
                <c:pt idx="14">
                  <c:v>Turkey</c:v>
                </c:pt>
              </c:strCache>
            </c:strRef>
          </c:cat>
          <c:val>
            <c:numRef>
              <c:f>'Dashboard requirements'!$Y$21:$Y$35</c:f>
              <c:numCache>
                <c:formatCode>"₹"\ #,##0</c:formatCode>
                <c:ptCount val="15"/>
                <c:pt idx="0">
                  <c:v>13238.75</c:v>
                </c:pt>
                <c:pt idx="1">
                  <c:v>9914.068181818182</c:v>
                </c:pt>
                <c:pt idx="2">
                  <c:v>5320.2631578947367</c:v>
                </c:pt>
                <c:pt idx="3">
                  <c:v>5115.9375</c:v>
                </c:pt>
                <c:pt idx="4">
                  <c:v>3827.5833333333335</c:v>
                </c:pt>
                <c:pt idx="5">
                  <c:v>3487.5</c:v>
                </c:pt>
                <c:pt idx="6">
                  <c:v>3081.25</c:v>
                </c:pt>
                <c:pt idx="7">
                  <c:v>2240</c:v>
                </c:pt>
                <c:pt idx="8">
                  <c:v>2047.0833333333333</c:v>
                </c:pt>
                <c:pt idx="9">
                  <c:v>2020</c:v>
                </c:pt>
                <c:pt idx="10">
                  <c:v>1888.8</c:v>
                </c:pt>
                <c:pt idx="11">
                  <c:v>1462.1904761904761</c:v>
                </c:pt>
                <c:pt idx="12">
                  <c:v>712.5</c:v>
                </c:pt>
                <c:pt idx="13">
                  <c:v>623.51092106783778</c:v>
                </c:pt>
                <c:pt idx="14">
                  <c:v>212.13235294117646</c:v>
                </c:pt>
              </c:numCache>
            </c:numRef>
          </c:val>
          <c:extLst>
            <c:ext xmlns:c16="http://schemas.microsoft.com/office/drawing/2014/chart" uri="{C3380CC4-5D6E-409C-BE32-E72D297353CC}">
              <c16:uniqueId val="{00000000-FA35-4714-BFA6-E70504C93A5D}"/>
            </c:ext>
          </c:extLst>
        </c:ser>
        <c:dLbls>
          <c:showLegendKey val="0"/>
          <c:showVal val="0"/>
          <c:showCatName val="0"/>
          <c:showSerName val="0"/>
          <c:showPercent val="0"/>
          <c:showBubbleSize val="0"/>
        </c:dLbls>
        <c:gapWidth val="150"/>
        <c:shape val="box"/>
        <c:axId val="141491232"/>
        <c:axId val="141476352"/>
        <c:axId val="0"/>
      </c:bar3DChart>
      <c:catAx>
        <c:axId val="141491232"/>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41476352"/>
        <c:crosses val="autoZero"/>
        <c:auto val="1"/>
        <c:lblAlgn val="ctr"/>
        <c:lblOffset val="100"/>
        <c:noMultiLvlLbl val="0"/>
      </c:catAx>
      <c:valAx>
        <c:axId val="141476352"/>
        <c:scaling>
          <c:orientation val="minMax"/>
        </c:scaling>
        <c:delete val="0"/>
        <c:axPos val="l"/>
        <c:numFmt formatCode="&quot;₹&quot;\ #,##0" sourceLinked="1"/>
        <c:majorTickMark val="out"/>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41491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0"/>
            <a:lumOff val="100000"/>
          </a:schemeClr>
        </a:gs>
        <a:gs pos="100000">
          <a:schemeClr val="accent1">
            <a:lumMod val="45000"/>
            <a:lumOff val="55000"/>
          </a:schemeClr>
        </a:gs>
        <a:gs pos="100000">
          <a:schemeClr val="accent1">
            <a:lumMod val="45000"/>
            <a:lumOff val="55000"/>
          </a:schemeClr>
        </a:gs>
        <a:gs pos="99000">
          <a:schemeClr val="accent1">
            <a:lumMod val="30000"/>
            <a:lumOff val="70000"/>
          </a:schemeClr>
        </a:gs>
      </a:gsLst>
      <a:lin ang="5400000" scaled="1"/>
    </a:gra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[Zomato Analysis.xlsx]Subjective!PivotTable5</c:name>
    <c:fmtId val="30"/>
  </c:pivotSource>
  <c:chart>
    <c:title>
      <c:tx>
        <c:rich>
          <a:bodyPr rot="0" spcFirstLastPara="1" vertOverflow="ellipsis" vert="horz" wrap="square" anchor="ctr" anchorCtr="1"/>
          <a:lstStyle/>
          <a:p>
            <a:pPr>
              <a:defRPr sz="1400" b="0" i="0" u="none" strike="noStrike" kern="1200" spc="0" baseline="0">
                <a:solidFill>
                  <a:srgbClr val="C00000"/>
                </a:solidFill>
                <a:latin typeface="+mn-lt"/>
                <a:ea typeface="+mn-ea"/>
                <a:cs typeface="+mn-cs"/>
              </a:defRPr>
            </a:pPr>
            <a:r>
              <a:rPr lang="en-IN" b="1">
                <a:solidFill>
                  <a:srgbClr val="C00000"/>
                </a:solidFill>
              </a:rPr>
              <a:t>Suggested</a:t>
            </a:r>
            <a:r>
              <a:rPr lang="en-IN" b="1" baseline="0">
                <a:solidFill>
                  <a:srgbClr val="C00000"/>
                </a:solidFill>
              </a:rPr>
              <a:t> Countries for New Restaurants</a:t>
            </a:r>
            <a:endParaRPr lang="en-IN" b="1">
              <a:solidFill>
                <a:srgbClr val="C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C00000"/>
              </a:solidFill>
              <a:latin typeface="+mn-lt"/>
              <a:ea typeface="+mn-ea"/>
              <a:cs typeface="+mn-cs"/>
            </a:defRPr>
          </a:pPr>
          <a:endParaRPr lang="en-IN"/>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clip" horzOverflow="clip" vert="horz" wrap="none" lIns="38100" tIns="19050" rIns="38100" bIns="19050" anchor="t"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2.8899835796387521E-2"/>
                  <c:h val="6.5427084772298194E-2"/>
                </c:manualLayout>
              </c15:layout>
            </c:ext>
          </c:extLst>
        </c:dLbl>
      </c:pivotFmt>
      <c:pivotFmt>
        <c:idx val="7"/>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8"/>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9"/>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10"/>
        <c:spPr>
          <a:solidFill>
            <a:schemeClr val="accent1"/>
          </a:solidFill>
          <a:ln>
            <a:noFill/>
          </a:ln>
          <a:effectLst/>
          <a:sp3d/>
        </c:spPr>
        <c:dLbl>
          <c:idx val="0"/>
          <c:layout>
            <c:manualLayout>
              <c:x val="1.6420361247947254E-2"/>
              <c:y val="8.576898969613468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a:sp3d/>
        </c:spPr>
        <c:dLbl>
          <c:idx val="0"/>
          <c:layout>
            <c:manualLayout>
              <c:x val="1.3683634373289545E-2"/>
              <c:y val="-9.356725146198830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a:sp3d/>
        </c:spPr>
        <c:dLbl>
          <c:idx val="0"/>
          <c:layout>
            <c:manualLayout>
              <c:x val="1.3683634373289495E-2"/>
              <c:y val="-8.576898969613468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a:sp3d/>
        </c:spPr>
        <c:dLbl>
          <c:idx val="0"/>
          <c:layout>
            <c:manualLayout>
              <c:x val="1.6420361247947456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a:sp3d/>
        </c:spPr>
        <c:marker>
          <c:symbol val="none"/>
        </c:marker>
        <c:dLbl>
          <c:idx val="0"/>
          <c:spPr>
            <a:noFill/>
            <a:ln>
              <a:noFill/>
            </a:ln>
            <a:effectLst/>
          </c:spPr>
          <c:txPr>
            <a:bodyPr rot="0" spcFirstLastPara="1" vertOverflow="clip" horzOverflow="clip" vert="horz" wrap="none" lIns="38100" tIns="19050" rIns="38100" bIns="19050" anchor="t"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15"/>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2.8899835796387521E-2"/>
                  <c:h val="6.5427084772298194E-2"/>
                </c:manualLayout>
              </c15:layout>
            </c:ext>
          </c:extLst>
        </c:dLbl>
      </c:pivotFmt>
      <c:pivotFmt>
        <c:idx val="16"/>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17"/>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18"/>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1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2"/>
          </a:solidFill>
          <a:ln>
            <a:noFill/>
          </a:ln>
          <a:effectLst/>
          <a:sp3d/>
        </c:spPr>
        <c:dLbl>
          <c:idx val="0"/>
          <c:layout>
            <c:manualLayout>
              <c:x val="1.6420361247947456E-2"/>
              <c:y val="0"/>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2"/>
          </a:solidFill>
          <a:ln>
            <a:noFill/>
          </a:ln>
          <a:effectLst/>
          <a:sp3d/>
        </c:spPr>
        <c:dLbl>
          <c:idx val="0"/>
          <c:layout>
            <c:manualLayout>
              <c:x val="1.3683634373289495E-2"/>
              <c:y val="-8.576898969613468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2"/>
          </a:solidFill>
          <a:ln>
            <a:noFill/>
          </a:ln>
          <a:effectLst/>
          <a:sp3d/>
        </c:spPr>
        <c:dLbl>
          <c:idx val="0"/>
          <c:layout>
            <c:manualLayout>
              <c:x val="1.3683634373289545E-2"/>
              <c:y val="-9.3567251461988306E-3"/>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accent2"/>
          </a:solidFill>
          <a:ln>
            <a:noFill/>
          </a:ln>
          <a:effectLst/>
          <a:sp3d/>
        </c:spPr>
        <c:dLbl>
          <c:idx val="0"/>
          <c:layout>
            <c:manualLayout>
              <c:x val="1.6420361247947254E-2"/>
              <c:y val="8.5768989696134682E-17"/>
            </c:manualLayout>
          </c:layout>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sp3d/>
        </c:spPr>
        <c:marker>
          <c:symbol val="none"/>
        </c:marke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25"/>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2.8899835796387521E-2"/>
                  <c:h val="6.5427084772298194E-2"/>
                </c:manualLayout>
              </c15:layout>
            </c:ext>
          </c:extLst>
        </c:dLbl>
      </c:pivotFmt>
      <c:pivotFmt>
        <c:idx val="26"/>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27"/>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28"/>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2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2"/>
          </a:solidFill>
          <a:ln>
            <a:noFill/>
          </a:ln>
          <a:effectLst/>
          <a:sp3d/>
        </c:spPr>
        <c:dLbl>
          <c:idx val="0"/>
          <c:layout>
            <c:manualLayout>
              <c:x val="1.6420361247947456E-2"/>
              <c:y val="0"/>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2"/>
          </a:solidFill>
          <a:ln>
            <a:noFill/>
          </a:ln>
          <a:effectLst/>
          <a:sp3d/>
        </c:spPr>
        <c:dLbl>
          <c:idx val="0"/>
          <c:layout>
            <c:manualLayout>
              <c:x val="1.3683634373289495E-2"/>
              <c:y val="-8.5768989696134682E-17"/>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2"/>
          </a:solidFill>
          <a:ln>
            <a:noFill/>
          </a:ln>
          <a:effectLst/>
          <a:sp3d/>
        </c:spPr>
        <c:dLbl>
          <c:idx val="0"/>
          <c:layout>
            <c:manualLayout>
              <c:x val="1.3683634373289545E-2"/>
              <c:y val="-9.3567251461988306E-3"/>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2"/>
          </a:solidFill>
          <a:ln>
            <a:noFill/>
          </a:ln>
          <a:effectLst/>
          <a:sp3d/>
        </c:spPr>
        <c:dLbl>
          <c:idx val="0"/>
          <c:layout>
            <c:manualLayout>
              <c:x val="1.6420361247947254E-2"/>
              <c:y val="8.5768989696134682E-17"/>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sp3d/>
        </c:spPr>
        <c:marker>
          <c:symbol val="none"/>
        </c:marke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35"/>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2.8899835796387521E-2"/>
                  <c:h val="6.5427084772298194E-2"/>
                </c:manualLayout>
              </c15:layout>
            </c:ext>
          </c:extLst>
        </c:dLbl>
      </c:pivotFmt>
      <c:pivotFmt>
        <c:idx val="36"/>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37"/>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38"/>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3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0"/>
        <c:spPr>
          <a:solidFill>
            <a:schemeClr val="accent2"/>
          </a:solidFill>
          <a:ln>
            <a:noFill/>
          </a:ln>
          <a:effectLst/>
          <a:sp3d/>
        </c:spPr>
        <c:dLbl>
          <c:idx val="0"/>
          <c:layout>
            <c:manualLayout>
              <c:x val="1.6420361247947456E-2"/>
              <c:y val="0"/>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2"/>
          </a:solidFill>
          <a:ln>
            <a:noFill/>
          </a:ln>
          <a:effectLst/>
          <a:sp3d/>
        </c:spPr>
        <c:dLbl>
          <c:idx val="0"/>
          <c:layout>
            <c:manualLayout>
              <c:x val="1.3683634373289495E-2"/>
              <c:y val="-8.5768989696134682E-17"/>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accent2"/>
          </a:solidFill>
          <a:ln>
            <a:noFill/>
          </a:ln>
          <a:effectLst/>
          <a:sp3d/>
        </c:spPr>
        <c:dLbl>
          <c:idx val="0"/>
          <c:layout>
            <c:manualLayout>
              <c:x val="1.3683634373289545E-2"/>
              <c:y val="-9.3567251461988306E-3"/>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2"/>
          </a:solidFill>
          <a:ln>
            <a:noFill/>
          </a:ln>
          <a:effectLst/>
          <a:sp3d/>
        </c:spPr>
        <c:dLbl>
          <c:idx val="0"/>
          <c:layout>
            <c:manualLayout>
              <c:x val="1.6420361247947254E-2"/>
              <c:y val="8.5768989696134682E-17"/>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a:sp3d/>
        </c:spPr>
        <c:marker>
          <c:symbol val="none"/>
        </c:marke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extLst>
        </c:dLbl>
      </c:pivotFmt>
      <c:pivotFmt>
        <c:idx val="45"/>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2.8899835796387521E-2"/>
                  <c:h val="6.5427084772298194E-2"/>
                </c:manualLayout>
              </c15:layout>
            </c:ext>
          </c:extLst>
        </c:dLbl>
      </c:pivotFmt>
      <c:pivotFmt>
        <c:idx val="46"/>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47"/>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48"/>
        <c:spPr>
          <a:solidFill>
            <a:schemeClr val="accent1"/>
          </a:solidFill>
          <a:ln>
            <a:noFill/>
          </a:ln>
          <a:effectLst/>
          <a:sp3d/>
        </c:spPr>
        <c:dLbl>
          <c:idx val="0"/>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Lst>
        </c:dLbl>
      </c:pivotFmt>
      <c:pivotFmt>
        <c:idx val="49"/>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2"/>
          </a:solidFill>
          <a:ln>
            <a:noFill/>
          </a:ln>
          <a:effectLst/>
          <a:sp3d/>
        </c:spPr>
        <c:dLbl>
          <c:idx val="0"/>
          <c:layout>
            <c:manualLayout>
              <c:x val="1.6420361247947456E-2"/>
              <c:y val="0"/>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2"/>
          </a:solidFill>
          <a:ln>
            <a:noFill/>
          </a:ln>
          <a:effectLst/>
          <a:sp3d/>
        </c:spPr>
        <c:dLbl>
          <c:idx val="0"/>
          <c:layout>
            <c:manualLayout>
              <c:x val="1.3683634373289495E-2"/>
              <c:y val="-8.5768989696134682E-17"/>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2"/>
          </a:solidFill>
          <a:ln>
            <a:noFill/>
          </a:ln>
          <a:effectLst/>
          <a:sp3d/>
        </c:spPr>
        <c:dLbl>
          <c:idx val="0"/>
          <c:layout>
            <c:manualLayout>
              <c:x val="1.3683634373289545E-2"/>
              <c:y val="-9.3567251461988306E-3"/>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2"/>
          </a:solidFill>
          <a:ln>
            <a:noFill/>
          </a:ln>
          <a:effectLst/>
          <a:sp3d/>
        </c:spPr>
        <c:dLbl>
          <c:idx val="0"/>
          <c:layout>
            <c:manualLayout>
              <c:x val="1.6420361247947254E-2"/>
              <c:y val="8.5768989696134682E-17"/>
            </c:manualLayout>
          </c:layout>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Subjective!$C$5</c:f>
              <c:strCache>
                <c:ptCount val="1"/>
                <c:pt idx="0">
                  <c:v>Number of Restaurants</c:v>
                </c:pt>
              </c:strCache>
            </c:strRef>
          </c:tx>
          <c:spPr>
            <a:solidFill>
              <a:schemeClr val="accent1"/>
            </a:solidFill>
            <a:ln>
              <a:noFill/>
            </a:ln>
            <a:effectLst/>
            <a:sp3d/>
          </c:spPr>
          <c:invertIfNegative val="0"/>
          <c:dPt>
            <c:idx val="0"/>
            <c:invertIfNegative val="0"/>
            <c:bubble3D val="0"/>
            <c:spPr>
              <a:solidFill>
                <a:schemeClr val="accent1"/>
              </a:solidFill>
              <a:ln>
                <a:noFill/>
              </a:ln>
              <a:effectLst/>
              <a:sp3d/>
            </c:spPr>
            <c:extLst>
              <c:ext xmlns:c16="http://schemas.microsoft.com/office/drawing/2014/chart" uri="{C3380CC4-5D6E-409C-BE32-E72D297353CC}">
                <c16:uniqueId val="{00000001-B71E-40F0-807E-DFCAA61E5147}"/>
              </c:ext>
            </c:extLst>
          </c:dPt>
          <c:dPt>
            <c:idx val="1"/>
            <c:invertIfNegative val="0"/>
            <c:bubble3D val="0"/>
            <c:spPr>
              <a:solidFill>
                <a:schemeClr val="accent1"/>
              </a:solidFill>
              <a:ln>
                <a:noFill/>
              </a:ln>
              <a:effectLst/>
              <a:sp3d/>
            </c:spPr>
            <c:extLst>
              <c:ext xmlns:c16="http://schemas.microsoft.com/office/drawing/2014/chart" uri="{C3380CC4-5D6E-409C-BE32-E72D297353CC}">
                <c16:uniqueId val="{00000003-B71E-40F0-807E-DFCAA61E5147}"/>
              </c:ext>
            </c:extLst>
          </c:dPt>
          <c:dPt>
            <c:idx val="2"/>
            <c:invertIfNegative val="0"/>
            <c:bubble3D val="0"/>
            <c:spPr>
              <a:solidFill>
                <a:schemeClr val="accent1"/>
              </a:solidFill>
              <a:ln>
                <a:noFill/>
              </a:ln>
              <a:effectLst/>
              <a:sp3d/>
            </c:spPr>
            <c:extLst>
              <c:ext xmlns:c16="http://schemas.microsoft.com/office/drawing/2014/chart" uri="{C3380CC4-5D6E-409C-BE32-E72D297353CC}">
                <c16:uniqueId val="{00000005-B71E-40F0-807E-DFCAA61E5147}"/>
              </c:ext>
            </c:extLst>
          </c:dPt>
          <c:dPt>
            <c:idx val="3"/>
            <c:invertIfNegative val="0"/>
            <c:bubble3D val="0"/>
            <c:spPr>
              <a:solidFill>
                <a:schemeClr val="accent1"/>
              </a:solidFill>
              <a:ln>
                <a:noFill/>
              </a:ln>
              <a:effectLst/>
              <a:sp3d/>
            </c:spPr>
            <c:extLst>
              <c:ext xmlns:c16="http://schemas.microsoft.com/office/drawing/2014/chart" uri="{C3380CC4-5D6E-409C-BE32-E72D297353CC}">
                <c16:uniqueId val="{00000007-B71E-40F0-807E-DFCAA61E5147}"/>
              </c:ext>
            </c:extLst>
          </c:dPt>
          <c:dLbls>
            <c:dLbl>
              <c:idx val="0"/>
              <c:showLegendKey val="0"/>
              <c:showVal val="1"/>
              <c:showCatName val="0"/>
              <c:showSerName val="0"/>
              <c:showPercent val="0"/>
              <c:showBubbleSize val="0"/>
              <c:separator> </c:separator>
              <c:extLst>
                <c:ext xmlns:c15="http://schemas.microsoft.com/office/drawing/2012/chart" uri="{CE6537A1-D6FC-4f65-9D91-7224C49458BB}">
                  <c15:layout>
                    <c:manualLayout>
                      <c:w val="2.8899835796387521E-2"/>
                      <c:h val="6.5427084772298194E-2"/>
                    </c:manualLayout>
                  </c15:layout>
                </c:ext>
                <c:ext xmlns:c16="http://schemas.microsoft.com/office/drawing/2014/chart" uri="{C3380CC4-5D6E-409C-BE32-E72D297353CC}">
                  <c16:uniqueId val="{00000001-B71E-40F0-807E-DFCAA61E5147}"/>
                </c:ext>
              </c:extLst>
            </c:dLbl>
            <c:dLbl>
              <c:idx val="1"/>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 xmlns:c16="http://schemas.microsoft.com/office/drawing/2014/chart" uri="{C3380CC4-5D6E-409C-BE32-E72D297353CC}">
                  <c16:uniqueId val="{00000003-B71E-40F0-807E-DFCAA61E5147}"/>
                </c:ext>
              </c:extLst>
            </c:dLbl>
            <c:dLbl>
              <c:idx val="2"/>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 xmlns:c16="http://schemas.microsoft.com/office/drawing/2014/chart" uri="{C3380CC4-5D6E-409C-BE32-E72D297353CC}">
                  <c16:uniqueId val="{00000005-B71E-40F0-807E-DFCAA61E5147}"/>
                </c:ext>
              </c:extLst>
            </c:dLbl>
            <c:dLbl>
              <c:idx val="3"/>
              <c:showLegendKey val="0"/>
              <c:showVal val="1"/>
              <c:showCatName val="0"/>
              <c:showSerName val="0"/>
              <c:showPercent val="0"/>
              <c:showBubbleSize val="0"/>
              <c:separator> </c:separator>
              <c:extLst>
                <c:ext xmlns:c15="http://schemas.microsoft.com/office/drawing/2012/chart" uri="{CE6537A1-D6FC-4f65-9D91-7224C49458BB}">
                  <c15:layout>
                    <c:manualLayout>
                      <c:w val="4.1379310344827586E-2"/>
                      <c:h val="6.5427084772298194E-2"/>
                    </c:manualLayout>
                  </c15:layout>
                </c:ext>
                <c:ext xmlns:c16="http://schemas.microsoft.com/office/drawing/2014/chart" uri="{C3380CC4-5D6E-409C-BE32-E72D297353CC}">
                  <c16:uniqueId val="{00000007-B71E-40F0-807E-DFCAA61E5147}"/>
                </c:ext>
              </c:extLst>
            </c:dLbl>
            <c:spPr>
              <a:noFill/>
              <a:ln>
                <a:noFill/>
              </a:ln>
              <a:effectLst/>
            </c:spPr>
            <c:txPr>
              <a:bodyPr rot="0" spcFirstLastPara="1" vertOverflow="clip" horzOverflow="clip" vert="horz" wrap="none" lIns="38100" tIns="19050" rIns="38100" bIns="19050" anchor="t" anchorCtr="1">
                <a:no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Subjective!$B$6:$B$10</c:f>
              <c:strCache>
                <c:ptCount val="4"/>
                <c:pt idx="0">
                  <c:v>Canada</c:v>
                </c:pt>
                <c:pt idx="1">
                  <c:v>Qatar</c:v>
                </c:pt>
                <c:pt idx="2">
                  <c:v>Singapore</c:v>
                </c:pt>
                <c:pt idx="3">
                  <c:v>Sri Lanka</c:v>
                </c:pt>
              </c:strCache>
            </c:strRef>
          </c:cat>
          <c:val>
            <c:numRef>
              <c:f>Subjective!$C$6:$C$10</c:f>
              <c:numCache>
                <c:formatCode>General</c:formatCode>
                <c:ptCount val="4"/>
                <c:pt idx="0">
                  <c:v>4</c:v>
                </c:pt>
                <c:pt idx="1">
                  <c:v>19</c:v>
                </c:pt>
                <c:pt idx="2">
                  <c:v>20</c:v>
                </c:pt>
                <c:pt idx="3">
                  <c:v>20</c:v>
                </c:pt>
              </c:numCache>
            </c:numRef>
          </c:val>
          <c:extLst>
            <c:ext xmlns:c16="http://schemas.microsoft.com/office/drawing/2014/chart" uri="{C3380CC4-5D6E-409C-BE32-E72D297353CC}">
              <c16:uniqueId val="{00000008-B71E-40F0-807E-DFCAA61E5147}"/>
            </c:ext>
          </c:extLst>
        </c:ser>
        <c:ser>
          <c:idx val="1"/>
          <c:order val="1"/>
          <c:tx>
            <c:strRef>
              <c:f>Subjective!$D$5</c:f>
              <c:strCache>
                <c:ptCount val="1"/>
                <c:pt idx="0">
                  <c:v>Average of Rating</c:v>
                </c:pt>
              </c:strCache>
            </c:strRef>
          </c:tx>
          <c:spPr>
            <a:solidFill>
              <a:schemeClr val="accent2"/>
            </a:solidFill>
            <a:ln>
              <a:noFill/>
            </a:ln>
            <a:effectLst/>
            <a:sp3d/>
          </c:spPr>
          <c:invertIfNegative val="0"/>
          <c:dPt>
            <c:idx val="0"/>
            <c:invertIfNegative val="0"/>
            <c:bubble3D val="0"/>
            <c:spPr>
              <a:solidFill>
                <a:schemeClr val="accent2"/>
              </a:solidFill>
              <a:ln>
                <a:noFill/>
              </a:ln>
              <a:effectLst/>
              <a:sp3d/>
            </c:spPr>
            <c:extLst>
              <c:ext xmlns:c16="http://schemas.microsoft.com/office/drawing/2014/chart" uri="{C3380CC4-5D6E-409C-BE32-E72D297353CC}">
                <c16:uniqueId val="{0000000A-B71E-40F0-807E-DFCAA61E5147}"/>
              </c:ext>
            </c:extLst>
          </c:dPt>
          <c:dPt>
            <c:idx val="1"/>
            <c:invertIfNegative val="0"/>
            <c:bubble3D val="0"/>
            <c:spPr>
              <a:solidFill>
                <a:schemeClr val="accent2"/>
              </a:solidFill>
              <a:ln>
                <a:noFill/>
              </a:ln>
              <a:effectLst/>
              <a:sp3d/>
            </c:spPr>
            <c:extLst>
              <c:ext xmlns:c16="http://schemas.microsoft.com/office/drawing/2014/chart" uri="{C3380CC4-5D6E-409C-BE32-E72D297353CC}">
                <c16:uniqueId val="{0000000C-B71E-40F0-807E-DFCAA61E5147}"/>
              </c:ext>
            </c:extLst>
          </c:dPt>
          <c:dPt>
            <c:idx val="2"/>
            <c:invertIfNegative val="0"/>
            <c:bubble3D val="0"/>
            <c:spPr>
              <a:solidFill>
                <a:schemeClr val="accent2"/>
              </a:solidFill>
              <a:ln>
                <a:noFill/>
              </a:ln>
              <a:effectLst/>
              <a:sp3d/>
            </c:spPr>
            <c:extLst>
              <c:ext xmlns:c16="http://schemas.microsoft.com/office/drawing/2014/chart" uri="{C3380CC4-5D6E-409C-BE32-E72D297353CC}">
                <c16:uniqueId val="{0000000E-B71E-40F0-807E-DFCAA61E5147}"/>
              </c:ext>
            </c:extLst>
          </c:dPt>
          <c:dPt>
            <c:idx val="3"/>
            <c:invertIfNegative val="0"/>
            <c:bubble3D val="0"/>
            <c:spPr>
              <a:solidFill>
                <a:schemeClr val="accent2"/>
              </a:solidFill>
              <a:ln>
                <a:noFill/>
              </a:ln>
              <a:effectLst/>
              <a:sp3d/>
            </c:spPr>
            <c:extLst>
              <c:ext xmlns:c16="http://schemas.microsoft.com/office/drawing/2014/chart" uri="{C3380CC4-5D6E-409C-BE32-E72D297353CC}">
                <c16:uniqueId val="{00000010-B71E-40F0-807E-DFCAA61E5147}"/>
              </c:ext>
            </c:extLst>
          </c:dPt>
          <c:dLbls>
            <c:dLbl>
              <c:idx val="0"/>
              <c:layout>
                <c:manualLayout>
                  <c:x val="1.6420361247947456E-2"/>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B71E-40F0-807E-DFCAA61E5147}"/>
                </c:ext>
              </c:extLst>
            </c:dLbl>
            <c:dLbl>
              <c:idx val="1"/>
              <c:layout>
                <c:manualLayout>
                  <c:x val="1.3683634373289495E-2"/>
                  <c:y val="-8.5768989696134682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B71E-40F0-807E-DFCAA61E5147}"/>
                </c:ext>
              </c:extLst>
            </c:dLbl>
            <c:dLbl>
              <c:idx val="2"/>
              <c:layout>
                <c:manualLayout>
                  <c:x val="1.3683634373289545E-2"/>
                  <c:y val="-9.356725146198830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B71E-40F0-807E-DFCAA61E5147}"/>
                </c:ext>
              </c:extLst>
            </c:dLbl>
            <c:dLbl>
              <c:idx val="3"/>
              <c:layout>
                <c:manualLayout>
                  <c:x val="1.6420361247947254E-2"/>
                  <c:y val="8.5768989696134682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0-B71E-40F0-807E-DFCAA61E5147}"/>
                </c:ext>
              </c:extLst>
            </c:dLbl>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Subjective!$B$6:$B$10</c:f>
              <c:strCache>
                <c:ptCount val="4"/>
                <c:pt idx="0">
                  <c:v>Canada</c:v>
                </c:pt>
                <c:pt idx="1">
                  <c:v>Qatar</c:v>
                </c:pt>
                <c:pt idx="2">
                  <c:v>Singapore</c:v>
                </c:pt>
                <c:pt idx="3">
                  <c:v>Sri Lanka</c:v>
                </c:pt>
              </c:strCache>
            </c:strRef>
          </c:cat>
          <c:val>
            <c:numRef>
              <c:f>Subjective!$D$6:$D$10</c:f>
              <c:numCache>
                <c:formatCode>0.0</c:formatCode>
                <c:ptCount val="4"/>
                <c:pt idx="0">
                  <c:v>3.5750000000000002</c:v>
                </c:pt>
                <c:pt idx="1">
                  <c:v>4.0736842105263156</c:v>
                </c:pt>
                <c:pt idx="2">
                  <c:v>3.5750000000000002</c:v>
                </c:pt>
                <c:pt idx="3">
                  <c:v>3.87</c:v>
                </c:pt>
              </c:numCache>
            </c:numRef>
          </c:val>
          <c:extLst>
            <c:ext xmlns:c16="http://schemas.microsoft.com/office/drawing/2014/chart" uri="{C3380CC4-5D6E-409C-BE32-E72D297353CC}">
              <c16:uniqueId val="{00000011-B71E-40F0-807E-DFCAA61E5147}"/>
            </c:ext>
          </c:extLst>
        </c:ser>
        <c:dLbls>
          <c:showLegendKey val="0"/>
          <c:showVal val="1"/>
          <c:showCatName val="0"/>
          <c:showSerName val="0"/>
          <c:showPercent val="0"/>
          <c:showBubbleSize val="0"/>
        </c:dLbls>
        <c:gapWidth val="150"/>
        <c:shape val="box"/>
        <c:axId val="434586720"/>
        <c:axId val="434610240"/>
        <c:axId val="0"/>
      </c:bar3DChart>
      <c:catAx>
        <c:axId val="434586720"/>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610240"/>
        <c:crosses val="autoZero"/>
        <c:auto val="1"/>
        <c:lblAlgn val="ctr"/>
        <c:lblOffset val="100"/>
        <c:noMultiLvlLbl val="0"/>
      </c:catAx>
      <c:valAx>
        <c:axId val="434610240"/>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458672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rgbClr val="C00000"/>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19050"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Analysis.xlsx]Subjective!PivotTable21</c:name>
    <c:fmtId val="25"/>
  </c:pivotSource>
  <c:chart>
    <c:title>
      <c:tx>
        <c:rich>
          <a:bodyPr rot="0" spcFirstLastPara="1" vertOverflow="ellipsis" vert="horz" wrap="square" anchor="ctr" anchorCtr="1"/>
          <a:lstStyle/>
          <a:p>
            <a:pPr>
              <a:defRPr sz="1400" b="1" i="0" u="none" strike="noStrike" kern="1200" cap="all" baseline="0">
                <a:solidFill>
                  <a:schemeClr val="tx1">
                    <a:lumMod val="65000"/>
                    <a:lumOff val="35000"/>
                  </a:schemeClr>
                </a:solidFill>
                <a:latin typeface="+mn-lt"/>
                <a:ea typeface="+mn-ea"/>
                <a:cs typeface="+mn-cs"/>
              </a:defRPr>
            </a:pPr>
            <a:r>
              <a:rPr lang="en-US" sz="1400">
                <a:solidFill>
                  <a:srgbClr val="C00000"/>
                </a:solidFill>
              </a:rPr>
              <a:t>Restaurants as per Price range</a:t>
            </a:r>
          </a:p>
        </c:rich>
      </c:tx>
      <c:overlay val="0"/>
      <c:spPr>
        <a:noFill/>
        <a:ln>
          <a:noFill/>
        </a:ln>
        <a:effectLst/>
      </c:spPr>
      <c:txPr>
        <a:bodyPr rot="0" spcFirstLastPara="1" vertOverflow="ellipsis" vert="horz" wrap="square" anchor="ctr" anchorCtr="1"/>
        <a:lstStyle/>
        <a:p>
          <a:pPr>
            <a:defRPr sz="14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2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view3D>
      <c:rotX val="30"/>
      <c:rotY val="20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487585547133711"/>
          <c:w val="0.99960422053895848"/>
          <c:h val="0.80103429244241664"/>
        </c:manualLayout>
      </c:layout>
      <c:pie3DChart>
        <c:varyColors val="1"/>
        <c:ser>
          <c:idx val="0"/>
          <c:order val="0"/>
          <c:tx>
            <c:strRef>
              <c:f>Subjective!$C$174</c:f>
              <c:strCache>
                <c:ptCount val="1"/>
                <c:pt idx="0">
                  <c:v>Total</c:v>
                </c:pt>
              </c:strCache>
            </c:strRef>
          </c:tx>
          <c:dPt>
            <c:idx val="0"/>
            <c:bubble3D val="0"/>
            <c:explosion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A5D1-41E4-B6A1-7699C8ED785E}"/>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A5D1-41E4-B6A1-7699C8ED785E}"/>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A5D1-41E4-B6A1-7699C8ED785E}"/>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A5D1-41E4-B6A1-7699C8ED785E}"/>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5D1-41E4-B6A1-7699C8ED785E}"/>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5D1-41E4-B6A1-7699C8ED785E}"/>
                </c:ext>
              </c:extLst>
            </c:dLbl>
            <c:dLbl>
              <c:idx val="2"/>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5D1-41E4-B6A1-7699C8ED785E}"/>
                </c:ext>
              </c:extLst>
            </c:dLbl>
            <c:dLbl>
              <c:idx val="3"/>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5D1-41E4-B6A1-7699C8ED785E}"/>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showLeaderLines val="0"/>
            <c:extLst>
              <c:ext xmlns:c15="http://schemas.microsoft.com/office/drawing/2012/chart" uri="{CE6537A1-D6FC-4f65-9D91-7224C49458BB}"/>
            </c:extLst>
          </c:dLbls>
          <c:cat>
            <c:strRef>
              <c:f>Subjective!$B$175:$B$179</c:f>
              <c:strCache>
                <c:ptCount val="4"/>
                <c:pt idx="0">
                  <c:v>1</c:v>
                </c:pt>
                <c:pt idx="1">
                  <c:v>2</c:v>
                </c:pt>
                <c:pt idx="2">
                  <c:v>3</c:v>
                </c:pt>
                <c:pt idx="3">
                  <c:v>4</c:v>
                </c:pt>
              </c:strCache>
            </c:strRef>
          </c:cat>
          <c:val>
            <c:numRef>
              <c:f>Subjective!$C$175:$C$179</c:f>
              <c:numCache>
                <c:formatCode>General</c:formatCode>
                <c:ptCount val="4"/>
                <c:pt idx="0">
                  <c:v>4438</c:v>
                </c:pt>
                <c:pt idx="1">
                  <c:v>3113</c:v>
                </c:pt>
                <c:pt idx="2">
                  <c:v>1405</c:v>
                </c:pt>
                <c:pt idx="3">
                  <c:v>586</c:v>
                </c:pt>
              </c:numCache>
            </c:numRef>
          </c:val>
          <c:extLst>
            <c:ext xmlns:c16="http://schemas.microsoft.com/office/drawing/2014/chart" uri="{C3380CC4-5D6E-409C-BE32-E72D297353CC}">
              <c16:uniqueId val="{00000008-A5D1-41E4-B6A1-7699C8ED785E}"/>
            </c:ext>
          </c:extLst>
        </c:ser>
        <c:dLbls>
          <c:dLblPos val="outEnd"/>
          <c:showLegendKey val="0"/>
          <c:showVal val="1"/>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Analysis.xlsx]Subjective!PivotTable19</c:name>
    <c:fmtId val="13"/>
  </c:pivotSource>
  <c:chart>
    <c:title>
      <c:tx>
        <c:rich>
          <a:bodyPr rot="0" spcFirstLastPara="1" vertOverflow="ellipsis" vert="horz" wrap="square" anchor="ctr" anchorCtr="1"/>
          <a:lstStyle/>
          <a:p>
            <a:pPr>
              <a:defRPr sz="1400" b="1" i="0" u="none" strike="noStrike" kern="1200" cap="all" baseline="0">
                <a:solidFill>
                  <a:srgbClr val="C00000"/>
                </a:solidFill>
                <a:latin typeface="+mn-lt"/>
                <a:ea typeface="+mn-ea"/>
                <a:cs typeface="+mn-cs"/>
              </a:defRPr>
            </a:pPr>
            <a:r>
              <a:rPr lang="en-US" sz="1400">
                <a:solidFill>
                  <a:srgbClr val="C00000"/>
                </a:solidFill>
              </a:rPr>
              <a:t>Table Booking</a:t>
            </a:r>
          </a:p>
        </c:rich>
      </c:tx>
      <c:overlay val="0"/>
      <c:spPr>
        <a:noFill/>
        <a:ln>
          <a:noFill/>
        </a:ln>
        <a:effectLst/>
      </c:spPr>
      <c:txPr>
        <a:bodyPr rot="0" spcFirstLastPara="1" vertOverflow="ellipsis" vert="horz" wrap="square" anchor="ctr" anchorCtr="1"/>
        <a:lstStyle/>
        <a:p>
          <a:pPr>
            <a:defRPr sz="1400" b="1" i="0" u="none" strike="noStrike" kern="1200" cap="all" baseline="0">
              <a:solidFill>
                <a:srgbClr val="C00000"/>
              </a:solidFill>
              <a:latin typeface="+mn-lt"/>
              <a:ea typeface="+mn-ea"/>
              <a:cs typeface="+mn-cs"/>
            </a:defRPr>
          </a:pPr>
          <a:endParaRPr lang="en-US"/>
        </a:p>
      </c:txPr>
    </c:title>
    <c:autoTitleDeleted val="0"/>
    <c:pivotFmts>
      <c:pivotFmt>
        <c:idx val="0"/>
        <c:dLbl>
          <c:idx val="0"/>
          <c:dLblPos val="bestFit"/>
          <c:showLegendKey val="0"/>
          <c:showVal val="1"/>
          <c:showCatName val="1"/>
          <c:showSerName val="0"/>
          <c:showPercent val="0"/>
          <c:showBubbleSize val="0"/>
          <c:extLst>
            <c:ext xmlns:c15="http://schemas.microsoft.com/office/drawing/2012/chart" uri="{CE6537A1-D6FC-4f65-9D91-7224C49458BB}"/>
          </c:extLst>
        </c:dLbl>
      </c:pivotFmt>
      <c:pivotFmt>
        <c:idx val="1"/>
        <c:dLbl>
          <c:idx val="0"/>
          <c:dLblPos val="bestFit"/>
          <c:showLegendKey val="0"/>
          <c:showVal val="1"/>
          <c:showCatName val="1"/>
          <c:showSerName val="0"/>
          <c:showPercent val="0"/>
          <c:showBubbleSize val="0"/>
          <c:extLst>
            <c:ext xmlns:c15="http://schemas.microsoft.com/office/drawing/2012/chart" uri="{CE6537A1-D6FC-4f65-9D91-7224C49458BB}"/>
          </c:extLst>
        </c:dLbl>
      </c:pivotFmt>
      <c:pivotFmt>
        <c:idx val="2"/>
        <c:dLbl>
          <c:idx val="0"/>
          <c:dLblPos val="bestFit"/>
          <c:showLegendKey val="0"/>
          <c:showVal val="1"/>
          <c:showCatName val="1"/>
          <c:showSerName val="0"/>
          <c:showPercent val="0"/>
          <c:showBubbleSize val="0"/>
          <c:extLst>
            <c:ext xmlns:c15="http://schemas.microsoft.com/office/drawing/2012/chart" uri="{CE6537A1-D6FC-4f65-9D91-7224C49458BB}"/>
          </c:extLst>
        </c:dLbl>
      </c:pivotFmt>
      <c:pivotFmt>
        <c:idx val="3"/>
        <c:dLbl>
          <c:idx val="0"/>
          <c:dLblPos val="bestFit"/>
          <c:showLegendKey val="0"/>
          <c:showVal val="1"/>
          <c:showCatName val="1"/>
          <c:showSerName val="0"/>
          <c:showPercent val="0"/>
          <c:showBubbleSize val="0"/>
          <c:extLst>
            <c:ext xmlns:c15="http://schemas.microsoft.com/office/drawing/2012/chart" uri="{CE6537A1-D6FC-4f65-9D91-7224C49458BB}"/>
          </c:extLst>
        </c:dLbl>
      </c:pivotFmt>
      <c:pivotFmt>
        <c:idx val="4"/>
        <c:dLbl>
          <c:idx val="0"/>
          <c:dLblPos val="bestFit"/>
          <c:showLegendKey val="0"/>
          <c:showVal val="1"/>
          <c:showCatName val="1"/>
          <c:showSerName val="0"/>
          <c:showPercent val="0"/>
          <c:showBubbleSize val="0"/>
          <c:extLst>
            <c:ext xmlns:c15="http://schemas.microsoft.com/office/drawing/2012/chart" uri="{CE6537A1-D6FC-4f65-9D91-7224C49458BB}">
              <c15:xForSave val="1"/>
            </c:ext>
          </c:extLst>
        </c:dLbl>
      </c:pivotFmt>
      <c:pivotFmt>
        <c:idx val="5"/>
        <c:dLbl>
          <c:idx val="0"/>
          <c:dLblPos val="bestFit"/>
          <c:showLegendKey val="0"/>
          <c:showVal val="1"/>
          <c:showCatName val="1"/>
          <c:showSerName val="0"/>
          <c:showPercent val="0"/>
          <c:showBubbleSize val="0"/>
          <c:extLst>
            <c:ext xmlns:c15="http://schemas.microsoft.com/office/drawing/2012/chart" uri="{CE6537A1-D6FC-4f65-9D91-7224C49458BB}">
              <c15:xForSave val="1"/>
            </c:ext>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1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s>
    <c:view3D>
      <c:rotX val="30"/>
      <c:rotY val="20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Subjective!$C$135</c:f>
              <c:strCache>
                <c:ptCount val="1"/>
                <c:pt idx="0">
                  <c:v>Total</c:v>
                </c:pt>
              </c:strCache>
            </c:strRef>
          </c:tx>
          <c:explosion val="6"/>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7CDD-4070-AC07-7974477BB261}"/>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7CDD-4070-AC07-7974477BB261}"/>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7CDD-4070-AC07-7974477BB261}"/>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7CDD-4070-AC07-7974477BB261}"/>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Subjective!$B$136:$B$137</c:f>
              <c:strCache>
                <c:ptCount val="2"/>
                <c:pt idx="0">
                  <c:v>No</c:v>
                </c:pt>
                <c:pt idx="1">
                  <c:v>Yes</c:v>
                </c:pt>
              </c:strCache>
            </c:strRef>
          </c:cat>
          <c:val>
            <c:numRef>
              <c:f>Subjective!$C$136:$C$137</c:f>
              <c:numCache>
                <c:formatCode>0.0</c:formatCode>
                <c:ptCount val="2"/>
                <c:pt idx="0">
                  <c:v>2.8085520038167946</c:v>
                </c:pt>
                <c:pt idx="1">
                  <c:v>3.4825561312607936</c:v>
                </c:pt>
              </c:numCache>
            </c:numRef>
          </c:val>
          <c:extLst>
            <c:ext xmlns:c16="http://schemas.microsoft.com/office/drawing/2014/chart" uri="{C3380CC4-5D6E-409C-BE32-E72D297353CC}">
              <c16:uniqueId val="{00000004-7CDD-4070-AC07-7974477BB261}"/>
            </c:ext>
          </c:extLst>
        </c:ser>
        <c:dLbls>
          <c:dLblPos val="outEnd"/>
          <c:showLegendKey val="0"/>
          <c:showVal val="0"/>
          <c:showCatName val="1"/>
          <c:showSerName val="0"/>
          <c:showPercent val="0"/>
          <c:showBubbleSize val="0"/>
          <c:showLeaderLines val="1"/>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0"/>
            <a:lumOff val="100000"/>
          </a:schemeClr>
        </a:gs>
        <a:gs pos="100000">
          <a:schemeClr val="accent1">
            <a:lumMod val="45000"/>
            <a:lumOff val="55000"/>
          </a:schemeClr>
        </a:gs>
        <a:gs pos="100000">
          <a:schemeClr val="accent1">
            <a:lumMod val="45000"/>
            <a:lumOff val="55000"/>
          </a:schemeClr>
        </a:gs>
        <a:gs pos="100000">
          <a:schemeClr val="accent1">
            <a:lumMod val="30000"/>
            <a:lumOff val="70000"/>
          </a:schemeClr>
        </a:gs>
      </a:gsLst>
      <a:lin ang="5400000" scaled="1"/>
    </a:gra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Analysis.xlsx]Subjective!PivotTable18</c:name>
    <c:fmtId val="13"/>
  </c:pivotSource>
  <c:chart>
    <c:title>
      <c:tx>
        <c:rich>
          <a:bodyPr rot="0" spcFirstLastPara="1" vertOverflow="ellipsis" vert="horz" wrap="square" anchor="ctr" anchorCtr="1"/>
          <a:lstStyle/>
          <a:p>
            <a:pPr>
              <a:defRPr sz="1400" b="1" i="0" u="none" strike="noStrike" kern="1200" cap="all" baseline="0">
                <a:solidFill>
                  <a:srgbClr val="C00000"/>
                </a:solidFill>
                <a:latin typeface="+mn-lt"/>
                <a:ea typeface="+mn-ea"/>
                <a:cs typeface="+mn-cs"/>
              </a:defRPr>
            </a:pPr>
            <a:r>
              <a:rPr lang="en-US" sz="1400">
                <a:solidFill>
                  <a:srgbClr val="C00000"/>
                </a:solidFill>
              </a:rPr>
              <a:t>Online Delivery</a:t>
            </a:r>
          </a:p>
        </c:rich>
      </c:tx>
      <c:overlay val="0"/>
      <c:spPr>
        <a:noFill/>
        <a:ln>
          <a:noFill/>
        </a:ln>
        <a:effectLst/>
      </c:spPr>
      <c:txPr>
        <a:bodyPr rot="0" spcFirstLastPara="1" vertOverflow="ellipsis" vert="horz" wrap="square" anchor="ctr" anchorCtr="1"/>
        <a:lstStyle/>
        <a:p>
          <a:pPr>
            <a:defRPr sz="1400" b="1" i="0" u="none" strike="noStrike" kern="1200" cap="all" baseline="0">
              <a:solidFill>
                <a:srgbClr val="C00000"/>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bestFit"/>
          <c:showLegendKey val="0"/>
          <c:showVal val="1"/>
          <c:showCatName val="1"/>
          <c:showSerName val="0"/>
          <c:showPercent val="0"/>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separator>
</c:separator>
          <c:extLst>
            <c:ext xmlns:c15="http://schemas.microsoft.com/office/drawing/2012/chart" uri="{CE6537A1-D6FC-4f65-9D91-7224C49458BB}"/>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200" b="1" i="0" u="none" strike="noStrike" kern="1200" spc="0" baseline="0">
                  <a:solidFill>
                    <a:schemeClr val="accent1"/>
                  </a:solidFill>
                  <a:latin typeface="+mn-lt"/>
                  <a:ea typeface="+mn-ea"/>
                  <a:cs typeface="+mn-cs"/>
                </a:defRPr>
              </a:pPr>
              <a:endParaRPr lang="en-US"/>
            </a:p>
          </c:txPr>
          <c:dLblPos val="outEnd"/>
          <c:showLegendKey val="0"/>
          <c:showVal val="1"/>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Lst>
        </c:dLbl>
      </c:pivotFmt>
    </c:pivotFmts>
    <c:view3D>
      <c:rotX val="30"/>
      <c:rotY val="20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Subjective!$C$128</c:f>
              <c:strCache>
                <c:ptCount val="1"/>
                <c:pt idx="0">
                  <c:v>Total</c:v>
                </c:pt>
              </c:strCache>
            </c:strRef>
          </c:tx>
          <c:explosion val="6"/>
          <c:dPt>
            <c:idx val="0"/>
            <c:bubble3D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F802-4040-B349-F478AC57BDA4}"/>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F802-4040-B349-F478AC57BDA4}"/>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F802-4040-B349-F478AC57BDA4}"/>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F802-4040-B349-F478AC57BDA4}"/>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separator>
</c:separator>
            <c:showLeaderLines val="0"/>
            <c:extLst>
              <c:ext xmlns:c15="http://schemas.microsoft.com/office/drawing/2012/chart" uri="{CE6537A1-D6FC-4f65-9D91-7224C49458BB}"/>
            </c:extLst>
          </c:dLbls>
          <c:cat>
            <c:strRef>
              <c:f>Subjective!$B$129:$B$130</c:f>
              <c:strCache>
                <c:ptCount val="2"/>
                <c:pt idx="0">
                  <c:v>No</c:v>
                </c:pt>
                <c:pt idx="1">
                  <c:v>Yes</c:v>
                </c:pt>
              </c:strCache>
            </c:strRef>
          </c:cat>
          <c:val>
            <c:numRef>
              <c:f>Subjective!$C$129:$C$130</c:f>
              <c:numCache>
                <c:formatCode>0.0</c:formatCode>
                <c:ptCount val="2"/>
                <c:pt idx="0">
                  <c:v>2.7528980397687222</c:v>
                </c:pt>
                <c:pt idx="1">
                  <c:v>3.2880048959608312</c:v>
                </c:pt>
              </c:numCache>
            </c:numRef>
          </c:val>
          <c:extLst>
            <c:ext xmlns:c16="http://schemas.microsoft.com/office/drawing/2014/chart" uri="{C3380CC4-5D6E-409C-BE32-E72D297353CC}">
              <c16:uniqueId val="{00000004-F802-4040-B349-F478AC57BDA4}"/>
            </c:ext>
          </c:extLst>
        </c:ser>
        <c:dLbls>
          <c:dLblPos val="outEnd"/>
          <c:showLegendKey val="0"/>
          <c:showVal val="0"/>
          <c:showCatName val="1"/>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0"/>
            <a:lumOff val="100000"/>
          </a:schemeClr>
        </a:gs>
        <a:gs pos="97000">
          <a:schemeClr val="accent1">
            <a:lumMod val="45000"/>
            <a:lumOff val="55000"/>
          </a:schemeClr>
        </a:gs>
        <a:gs pos="98000">
          <a:schemeClr val="accent1">
            <a:lumMod val="45000"/>
            <a:lumOff val="55000"/>
          </a:schemeClr>
        </a:gs>
        <a:gs pos="100000">
          <a:schemeClr val="accent1">
            <a:lumMod val="30000"/>
            <a:lumOff val="70000"/>
          </a:schemeClr>
        </a:gs>
      </a:gsLst>
      <a:lin ang="5400000" scaled="1"/>
    </a:gra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Analysis.xlsx]Dashboard requirements!PivotTable25</c:name>
    <c:fmtId val="6"/>
  </c:pivotSource>
  <c:chart>
    <c:title>
      <c:tx>
        <c:rich>
          <a:bodyPr rot="0" spcFirstLastPara="1" vertOverflow="ellipsis" vert="horz" wrap="square" anchor="ctr" anchorCtr="1"/>
          <a:lstStyle/>
          <a:p>
            <a:pPr>
              <a:defRPr sz="1400" b="0" i="0" u="none" strike="noStrike" kern="1200" spc="0" baseline="0">
                <a:solidFill>
                  <a:srgbClr val="C00000"/>
                </a:solidFill>
                <a:latin typeface="+mn-lt"/>
                <a:ea typeface="+mn-ea"/>
                <a:cs typeface="+mn-cs"/>
              </a:defRPr>
            </a:pPr>
            <a:r>
              <a:rPr lang="en-IN" b="1">
                <a:solidFill>
                  <a:srgbClr val="C00000"/>
                </a:solidFill>
              </a:rPr>
              <a:t>Top</a:t>
            </a:r>
            <a:r>
              <a:rPr lang="en-IN" b="1" baseline="0">
                <a:solidFill>
                  <a:srgbClr val="C00000"/>
                </a:solidFill>
              </a:rPr>
              <a:t> 7 Cusines</a:t>
            </a:r>
            <a:endParaRPr lang="en-IN" b="1">
              <a:solidFill>
                <a:srgbClr val="C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C00000"/>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'Dashboard requirements'!$G$64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 requirements'!$F$65:$F$71</c:f>
              <c:strCache>
                <c:ptCount val="7"/>
                <c:pt idx="0">
                  <c:v>Cafe</c:v>
                </c:pt>
                <c:pt idx="1">
                  <c:v>Chinese</c:v>
                </c:pt>
                <c:pt idx="2">
                  <c:v>Fast Food</c:v>
                </c:pt>
                <c:pt idx="3">
                  <c:v>North Indian</c:v>
                </c:pt>
                <c:pt idx="4">
                  <c:v>North Indian, Chinese</c:v>
                </c:pt>
                <c:pt idx="5">
                  <c:v>North Indian, Mughlai</c:v>
                </c:pt>
                <c:pt idx="6">
                  <c:v>North Indian, Mughlai, Chinese</c:v>
                </c:pt>
              </c:strCache>
            </c:strRef>
          </c:cat>
          <c:val>
            <c:numRef>
              <c:f>'Dashboard requirements'!$G$65:$G$71</c:f>
              <c:numCache>
                <c:formatCode>General</c:formatCode>
                <c:ptCount val="7"/>
                <c:pt idx="0">
                  <c:v>30657</c:v>
                </c:pt>
                <c:pt idx="1">
                  <c:v>21925</c:v>
                </c:pt>
                <c:pt idx="2">
                  <c:v>17852</c:v>
                </c:pt>
                <c:pt idx="3">
                  <c:v>46241</c:v>
                </c:pt>
                <c:pt idx="4">
                  <c:v>42012</c:v>
                </c:pt>
                <c:pt idx="5">
                  <c:v>53747</c:v>
                </c:pt>
                <c:pt idx="6">
                  <c:v>20115</c:v>
                </c:pt>
              </c:numCache>
            </c:numRef>
          </c:val>
          <c:extLst>
            <c:ext xmlns:c16="http://schemas.microsoft.com/office/drawing/2014/chart" uri="{C3380CC4-5D6E-409C-BE32-E72D297353CC}">
              <c16:uniqueId val="{00000000-FC71-403B-B065-890B671E12AF}"/>
            </c:ext>
          </c:extLst>
        </c:ser>
        <c:dLbls>
          <c:dLblPos val="outEnd"/>
          <c:showLegendKey val="0"/>
          <c:showVal val="1"/>
          <c:showCatName val="0"/>
          <c:showSerName val="0"/>
          <c:showPercent val="0"/>
          <c:showBubbleSize val="0"/>
        </c:dLbls>
        <c:gapWidth val="182"/>
        <c:axId val="1880401952"/>
        <c:axId val="1880400512"/>
      </c:barChart>
      <c:catAx>
        <c:axId val="188040195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80400512"/>
        <c:crosses val="autoZero"/>
        <c:auto val="1"/>
        <c:lblAlgn val="ctr"/>
        <c:lblOffset val="100"/>
        <c:noMultiLvlLbl val="0"/>
      </c:catAx>
      <c:valAx>
        <c:axId val="1880400512"/>
        <c:scaling>
          <c:orientation val="minMax"/>
        </c:scaling>
        <c:delete val="1"/>
        <c:axPos val="b"/>
        <c:numFmt formatCode="General" sourceLinked="1"/>
        <c:majorTickMark val="out"/>
        <c:minorTickMark val="none"/>
        <c:tickLblPos val="nextTo"/>
        <c:crossAx val="1880401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Analysis.xlsx]Subjective!PivotTable21</c:name>
    <c:fmtId val="22"/>
  </c:pivotSource>
  <c:chart>
    <c:title>
      <c:tx>
        <c:rich>
          <a:bodyPr rot="0" spcFirstLastPara="1" vertOverflow="ellipsis" vert="horz" wrap="square" anchor="ctr" anchorCtr="1"/>
          <a:lstStyle/>
          <a:p>
            <a:pPr>
              <a:defRPr sz="1400" b="1" i="0" u="none" strike="noStrike" kern="1200" cap="all" baseline="0">
                <a:solidFill>
                  <a:schemeClr val="tx1">
                    <a:lumMod val="65000"/>
                    <a:lumOff val="35000"/>
                  </a:schemeClr>
                </a:solidFill>
                <a:latin typeface="+mn-lt"/>
                <a:ea typeface="+mn-ea"/>
                <a:cs typeface="+mn-cs"/>
              </a:defRPr>
            </a:pPr>
            <a:r>
              <a:rPr lang="en-US" sz="1400">
                <a:solidFill>
                  <a:srgbClr val="C00000"/>
                </a:solidFill>
              </a:rPr>
              <a:t>Restaurants as per Price range</a:t>
            </a:r>
          </a:p>
        </c:rich>
      </c:tx>
      <c:overlay val="0"/>
      <c:spPr>
        <a:noFill/>
        <a:ln>
          <a:noFill/>
        </a:ln>
        <a:effectLst/>
      </c:spPr>
      <c:txPr>
        <a:bodyPr rot="0" spcFirstLastPara="1" vertOverflow="ellipsis" vert="horz" wrap="square" anchor="ctr" anchorCtr="1"/>
        <a:lstStyle/>
        <a:p>
          <a:pPr>
            <a:defRPr sz="1400" b="1" i="0" u="none" strike="noStrike" kern="1200" cap="all"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circle"/>
          <c:size val="6"/>
        </c:marke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2"/>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3"/>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4"/>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ext>
          </c:extLst>
        </c:dLbl>
      </c:pivotFmt>
      <c:pivotFmt>
        <c:idx val="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solidFill>
              <a:srgbClr val="FFFFFF"/>
            </a:solidFill>
            <a:ln>
              <a:solidFill>
                <a:srgbClr val="4472C4"/>
              </a:solidFill>
            </a:ln>
            <a:effectLst/>
          </c:spPr>
          <c:txPr>
            <a:bodyPr rot="0" spcFirstLastPara="1" vertOverflow="clip" horzOverflow="clip" vert="horz" wrap="square" lIns="38100" tIns="19050" rIns="38100" bIns="19050" anchor="ctr" anchorCtr="1">
              <a:spAutoFit/>
            </a:bodyPr>
            <a:lstStyle/>
            <a:p>
              <a:pPr>
                <a:defRPr sz="1000" b="1" i="0" u="none" strike="noStrike" kern="1200" baseline="0">
                  <a:solidFill>
                    <a:schemeClr val="accent1"/>
                  </a:solidFill>
                  <a:latin typeface="+mn-lt"/>
                  <a:ea typeface="+mn-ea"/>
                  <a:cs typeface="+mn-cs"/>
                </a:defRPr>
              </a:pPr>
              <a:endParaRPr lang="en-US"/>
            </a:p>
          </c:txPr>
          <c:dLblPos val="inEnd"/>
          <c:showLegendKey val="0"/>
          <c:showVal val="0"/>
          <c:showCatName val="1"/>
          <c:showSerName val="0"/>
          <c:showPercent val="1"/>
          <c:showBubbleSize val="0"/>
          <c:extLst>
            <c:ext xmlns:c15="http://schemas.microsoft.com/office/drawing/2012/chart" uri="{CE6537A1-D6FC-4f65-9D91-7224C49458BB}">
              <c15:spPr xmlns:c15="http://schemas.microsoft.com/office/drawing/2012/chart">
                <a:prstGeom prst="wedgeRectCallout">
                  <a:avLst/>
                </a:prstGeom>
                <a:noFill/>
                <a:ln>
                  <a:noFill/>
                </a:ln>
              </c15:spPr>
              <c15:xForSave val="1"/>
            </c:ext>
          </c:extLst>
        </c:dLbl>
      </c:pivotFmt>
      <c:pivotFmt>
        <c:idx val="1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1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2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26"/>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extLst>
            <c:ext xmlns:c15="http://schemas.microsoft.com/office/drawing/2012/chart" uri="{CE6537A1-D6FC-4f65-9D91-7224C49458BB}"/>
          </c:extLst>
        </c:dLbl>
      </c:pivotFmt>
      <c:pivotFmt>
        <c:idx val="31"/>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
        <c:idx val="3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Lst>
        </c:dLbl>
      </c:pivotFmt>
    </c:pivotFmts>
    <c:view3D>
      <c:rotX val="30"/>
      <c:rotY val="20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0"/>
          <c:y val="0.1487585547133711"/>
          <c:w val="0.99960422053895848"/>
          <c:h val="0.80103429244241664"/>
        </c:manualLayout>
      </c:layout>
      <c:pie3DChart>
        <c:varyColors val="1"/>
        <c:ser>
          <c:idx val="0"/>
          <c:order val="0"/>
          <c:tx>
            <c:strRef>
              <c:f>Subjective!$C$174</c:f>
              <c:strCache>
                <c:ptCount val="1"/>
                <c:pt idx="0">
                  <c:v>Total</c:v>
                </c:pt>
              </c:strCache>
            </c:strRef>
          </c:tx>
          <c:dPt>
            <c:idx val="0"/>
            <c:bubble3D val="0"/>
            <c:explosion val="14"/>
            <c:spPr>
              <a:solidFill>
                <a:schemeClr val="accent1"/>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1-FF63-47BA-9C49-2A044F254E84}"/>
              </c:ext>
            </c:extLst>
          </c:dPt>
          <c:dPt>
            <c:idx val="1"/>
            <c:bubble3D val="0"/>
            <c:spPr>
              <a:solidFill>
                <a:schemeClr val="accent2"/>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3-FF63-47BA-9C49-2A044F254E84}"/>
              </c:ext>
            </c:extLst>
          </c:dPt>
          <c:dPt>
            <c:idx val="2"/>
            <c:bubble3D val="0"/>
            <c:spPr>
              <a:solidFill>
                <a:schemeClr val="accent3"/>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5-FF63-47BA-9C49-2A044F254E84}"/>
              </c:ext>
            </c:extLst>
          </c:dPt>
          <c:dPt>
            <c:idx val="3"/>
            <c:bubble3D val="0"/>
            <c:spPr>
              <a:solidFill>
                <a:schemeClr val="accent4"/>
              </a:solidFill>
              <a:ln>
                <a:noFill/>
              </a:ln>
              <a:effectLst>
                <a:outerShdw blurRad="88900" sx="102000" sy="102000" algn="ctr" rotWithShape="0">
                  <a:prstClr val="black">
                    <a:alpha val="10000"/>
                  </a:prstClr>
                </a:outerShdw>
              </a:effectLst>
              <a:scene3d>
                <a:camera prst="orthographicFront"/>
                <a:lightRig rig="threePt" dir="t"/>
              </a:scene3d>
              <a:sp3d>
                <a:bevelT w="127000" h="127000"/>
                <a:bevelB w="127000" h="127000"/>
              </a:sp3d>
            </c:spPr>
            <c:extLst>
              <c:ext xmlns:c16="http://schemas.microsoft.com/office/drawing/2014/chart" uri="{C3380CC4-5D6E-409C-BE32-E72D297353CC}">
                <c16:uniqueId val="{00000007-FF63-47BA-9C49-2A044F254E84}"/>
              </c:ext>
            </c:extLst>
          </c:dPt>
          <c:dLbls>
            <c:dLbl>
              <c:idx val="0"/>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F63-47BA-9C49-2A044F254E84}"/>
                </c:ext>
              </c:extLst>
            </c:dLbl>
            <c:dLbl>
              <c:idx val="1"/>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F63-47BA-9C49-2A044F254E84}"/>
                </c:ext>
              </c:extLst>
            </c:dLbl>
            <c:dLbl>
              <c:idx val="2"/>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3"/>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5-FF63-47BA-9C49-2A044F254E84}"/>
                </c:ext>
              </c:extLst>
            </c:dLbl>
            <c:dLbl>
              <c:idx val="3"/>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4"/>
                      </a:solidFill>
                      <a:latin typeface="+mn-lt"/>
                      <a:ea typeface="+mn-ea"/>
                      <a:cs typeface="+mn-cs"/>
                    </a:defRPr>
                  </a:pPr>
                  <a:endParaRPr lang="en-US"/>
                </a:p>
              </c:txPr>
              <c:dLblPos val="outEnd"/>
              <c:showLegendKey val="0"/>
              <c:showVal val="1"/>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FF63-47BA-9C49-2A044F254E84}"/>
                </c:ext>
              </c:extLst>
            </c:dLbl>
            <c:spPr>
              <a:noFill/>
              <a:ln>
                <a:noFill/>
              </a:ln>
              <a:effectLst/>
            </c:spPr>
            <c:txPr>
              <a:bodyPr rot="0" spcFirstLastPara="1" vertOverflow="ellipsis" vert="horz" wrap="square" lIns="38100" tIns="19050" rIns="38100" bIns="19050" anchor="ctr" anchorCtr="1">
                <a:spAutoFit/>
              </a:bodyPr>
              <a:lstStyle/>
              <a:p>
                <a:pPr>
                  <a:defRPr sz="14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0"/>
            <c:showBubbleSize val="0"/>
            <c:separator>
</c:separator>
            <c:showLeaderLines val="0"/>
            <c:extLst>
              <c:ext xmlns:c15="http://schemas.microsoft.com/office/drawing/2012/chart" uri="{CE6537A1-D6FC-4f65-9D91-7224C49458BB}"/>
            </c:extLst>
          </c:dLbls>
          <c:cat>
            <c:strRef>
              <c:f>Subjective!$B$175:$B$179</c:f>
              <c:strCache>
                <c:ptCount val="4"/>
                <c:pt idx="0">
                  <c:v>1</c:v>
                </c:pt>
                <c:pt idx="1">
                  <c:v>2</c:v>
                </c:pt>
                <c:pt idx="2">
                  <c:v>3</c:v>
                </c:pt>
                <c:pt idx="3">
                  <c:v>4</c:v>
                </c:pt>
              </c:strCache>
            </c:strRef>
          </c:cat>
          <c:val>
            <c:numRef>
              <c:f>Subjective!$C$175:$C$179</c:f>
              <c:numCache>
                <c:formatCode>General</c:formatCode>
                <c:ptCount val="4"/>
                <c:pt idx="0">
                  <c:v>4438</c:v>
                </c:pt>
                <c:pt idx="1">
                  <c:v>3113</c:v>
                </c:pt>
                <c:pt idx="2">
                  <c:v>1405</c:v>
                </c:pt>
                <c:pt idx="3">
                  <c:v>586</c:v>
                </c:pt>
              </c:numCache>
            </c:numRef>
          </c:val>
          <c:extLst>
            <c:ext xmlns:c16="http://schemas.microsoft.com/office/drawing/2014/chart" uri="{C3380CC4-5D6E-409C-BE32-E72D297353CC}">
              <c16:uniqueId val="{00000008-FF63-47BA-9C49-2A044F254E84}"/>
            </c:ext>
          </c:extLst>
        </c:ser>
        <c:dLbls>
          <c:dLblPos val="outEnd"/>
          <c:showLegendKey val="0"/>
          <c:showVal val="1"/>
          <c:showCatName val="0"/>
          <c:showSerName val="0"/>
          <c:showPercent val="0"/>
          <c:showBubbleSize val="0"/>
          <c:showLeaderLines val="0"/>
        </c:dLbls>
      </c:pie3D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Analysis.xlsx]Dashboard requirements!PivotTable26</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rgbClr val="C00000"/>
                </a:solidFill>
              </a:rPr>
              <a:t>Yearly Restaurant Openings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3.5131744040150563E-2"/>
          <c:y val="0.12714497877073788"/>
          <c:w val="0.94479297365119197"/>
          <c:h val="0.72711461306716063"/>
        </c:manualLayout>
      </c:layout>
      <c:lineChart>
        <c:grouping val="standard"/>
        <c:varyColors val="0"/>
        <c:ser>
          <c:idx val="0"/>
          <c:order val="0"/>
          <c:tx>
            <c:strRef>
              <c:f>'Dashboard requirements'!$G$82</c:f>
              <c:strCache>
                <c:ptCount val="1"/>
                <c:pt idx="0">
                  <c:v>Total</c:v>
                </c:pt>
              </c:strCache>
            </c:strRef>
          </c:tx>
          <c:spPr>
            <a:ln w="28575" cap="rnd">
              <a:solidFill>
                <a:schemeClr val="accent1"/>
              </a:solid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 requirements'!$F$83:$F$91</c:f>
              <c:strCache>
                <c:ptCount val="9"/>
                <c:pt idx="0">
                  <c:v>2010</c:v>
                </c:pt>
                <c:pt idx="1">
                  <c:v>2011</c:v>
                </c:pt>
                <c:pt idx="2">
                  <c:v>2012</c:v>
                </c:pt>
                <c:pt idx="3">
                  <c:v>2013</c:v>
                </c:pt>
                <c:pt idx="4">
                  <c:v>2014</c:v>
                </c:pt>
                <c:pt idx="5">
                  <c:v>2015</c:v>
                </c:pt>
                <c:pt idx="6">
                  <c:v>2016</c:v>
                </c:pt>
                <c:pt idx="7">
                  <c:v>2017</c:v>
                </c:pt>
                <c:pt idx="8">
                  <c:v>2018</c:v>
                </c:pt>
              </c:strCache>
            </c:strRef>
          </c:cat>
          <c:val>
            <c:numRef>
              <c:f>'Dashboard requirements'!$G$83:$G$91</c:f>
              <c:numCache>
                <c:formatCode>General</c:formatCode>
                <c:ptCount val="9"/>
                <c:pt idx="0">
                  <c:v>1079</c:v>
                </c:pt>
                <c:pt idx="1">
                  <c:v>1096</c:v>
                </c:pt>
                <c:pt idx="2">
                  <c:v>1022</c:v>
                </c:pt>
                <c:pt idx="3">
                  <c:v>1059</c:v>
                </c:pt>
                <c:pt idx="4">
                  <c:v>1049</c:v>
                </c:pt>
                <c:pt idx="5">
                  <c:v>1023</c:v>
                </c:pt>
                <c:pt idx="6">
                  <c:v>1026</c:v>
                </c:pt>
                <c:pt idx="7">
                  <c:v>1086</c:v>
                </c:pt>
                <c:pt idx="8">
                  <c:v>1102</c:v>
                </c:pt>
              </c:numCache>
            </c:numRef>
          </c:val>
          <c:smooth val="0"/>
          <c:extLst>
            <c:ext xmlns:c16="http://schemas.microsoft.com/office/drawing/2014/chart" uri="{C3380CC4-5D6E-409C-BE32-E72D297353CC}">
              <c16:uniqueId val="{00000000-E873-42E3-BBE5-23148CA21068}"/>
            </c:ext>
          </c:extLst>
        </c:ser>
        <c:dLbls>
          <c:dLblPos val="t"/>
          <c:showLegendKey val="0"/>
          <c:showVal val="1"/>
          <c:showCatName val="0"/>
          <c:showSerName val="0"/>
          <c:showPercent val="0"/>
          <c:showBubbleSize val="0"/>
        </c:dLbls>
        <c:marker val="1"/>
        <c:smooth val="0"/>
        <c:axId val="1880373632"/>
        <c:axId val="1880384192"/>
      </c:lineChart>
      <c:catAx>
        <c:axId val="1880373632"/>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880384192"/>
        <c:crosses val="autoZero"/>
        <c:auto val="1"/>
        <c:lblAlgn val="ctr"/>
        <c:lblOffset val="100"/>
        <c:noMultiLvlLbl val="0"/>
      </c:catAx>
      <c:valAx>
        <c:axId val="1880384192"/>
        <c:scaling>
          <c:orientation val="minMax"/>
        </c:scaling>
        <c:delete val="1"/>
        <c:axPos val="l"/>
        <c:numFmt formatCode="General" sourceLinked="1"/>
        <c:majorTickMark val="out"/>
        <c:minorTickMark val="none"/>
        <c:tickLblPos val="nextTo"/>
        <c:crossAx val="18803736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pattFill prst="pct5">
      <a:fgClr>
        <a:schemeClr val="accent1"/>
      </a:fgClr>
      <a:bgClr>
        <a:schemeClr val="bg1"/>
      </a:bgClr>
    </a:patt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Analysis.xlsx]Dashboard requirements!PivotTable23</c:name>
    <c:fmtId val="8"/>
  </c:pivotSource>
  <c:chart>
    <c:title>
      <c:tx>
        <c:rich>
          <a:bodyPr rot="0" spcFirstLastPara="1" vertOverflow="ellipsis" vert="horz" wrap="square" anchor="ctr" anchorCtr="1"/>
          <a:lstStyle/>
          <a:p>
            <a:pPr>
              <a:defRPr sz="1400" b="1" i="0" u="none" strike="noStrike" kern="1200" spc="0" baseline="0">
                <a:solidFill>
                  <a:srgbClr val="C00000"/>
                </a:solidFill>
                <a:latin typeface="+mn-lt"/>
                <a:ea typeface="+mn-ea"/>
                <a:cs typeface="+mn-cs"/>
              </a:defRPr>
            </a:pPr>
            <a:r>
              <a:rPr lang="en-US" sz="1400" b="1">
                <a:solidFill>
                  <a:srgbClr val="C00000"/>
                </a:solidFill>
              </a:rPr>
              <a:t>Average Cost for Two</a:t>
            </a:r>
          </a:p>
        </c:rich>
      </c:tx>
      <c:overlay val="0"/>
      <c:spPr>
        <a:noFill/>
        <a:ln>
          <a:noFill/>
        </a:ln>
        <a:effectLst/>
      </c:spPr>
      <c:txPr>
        <a:bodyPr rot="0" spcFirstLastPara="1" vertOverflow="ellipsis" vert="horz" wrap="square" anchor="ctr" anchorCtr="1"/>
        <a:lstStyle/>
        <a:p>
          <a:pPr>
            <a:defRPr sz="1400" b="1" i="0" u="none" strike="noStrike" kern="1200" spc="0" baseline="0">
              <a:solidFill>
                <a:srgbClr val="C00000"/>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clustered"/>
        <c:varyColors val="0"/>
        <c:ser>
          <c:idx val="0"/>
          <c:order val="0"/>
          <c:tx>
            <c:strRef>
              <c:f>'Dashboard requirements'!$Y$20</c:f>
              <c:strCache>
                <c:ptCount val="1"/>
                <c:pt idx="0">
                  <c:v>Total</c:v>
                </c:pt>
              </c:strCache>
            </c:strRef>
          </c:tx>
          <c:spPr>
            <a:solidFill>
              <a:schemeClr val="accent1"/>
            </a:solidFill>
            <a:ln>
              <a:noFill/>
            </a:ln>
            <a:effectLst/>
            <a:sp3d/>
          </c:spPr>
          <c:invertIfNegative val="0"/>
          <c:cat>
            <c:strRef>
              <c:f>'Dashboard requirements'!$X$21:$X$35</c:f>
              <c:strCache>
                <c:ptCount val="15"/>
                <c:pt idx="0">
                  <c:v>Singapore</c:v>
                </c:pt>
                <c:pt idx="1">
                  <c:v>Philippines</c:v>
                </c:pt>
                <c:pt idx="2">
                  <c:v>Qatar</c:v>
                </c:pt>
                <c:pt idx="3">
                  <c:v>United Kingdom</c:v>
                </c:pt>
                <c:pt idx="4">
                  <c:v>United Arab Emirates</c:v>
                </c:pt>
                <c:pt idx="5">
                  <c:v>New Zealand</c:v>
                </c:pt>
                <c:pt idx="6">
                  <c:v>Canada</c:v>
                </c:pt>
                <c:pt idx="7">
                  <c:v>United States of America</c:v>
                </c:pt>
                <c:pt idx="8">
                  <c:v>Australia</c:v>
                </c:pt>
                <c:pt idx="9">
                  <c:v>Brazil</c:v>
                </c:pt>
                <c:pt idx="10">
                  <c:v>South Africa</c:v>
                </c:pt>
                <c:pt idx="11">
                  <c:v>Indonesia</c:v>
                </c:pt>
                <c:pt idx="12">
                  <c:v>Sri Lanka</c:v>
                </c:pt>
                <c:pt idx="13">
                  <c:v>India</c:v>
                </c:pt>
                <c:pt idx="14">
                  <c:v>Turkey</c:v>
                </c:pt>
              </c:strCache>
            </c:strRef>
          </c:cat>
          <c:val>
            <c:numRef>
              <c:f>'Dashboard requirements'!$Y$21:$Y$35</c:f>
              <c:numCache>
                <c:formatCode>"₹"\ #,##0</c:formatCode>
                <c:ptCount val="15"/>
                <c:pt idx="0">
                  <c:v>13238.75</c:v>
                </c:pt>
                <c:pt idx="1">
                  <c:v>9914.068181818182</c:v>
                </c:pt>
                <c:pt idx="2">
                  <c:v>5320.2631578947367</c:v>
                </c:pt>
                <c:pt idx="3">
                  <c:v>5115.9375</c:v>
                </c:pt>
                <c:pt idx="4">
                  <c:v>3827.5833333333335</c:v>
                </c:pt>
                <c:pt idx="5">
                  <c:v>3487.5</c:v>
                </c:pt>
                <c:pt idx="6">
                  <c:v>3081.25</c:v>
                </c:pt>
                <c:pt idx="7">
                  <c:v>2240</c:v>
                </c:pt>
                <c:pt idx="8">
                  <c:v>2047.0833333333333</c:v>
                </c:pt>
                <c:pt idx="9">
                  <c:v>2020</c:v>
                </c:pt>
                <c:pt idx="10">
                  <c:v>1888.8</c:v>
                </c:pt>
                <c:pt idx="11">
                  <c:v>1462.1904761904761</c:v>
                </c:pt>
                <c:pt idx="12">
                  <c:v>712.5</c:v>
                </c:pt>
                <c:pt idx="13">
                  <c:v>623.51092106783778</c:v>
                </c:pt>
                <c:pt idx="14">
                  <c:v>212.13235294117646</c:v>
                </c:pt>
              </c:numCache>
            </c:numRef>
          </c:val>
          <c:extLst>
            <c:ext xmlns:c16="http://schemas.microsoft.com/office/drawing/2014/chart" uri="{C3380CC4-5D6E-409C-BE32-E72D297353CC}">
              <c16:uniqueId val="{00000000-EFF2-4B94-AEA3-6614AC3D68F4}"/>
            </c:ext>
          </c:extLst>
        </c:ser>
        <c:dLbls>
          <c:showLegendKey val="0"/>
          <c:showVal val="0"/>
          <c:showCatName val="0"/>
          <c:showSerName val="0"/>
          <c:showPercent val="0"/>
          <c:showBubbleSize val="0"/>
        </c:dLbls>
        <c:gapWidth val="150"/>
        <c:shape val="box"/>
        <c:axId val="141491232"/>
        <c:axId val="141476352"/>
        <c:axId val="0"/>
      </c:bar3DChart>
      <c:catAx>
        <c:axId val="141491232"/>
        <c:scaling>
          <c:orientation val="minMax"/>
        </c:scaling>
        <c:delete val="0"/>
        <c:axPos val="b"/>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41476352"/>
        <c:crosses val="autoZero"/>
        <c:auto val="1"/>
        <c:lblAlgn val="ctr"/>
        <c:lblOffset val="100"/>
        <c:noMultiLvlLbl val="0"/>
      </c:catAx>
      <c:valAx>
        <c:axId val="141476352"/>
        <c:scaling>
          <c:orientation val="minMax"/>
        </c:scaling>
        <c:delete val="0"/>
        <c:axPos val="l"/>
        <c:numFmt formatCode="&quot;₹&quot;\ #,##0" sourceLinked="1"/>
        <c:majorTickMark val="out"/>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4149123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0">
          <a:schemeClr val="accent1">
            <a:lumMod val="0"/>
            <a:lumOff val="100000"/>
          </a:schemeClr>
        </a:gs>
        <a:gs pos="100000">
          <a:schemeClr val="accent1">
            <a:lumMod val="45000"/>
            <a:lumOff val="55000"/>
          </a:schemeClr>
        </a:gs>
        <a:gs pos="100000">
          <a:schemeClr val="accent1">
            <a:lumMod val="45000"/>
            <a:lumOff val="55000"/>
          </a:schemeClr>
        </a:gs>
        <a:gs pos="99000">
          <a:schemeClr val="accent1">
            <a:lumMod val="30000"/>
            <a:lumOff val="70000"/>
          </a:schemeClr>
        </a:gs>
      </a:gsLst>
      <a:lin ang="5400000" scaled="1"/>
    </a:gra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Analysis.xlsx]Dashboard requirements!PivotTable25</c:name>
    <c:fmtId val="9"/>
  </c:pivotSource>
  <c:chart>
    <c:title>
      <c:tx>
        <c:rich>
          <a:bodyPr rot="0" spcFirstLastPara="1" vertOverflow="ellipsis" vert="horz" wrap="square" anchor="ctr" anchorCtr="1"/>
          <a:lstStyle/>
          <a:p>
            <a:pPr>
              <a:defRPr sz="1400" b="0" i="0" u="none" strike="noStrike" kern="1200" spc="0" baseline="0">
                <a:solidFill>
                  <a:srgbClr val="C00000"/>
                </a:solidFill>
                <a:latin typeface="+mn-lt"/>
                <a:ea typeface="+mn-ea"/>
                <a:cs typeface="+mn-cs"/>
              </a:defRPr>
            </a:pPr>
            <a:r>
              <a:rPr lang="en-IN" b="1">
                <a:solidFill>
                  <a:srgbClr val="C00000"/>
                </a:solidFill>
              </a:rPr>
              <a:t>Top</a:t>
            </a:r>
            <a:r>
              <a:rPr lang="en-IN" b="1" baseline="0">
                <a:solidFill>
                  <a:srgbClr val="C00000"/>
                </a:solidFill>
              </a:rPr>
              <a:t> 7 Cusines</a:t>
            </a:r>
            <a:endParaRPr lang="en-IN" b="1">
              <a:solidFill>
                <a:srgbClr val="C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rgbClr val="C00000"/>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'Dashboard requirements'!$G$64</c:f>
              <c:strCache>
                <c:ptCount val="1"/>
                <c:pt idx="0">
                  <c:v>Total</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 requirements'!$F$65:$F$71</c:f>
              <c:strCache>
                <c:ptCount val="7"/>
                <c:pt idx="0">
                  <c:v>Cafe</c:v>
                </c:pt>
                <c:pt idx="1">
                  <c:v>Chinese</c:v>
                </c:pt>
                <c:pt idx="2">
                  <c:v>Fast Food</c:v>
                </c:pt>
                <c:pt idx="3">
                  <c:v>North Indian</c:v>
                </c:pt>
                <c:pt idx="4">
                  <c:v>North Indian, Chinese</c:v>
                </c:pt>
                <c:pt idx="5">
                  <c:v>North Indian, Mughlai</c:v>
                </c:pt>
                <c:pt idx="6">
                  <c:v>North Indian, Mughlai, Chinese</c:v>
                </c:pt>
              </c:strCache>
            </c:strRef>
          </c:cat>
          <c:val>
            <c:numRef>
              <c:f>'Dashboard requirements'!$G$65:$G$71</c:f>
              <c:numCache>
                <c:formatCode>General</c:formatCode>
                <c:ptCount val="7"/>
                <c:pt idx="0">
                  <c:v>30657</c:v>
                </c:pt>
                <c:pt idx="1">
                  <c:v>21925</c:v>
                </c:pt>
                <c:pt idx="2">
                  <c:v>17852</c:v>
                </c:pt>
                <c:pt idx="3">
                  <c:v>46241</c:v>
                </c:pt>
                <c:pt idx="4">
                  <c:v>42012</c:v>
                </c:pt>
                <c:pt idx="5">
                  <c:v>53747</c:v>
                </c:pt>
                <c:pt idx="6">
                  <c:v>20115</c:v>
                </c:pt>
              </c:numCache>
            </c:numRef>
          </c:val>
          <c:extLst>
            <c:ext xmlns:c16="http://schemas.microsoft.com/office/drawing/2014/chart" uri="{C3380CC4-5D6E-409C-BE32-E72D297353CC}">
              <c16:uniqueId val="{00000000-4992-4F74-8DFD-9FA3FA237FD6}"/>
            </c:ext>
          </c:extLst>
        </c:ser>
        <c:dLbls>
          <c:dLblPos val="outEnd"/>
          <c:showLegendKey val="0"/>
          <c:showVal val="1"/>
          <c:showCatName val="0"/>
          <c:showSerName val="0"/>
          <c:showPercent val="0"/>
          <c:showBubbleSize val="0"/>
        </c:dLbls>
        <c:gapWidth val="182"/>
        <c:axId val="1880401952"/>
        <c:axId val="1880400512"/>
      </c:barChart>
      <c:catAx>
        <c:axId val="1880401952"/>
        <c:scaling>
          <c:orientation val="minMax"/>
        </c:scaling>
        <c:delete val="0"/>
        <c:axPos val="l"/>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1880400512"/>
        <c:crosses val="autoZero"/>
        <c:auto val="1"/>
        <c:lblAlgn val="ctr"/>
        <c:lblOffset val="100"/>
        <c:noMultiLvlLbl val="0"/>
      </c:catAx>
      <c:valAx>
        <c:axId val="1880400512"/>
        <c:scaling>
          <c:orientation val="minMax"/>
        </c:scaling>
        <c:delete val="1"/>
        <c:axPos val="b"/>
        <c:numFmt formatCode="General" sourceLinked="1"/>
        <c:majorTickMark val="out"/>
        <c:minorTickMark val="none"/>
        <c:tickLblPos val="nextTo"/>
        <c:crossAx val="18804019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[Zomato Analysis.xlsx]Dashboard requirements!PivotTable24</c:name>
    <c:fmtId val="10"/>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rgbClr val="C00000"/>
                </a:solidFill>
              </a:rPr>
              <a:t>Number</a:t>
            </a:r>
            <a:r>
              <a:rPr lang="en-IN" b="1" baseline="0">
                <a:solidFill>
                  <a:srgbClr val="C00000"/>
                </a:solidFill>
              </a:rPr>
              <a:t> of Restaurants vs Average Ratings</a:t>
            </a:r>
            <a:endParaRPr lang="en-IN" b="1">
              <a:solidFill>
                <a:srgbClr val="C00000"/>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'Dashboard requirements'!$G$40</c:f>
              <c:strCache>
                <c:ptCount val="1"/>
                <c:pt idx="0">
                  <c:v>Number of Restaurants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 requirements'!$F$41:$F$55</c:f>
              <c:strCache>
                <c:ptCount val="15"/>
                <c:pt idx="0">
                  <c:v>Canada</c:v>
                </c:pt>
                <c:pt idx="1">
                  <c:v>Qatar</c:v>
                </c:pt>
                <c:pt idx="2">
                  <c:v>Singapore</c:v>
                </c:pt>
                <c:pt idx="3">
                  <c:v>Sri Lanka</c:v>
                </c:pt>
                <c:pt idx="4">
                  <c:v>Indonesia</c:v>
                </c:pt>
                <c:pt idx="5">
                  <c:v>Philippines</c:v>
                </c:pt>
                <c:pt idx="6">
                  <c:v>Australia</c:v>
                </c:pt>
                <c:pt idx="7">
                  <c:v>Turkey</c:v>
                </c:pt>
                <c:pt idx="8">
                  <c:v>New Zealand</c:v>
                </c:pt>
                <c:pt idx="9">
                  <c:v>Brazil</c:v>
                </c:pt>
                <c:pt idx="10">
                  <c:v>United Arab Emirates</c:v>
                </c:pt>
                <c:pt idx="11">
                  <c:v>South Africa</c:v>
                </c:pt>
                <c:pt idx="12">
                  <c:v>United Kingdom</c:v>
                </c:pt>
                <c:pt idx="13">
                  <c:v>United States of America</c:v>
                </c:pt>
                <c:pt idx="14">
                  <c:v>India</c:v>
                </c:pt>
              </c:strCache>
            </c:strRef>
          </c:cat>
          <c:val>
            <c:numRef>
              <c:f>'Dashboard requirements'!$G$41:$G$55</c:f>
              <c:numCache>
                <c:formatCode>General</c:formatCode>
                <c:ptCount val="15"/>
                <c:pt idx="0">
                  <c:v>4</c:v>
                </c:pt>
                <c:pt idx="1">
                  <c:v>19</c:v>
                </c:pt>
                <c:pt idx="2">
                  <c:v>20</c:v>
                </c:pt>
                <c:pt idx="3">
                  <c:v>20</c:v>
                </c:pt>
                <c:pt idx="4">
                  <c:v>21</c:v>
                </c:pt>
                <c:pt idx="5">
                  <c:v>22</c:v>
                </c:pt>
                <c:pt idx="6">
                  <c:v>24</c:v>
                </c:pt>
                <c:pt idx="7">
                  <c:v>34</c:v>
                </c:pt>
                <c:pt idx="8">
                  <c:v>40</c:v>
                </c:pt>
                <c:pt idx="9">
                  <c:v>60</c:v>
                </c:pt>
                <c:pt idx="10">
                  <c:v>60</c:v>
                </c:pt>
                <c:pt idx="11">
                  <c:v>60</c:v>
                </c:pt>
                <c:pt idx="12">
                  <c:v>80</c:v>
                </c:pt>
                <c:pt idx="13">
                  <c:v>425</c:v>
                </c:pt>
                <c:pt idx="14">
                  <c:v>8653</c:v>
                </c:pt>
              </c:numCache>
            </c:numRef>
          </c:val>
          <c:extLst>
            <c:ext xmlns:c16="http://schemas.microsoft.com/office/drawing/2014/chart" uri="{C3380CC4-5D6E-409C-BE32-E72D297353CC}">
              <c16:uniqueId val="{00000000-FE54-4C5E-902D-3BD6E13B15C6}"/>
            </c:ext>
          </c:extLst>
        </c:ser>
        <c:dLbls>
          <c:showLegendKey val="0"/>
          <c:showVal val="1"/>
          <c:showCatName val="0"/>
          <c:showSerName val="0"/>
          <c:showPercent val="0"/>
          <c:showBubbleSize val="0"/>
        </c:dLbls>
        <c:gapWidth val="219"/>
        <c:overlap val="-27"/>
        <c:axId val="1880348672"/>
        <c:axId val="1880370752"/>
      </c:barChart>
      <c:lineChart>
        <c:grouping val="standard"/>
        <c:varyColors val="0"/>
        <c:ser>
          <c:idx val="1"/>
          <c:order val="1"/>
          <c:tx>
            <c:strRef>
              <c:f>'Dashboard requirements'!$H$40</c:f>
              <c:strCache>
                <c:ptCount val="1"/>
                <c:pt idx="0">
                  <c:v>Average of Rating</c:v>
                </c:pt>
              </c:strCache>
            </c:strRef>
          </c:tx>
          <c:spPr>
            <a:ln w="28575" cap="rnd">
              <a:solidFill>
                <a:schemeClr val="accent2"/>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'Dashboard requirements'!$F$41:$F$55</c:f>
              <c:strCache>
                <c:ptCount val="15"/>
                <c:pt idx="0">
                  <c:v>Canada</c:v>
                </c:pt>
                <c:pt idx="1">
                  <c:v>Qatar</c:v>
                </c:pt>
                <c:pt idx="2">
                  <c:v>Singapore</c:v>
                </c:pt>
                <c:pt idx="3">
                  <c:v>Sri Lanka</c:v>
                </c:pt>
                <c:pt idx="4">
                  <c:v>Indonesia</c:v>
                </c:pt>
                <c:pt idx="5">
                  <c:v>Philippines</c:v>
                </c:pt>
                <c:pt idx="6">
                  <c:v>Australia</c:v>
                </c:pt>
                <c:pt idx="7">
                  <c:v>Turkey</c:v>
                </c:pt>
                <c:pt idx="8">
                  <c:v>New Zealand</c:v>
                </c:pt>
                <c:pt idx="9">
                  <c:v>Brazil</c:v>
                </c:pt>
                <c:pt idx="10">
                  <c:v>United Arab Emirates</c:v>
                </c:pt>
                <c:pt idx="11">
                  <c:v>South Africa</c:v>
                </c:pt>
                <c:pt idx="12">
                  <c:v>United Kingdom</c:v>
                </c:pt>
                <c:pt idx="13">
                  <c:v>United States of America</c:v>
                </c:pt>
                <c:pt idx="14">
                  <c:v>India</c:v>
                </c:pt>
              </c:strCache>
            </c:strRef>
          </c:cat>
          <c:val>
            <c:numRef>
              <c:f>'Dashboard requirements'!$H$41:$H$55</c:f>
              <c:numCache>
                <c:formatCode>0.0</c:formatCode>
                <c:ptCount val="15"/>
                <c:pt idx="0">
                  <c:v>3.5750000000000002</c:v>
                </c:pt>
                <c:pt idx="1">
                  <c:v>4.0736842105263156</c:v>
                </c:pt>
                <c:pt idx="2">
                  <c:v>3.5750000000000002</c:v>
                </c:pt>
                <c:pt idx="3">
                  <c:v>3.87</c:v>
                </c:pt>
                <c:pt idx="4">
                  <c:v>4.295238095238096</c:v>
                </c:pt>
                <c:pt idx="5">
                  <c:v>4.4681818181818187</c:v>
                </c:pt>
                <c:pt idx="6">
                  <c:v>3.6583333333333337</c:v>
                </c:pt>
                <c:pt idx="7">
                  <c:v>4.3</c:v>
                </c:pt>
                <c:pt idx="8">
                  <c:v>4.2624999999999993</c:v>
                </c:pt>
                <c:pt idx="9">
                  <c:v>3.8466666666666667</c:v>
                </c:pt>
                <c:pt idx="10">
                  <c:v>4.2333333333333352</c:v>
                </c:pt>
                <c:pt idx="11">
                  <c:v>4.2100000000000009</c:v>
                </c:pt>
                <c:pt idx="12">
                  <c:v>4.0999999999999996</c:v>
                </c:pt>
                <c:pt idx="13">
                  <c:v>4.0143529411764671</c:v>
                </c:pt>
                <c:pt idx="14">
                  <c:v>2.7706691320929169</c:v>
                </c:pt>
              </c:numCache>
            </c:numRef>
          </c:val>
          <c:smooth val="0"/>
          <c:extLst>
            <c:ext xmlns:c16="http://schemas.microsoft.com/office/drawing/2014/chart" uri="{C3380CC4-5D6E-409C-BE32-E72D297353CC}">
              <c16:uniqueId val="{00000001-FE54-4C5E-902D-3BD6E13B15C6}"/>
            </c:ext>
          </c:extLst>
        </c:ser>
        <c:dLbls>
          <c:showLegendKey val="0"/>
          <c:showVal val="1"/>
          <c:showCatName val="0"/>
          <c:showSerName val="0"/>
          <c:showPercent val="0"/>
          <c:showBubbleSize val="0"/>
        </c:dLbls>
        <c:marker val="1"/>
        <c:smooth val="0"/>
        <c:axId val="1880386112"/>
        <c:axId val="1880385632"/>
      </c:lineChart>
      <c:catAx>
        <c:axId val="188034867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880370752"/>
        <c:crosses val="autoZero"/>
        <c:auto val="1"/>
        <c:lblAlgn val="ctr"/>
        <c:lblOffset val="100"/>
        <c:noMultiLvlLbl val="0"/>
      </c:catAx>
      <c:valAx>
        <c:axId val="1880370752"/>
        <c:scaling>
          <c:orientation val="minMax"/>
          <c:max val="500"/>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348672"/>
        <c:crosses val="autoZero"/>
        <c:crossBetween val="between"/>
        <c:majorUnit val="100"/>
      </c:valAx>
      <c:valAx>
        <c:axId val="1880385632"/>
        <c:scaling>
          <c:orientation val="minMax"/>
        </c:scaling>
        <c:delete val="0"/>
        <c:axPos val="r"/>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80386112"/>
        <c:crosses val="max"/>
        <c:crossBetween val="between"/>
        <c:majorUnit val="1"/>
      </c:valAx>
      <c:catAx>
        <c:axId val="1880386112"/>
        <c:scaling>
          <c:orientation val="minMax"/>
        </c:scaling>
        <c:delete val="1"/>
        <c:axPos val="b"/>
        <c:numFmt formatCode="General" sourceLinked="1"/>
        <c:majorTickMark val="out"/>
        <c:minorTickMark val="none"/>
        <c:tickLblPos val="nextTo"/>
        <c:crossAx val="1880385632"/>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a:gsLst>
        <a:gs pos="8000">
          <a:schemeClr val="accent1">
            <a:lumMod val="0"/>
            <a:lumOff val="100000"/>
          </a:schemeClr>
        </a:gs>
        <a:gs pos="100000">
          <a:schemeClr val="accent1">
            <a:lumMod val="45000"/>
            <a:lumOff val="55000"/>
          </a:schemeClr>
        </a:gs>
        <a:gs pos="100000">
          <a:schemeClr val="accent1">
            <a:lumMod val="45000"/>
            <a:lumOff val="55000"/>
          </a:schemeClr>
        </a:gs>
        <a:gs pos="95000">
          <a:schemeClr val="accent1">
            <a:lumMod val="30000"/>
            <a:lumOff val="70000"/>
          </a:schemeClr>
        </a:gs>
      </a:gsLst>
      <a:lin ang="5400000" scaled="1"/>
    </a:gradFill>
    <a:ln w="9525" cap="flat" cmpd="sng" algn="ctr">
      <a:no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B9EE-A09D-49BB-8ACD-CB82FD856EE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IN"/>
          </a:p>
        </p:txBody>
      </p:sp>
      <p:sp>
        <p:nvSpPr>
          <p:cNvPr id="3" name="Subtitle 2">
            <a:extLst>
              <a:ext uri="{FF2B5EF4-FFF2-40B4-BE49-F238E27FC236}">
                <a16:creationId xmlns:a16="http://schemas.microsoft.com/office/drawing/2014/main" id="{A08A6C7C-498B-4A11-BF86-2015A2A1E0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IN"/>
          </a:p>
        </p:txBody>
      </p:sp>
      <p:sp>
        <p:nvSpPr>
          <p:cNvPr id="4" name="Date Placeholder 3">
            <a:extLst>
              <a:ext uri="{FF2B5EF4-FFF2-40B4-BE49-F238E27FC236}">
                <a16:creationId xmlns:a16="http://schemas.microsoft.com/office/drawing/2014/main" id="{54EAE000-92C3-4027-909A-CF920A54E74F}"/>
              </a:ext>
            </a:extLst>
          </p:cNvPr>
          <p:cNvSpPr>
            <a:spLocks noGrp="1"/>
          </p:cNvSpPr>
          <p:nvPr>
            <p:ph type="dt" sz="half" idx="10"/>
          </p:nvPr>
        </p:nvSpPr>
        <p:spPr/>
        <p:txBody>
          <a:bodyPr/>
          <a:lstStyle/>
          <a:p>
            <a:fld id="{6B1E8B76-46BD-430E-BC52-1B4101F637C9}" type="datetimeFigureOut">
              <a:rPr lang="en-IN" smtClean="0"/>
              <a:t>24-01-2025</a:t>
            </a:fld>
            <a:endParaRPr lang="en-IN" dirty="0"/>
          </a:p>
        </p:txBody>
      </p:sp>
      <p:sp>
        <p:nvSpPr>
          <p:cNvPr id="5" name="Footer Placeholder 4">
            <a:extLst>
              <a:ext uri="{FF2B5EF4-FFF2-40B4-BE49-F238E27FC236}">
                <a16:creationId xmlns:a16="http://schemas.microsoft.com/office/drawing/2014/main" id="{65BE6812-12FE-46BD-9F43-1DEE7A8E3B54}"/>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4F52B6B-496D-4460-8402-0403E4C75838}"/>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42001203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80C8C-26E1-4DDA-B071-3ED2D897D1BC}"/>
              </a:ext>
            </a:extLst>
          </p:cNvPr>
          <p:cNvSpPr>
            <a:spLocks noGrp="1"/>
          </p:cNvSpPr>
          <p:nvPr>
            <p:ph type="title"/>
          </p:nvPr>
        </p:nvSpPr>
        <p:spPr/>
        <p:txBody>
          <a:bodyPr/>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C6659388-72FB-4915-9B16-2C074040586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9B2361F-5855-46E0-BCA1-8577566C778E}"/>
              </a:ext>
            </a:extLst>
          </p:cNvPr>
          <p:cNvSpPr>
            <a:spLocks noGrp="1"/>
          </p:cNvSpPr>
          <p:nvPr>
            <p:ph type="dt" sz="half" idx="10"/>
          </p:nvPr>
        </p:nvSpPr>
        <p:spPr/>
        <p:txBody>
          <a:bodyPr/>
          <a:lstStyle/>
          <a:p>
            <a:fld id="{6B1E8B76-46BD-430E-BC52-1B4101F637C9}" type="datetimeFigureOut">
              <a:rPr lang="en-IN" smtClean="0"/>
              <a:t>24-01-2025</a:t>
            </a:fld>
            <a:endParaRPr lang="en-IN" dirty="0"/>
          </a:p>
        </p:txBody>
      </p:sp>
      <p:sp>
        <p:nvSpPr>
          <p:cNvPr id="5" name="Footer Placeholder 4">
            <a:extLst>
              <a:ext uri="{FF2B5EF4-FFF2-40B4-BE49-F238E27FC236}">
                <a16:creationId xmlns:a16="http://schemas.microsoft.com/office/drawing/2014/main" id="{03703B09-DA23-476D-A82A-B624A796C9F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7D4EB09D-3072-4C67-A406-EDFF496123DE}"/>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1099993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E3DE4B-2FE0-4FF2-AFD0-9AF8EFB5EE6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IN"/>
          </a:p>
        </p:txBody>
      </p:sp>
      <p:sp>
        <p:nvSpPr>
          <p:cNvPr id="3" name="Vertical Text Placeholder 2">
            <a:extLst>
              <a:ext uri="{FF2B5EF4-FFF2-40B4-BE49-F238E27FC236}">
                <a16:creationId xmlns:a16="http://schemas.microsoft.com/office/drawing/2014/main" id="{AD8C811A-F81F-430F-AC2A-9202B7FDB2F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69D95DE6-2772-4F0A-BF50-EB0EAF059ADB}"/>
              </a:ext>
            </a:extLst>
          </p:cNvPr>
          <p:cNvSpPr>
            <a:spLocks noGrp="1"/>
          </p:cNvSpPr>
          <p:nvPr>
            <p:ph type="dt" sz="half" idx="10"/>
          </p:nvPr>
        </p:nvSpPr>
        <p:spPr/>
        <p:txBody>
          <a:bodyPr/>
          <a:lstStyle/>
          <a:p>
            <a:fld id="{6B1E8B76-46BD-430E-BC52-1B4101F637C9}" type="datetimeFigureOut">
              <a:rPr lang="en-IN" smtClean="0"/>
              <a:t>24-01-2025</a:t>
            </a:fld>
            <a:endParaRPr lang="en-IN" dirty="0"/>
          </a:p>
        </p:txBody>
      </p:sp>
      <p:sp>
        <p:nvSpPr>
          <p:cNvPr id="5" name="Footer Placeholder 4">
            <a:extLst>
              <a:ext uri="{FF2B5EF4-FFF2-40B4-BE49-F238E27FC236}">
                <a16:creationId xmlns:a16="http://schemas.microsoft.com/office/drawing/2014/main" id="{3F7FB603-A378-4D3B-84A4-E12743E7EE5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396C3861-BA40-43D1-951D-C2B2EB40D7CF}"/>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2222663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D7EC07-C5DC-485D-B1CE-974D1B96B143}"/>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4D23C837-4367-408D-AE81-5FB43CCA5DD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EB110789-54D0-40B8-B41D-A5641B8DA3FA}"/>
              </a:ext>
            </a:extLst>
          </p:cNvPr>
          <p:cNvSpPr>
            <a:spLocks noGrp="1"/>
          </p:cNvSpPr>
          <p:nvPr>
            <p:ph type="dt" sz="half" idx="10"/>
          </p:nvPr>
        </p:nvSpPr>
        <p:spPr/>
        <p:txBody>
          <a:bodyPr/>
          <a:lstStyle/>
          <a:p>
            <a:fld id="{6B1E8B76-46BD-430E-BC52-1B4101F637C9}" type="datetimeFigureOut">
              <a:rPr lang="en-IN" smtClean="0"/>
              <a:t>24-01-2025</a:t>
            </a:fld>
            <a:endParaRPr lang="en-IN" dirty="0"/>
          </a:p>
        </p:txBody>
      </p:sp>
      <p:sp>
        <p:nvSpPr>
          <p:cNvPr id="5" name="Footer Placeholder 4">
            <a:extLst>
              <a:ext uri="{FF2B5EF4-FFF2-40B4-BE49-F238E27FC236}">
                <a16:creationId xmlns:a16="http://schemas.microsoft.com/office/drawing/2014/main" id="{E945B4B2-493D-451B-A41D-7BFCE33C407A}"/>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E60B4270-1D13-4661-96C1-382BF7A67CE2}"/>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23492904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0A32C-7B07-47AD-B272-E8FCD4C0AA1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IN"/>
          </a:p>
        </p:txBody>
      </p:sp>
      <p:sp>
        <p:nvSpPr>
          <p:cNvPr id="3" name="Text Placeholder 2">
            <a:extLst>
              <a:ext uri="{FF2B5EF4-FFF2-40B4-BE49-F238E27FC236}">
                <a16:creationId xmlns:a16="http://schemas.microsoft.com/office/drawing/2014/main" id="{747FDAE8-C9D8-4FF8-853D-43EA3DD5EF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807C8A1-3EFE-4821-AE76-332AE709447D}"/>
              </a:ext>
            </a:extLst>
          </p:cNvPr>
          <p:cNvSpPr>
            <a:spLocks noGrp="1"/>
          </p:cNvSpPr>
          <p:nvPr>
            <p:ph type="dt" sz="half" idx="10"/>
          </p:nvPr>
        </p:nvSpPr>
        <p:spPr/>
        <p:txBody>
          <a:bodyPr/>
          <a:lstStyle/>
          <a:p>
            <a:fld id="{6B1E8B76-46BD-430E-BC52-1B4101F637C9}" type="datetimeFigureOut">
              <a:rPr lang="en-IN" smtClean="0"/>
              <a:t>24-01-2025</a:t>
            </a:fld>
            <a:endParaRPr lang="en-IN" dirty="0"/>
          </a:p>
        </p:txBody>
      </p:sp>
      <p:sp>
        <p:nvSpPr>
          <p:cNvPr id="5" name="Footer Placeholder 4">
            <a:extLst>
              <a:ext uri="{FF2B5EF4-FFF2-40B4-BE49-F238E27FC236}">
                <a16:creationId xmlns:a16="http://schemas.microsoft.com/office/drawing/2014/main" id="{A6ECC6D1-F358-4776-823D-4608DAA4B6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90A7E185-6FEE-467C-92A1-77A50C85B104}"/>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3113678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EFEE4-1E00-459D-9BC3-03AD4E0E5A05}"/>
              </a:ext>
            </a:extLst>
          </p:cNvPr>
          <p:cNvSpPr>
            <a:spLocks noGrp="1"/>
          </p:cNvSpPr>
          <p:nvPr>
            <p:ph type="title"/>
          </p:nvPr>
        </p:nvSpPr>
        <p:spPr/>
        <p:txBody>
          <a:bodyPr/>
          <a:lstStyle/>
          <a:p>
            <a:r>
              <a:rPr lang="en-GB"/>
              <a:t>Click to edit Master title style</a:t>
            </a:r>
            <a:endParaRPr lang="en-IN"/>
          </a:p>
        </p:txBody>
      </p:sp>
      <p:sp>
        <p:nvSpPr>
          <p:cNvPr id="3" name="Content Placeholder 2">
            <a:extLst>
              <a:ext uri="{FF2B5EF4-FFF2-40B4-BE49-F238E27FC236}">
                <a16:creationId xmlns:a16="http://schemas.microsoft.com/office/drawing/2014/main" id="{56355FE4-ACC4-4C04-8911-0A21364A35F5}"/>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Content Placeholder 3">
            <a:extLst>
              <a:ext uri="{FF2B5EF4-FFF2-40B4-BE49-F238E27FC236}">
                <a16:creationId xmlns:a16="http://schemas.microsoft.com/office/drawing/2014/main" id="{6B1DE1F9-1955-4254-AEFD-DFEB777AC67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Date Placeholder 4">
            <a:extLst>
              <a:ext uri="{FF2B5EF4-FFF2-40B4-BE49-F238E27FC236}">
                <a16:creationId xmlns:a16="http://schemas.microsoft.com/office/drawing/2014/main" id="{F3E7CC21-755E-4A4A-A820-414BB5A2346D}"/>
              </a:ext>
            </a:extLst>
          </p:cNvPr>
          <p:cNvSpPr>
            <a:spLocks noGrp="1"/>
          </p:cNvSpPr>
          <p:nvPr>
            <p:ph type="dt" sz="half" idx="10"/>
          </p:nvPr>
        </p:nvSpPr>
        <p:spPr/>
        <p:txBody>
          <a:bodyPr/>
          <a:lstStyle/>
          <a:p>
            <a:fld id="{6B1E8B76-46BD-430E-BC52-1B4101F637C9}" type="datetimeFigureOut">
              <a:rPr lang="en-IN" smtClean="0"/>
              <a:t>24-01-2025</a:t>
            </a:fld>
            <a:endParaRPr lang="en-IN" dirty="0"/>
          </a:p>
        </p:txBody>
      </p:sp>
      <p:sp>
        <p:nvSpPr>
          <p:cNvPr id="6" name="Footer Placeholder 5">
            <a:extLst>
              <a:ext uri="{FF2B5EF4-FFF2-40B4-BE49-F238E27FC236}">
                <a16:creationId xmlns:a16="http://schemas.microsoft.com/office/drawing/2014/main" id="{5034FBA9-DA4F-4F1C-89F4-F06019B39E6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6F1E8F9D-D9AA-4423-B2A7-195CBE284870}"/>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5066049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EF9BD-B0C4-466A-B93A-5CC36DA1906E}"/>
              </a:ext>
            </a:extLst>
          </p:cNvPr>
          <p:cNvSpPr>
            <a:spLocks noGrp="1"/>
          </p:cNvSpPr>
          <p:nvPr>
            <p:ph type="title"/>
          </p:nvPr>
        </p:nvSpPr>
        <p:spPr>
          <a:xfrm>
            <a:off x="839788" y="365125"/>
            <a:ext cx="10515600" cy="1325563"/>
          </a:xfrm>
        </p:spPr>
        <p:txBody>
          <a:bodyPr/>
          <a:lstStyle/>
          <a:p>
            <a:r>
              <a:rPr lang="en-GB"/>
              <a:t>Click to edit Master title style</a:t>
            </a:r>
            <a:endParaRPr lang="en-IN"/>
          </a:p>
        </p:txBody>
      </p:sp>
      <p:sp>
        <p:nvSpPr>
          <p:cNvPr id="3" name="Text Placeholder 2">
            <a:extLst>
              <a:ext uri="{FF2B5EF4-FFF2-40B4-BE49-F238E27FC236}">
                <a16:creationId xmlns:a16="http://schemas.microsoft.com/office/drawing/2014/main" id="{B214FA1D-C785-4335-A2AD-EDDB4182B3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06236E1-0FBF-4316-9ACB-DE9802B0FE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5" name="Text Placeholder 4">
            <a:extLst>
              <a:ext uri="{FF2B5EF4-FFF2-40B4-BE49-F238E27FC236}">
                <a16:creationId xmlns:a16="http://schemas.microsoft.com/office/drawing/2014/main" id="{1C2F7FAD-E7DA-4720-8857-F097CD6CFE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1A0CFF08-8E2B-472C-B293-405DC42271D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7" name="Date Placeholder 6">
            <a:extLst>
              <a:ext uri="{FF2B5EF4-FFF2-40B4-BE49-F238E27FC236}">
                <a16:creationId xmlns:a16="http://schemas.microsoft.com/office/drawing/2014/main" id="{AC786FFD-9656-453B-955F-FD3FAA2E635D}"/>
              </a:ext>
            </a:extLst>
          </p:cNvPr>
          <p:cNvSpPr>
            <a:spLocks noGrp="1"/>
          </p:cNvSpPr>
          <p:nvPr>
            <p:ph type="dt" sz="half" idx="10"/>
          </p:nvPr>
        </p:nvSpPr>
        <p:spPr/>
        <p:txBody>
          <a:bodyPr/>
          <a:lstStyle/>
          <a:p>
            <a:fld id="{6B1E8B76-46BD-430E-BC52-1B4101F637C9}" type="datetimeFigureOut">
              <a:rPr lang="en-IN" smtClean="0"/>
              <a:t>24-01-2025</a:t>
            </a:fld>
            <a:endParaRPr lang="en-IN" dirty="0"/>
          </a:p>
        </p:txBody>
      </p:sp>
      <p:sp>
        <p:nvSpPr>
          <p:cNvPr id="8" name="Footer Placeholder 7">
            <a:extLst>
              <a:ext uri="{FF2B5EF4-FFF2-40B4-BE49-F238E27FC236}">
                <a16:creationId xmlns:a16="http://schemas.microsoft.com/office/drawing/2014/main" id="{22F31567-1C55-426A-BB7A-90D4B18227D1}"/>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DD31F070-CC10-4EC9-9593-3BC4E721BBE1}"/>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390072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9F28B-508A-4945-A98F-B555CAF89EB9}"/>
              </a:ext>
            </a:extLst>
          </p:cNvPr>
          <p:cNvSpPr>
            <a:spLocks noGrp="1"/>
          </p:cNvSpPr>
          <p:nvPr>
            <p:ph type="title"/>
          </p:nvPr>
        </p:nvSpPr>
        <p:spPr/>
        <p:txBody>
          <a:bodyPr/>
          <a:lstStyle/>
          <a:p>
            <a:r>
              <a:rPr lang="en-GB"/>
              <a:t>Click to edit Master title style</a:t>
            </a:r>
            <a:endParaRPr lang="en-IN"/>
          </a:p>
        </p:txBody>
      </p:sp>
      <p:sp>
        <p:nvSpPr>
          <p:cNvPr id="3" name="Date Placeholder 2">
            <a:extLst>
              <a:ext uri="{FF2B5EF4-FFF2-40B4-BE49-F238E27FC236}">
                <a16:creationId xmlns:a16="http://schemas.microsoft.com/office/drawing/2014/main" id="{C239794F-E265-41C3-84EF-640A22AB62AD}"/>
              </a:ext>
            </a:extLst>
          </p:cNvPr>
          <p:cNvSpPr>
            <a:spLocks noGrp="1"/>
          </p:cNvSpPr>
          <p:nvPr>
            <p:ph type="dt" sz="half" idx="10"/>
          </p:nvPr>
        </p:nvSpPr>
        <p:spPr/>
        <p:txBody>
          <a:bodyPr/>
          <a:lstStyle/>
          <a:p>
            <a:fld id="{6B1E8B76-46BD-430E-BC52-1B4101F637C9}" type="datetimeFigureOut">
              <a:rPr lang="en-IN" smtClean="0"/>
              <a:t>24-01-2025</a:t>
            </a:fld>
            <a:endParaRPr lang="en-IN" dirty="0"/>
          </a:p>
        </p:txBody>
      </p:sp>
      <p:sp>
        <p:nvSpPr>
          <p:cNvPr id="4" name="Footer Placeholder 3">
            <a:extLst>
              <a:ext uri="{FF2B5EF4-FFF2-40B4-BE49-F238E27FC236}">
                <a16:creationId xmlns:a16="http://schemas.microsoft.com/office/drawing/2014/main" id="{197C32A0-2AE6-46DC-8F0E-09433C96F03B}"/>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6C1C3B35-87D3-44CC-BE64-9FB4682D8E9B}"/>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12619908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C19902-35CB-42B8-B371-70AE5450F4D7}"/>
              </a:ext>
            </a:extLst>
          </p:cNvPr>
          <p:cNvSpPr>
            <a:spLocks noGrp="1"/>
          </p:cNvSpPr>
          <p:nvPr>
            <p:ph type="dt" sz="half" idx="10"/>
          </p:nvPr>
        </p:nvSpPr>
        <p:spPr/>
        <p:txBody>
          <a:bodyPr/>
          <a:lstStyle/>
          <a:p>
            <a:fld id="{6B1E8B76-46BD-430E-BC52-1B4101F637C9}" type="datetimeFigureOut">
              <a:rPr lang="en-IN" smtClean="0"/>
              <a:t>24-01-2025</a:t>
            </a:fld>
            <a:endParaRPr lang="en-IN" dirty="0"/>
          </a:p>
        </p:txBody>
      </p:sp>
      <p:sp>
        <p:nvSpPr>
          <p:cNvPr id="3" name="Footer Placeholder 2">
            <a:extLst>
              <a:ext uri="{FF2B5EF4-FFF2-40B4-BE49-F238E27FC236}">
                <a16:creationId xmlns:a16="http://schemas.microsoft.com/office/drawing/2014/main" id="{C180D183-359D-47A7-AFF7-15DA8DC9F496}"/>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508B3D8D-0726-4038-901B-2A85081EA575}"/>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3095128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274C9-F5C4-43A8-964E-3F7F67AB45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Content Placeholder 2">
            <a:extLst>
              <a:ext uri="{FF2B5EF4-FFF2-40B4-BE49-F238E27FC236}">
                <a16:creationId xmlns:a16="http://schemas.microsoft.com/office/drawing/2014/main" id="{01BFD81A-2C7B-4EA8-8C8B-B79D134897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Text Placeholder 3">
            <a:extLst>
              <a:ext uri="{FF2B5EF4-FFF2-40B4-BE49-F238E27FC236}">
                <a16:creationId xmlns:a16="http://schemas.microsoft.com/office/drawing/2014/main" id="{5A22FF3B-E6E7-46B5-9910-687A281C57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AD790D1-47F6-4D08-B6ED-0F483B94CD8B}"/>
              </a:ext>
            </a:extLst>
          </p:cNvPr>
          <p:cNvSpPr>
            <a:spLocks noGrp="1"/>
          </p:cNvSpPr>
          <p:nvPr>
            <p:ph type="dt" sz="half" idx="10"/>
          </p:nvPr>
        </p:nvSpPr>
        <p:spPr/>
        <p:txBody>
          <a:bodyPr/>
          <a:lstStyle/>
          <a:p>
            <a:fld id="{6B1E8B76-46BD-430E-BC52-1B4101F637C9}" type="datetimeFigureOut">
              <a:rPr lang="en-IN" smtClean="0"/>
              <a:t>24-01-2025</a:t>
            </a:fld>
            <a:endParaRPr lang="en-IN" dirty="0"/>
          </a:p>
        </p:txBody>
      </p:sp>
      <p:sp>
        <p:nvSpPr>
          <p:cNvPr id="6" name="Footer Placeholder 5">
            <a:extLst>
              <a:ext uri="{FF2B5EF4-FFF2-40B4-BE49-F238E27FC236}">
                <a16:creationId xmlns:a16="http://schemas.microsoft.com/office/drawing/2014/main" id="{0EAE9D55-EAE7-469A-842C-39DB0602010F}"/>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205F43E-B192-4682-BF71-5B310412782A}"/>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3138601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9C9FC-810E-4232-A181-552EA08898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IN"/>
          </a:p>
        </p:txBody>
      </p:sp>
      <p:sp>
        <p:nvSpPr>
          <p:cNvPr id="3" name="Picture Placeholder 2">
            <a:extLst>
              <a:ext uri="{FF2B5EF4-FFF2-40B4-BE49-F238E27FC236}">
                <a16:creationId xmlns:a16="http://schemas.microsoft.com/office/drawing/2014/main" id="{4D491B2D-04A8-4EA6-9DF6-7A6171CD50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a:extLst>
              <a:ext uri="{FF2B5EF4-FFF2-40B4-BE49-F238E27FC236}">
                <a16:creationId xmlns:a16="http://schemas.microsoft.com/office/drawing/2014/main" id="{0137DEC7-7D41-47E0-9573-522BEADA360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445CF33-DE71-4E98-9D65-DF40BEAACFE8}"/>
              </a:ext>
            </a:extLst>
          </p:cNvPr>
          <p:cNvSpPr>
            <a:spLocks noGrp="1"/>
          </p:cNvSpPr>
          <p:nvPr>
            <p:ph type="dt" sz="half" idx="10"/>
          </p:nvPr>
        </p:nvSpPr>
        <p:spPr/>
        <p:txBody>
          <a:bodyPr/>
          <a:lstStyle/>
          <a:p>
            <a:fld id="{6B1E8B76-46BD-430E-BC52-1B4101F637C9}" type="datetimeFigureOut">
              <a:rPr lang="en-IN" smtClean="0"/>
              <a:t>24-01-2025</a:t>
            </a:fld>
            <a:endParaRPr lang="en-IN" dirty="0"/>
          </a:p>
        </p:txBody>
      </p:sp>
      <p:sp>
        <p:nvSpPr>
          <p:cNvPr id="6" name="Footer Placeholder 5">
            <a:extLst>
              <a:ext uri="{FF2B5EF4-FFF2-40B4-BE49-F238E27FC236}">
                <a16:creationId xmlns:a16="http://schemas.microsoft.com/office/drawing/2014/main" id="{E31E9CD9-49D4-47B9-98B2-786802F962BB}"/>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994AAABD-9799-40EF-A609-3583588D6F0F}"/>
              </a:ext>
            </a:extLst>
          </p:cNvPr>
          <p:cNvSpPr>
            <a:spLocks noGrp="1"/>
          </p:cNvSpPr>
          <p:nvPr>
            <p:ph type="sldNum" sz="quarter" idx="12"/>
          </p:nvPr>
        </p:nvSpPr>
        <p:spPr/>
        <p:txBody>
          <a:bodyPr/>
          <a:lstStyle/>
          <a:p>
            <a:fld id="{61C4E547-803D-487B-A78A-83011C716F05}" type="slidenum">
              <a:rPr lang="en-IN" smtClean="0"/>
              <a:t>‹#›</a:t>
            </a:fld>
            <a:endParaRPr lang="en-IN" dirty="0"/>
          </a:p>
        </p:txBody>
      </p:sp>
    </p:spTree>
    <p:extLst>
      <p:ext uri="{BB962C8B-B14F-4D97-AF65-F5344CB8AC3E}">
        <p14:creationId xmlns:p14="http://schemas.microsoft.com/office/powerpoint/2010/main" val="1142941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D3634D-BC07-47FC-812D-E12067E4C1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IN"/>
          </a:p>
        </p:txBody>
      </p:sp>
      <p:sp>
        <p:nvSpPr>
          <p:cNvPr id="3" name="Text Placeholder 2">
            <a:extLst>
              <a:ext uri="{FF2B5EF4-FFF2-40B4-BE49-F238E27FC236}">
                <a16:creationId xmlns:a16="http://schemas.microsoft.com/office/drawing/2014/main" id="{4068F323-8EAC-4009-962C-0579443CDDD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IN"/>
          </a:p>
        </p:txBody>
      </p:sp>
      <p:sp>
        <p:nvSpPr>
          <p:cNvPr id="4" name="Date Placeholder 3">
            <a:extLst>
              <a:ext uri="{FF2B5EF4-FFF2-40B4-BE49-F238E27FC236}">
                <a16:creationId xmlns:a16="http://schemas.microsoft.com/office/drawing/2014/main" id="{99D8A07D-0431-4538-AE74-9D6034062F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1E8B76-46BD-430E-BC52-1B4101F637C9}" type="datetimeFigureOut">
              <a:rPr lang="en-IN" smtClean="0"/>
              <a:t>24-01-2025</a:t>
            </a:fld>
            <a:endParaRPr lang="en-IN" dirty="0"/>
          </a:p>
        </p:txBody>
      </p:sp>
      <p:sp>
        <p:nvSpPr>
          <p:cNvPr id="5" name="Footer Placeholder 4">
            <a:extLst>
              <a:ext uri="{FF2B5EF4-FFF2-40B4-BE49-F238E27FC236}">
                <a16:creationId xmlns:a16="http://schemas.microsoft.com/office/drawing/2014/main" id="{53A63028-B162-4D54-BF2D-4C0B7F3202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2029E929-868F-4451-AF32-9DC9E3D6844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C4E547-803D-487B-A78A-83011C716F05}" type="slidenum">
              <a:rPr lang="en-IN" smtClean="0"/>
              <a:t>‹#›</a:t>
            </a:fld>
            <a:endParaRPr lang="en-IN" dirty="0"/>
          </a:p>
        </p:txBody>
      </p:sp>
    </p:spTree>
    <p:extLst>
      <p:ext uri="{BB962C8B-B14F-4D97-AF65-F5344CB8AC3E}">
        <p14:creationId xmlns:p14="http://schemas.microsoft.com/office/powerpoint/2010/main" val="183602601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mimitreschaudreviews.blogspot.com/2016/01/"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chart" Target="../charts/chart8.xml"/><Relationship Id="rId13" Type="http://schemas.openxmlformats.org/officeDocument/2006/relationships/chart" Target="../charts/chart13.xml"/><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chart" Target="../charts/chart12.xml"/><Relationship Id="rId17" Type="http://schemas.openxmlformats.org/officeDocument/2006/relationships/image" Target="../media/image10.png"/><Relationship Id="rId2" Type="http://schemas.openxmlformats.org/officeDocument/2006/relationships/image" Target="../media/image3.png"/><Relationship Id="rId16"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7.png"/><Relationship Id="rId11" Type="http://schemas.openxmlformats.org/officeDocument/2006/relationships/chart" Target="../charts/chart11.xml"/><Relationship Id="rId5" Type="http://schemas.openxmlformats.org/officeDocument/2006/relationships/image" Target="../media/image6.svg"/><Relationship Id="rId15" Type="http://schemas.openxmlformats.org/officeDocument/2006/relationships/chart" Target="../charts/chart15.xml"/><Relationship Id="rId10" Type="http://schemas.openxmlformats.org/officeDocument/2006/relationships/chart" Target="../charts/chart10.xml"/><Relationship Id="rId4" Type="http://schemas.openxmlformats.org/officeDocument/2006/relationships/image" Target="../media/image5.png"/><Relationship Id="rId9" Type="http://schemas.openxmlformats.org/officeDocument/2006/relationships/chart" Target="../charts/chart9.xml"/><Relationship Id="rId14" Type="http://schemas.openxmlformats.org/officeDocument/2006/relationships/chart" Target="../charts/char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C314E21-7304-4A93-91DC-9C516ABA2056}"/>
              </a:ext>
            </a:extLst>
          </p:cNvPr>
          <p:cNvSpPr txBox="1"/>
          <p:nvPr/>
        </p:nvSpPr>
        <p:spPr>
          <a:xfrm>
            <a:off x="0" y="1541099"/>
            <a:ext cx="6927257" cy="2585323"/>
          </a:xfrm>
          <a:prstGeom prst="rect">
            <a:avLst/>
          </a:prstGeom>
          <a:noFill/>
        </p:spPr>
        <p:txBody>
          <a:bodyPr wrap="square" rtlCol="0">
            <a:spAutoFit/>
          </a:bodyPr>
          <a:lstStyle/>
          <a:p>
            <a:pPr algn="ctr"/>
            <a:r>
              <a:rPr lang="en-US" sz="5400" b="1" dirty="0">
                <a:latin typeface="Berlin Sans FB Demi" panose="020E0802020502020306" pitchFamily="34" charset="0"/>
                <a:cs typeface="Segoe UI Semibold" panose="020B0702040204020203" pitchFamily="34" charset="0"/>
              </a:rPr>
              <a:t>ZOMATO RESTAURANT LAUNCH INSIGHTS</a:t>
            </a:r>
            <a:endParaRPr lang="en-IN" sz="5400" b="1" dirty="0">
              <a:latin typeface="Berlin Sans FB Demi" panose="020E0802020502020306" pitchFamily="34" charset="0"/>
              <a:cs typeface="Segoe UI Semibold" panose="020B0702040204020203" pitchFamily="34" charset="0"/>
            </a:endParaRPr>
          </a:p>
        </p:txBody>
      </p:sp>
      <p:sp>
        <p:nvSpPr>
          <p:cNvPr id="8" name="TextBox 7">
            <a:extLst>
              <a:ext uri="{FF2B5EF4-FFF2-40B4-BE49-F238E27FC236}">
                <a16:creationId xmlns:a16="http://schemas.microsoft.com/office/drawing/2014/main" id="{E7536424-2C1E-4F87-A776-97D3746CF72D}"/>
              </a:ext>
            </a:extLst>
          </p:cNvPr>
          <p:cNvSpPr txBox="1"/>
          <p:nvPr/>
        </p:nvSpPr>
        <p:spPr>
          <a:xfrm>
            <a:off x="2414246" y="5672179"/>
            <a:ext cx="2120348" cy="677108"/>
          </a:xfrm>
          <a:prstGeom prst="rect">
            <a:avLst/>
          </a:prstGeom>
          <a:noFill/>
        </p:spPr>
        <p:txBody>
          <a:bodyPr wrap="square" rtlCol="0">
            <a:spAutoFit/>
          </a:bodyPr>
          <a:lstStyle/>
          <a:p>
            <a:r>
              <a:rPr lang="en-US" dirty="0"/>
              <a:t>Presented by</a:t>
            </a:r>
          </a:p>
          <a:p>
            <a:r>
              <a:rPr lang="en-US" sz="2000" b="1" dirty="0"/>
              <a:t>Negasree Prasath</a:t>
            </a:r>
            <a:endParaRPr lang="en-IN" b="1" dirty="0"/>
          </a:p>
        </p:txBody>
      </p:sp>
      <p:pic>
        <p:nvPicPr>
          <p:cNvPr id="3" name="Picture 2">
            <a:extLst>
              <a:ext uri="{FF2B5EF4-FFF2-40B4-BE49-F238E27FC236}">
                <a16:creationId xmlns:a16="http://schemas.microsoft.com/office/drawing/2014/main" id="{2ABE401F-E957-368C-0644-6CD1D19EF5B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617110" y="212035"/>
            <a:ext cx="5574890" cy="6420678"/>
          </a:xfrm>
          <a:prstGeom prst="rect">
            <a:avLst/>
          </a:prstGeom>
        </p:spPr>
      </p:pic>
      <p:sp>
        <p:nvSpPr>
          <p:cNvPr id="6" name="Rectangle 5">
            <a:extLst>
              <a:ext uri="{FF2B5EF4-FFF2-40B4-BE49-F238E27FC236}">
                <a16:creationId xmlns:a16="http://schemas.microsoft.com/office/drawing/2014/main" id="{328DF78B-A20F-1841-DF0D-BC7A8A06A828}"/>
              </a:ext>
            </a:extLst>
          </p:cNvPr>
          <p:cNvSpPr/>
          <p:nvPr/>
        </p:nvSpPr>
        <p:spPr>
          <a:xfrm>
            <a:off x="-2" y="-13252"/>
            <a:ext cx="12192002"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0B4F23CD-52F2-754D-3D6D-E31A8AE9EA39}"/>
              </a:ext>
            </a:extLst>
          </p:cNvPr>
          <p:cNvSpPr/>
          <p:nvPr/>
        </p:nvSpPr>
        <p:spPr>
          <a:xfrm>
            <a:off x="0" y="6632713"/>
            <a:ext cx="12192002"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42544109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38EAD2-CA8B-4321-85C0-F2E264D2DBCF}"/>
              </a:ext>
            </a:extLst>
          </p:cNvPr>
          <p:cNvSpPr/>
          <p:nvPr/>
        </p:nvSpPr>
        <p:spPr>
          <a:xfrm>
            <a:off x="1" y="-65715"/>
            <a:ext cx="12191999"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927A385-4741-4AD1-973C-7588715BBCE1}"/>
              </a:ext>
            </a:extLst>
          </p:cNvPr>
          <p:cNvSpPr/>
          <p:nvPr/>
        </p:nvSpPr>
        <p:spPr>
          <a:xfrm>
            <a:off x="0" y="6631200"/>
            <a:ext cx="12192000"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81EEE08C-04A0-4911-9578-AAFE25448DC5}"/>
              </a:ext>
            </a:extLst>
          </p:cNvPr>
          <p:cNvSpPr txBox="1">
            <a:spLocks/>
          </p:cNvSpPr>
          <p:nvPr/>
        </p:nvSpPr>
        <p:spPr>
          <a:xfrm>
            <a:off x="314632" y="365126"/>
            <a:ext cx="11039168" cy="89761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Arial" panose="020B0604020202020204" pitchFamily="34" charset="0"/>
                <a:cs typeface="Arial" panose="020B0604020202020204" pitchFamily="34" charset="0"/>
              </a:rPr>
              <a:t>Price Range Distribution</a:t>
            </a:r>
            <a:endParaRPr lang="en-IN" sz="40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1526B5B-3F91-4DF2-9AB9-86C667AA9C41}"/>
              </a:ext>
            </a:extLst>
          </p:cNvPr>
          <p:cNvSpPr txBox="1"/>
          <p:nvPr/>
        </p:nvSpPr>
        <p:spPr>
          <a:xfrm>
            <a:off x="6145924" y="1786760"/>
            <a:ext cx="5387976" cy="440120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Price range will also help us understand spending behavior of the market.</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Majority of the restaurants fall in the price range of 1-2, which suggests that the customers prefer </a:t>
            </a:r>
            <a:r>
              <a:rPr lang="en-GB" sz="2000" u="sng" dirty="0">
                <a:effectLst/>
                <a:latin typeface="Arial" panose="020B0604020202020204" pitchFamily="34" charset="0"/>
                <a:ea typeface="Arial" panose="020B0604020202020204" pitchFamily="34" charset="0"/>
                <a:cs typeface="Arial" panose="020B0604020202020204" pitchFamily="34" charset="0"/>
              </a:rPr>
              <a:t>affordable dining experience</a:t>
            </a:r>
            <a:r>
              <a:rPr lang="en-GB" sz="2000" dirty="0">
                <a:effectLst/>
                <a:latin typeface="Arial" panose="020B0604020202020204" pitchFamily="34" charset="0"/>
                <a:ea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GB" sz="2000" dirty="0">
              <a:effectLst/>
              <a:latin typeface="Arial" panose="020B0604020202020204" pitchFamily="34" charset="0"/>
              <a:ea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Offering restaurants that offer a price range between 1-2 will attract a large customer base.</a:t>
            </a:r>
          </a:p>
          <a:p>
            <a:pPr marL="285750" indent="-285750">
              <a:buFont typeface="Arial" panose="020B0604020202020204" pitchFamily="34" charset="0"/>
              <a:buChar char="•"/>
            </a:pPr>
            <a:endParaRPr lang="en-GB"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GB" sz="2000" dirty="0">
                <a:latin typeface="Arial" panose="020B0604020202020204" pitchFamily="34" charset="0"/>
                <a:cs typeface="Arial" panose="020B0604020202020204" pitchFamily="34" charset="0"/>
              </a:rPr>
              <a:t>A niche market for price ranges 3-4, which can be explored as the competition is less.</a:t>
            </a:r>
            <a:endParaRPr lang="en-IN" sz="2000"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16B71C21-EE8E-4E82-8C5F-1AEA70018C0D}"/>
              </a:ext>
            </a:extLst>
          </p:cNvPr>
          <p:cNvGraphicFramePr>
            <a:graphicFrameLocks/>
          </p:cNvGraphicFramePr>
          <p:nvPr>
            <p:extLst>
              <p:ext uri="{D42A27DB-BD31-4B8C-83A1-F6EECF244321}">
                <p14:modId xmlns:p14="http://schemas.microsoft.com/office/powerpoint/2010/main" val="3448412313"/>
              </p:ext>
            </p:extLst>
          </p:nvPr>
        </p:nvGraphicFramePr>
        <p:xfrm>
          <a:off x="658100" y="1652424"/>
          <a:ext cx="5387976" cy="362098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26026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38EAD2-CA8B-4321-85C0-F2E264D2DBCF}"/>
              </a:ext>
            </a:extLst>
          </p:cNvPr>
          <p:cNvSpPr/>
          <p:nvPr/>
        </p:nvSpPr>
        <p:spPr>
          <a:xfrm>
            <a:off x="0" y="6631199"/>
            <a:ext cx="12191999" cy="226801"/>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927A385-4741-4AD1-973C-7588715BBCE1}"/>
              </a:ext>
            </a:extLst>
          </p:cNvPr>
          <p:cNvSpPr/>
          <p:nvPr/>
        </p:nvSpPr>
        <p:spPr>
          <a:xfrm>
            <a:off x="0" y="-23468"/>
            <a:ext cx="12192000"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81EEE08C-04A0-4911-9578-AAFE25448DC5}"/>
              </a:ext>
            </a:extLst>
          </p:cNvPr>
          <p:cNvSpPr txBox="1">
            <a:spLocks/>
          </p:cNvSpPr>
          <p:nvPr/>
        </p:nvSpPr>
        <p:spPr>
          <a:xfrm>
            <a:off x="432619" y="365127"/>
            <a:ext cx="11042738" cy="77541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Arial" panose="020B0604020202020204" pitchFamily="34" charset="0"/>
                <a:cs typeface="Arial" panose="020B0604020202020204" pitchFamily="34" charset="0"/>
              </a:rPr>
              <a:t>Yearly Restaurant Openings</a:t>
            </a:r>
          </a:p>
        </p:txBody>
      </p:sp>
      <p:sp>
        <p:nvSpPr>
          <p:cNvPr id="7" name="TextBox 6">
            <a:extLst>
              <a:ext uri="{FF2B5EF4-FFF2-40B4-BE49-F238E27FC236}">
                <a16:creationId xmlns:a16="http://schemas.microsoft.com/office/drawing/2014/main" id="{91526B5B-3F91-4DF2-9AB9-86C667AA9C41}"/>
              </a:ext>
            </a:extLst>
          </p:cNvPr>
          <p:cNvSpPr txBox="1"/>
          <p:nvPr/>
        </p:nvSpPr>
        <p:spPr>
          <a:xfrm>
            <a:off x="629265" y="1445342"/>
            <a:ext cx="10967649"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Looking at the yearly number of restaurant openings helps identify trends and understand when and why growth happened. This would help in planning future expansions in the best conditions.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Analyze peak years to understand factors driving growth and replicate success strategies for future expansions.</a:t>
            </a:r>
            <a:endParaRPr lang="en-IN" sz="2000" dirty="0">
              <a:latin typeface="Arial" panose="020B0604020202020204" pitchFamily="34" charset="0"/>
              <a:cs typeface="Arial" panose="020B0604020202020204" pitchFamily="34" charset="0"/>
            </a:endParaRPr>
          </a:p>
        </p:txBody>
      </p:sp>
      <p:graphicFrame>
        <p:nvGraphicFramePr>
          <p:cNvPr id="2" name="Chart 1">
            <a:extLst>
              <a:ext uri="{FF2B5EF4-FFF2-40B4-BE49-F238E27FC236}">
                <a16:creationId xmlns:a16="http://schemas.microsoft.com/office/drawing/2014/main" id="{2DD9BC0B-C674-4C7E-AEC5-2FF4CC85D5A7}"/>
              </a:ext>
            </a:extLst>
          </p:cNvPr>
          <p:cNvGraphicFramePr>
            <a:graphicFrameLocks/>
          </p:cNvGraphicFramePr>
          <p:nvPr>
            <p:extLst>
              <p:ext uri="{D42A27DB-BD31-4B8C-83A1-F6EECF244321}">
                <p14:modId xmlns:p14="http://schemas.microsoft.com/office/powerpoint/2010/main" val="1844568612"/>
              </p:ext>
            </p:extLst>
          </p:nvPr>
        </p:nvGraphicFramePr>
        <p:xfrm>
          <a:off x="2692399" y="3429000"/>
          <a:ext cx="6736736" cy="2813606"/>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9111902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C759-A198-49AB-8FC1-A417235CAD2D}"/>
              </a:ext>
            </a:extLst>
          </p:cNvPr>
          <p:cNvSpPr>
            <a:spLocks noGrp="1"/>
          </p:cNvSpPr>
          <p:nvPr>
            <p:ph type="title"/>
          </p:nvPr>
        </p:nvSpPr>
        <p:spPr>
          <a:xfrm>
            <a:off x="432619" y="365126"/>
            <a:ext cx="10921181" cy="639433"/>
          </a:xfrm>
        </p:spPr>
        <p:txBody>
          <a:bodyPr>
            <a:noAutofit/>
          </a:bodyPr>
          <a:lstStyle/>
          <a:p>
            <a:r>
              <a:rPr lang="en-US" sz="4000" b="1" dirty="0">
                <a:latin typeface="Arial" panose="020B0604020202020204" pitchFamily="34" charset="0"/>
                <a:cs typeface="Arial" panose="020B0604020202020204" pitchFamily="34" charset="0"/>
              </a:rPr>
              <a:t>Average cost for two (INR)</a:t>
            </a:r>
            <a:endParaRPr lang="en-IN" sz="40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6964C00-30B6-4624-9F5F-8B81BAB96871}"/>
              </a:ext>
            </a:extLst>
          </p:cNvPr>
          <p:cNvSpPr txBox="1"/>
          <p:nvPr/>
        </p:nvSpPr>
        <p:spPr>
          <a:xfrm>
            <a:off x="726589" y="3876707"/>
            <a:ext cx="10921181" cy="224676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Checking the average cost for two will help determine the spending behavior of the countries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Among the suggested countries, (</a:t>
            </a:r>
            <a:r>
              <a:rPr lang="en-IN" sz="2000" dirty="0">
                <a:latin typeface="Arial" panose="020B0604020202020204" pitchFamily="34" charset="0"/>
                <a:cs typeface="Arial" panose="020B0604020202020204" pitchFamily="34" charset="0"/>
              </a:rPr>
              <a:t>Canada, Qatar, Singapore and Sri Lanka) the average cost for dining varies significantly, reflecting different market dynamics. </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Canada and Qatar offers </a:t>
            </a:r>
            <a:r>
              <a:rPr lang="en-IN" sz="2000" u="sng" dirty="0">
                <a:latin typeface="Arial" panose="020B0604020202020204" pitchFamily="34" charset="0"/>
                <a:cs typeface="Arial" panose="020B0604020202020204" pitchFamily="34" charset="0"/>
              </a:rPr>
              <a:t>a mid-range</a:t>
            </a:r>
            <a:r>
              <a:rPr lang="en-IN" sz="2000" dirty="0">
                <a:latin typeface="Arial" panose="020B0604020202020204" pitchFamily="34" charset="0"/>
                <a:cs typeface="Arial" panose="020B0604020202020204" pitchFamily="34" charset="0"/>
              </a:rPr>
              <a:t> spending market,</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Singapore is suited for </a:t>
            </a:r>
            <a:r>
              <a:rPr lang="en-IN" sz="2000" u="sng" dirty="0">
                <a:latin typeface="Arial" panose="020B0604020202020204" pitchFamily="34" charset="0"/>
                <a:cs typeface="Arial" panose="020B0604020202020204" pitchFamily="34" charset="0"/>
              </a:rPr>
              <a:t>high-end dining</a:t>
            </a:r>
            <a:r>
              <a:rPr lang="en-IN" sz="2000" dirty="0">
                <a:latin typeface="Arial" panose="020B0604020202020204" pitchFamily="34" charset="0"/>
                <a:cs typeface="Arial" panose="020B0604020202020204" pitchFamily="34" charset="0"/>
              </a:rPr>
              <a:t>, and </a:t>
            </a:r>
          </a:p>
          <a:p>
            <a:pPr marL="742950" lvl="1" indent="-285750">
              <a:buFont typeface="Arial" panose="020B0604020202020204" pitchFamily="34" charset="0"/>
              <a:buChar char="•"/>
            </a:pPr>
            <a:r>
              <a:rPr lang="en-IN" sz="2000" dirty="0">
                <a:latin typeface="Arial" panose="020B0604020202020204" pitchFamily="34" charset="0"/>
                <a:cs typeface="Arial" panose="020B0604020202020204" pitchFamily="34" charset="0"/>
              </a:rPr>
              <a:t>Sri Lanka is </a:t>
            </a:r>
            <a:r>
              <a:rPr lang="en-IN" sz="2000" u="sng" dirty="0">
                <a:latin typeface="Arial" panose="020B0604020202020204" pitchFamily="34" charset="0"/>
                <a:cs typeface="Arial" panose="020B0604020202020204" pitchFamily="34" charset="0"/>
              </a:rPr>
              <a:t>budget conscious</a:t>
            </a:r>
            <a:r>
              <a:rPr lang="en-IN" sz="2000" dirty="0">
                <a:latin typeface="Arial" panose="020B060402020202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D91993D2-4413-4F65-BDDA-91B9314F6865}"/>
              </a:ext>
            </a:extLst>
          </p:cNvPr>
          <p:cNvSpPr/>
          <p:nvPr/>
        </p:nvSpPr>
        <p:spPr>
          <a:xfrm>
            <a:off x="0" y="-13252"/>
            <a:ext cx="12192000" cy="219729"/>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 name="Rectangle 2">
            <a:extLst>
              <a:ext uri="{FF2B5EF4-FFF2-40B4-BE49-F238E27FC236}">
                <a16:creationId xmlns:a16="http://schemas.microsoft.com/office/drawing/2014/main" id="{A30FB57B-7D7B-11DF-C4D1-10B2CCE01815}"/>
              </a:ext>
            </a:extLst>
          </p:cNvPr>
          <p:cNvSpPr/>
          <p:nvPr/>
        </p:nvSpPr>
        <p:spPr>
          <a:xfrm>
            <a:off x="0" y="6638271"/>
            <a:ext cx="12192000" cy="219729"/>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4" name="Chart 3">
            <a:extLst>
              <a:ext uri="{FF2B5EF4-FFF2-40B4-BE49-F238E27FC236}">
                <a16:creationId xmlns:a16="http://schemas.microsoft.com/office/drawing/2014/main" id="{E1ED367E-B8BD-4C5E-B4A2-A6493331FB3B}"/>
              </a:ext>
            </a:extLst>
          </p:cNvPr>
          <p:cNvGraphicFramePr>
            <a:graphicFrameLocks/>
          </p:cNvGraphicFramePr>
          <p:nvPr>
            <p:extLst>
              <p:ext uri="{D42A27DB-BD31-4B8C-83A1-F6EECF244321}">
                <p14:modId xmlns:p14="http://schemas.microsoft.com/office/powerpoint/2010/main" val="4035578855"/>
              </p:ext>
            </p:extLst>
          </p:nvPr>
        </p:nvGraphicFramePr>
        <p:xfrm>
          <a:off x="2340077" y="1262743"/>
          <a:ext cx="7295536" cy="250338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405890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DC8A-B9D7-442B-805B-8C8DE57ED462}"/>
              </a:ext>
            </a:extLst>
          </p:cNvPr>
          <p:cNvSpPr>
            <a:spLocks noGrp="1"/>
          </p:cNvSpPr>
          <p:nvPr>
            <p:ph type="title"/>
          </p:nvPr>
        </p:nvSpPr>
        <p:spPr>
          <a:xfrm>
            <a:off x="496818" y="302085"/>
            <a:ext cx="6513582" cy="444893"/>
          </a:xfrm>
        </p:spPr>
        <p:txBody>
          <a:bodyPr vert="horz" lIns="91440" tIns="45720" rIns="91440" bIns="45720" rtlCol="0" anchor="ctr">
            <a:noAutofit/>
          </a:bodyPr>
          <a:lstStyle/>
          <a:p>
            <a:r>
              <a:rPr lang="en-US" sz="4000" b="1" dirty="0">
                <a:latin typeface="Segoe UI Semibold" panose="020B0702040204020203" pitchFamily="34" charset="0"/>
                <a:cs typeface="Segoe UI Semibold" panose="020B0702040204020203" pitchFamily="34" charset="0"/>
              </a:rPr>
              <a:t>Dashboard</a:t>
            </a:r>
            <a:endParaRPr lang="en-IN" sz="4000" b="1" dirty="0">
              <a:latin typeface="Segoe UI Semibold" panose="020B0702040204020203" pitchFamily="34" charset="0"/>
              <a:cs typeface="Segoe UI Semibold" panose="020B0702040204020203" pitchFamily="34" charset="0"/>
            </a:endParaRPr>
          </a:p>
        </p:txBody>
      </p:sp>
      <p:sp>
        <p:nvSpPr>
          <p:cNvPr id="4" name="Rectangle 3">
            <a:extLst>
              <a:ext uri="{FF2B5EF4-FFF2-40B4-BE49-F238E27FC236}">
                <a16:creationId xmlns:a16="http://schemas.microsoft.com/office/drawing/2014/main" id="{26BB0B4E-8B82-42A4-AF30-83703F1A86E4}"/>
              </a:ext>
            </a:extLst>
          </p:cNvPr>
          <p:cNvSpPr/>
          <p:nvPr/>
        </p:nvSpPr>
        <p:spPr>
          <a:xfrm>
            <a:off x="0" y="6655634"/>
            <a:ext cx="12191999"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9">
            <a:extLst>
              <a:ext uri="{FF2B5EF4-FFF2-40B4-BE49-F238E27FC236}">
                <a16:creationId xmlns:a16="http://schemas.microsoft.com/office/drawing/2014/main" id="{4AC210F9-0C27-4FC7-B852-0529BF538C2A}"/>
              </a:ext>
            </a:extLst>
          </p:cNvPr>
          <p:cNvSpPr/>
          <p:nvPr/>
        </p:nvSpPr>
        <p:spPr>
          <a:xfrm>
            <a:off x="1" y="0"/>
            <a:ext cx="12191999"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 name="Group 2">
            <a:extLst>
              <a:ext uri="{FF2B5EF4-FFF2-40B4-BE49-F238E27FC236}">
                <a16:creationId xmlns:a16="http://schemas.microsoft.com/office/drawing/2014/main" id="{B17B60EA-DD3E-76C6-9918-B53B3E7442E6}"/>
              </a:ext>
            </a:extLst>
          </p:cNvPr>
          <p:cNvGrpSpPr/>
          <p:nvPr/>
        </p:nvGrpSpPr>
        <p:grpSpPr>
          <a:xfrm>
            <a:off x="496818" y="904875"/>
            <a:ext cx="11438007" cy="5480685"/>
            <a:chOff x="0" y="0"/>
            <a:chExt cx="13708380" cy="10397490"/>
          </a:xfrm>
        </p:grpSpPr>
        <p:sp>
          <p:nvSpPr>
            <p:cNvPr id="6" name="Rectangle 5">
              <a:extLst>
                <a:ext uri="{FF2B5EF4-FFF2-40B4-BE49-F238E27FC236}">
                  <a16:creationId xmlns:a16="http://schemas.microsoft.com/office/drawing/2014/main" id="{A084CB77-8B64-A945-548C-EB6AF09F3099}"/>
                </a:ext>
              </a:extLst>
            </p:cNvPr>
            <p:cNvSpPr/>
            <p:nvPr/>
          </p:nvSpPr>
          <p:spPr>
            <a:xfrm>
              <a:off x="60960" y="0"/>
              <a:ext cx="13632180" cy="887186"/>
            </a:xfrm>
            <a:prstGeom prst="rect">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grpSp>
          <p:nvGrpSpPr>
            <p:cNvPr id="7" name="Group 6">
              <a:extLst>
                <a:ext uri="{FF2B5EF4-FFF2-40B4-BE49-F238E27FC236}">
                  <a16:creationId xmlns:a16="http://schemas.microsoft.com/office/drawing/2014/main" id="{C62553C5-F01E-96FD-33E3-55A4EB334AB3}"/>
                </a:ext>
              </a:extLst>
            </p:cNvPr>
            <p:cNvGrpSpPr/>
            <p:nvPr/>
          </p:nvGrpSpPr>
          <p:grpSpPr>
            <a:xfrm>
              <a:off x="6536267" y="63391"/>
              <a:ext cx="2349500" cy="714938"/>
              <a:chOff x="6536267" y="63424"/>
              <a:chExt cx="2349500" cy="706148"/>
            </a:xfrm>
          </p:grpSpPr>
          <p:sp>
            <p:nvSpPr>
              <p:cNvPr id="34" name="Rectangle: Rounded Corners 33">
                <a:extLst>
                  <a:ext uri="{FF2B5EF4-FFF2-40B4-BE49-F238E27FC236}">
                    <a16:creationId xmlns:a16="http://schemas.microsoft.com/office/drawing/2014/main" id="{D9503793-C8DB-0A52-2485-6E93C258F970}"/>
                  </a:ext>
                </a:extLst>
              </p:cNvPr>
              <p:cNvSpPr/>
              <p:nvPr/>
            </p:nvSpPr>
            <p:spPr>
              <a:xfrm>
                <a:off x="6545580" y="68532"/>
                <a:ext cx="2286000" cy="70104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35" name="Rectangle: Rounded Corners 34">
                <a:extLst>
                  <a:ext uri="{FF2B5EF4-FFF2-40B4-BE49-F238E27FC236}">
                    <a16:creationId xmlns:a16="http://schemas.microsoft.com/office/drawing/2014/main" id="{5BBDE71D-8563-C314-4692-F7E6A9962D8D}"/>
                  </a:ext>
                </a:extLst>
              </p:cNvPr>
              <p:cNvSpPr/>
              <p:nvPr/>
            </p:nvSpPr>
            <p:spPr>
              <a:xfrm>
                <a:off x="6536267" y="66040"/>
                <a:ext cx="512233" cy="703531"/>
              </a:xfrm>
              <a:prstGeom prst="roundRect">
                <a:avLst>
                  <a:gd name="adj" fmla="val 0"/>
                </a:avLst>
              </a:prstGeom>
              <a:solidFill>
                <a:srgbClr val="C00000"/>
              </a:solidFill>
              <a:ln cap="rnd">
                <a:noFill/>
                <a:prstDash val="solid"/>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36" name="TextBox 6">
                <a:extLst>
                  <a:ext uri="{FF2B5EF4-FFF2-40B4-BE49-F238E27FC236}">
                    <a16:creationId xmlns:a16="http://schemas.microsoft.com/office/drawing/2014/main" id="{49CB76D3-EE08-7B06-980D-53A6F6BEA15D}"/>
                  </a:ext>
                </a:extLst>
              </p:cNvPr>
              <p:cNvSpPr txBox="1"/>
              <p:nvPr/>
            </p:nvSpPr>
            <p:spPr>
              <a:xfrm>
                <a:off x="7072207" y="63424"/>
                <a:ext cx="1813560" cy="25908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b="1" kern="1200" dirty="0"/>
                  <a:t>TOTAL RESTAURANTS</a:t>
                </a:r>
              </a:p>
            </p:txBody>
          </p:sp>
          <p:sp>
            <p:nvSpPr>
              <p:cNvPr id="37" name="TextBox 7">
                <a:extLst>
                  <a:ext uri="{FF2B5EF4-FFF2-40B4-BE49-F238E27FC236}">
                    <a16:creationId xmlns:a16="http://schemas.microsoft.com/office/drawing/2014/main" id="{18BE4F96-E5B0-5FAF-5264-207E011BA001}"/>
                  </a:ext>
                </a:extLst>
              </p:cNvPr>
              <p:cNvSpPr txBox="1"/>
              <p:nvPr/>
            </p:nvSpPr>
            <p:spPr>
              <a:xfrm>
                <a:off x="7071360" y="319992"/>
                <a:ext cx="1135380" cy="35814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4C12A6A8-A1A1-4FA1-92F3-F653EB3208B5}" type="TxLink">
                  <a:rPr lang="en-US" sz="1200" b="1" i="0" u="none" strike="noStrike" kern="1200">
                    <a:solidFill>
                      <a:srgbClr val="C00000"/>
                    </a:solidFill>
                    <a:latin typeface="Aptos Narrow" panose="020B0004020202020204" pitchFamily="34" charset="0"/>
                    <a:ea typeface="Calibri"/>
                    <a:cs typeface="Calibri"/>
                  </a:rPr>
                  <a:pPr/>
                  <a:t>9542</a:t>
                </a:fld>
                <a:endParaRPr lang="en-IN" sz="1200" b="1" kern="1200" dirty="0">
                  <a:latin typeface="Aptos Narrow" panose="020B0004020202020204" pitchFamily="34" charset="0"/>
                </a:endParaRPr>
              </a:p>
            </p:txBody>
          </p:sp>
        </p:grpSp>
        <p:grpSp>
          <p:nvGrpSpPr>
            <p:cNvPr id="8" name="Group 7">
              <a:extLst>
                <a:ext uri="{FF2B5EF4-FFF2-40B4-BE49-F238E27FC236}">
                  <a16:creationId xmlns:a16="http://schemas.microsoft.com/office/drawing/2014/main" id="{DBEF3015-7074-0D31-4D37-DC20F9728BDF}"/>
                </a:ext>
              </a:extLst>
            </p:cNvPr>
            <p:cNvGrpSpPr/>
            <p:nvPr/>
          </p:nvGrpSpPr>
          <p:grpSpPr>
            <a:xfrm>
              <a:off x="8906933" y="82973"/>
              <a:ext cx="2370213" cy="714830"/>
              <a:chOff x="8906933" y="82973"/>
              <a:chExt cx="2370213" cy="706025"/>
            </a:xfrm>
          </p:grpSpPr>
          <p:sp>
            <p:nvSpPr>
              <p:cNvPr id="30" name="Rectangle: Rounded Corners 29">
                <a:extLst>
                  <a:ext uri="{FF2B5EF4-FFF2-40B4-BE49-F238E27FC236}">
                    <a16:creationId xmlns:a16="http://schemas.microsoft.com/office/drawing/2014/main" id="{0E0CAEEB-2971-716A-E18D-D031915EF6BA}"/>
                  </a:ext>
                </a:extLst>
              </p:cNvPr>
              <p:cNvSpPr/>
              <p:nvPr/>
            </p:nvSpPr>
            <p:spPr>
              <a:xfrm>
                <a:off x="8923020" y="83804"/>
                <a:ext cx="2286000" cy="70104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31" name="Rectangle: Rounded Corners 30">
                <a:extLst>
                  <a:ext uri="{FF2B5EF4-FFF2-40B4-BE49-F238E27FC236}">
                    <a16:creationId xmlns:a16="http://schemas.microsoft.com/office/drawing/2014/main" id="{BAC6773A-CBD6-A4A0-BB11-59EF50355E11}"/>
                  </a:ext>
                </a:extLst>
              </p:cNvPr>
              <p:cNvSpPr/>
              <p:nvPr/>
            </p:nvSpPr>
            <p:spPr>
              <a:xfrm>
                <a:off x="8906933" y="82973"/>
                <a:ext cx="519007" cy="706025"/>
              </a:xfrm>
              <a:prstGeom prst="roundRect">
                <a:avLst>
                  <a:gd name="adj" fmla="val 0"/>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32" name="TextBox 12">
                <a:extLst>
                  <a:ext uri="{FF2B5EF4-FFF2-40B4-BE49-F238E27FC236}">
                    <a16:creationId xmlns:a16="http://schemas.microsoft.com/office/drawing/2014/main" id="{5BAEC4A2-CC3B-C478-B8AC-A4EAA7C5E0B3}"/>
                  </a:ext>
                </a:extLst>
              </p:cNvPr>
              <p:cNvSpPr txBox="1"/>
              <p:nvPr/>
            </p:nvSpPr>
            <p:spPr>
              <a:xfrm>
                <a:off x="9463585" y="98662"/>
                <a:ext cx="1813561" cy="25908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200" b="1" kern="1200" dirty="0"/>
                  <a:t>TOTAL COUNTRIES</a:t>
                </a:r>
              </a:p>
            </p:txBody>
          </p:sp>
          <p:sp>
            <p:nvSpPr>
              <p:cNvPr id="33" name="TextBox 13">
                <a:extLst>
                  <a:ext uri="{FF2B5EF4-FFF2-40B4-BE49-F238E27FC236}">
                    <a16:creationId xmlns:a16="http://schemas.microsoft.com/office/drawing/2014/main" id="{AB7D7145-2012-6760-AE05-D4526EAE7C0A}"/>
                  </a:ext>
                </a:extLst>
              </p:cNvPr>
              <p:cNvSpPr txBox="1"/>
              <p:nvPr/>
            </p:nvSpPr>
            <p:spPr>
              <a:xfrm>
                <a:off x="9448800" y="335264"/>
                <a:ext cx="1135380" cy="35814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9AE902CB-1F24-4094-89E8-2961AEA9CD10}" type="TxLink">
                  <a:rPr lang="en-US" sz="1400" b="1" i="0" u="none" strike="noStrike" kern="1200">
                    <a:solidFill>
                      <a:srgbClr val="C00000"/>
                    </a:solidFill>
                    <a:latin typeface="Aptos Narrow" panose="020B0004020202020204" pitchFamily="34" charset="0"/>
                    <a:ea typeface="Calibri"/>
                    <a:cs typeface="Calibri"/>
                  </a:rPr>
                  <a:pPr/>
                  <a:t>15</a:t>
                </a:fld>
                <a:endParaRPr lang="en-IN" sz="1400" b="1" kern="1200" dirty="0">
                  <a:latin typeface="Aptos Narrow" panose="020B0004020202020204" pitchFamily="34" charset="0"/>
                </a:endParaRPr>
              </a:p>
            </p:txBody>
          </p:sp>
        </p:grpSp>
        <p:grpSp>
          <p:nvGrpSpPr>
            <p:cNvPr id="9" name="Group 8">
              <a:extLst>
                <a:ext uri="{FF2B5EF4-FFF2-40B4-BE49-F238E27FC236}">
                  <a16:creationId xmlns:a16="http://schemas.microsoft.com/office/drawing/2014/main" id="{8642FFB5-F1F1-5D60-2322-ED0EBA85E130}"/>
                </a:ext>
              </a:extLst>
            </p:cNvPr>
            <p:cNvGrpSpPr/>
            <p:nvPr/>
          </p:nvGrpSpPr>
          <p:grpSpPr>
            <a:xfrm>
              <a:off x="11269133" y="66040"/>
              <a:ext cx="2354579" cy="782561"/>
              <a:chOff x="11269133" y="66040"/>
              <a:chExt cx="2354579" cy="772472"/>
            </a:xfrm>
          </p:grpSpPr>
          <p:sp>
            <p:nvSpPr>
              <p:cNvPr id="26" name="Rectangle: Rounded Corners 25">
                <a:extLst>
                  <a:ext uri="{FF2B5EF4-FFF2-40B4-BE49-F238E27FC236}">
                    <a16:creationId xmlns:a16="http://schemas.microsoft.com/office/drawing/2014/main" id="{8418D0B2-F63F-7B17-5FED-7CE00FCAFB46}"/>
                  </a:ext>
                </a:extLst>
              </p:cNvPr>
              <p:cNvSpPr/>
              <p:nvPr/>
            </p:nvSpPr>
            <p:spPr>
              <a:xfrm>
                <a:off x="11292840" y="98433"/>
                <a:ext cx="2286000" cy="70104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27" name="Rectangle: Rounded Corners 26">
                <a:extLst>
                  <a:ext uri="{FF2B5EF4-FFF2-40B4-BE49-F238E27FC236}">
                    <a16:creationId xmlns:a16="http://schemas.microsoft.com/office/drawing/2014/main" id="{A440438C-50D2-4789-4A33-B34AE8289BB0}"/>
                  </a:ext>
                </a:extLst>
              </p:cNvPr>
              <p:cNvSpPr/>
              <p:nvPr/>
            </p:nvSpPr>
            <p:spPr>
              <a:xfrm>
                <a:off x="11269133" y="66040"/>
                <a:ext cx="526627" cy="772472"/>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28" name="TextBox 17">
                <a:extLst>
                  <a:ext uri="{FF2B5EF4-FFF2-40B4-BE49-F238E27FC236}">
                    <a16:creationId xmlns:a16="http://schemas.microsoft.com/office/drawing/2014/main" id="{8F2A9729-37BF-ACEC-791A-86C50AE35AF8}"/>
                  </a:ext>
                </a:extLst>
              </p:cNvPr>
              <p:cNvSpPr txBox="1"/>
              <p:nvPr/>
            </p:nvSpPr>
            <p:spPr>
              <a:xfrm>
                <a:off x="11810152" y="102454"/>
                <a:ext cx="1813560" cy="25908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200" b="1" kern="1200" dirty="0"/>
                  <a:t>AVERAGE RATINGS</a:t>
                </a:r>
              </a:p>
            </p:txBody>
          </p:sp>
          <p:sp>
            <p:nvSpPr>
              <p:cNvPr id="29" name="TextBox 18">
                <a:extLst>
                  <a:ext uri="{FF2B5EF4-FFF2-40B4-BE49-F238E27FC236}">
                    <a16:creationId xmlns:a16="http://schemas.microsoft.com/office/drawing/2014/main" id="{6151FFEB-292B-5C36-45E7-CFA13BBB6F8C}"/>
                  </a:ext>
                </a:extLst>
              </p:cNvPr>
              <p:cNvSpPr txBox="1"/>
              <p:nvPr/>
            </p:nvSpPr>
            <p:spPr>
              <a:xfrm>
                <a:off x="11818620" y="349893"/>
                <a:ext cx="1135380" cy="35814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15542570-4203-4388-94D9-8C84E6FC1D9C}" type="TxLink">
                  <a:rPr lang="en-US" sz="1400" b="1" i="0" u="none" strike="noStrike" kern="1200">
                    <a:solidFill>
                      <a:srgbClr val="C00000"/>
                    </a:solidFill>
                    <a:latin typeface="Calibri"/>
                    <a:ea typeface="Calibri"/>
                    <a:cs typeface="Calibri"/>
                  </a:rPr>
                  <a:pPr/>
                  <a:t>2.9</a:t>
                </a:fld>
                <a:endParaRPr lang="en-IN" sz="1400" b="1" kern="1200" dirty="0">
                  <a:latin typeface="Aptos Narrow" panose="020B0004020202020204" pitchFamily="34" charset="0"/>
                </a:endParaRPr>
              </a:p>
            </p:txBody>
          </p:sp>
        </p:grpSp>
        <p:sp>
          <p:nvSpPr>
            <p:cNvPr id="11" name="TextBox 19">
              <a:extLst>
                <a:ext uri="{FF2B5EF4-FFF2-40B4-BE49-F238E27FC236}">
                  <a16:creationId xmlns:a16="http://schemas.microsoft.com/office/drawing/2014/main" id="{466D9686-2B2C-FFAB-81C8-CB1FB08BC311}"/>
                </a:ext>
              </a:extLst>
            </p:cNvPr>
            <p:cNvSpPr txBox="1"/>
            <p:nvPr/>
          </p:nvSpPr>
          <p:spPr>
            <a:xfrm>
              <a:off x="167640" y="169817"/>
              <a:ext cx="6339840" cy="593272"/>
            </a:xfrm>
            <a:prstGeom prst="rect">
              <a:avLst/>
            </a:prstGeom>
            <a:solidFill>
              <a:srgbClr val="C00000"/>
            </a:solid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800" b="1" dirty="0">
                  <a:solidFill>
                    <a:schemeClr val="bg1"/>
                  </a:solidFill>
                  <a:latin typeface="Berlin Sans FB" panose="020E0602020502020306" pitchFamily="34" charset="0"/>
                </a:rPr>
                <a:t>ZOMATO RESTAURANT LAUNCH INSIGHTS</a:t>
              </a:r>
              <a:endParaRPr lang="en-IN" sz="1800" b="1" kern="1200" dirty="0">
                <a:solidFill>
                  <a:schemeClr val="bg1"/>
                </a:solidFill>
                <a:latin typeface="Berlin Sans FB" panose="020E0602020502020306" pitchFamily="34" charset="0"/>
              </a:endParaRPr>
            </a:p>
          </p:txBody>
        </p:sp>
        <p:pic>
          <p:nvPicPr>
            <p:cNvPr id="12" name="Graphic 32" descr="City">
              <a:extLst>
                <a:ext uri="{FF2B5EF4-FFF2-40B4-BE49-F238E27FC236}">
                  <a16:creationId xmlns:a16="http://schemas.microsoft.com/office/drawing/2014/main" id="{FB52A56A-3A92-E49C-9A9A-65761AEAB73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00067" y="268030"/>
              <a:ext cx="360000" cy="357581"/>
            </a:xfrm>
            <a:prstGeom prst="rect">
              <a:avLst/>
            </a:prstGeom>
          </p:spPr>
        </p:pic>
        <p:pic>
          <p:nvPicPr>
            <p:cNvPr id="13" name="Graphic 34" descr="Covered plate">
              <a:extLst>
                <a:ext uri="{FF2B5EF4-FFF2-40B4-BE49-F238E27FC236}">
                  <a16:creationId xmlns:a16="http://schemas.microsoft.com/office/drawing/2014/main" id="{440540C6-2CDF-347F-FA35-6953D0A0CF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604000" y="234163"/>
              <a:ext cx="360000" cy="357581"/>
            </a:xfrm>
            <a:prstGeom prst="rect">
              <a:avLst/>
            </a:prstGeom>
          </p:spPr>
        </p:pic>
        <p:pic>
          <p:nvPicPr>
            <p:cNvPr id="14" name="Graphic 36" descr="Checklist RTL">
              <a:extLst>
                <a:ext uri="{FF2B5EF4-FFF2-40B4-BE49-F238E27FC236}">
                  <a16:creationId xmlns:a16="http://schemas.microsoft.com/office/drawing/2014/main" id="{9E8F957F-3021-0700-229A-615B5EE03AA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345334" y="259564"/>
              <a:ext cx="360000" cy="357581"/>
            </a:xfrm>
            <a:prstGeom prst="rect">
              <a:avLst/>
            </a:prstGeom>
          </p:spPr>
        </p:pic>
        <p:sp>
          <p:nvSpPr>
            <p:cNvPr id="15" name="Rectangle 14">
              <a:extLst>
                <a:ext uri="{FF2B5EF4-FFF2-40B4-BE49-F238E27FC236}">
                  <a16:creationId xmlns:a16="http://schemas.microsoft.com/office/drawing/2014/main" id="{84C5FAB9-444A-BAC5-01C4-A3220BEFCBFF}"/>
                </a:ext>
              </a:extLst>
            </p:cNvPr>
            <p:cNvSpPr/>
            <p:nvPr/>
          </p:nvSpPr>
          <p:spPr>
            <a:xfrm>
              <a:off x="0" y="850719"/>
              <a:ext cx="13694228" cy="9546770"/>
            </a:xfrm>
            <a:prstGeom prst="rect">
              <a:avLst/>
            </a:prstGeom>
            <a:solidFill>
              <a:schemeClr val="bg1"/>
            </a:solid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graphicFrame>
          <p:nvGraphicFramePr>
            <p:cNvPr id="16" name="Chart 15">
              <a:extLst>
                <a:ext uri="{FF2B5EF4-FFF2-40B4-BE49-F238E27FC236}">
                  <a16:creationId xmlns:a16="http://schemas.microsoft.com/office/drawing/2014/main" id="{ABA84763-E6EA-48BA-B557-4AB429B02FC9}"/>
                </a:ext>
              </a:extLst>
            </p:cNvPr>
            <p:cNvGraphicFramePr>
              <a:graphicFrameLocks/>
            </p:cNvGraphicFramePr>
            <p:nvPr>
              <p:extLst>
                <p:ext uri="{D42A27DB-BD31-4B8C-83A1-F6EECF244321}">
                  <p14:modId xmlns:p14="http://schemas.microsoft.com/office/powerpoint/2010/main" val="279162391"/>
                </p:ext>
              </p:extLst>
            </p:nvPr>
          </p:nvGraphicFramePr>
          <p:xfrm>
            <a:off x="0" y="4175396"/>
            <a:ext cx="5321300" cy="3401787"/>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7" name="Chart 16">
              <a:extLst>
                <a:ext uri="{FF2B5EF4-FFF2-40B4-BE49-F238E27FC236}">
                  <a16:creationId xmlns:a16="http://schemas.microsoft.com/office/drawing/2014/main" id="{89472B7B-3F07-4E8D-9B71-43ACD534FA72}"/>
                </a:ext>
              </a:extLst>
            </p:cNvPr>
            <p:cNvGraphicFramePr>
              <a:graphicFrameLocks/>
            </p:cNvGraphicFramePr>
            <p:nvPr>
              <p:extLst>
                <p:ext uri="{D42A27DB-BD31-4B8C-83A1-F6EECF244321}">
                  <p14:modId xmlns:p14="http://schemas.microsoft.com/office/powerpoint/2010/main" val="410090897"/>
                </p:ext>
              </p:extLst>
            </p:nvPr>
          </p:nvGraphicFramePr>
          <p:xfrm>
            <a:off x="5337175" y="4020725"/>
            <a:ext cx="6251576" cy="3592286"/>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Chart 17">
              <a:extLst>
                <a:ext uri="{FF2B5EF4-FFF2-40B4-BE49-F238E27FC236}">
                  <a16:creationId xmlns:a16="http://schemas.microsoft.com/office/drawing/2014/main" id="{2DD9BC0B-C674-4C7E-AEC5-2FF4CC85D5A7}"/>
                </a:ext>
              </a:extLst>
            </p:cNvPr>
            <p:cNvGraphicFramePr>
              <a:graphicFrameLocks/>
            </p:cNvGraphicFramePr>
            <p:nvPr>
              <p:extLst>
                <p:ext uri="{D42A27DB-BD31-4B8C-83A1-F6EECF244321}">
                  <p14:modId xmlns:p14="http://schemas.microsoft.com/office/powerpoint/2010/main" val="1121528671"/>
                </p:ext>
              </p:extLst>
            </p:nvPr>
          </p:nvGraphicFramePr>
          <p:xfrm>
            <a:off x="10255250" y="889727"/>
            <a:ext cx="3403600" cy="312057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9" name="Chart 18">
              <a:extLst>
                <a:ext uri="{FF2B5EF4-FFF2-40B4-BE49-F238E27FC236}">
                  <a16:creationId xmlns:a16="http://schemas.microsoft.com/office/drawing/2014/main" id="{85183FEC-2FAA-4A35-99AF-1D7250F13210}"/>
                </a:ext>
              </a:extLst>
            </p:cNvPr>
            <p:cNvGraphicFramePr>
              <a:graphicFrameLocks/>
            </p:cNvGraphicFramePr>
            <p:nvPr>
              <p:extLst>
                <p:ext uri="{D42A27DB-BD31-4B8C-83A1-F6EECF244321}">
                  <p14:modId xmlns:p14="http://schemas.microsoft.com/office/powerpoint/2010/main" val="2393024924"/>
                </p:ext>
              </p:extLst>
            </p:nvPr>
          </p:nvGraphicFramePr>
          <p:xfrm>
            <a:off x="12700" y="7589883"/>
            <a:ext cx="3972560" cy="2807607"/>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0" name="Chart 19">
              <a:extLst>
                <a:ext uri="{FF2B5EF4-FFF2-40B4-BE49-F238E27FC236}">
                  <a16:creationId xmlns:a16="http://schemas.microsoft.com/office/drawing/2014/main" id="{85D1B06E-41F9-4071-9004-C9AD2DD62D2A}"/>
                </a:ext>
              </a:extLst>
            </p:cNvPr>
            <p:cNvGraphicFramePr>
              <a:graphicFrameLocks/>
            </p:cNvGraphicFramePr>
            <p:nvPr>
              <p:extLst>
                <p:ext uri="{D42A27DB-BD31-4B8C-83A1-F6EECF244321}">
                  <p14:modId xmlns:p14="http://schemas.microsoft.com/office/powerpoint/2010/main" val="2860168231"/>
                </p:ext>
              </p:extLst>
            </p:nvPr>
          </p:nvGraphicFramePr>
          <p:xfrm>
            <a:off x="3975100" y="7589882"/>
            <a:ext cx="3733801" cy="2807607"/>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1" name="Chart 20">
              <a:extLst>
                <a:ext uri="{FF2B5EF4-FFF2-40B4-BE49-F238E27FC236}">
                  <a16:creationId xmlns:a16="http://schemas.microsoft.com/office/drawing/2014/main" id="{E1ED367E-B8BD-4C5E-B4A2-A6493331FB3B}"/>
                </a:ext>
              </a:extLst>
            </p:cNvPr>
            <p:cNvGraphicFramePr>
              <a:graphicFrameLocks/>
            </p:cNvGraphicFramePr>
            <p:nvPr>
              <p:extLst>
                <p:ext uri="{D42A27DB-BD31-4B8C-83A1-F6EECF244321}">
                  <p14:modId xmlns:p14="http://schemas.microsoft.com/office/powerpoint/2010/main" val="2716850936"/>
                </p:ext>
              </p:extLst>
            </p:nvPr>
          </p:nvGraphicFramePr>
          <p:xfrm>
            <a:off x="1" y="850719"/>
            <a:ext cx="5295899" cy="3357335"/>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2" name="Chart 21">
              <a:extLst>
                <a:ext uri="{FF2B5EF4-FFF2-40B4-BE49-F238E27FC236}">
                  <a16:creationId xmlns:a16="http://schemas.microsoft.com/office/drawing/2014/main" id="{34A326C8-CF32-44E7-918E-DDF47EB0F63E}"/>
                </a:ext>
              </a:extLst>
            </p:cNvPr>
            <p:cNvGraphicFramePr>
              <a:graphicFrameLocks/>
            </p:cNvGraphicFramePr>
            <p:nvPr>
              <p:extLst>
                <p:ext uri="{D42A27DB-BD31-4B8C-83A1-F6EECF244321}">
                  <p14:modId xmlns:p14="http://schemas.microsoft.com/office/powerpoint/2010/main" val="2013677110"/>
                </p:ext>
              </p:extLst>
            </p:nvPr>
          </p:nvGraphicFramePr>
          <p:xfrm>
            <a:off x="5334001" y="864326"/>
            <a:ext cx="4914900" cy="2896508"/>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3" name="Chart 22">
              <a:extLst>
                <a:ext uri="{FF2B5EF4-FFF2-40B4-BE49-F238E27FC236}">
                  <a16:creationId xmlns:a16="http://schemas.microsoft.com/office/drawing/2014/main" id="{16B71C21-EE8E-4E82-8C5F-1AEA70018C0D}"/>
                </a:ext>
              </a:extLst>
            </p:cNvPr>
            <p:cNvGraphicFramePr>
              <a:graphicFrameLocks/>
            </p:cNvGraphicFramePr>
            <p:nvPr>
              <p:extLst>
                <p:ext uri="{D42A27DB-BD31-4B8C-83A1-F6EECF244321}">
                  <p14:modId xmlns:p14="http://schemas.microsoft.com/office/powerpoint/2010/main" val="4261794737"/>
                </p:ext>
              </p:extLst>
            </p:nvPr>
          </p:nvGraphicFramePr>
          <p:xfrm>
            <a:off x="7689850" y="7577183"/>
            <a:ext cx="5928179" cy="2757714"/>
          </p:xfrm>
          <a:graphic>
            <a:graphicData uri="http://schemas.openxmlformats.org/drawingml/2006/chart">
              <c:chart xmlns:c="http://schemas.openxmlformats.org/drawingml/2006/chart" xmlns:r="http://schemas.openxmlformats.org/officeDocument/2006/relationships" r:id="rId15"/>
            </a:graphicData>
          </a:graphic>
        </p:graphicFrame>
        <p:pic>
          <p:nvPicPr>
            <p:cNvPr id="24" name="table">
              <a:extLst>
                <a:ext uri="{FF2B5EF4-FFF2-40B4-BE49-F238E27FC236}">
                  <a16:creationId xmlns:a16="http://schemas.microsoft.com/office/drawing/2014/main" id="{B0F15D32-9115-0C82-CE11-402F6298F0DA}"/>
                </a:ext>
              </a:extLst>
            </p:cNvPr>
            <p:cNvPicPr>
              <a:picLocks noChangeAspect="1"/>
            </p:cNvPicPr>
            <p:nvPr/>
          </p:nvPicPr>
          <p:blipFill>
            <a:blip r:embed="rId16"/>
            <a:stretch>
              <a:fillRect/>
            </a:stretch>
          </p:blipFill>
          <p:spPr>
            <a:xfrm>
              <a:off x="11607800" y="4035698"/>
              <a:ext cx="2100580" cy="1777273"/>
            </a:xfrm>
            <a:prstGeom prst="rect">
              <a:avLst/>
            </a:prstGeom>
          </p:spPr>
        </p:pic>
        <p:pic>
          <p:nvPicPr>
            <p:cNvPr id="25" name="table">
              <a:extLst>
                <a:ext uri="{FF2B5EF4-FFF2-40B4-BE49-F238E27FC236}">
                  <a16:creationId xmlns:a16="http://schemas.microsoft.com/office/drawing/2014/main" id="{EA11A92F-C6F6-1229-7AC6-4EAC5230A136}"/>
                </a:ext>
              </a:extLst>
            </p:cNvPr>
            <p:cNvPicPr>
              <a:picLocks noChangeAspect="1"/>
            </p:cNvPicPr>
            <p:nvPr/>
          </p:nvPicPr>
          <p:blipFill>
            <a:blip r:embed="rId17"/>
            <a:stretch>
              <a:fillRect/>
            </a:stretch>
          </p:blipFill>
          <p:spPr>
            <a:xfrm>
              <a:off x="11605260" y="5790110"/>
              <a:ext cx="2098040" cy="1802947"/>
            </a:xfrm>
            <a:prstGeom prst="rect">
              <a:avLst/>
            </a:prstGeom>
          </p:spPr>
        </p:pic>
      </p:grpSp>
    </p:spTree>
    <p:extLst>
      <p:ext uri="{BB962C8B-B14F-4D97-AF65-F5344CB8AC3E}">
        <p14:creationId xmlns:p14="http://schemas.microsoft.com/office/powerpoint/2010/main" val="1289985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DCF23DD-5331-899D-F077-1EEE3EACD6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5DC2EF-0B41-62A1-4389-AC46056E6F85}"/>
              </a:ext>
            </a:extLst>
          </p:cNvPr>
          <p:cNvSpPr>
            <a:spLocks noGrp="1"/>
          </p:cNvSpPr>
          <p:nvPr>
            <p:ph type="title"/>
          </p:nvPr>
        </p:nvSpPr>
        <p:spPr>
          <a:xfrm>
            <a:off x="255639" y="258243"/>
            <a:ext cx="11098161" cy="719907"/>
          </a:xfrm>
        </p:spPr>
        <p:txBody>
          <a:bodyPr>
            <a:normAutofit/>
          </a:bodyPr>
          <a:lstStyle/>
          <a:p>
            <a:r>
              <a:rPr lang="en-IN" sz="4000" b="1" dirty="0">
                <a:latin typeface="Arial" panose="020B0604020202020204" pitchFamily="34" charset="0"/>
                <a:cs typeface="Arial" panose="020B0604020202020204" pitchFamily="34" charset="0"/>
              </a:rPr>
              <a:t>Recommendation</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FF6BD38-4077-71A5-39D6-D3298F1F5551}"/>
              </a:ext>
            </a:extLst>
          </p:cNvPr>
          <p:cNvSpPr>
            <a:spLocks noGrp="1"/>
          </p:cNvSpPr>
          <p:nvPr>
            <p:ph idx="1"/>
          </p:nvPr>
        </p:nvSpPr>
        <p:spPr>
          <a:xfrm>
            <a:off x="592845" y="1248697"/>
            <a:ext cx="10910897" cy="4408274"/>
          </a:xfrm>
        </p:spPr>
        <p:txBody>
          <a:bodyPr>
            <a:noAutofit/>
          </a:bodyPr>
          <a:lstStyle/>
          <a:p>
            <a:pPr lvl="0">
              <a:lnSpc>
                <a:spcPct val="115000"/>
              </a:lnSpc>
              <a:buFont typeface="Wingdings" panose="05000000000000000000" pitchFamily="2" charset="2"/>
              <a:buChar char="Ø"/>
            </a:pPr>
            <a:r>
              <a:rPr lang="en-GB" sz="2000" dirty="0">
                <a:effectLst/>
                <a:latin typeface="Arial" panose="020B0604020202020204" pitchFamily="34" charset="0"/>
                <a:ea typeface="Arial" panose="020B0604020202020204" pitchFamily="34" charset="0"/>
                <a:cs typeface="Arial" panose="020B0604020202020204" pitchFamily="34" charset="0"/>
              </a:rPr>
              <a:t>It is suggested to open new restaurants in the below countries</a:t>
            </a:r>
          </a:p>
          <a:p>
            <a:pPr marL="0" lvl="0" indent="0">
              <a:lnSpc>
                <a:spcPct val="115000"/>
              </a:lnSpc>
              <a:buNone/>
            </a:pPr>
            <a:r>
              <a:rPr lang="en-GB" sz="2000" dirty="0">
                <a:latin typeface="Arial" panose="020B0604020202020204" pitchFamily="34" charset="0"/>
                <a:ea typeface="Arial" panose="020B0604020202020204" pitchFamily="34" charset="0"/>
                <a:cs typeface="Arial" panose="020B0604020202020204" pitchFamily="34" charset="0"/>
              </a:rPr>
              <a:t>	1. Canada</a:t>
            </a:r>
          </a:p>
          <a:p>
            <a:pPr marL="0" lvl="0" indent="0">
              <a:lnSpc>
                <a:spcPct val="115000"/>
              </a:lnSpc>
              <a:buNone/>
            </a:pPr>
            <a:r>
              <a:rPr lang="en-GB" sz="2000" dirty="0">
                <a:latin typeface="Arial" panose="020B0604020202020204" pitchFamily="34" charset="0"/>
                <a:ea typeface="Arial" panose="020B0604020202020204" pitchFamily="34" charset="0"/>
                <a:cs typeface="Arial" panose="020B0604020202020204" pitchFamily="34" charset="0"/>
              </a:rPr>
              <a:t>	2. Qatar</a:t>
            </a:r>
          </a:p>
          <a:p>
            <a:pPr marL="0" lvl="0" indent="0">
              <a:lnSpc>
                <a:spcPct val="115000"/>
              </a:lnSpc>
              <a:buNone/>
            </a:pPr>
            <a:r>
              <a:rPr lang="en-GB" sz="2000" dirty="0">
                <a:latin typeface="Arial" panose="020B0604020202020204" pitchFamily="34" charset="0"/>
                <a:ea typeface="Arial" panose="020B0604020202020204" pitchFamily="34" charset="0"/>
                <a:cs typeface="Arial" panose="020B0604020202020204" pitchFamily="34" charset="0"/>
              </a:rPr>
              <a:t>	3. Singapore</a:t>
            </a:r>
          </a:p>
          <a:p>
            <a:pPr marL="0" lvl="0" indent="0">
              <a:lnSpc>
                <a:spcPct val="115000"/>
              </a:lnSpc>
              <a:buNone/>
            </a:pPr>
            <a:r>
              <a:rPr lang="en-GB" sz="2000" dirty="0">
                <a:latin typeface="Arial" panose="020B0604020202020204" pitchFamily="34" charset="0"/>
                <a:ea typeface="Arial" panose="020B0604020202020204" pitchFamily="34" charset="0"/>
                <a:cs typeface="Arial" panose="020B0604020202020204" pitchFamily="34" charset="0"/>
              </a:rPr>
              <a:t>	4. Sri Lanka</a:t>
            </a:r>
            <a:endParaRPr lang="en-IN" sz="2000" dirty="0">
              <a:effectLst/>
              <a:latin typeface="Arial" panose="020B0604020202020204" pitchFamily="34" charset="0"/>
              <a:ea typeface="Arial" panose="020B0604020202020204" pitchFamily="34" charset="0"/>
              <a:cs typeface="Arial" panose="020B0604020202020204" pitchFamily="34" charset="0"/>
            </a:endParaRPr>
          </a:p>
          <a:p>
            <a:pPr lvl="0">
              <a:lnSpc>
                <a:spcPct val="115000"/>
              </a:lnSpc>
              <a:buFont typeface="Wingdings" panose="05000000000000000000" pitchFamily="2" charset="2"/>
              <a:buChar char="Ø"/>
            </a:pPr>
            <a:r>
              <a:rPr lang="en-GB" sz="2000" dirty="0">
                <a:effectLst/>
                <a:latin typeface="Arial" panose="020B0604020202020204" pitchFamily="34" charset="0"/>
                <a:ea typeface="Arial" panose="020B0604020202020204" pitchFamily="34" charset="0"/>
                <a:cs typeface="Arial" panose="020B0604020202020204" pitchFamily="34" charset="0"/>
              </a:rPr>
              <a:t>As these countries has lesser number of restaurants and lower ratings, the competition will be lesser and focus on improving quality of food and service to improve customer satisfaction for higher ratings. </a:t>
            </a:r>
          </a:p>
          <a:p>
            <a:pPr>
              <a:lnSpc>
                <a:spcPct val="115000"/>
              </a:lnSpc>
              <a:buFont typeface="Wingdings" panose="05000000000000000000" pitchFamily="2" charset="2"/>
              <a:buChar char="Ø"/>
            </a:pPr>
            <a:r>
              <a:rPr lang="en-GB" sz="2000" dirty="0">
                <a:effectLst/>
                <a:latin typeface="Arial" panose="020B0604020202020204" pitchFamily="34" charset="0"/>
                <a:ea typeface="Arial" panose="020B0604020202020204" pitchFamily="34" charset="0"/>
                <a:cs typeface="Arial" panose="020B0604020202020204" pitchFamily="34" charset="0"/>
              </a:rPr>
              <a:t>Consort and Yorkton in Canada has lesser ratings (&lt;4.0) compared to other cities where opening a new restaurant is a good idea by improving quality of food and service to improve customer satisfaction for higher ratings. </a:t>
            </a:r>
            <a:endParaRPr lang="en-IN" sz="20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endParaRPr lang="en-IN" sz="1100" dirty="0">
              <a:effectLst/>
              <a:latin typeface="Arial" panose="020B0604020202020204" pitchFamily="34" charset="0"/>
              <a:ea typeface="Arial" panose="020B0604020202020204" pitchFamily="34" charset="0"/>
            </a:endParaRPr>
          </a:p>
        </p:txBody>
      </p:sp>
      <p:sp>
        <p:nvSpPr>
          <p:cNvPr id="4" name="Content Placeholder 2">
            <a:extLst>
              <a:ext uri="{FF2B5EF4-FFF2-40B4-BE49-F238E27FC236}">
                <a16:creationId xmlns:a16="http://schemas.microsoft.com/office/drawing/2014/main" id="{1C35ABA5-3E11-BD96-BB51-6643E8AFA2C7}"/>
              </a:ext>
            </a:extLst>
          </p:cNvPr>
          <p:cNvSpPr txBox="1">
            <a:spLocks/>
          </p:cNvSpPr>
          <p:nvPr/>
        </p:nvSpPr>
        <p:spPr>
          <a:xfrm>
            <a:off x="838198" y="2096261"/>
            <a:ext cx="10836965" cy="520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9" name="Rectangle 8">
            <a:extLst>
              <a:ext uri="{FF2B5EF4-FFF2-40B4-BE49-F238E27FC236}">
                <a16:creationId xmlns:a16="http://schemas.microsoft.com/office/drawing/2014/main" id="{D0DC38AD-0747-BC17-3399-85F557279982}"/>
              </a:ext>
            </a:extLst>
          </p:cNvPr>
          <p:cNvSpPr/>
          <p:nvPr/>
        </p:nvSpPr>
        <p:spPr>
          <a:xfrm>
            <a:off x="1" y="6657416"/>
            <a:ext cx="12192000" cy="200584"/>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B9392F97-7AA4-F2E0-EC7F-F5DC0E63A6CF}"/>
              </a:ext>
            </a:extLst>
          </p:cNvPr>
          <p:cNvSpPr/>
          <p:nvPr/>
        </p:nvSpPr>
        <p:spPr>
          <a:xfrm>
            <a:off x="-1" y="0"/>
            <a:ext cx="12192000" cy="200584"/>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208139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B33CF47-5F27-F039-C01A-8B124C2085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60DA40-D25E-9133-4D91-D81D04DE333A}"/>
              </a:ext>
            </a:extLst>
          </p:cNvPr>
          <p:cNvSpPr>
            <a:spLocks noGrp="1"/>
          </p:cNvSpPr>
          <p:nvPr>
            <p:ph type="title"/>
          </p:nvPr>
        </p:nvSpPr>
        <p:spPr>
          <a:xfrm>
            <a:off x="255639" y="258243"/>
            <a:ext cx="11098161" cy="719907"/>
          </a:xfrm>
        </p:spPr>
        <p:txBody>
          <a:bodyPr>
            <a:normAutofit/>
          </a:bodyPr>
          <a:lstStyle/>
          <a:p>
            <a:r>
              <a:rPr lang="en-IN" sz="4000" b="1" dirty="0">
                <a:latin typeface="Arial" panose="020B0604020202020204" pitchFamily="34" charset="0"/>
                <a:cs typeface="Arial" panose="020B0604020202020204" pitchFamily="34" charset="0"/>
              </a:rPr>
              <a:t>Recommendation</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0635A67-5FF8-352F-B4BC-5F408AB15A28}"/>
              </a:ext>
            </a:extLst>
          </p:cNvPr>
          <p:cNvSpPr>
            <a:spLocks noGrp="1"/>
          </p:cNvSpPr>
          <p:nvPr>
            <p:ph idx="1"/>
          </p:nvPr>
        </p:nvSpPr>
        <p:spPr>
          <a:xfrm>
            <a:off x="838198" y="1035809"/>
            <a:ext cx="10586886" cy="4185119"/>
          </a:xfrm>
        </p:spPr>
        <p:txBody>
          <a:bodyPr>
            <a:noAutofit/>
          </a:bodyPr>
          <a:lstStyle/>
          <a:p>
            <a:pPr marL="0" lvl="0" indent="0">
              <a:lnSpc>
                <a:spcPct val="115000"/>
              </a:lnSpc>
              <a:buNone/>
            </a:pPr>
            <a:endParaRPr lang="en-IN" sz="2000" dirty="0">
              <a:effectLst/>
              <a:latin typeface="Arial" panose="020B0604020202020204" pitchFamily="34" charset="0"/>
              <a:ea typeface="Arial" panose="020B0604020202020204" pitchFamily="34" charset="0"/>
              <a:cs typeface="Arial" panose="020B0604020202020204" pitchFamily="34" charset="0"/>
            </a:endParaRPr>
          </a:p>
          <a:p>
            <a:pPr>
              <a:lnSpc>
                <a:spcPct val="115000"/>
              </a:lnSpc>
              <a:buFont typeface="Wingdings" panose="05000000000000000000" pitchFamily="2" charset="2"/>
              <a:buChar char="Ø"/>
            </a:pPr>
            <a:r>
              <a:rPr lang="en-GB" sz="2000" dirty="0">
                <a:effectLst/>
                <a:latin typeface="Arial" panose="020B0604020202020204" pitchFamily="34" charset="0"/>
                <a:ea typeface="Arial" panose="020B0604020202020204" pitchFamily="34" charset="0"/>
                <a:cs typeface="Arial" panose="020B0604020202020204" pitchFamily="34" charset="0"/>
              </a:rPr>
              <a:t>Canada having only 4 restaurants with an average cost of 3081INR, indicates a good opportunity for growth because of low competition and an economical pricing. </a:t>
            </a:r>
            <a:endParaRPr lang="en-IN" sz="2000" dirty="0">
              <a:effectLst/>
              <a:latin typeface="Arial" panose="020B0604020202020204" pitchFamily="34" charset="0"/>
              <a:ea typeface="Arial" panose="020B0604020202020204" pitchFamily="34" charset="0"/>
            </a:endParaRPr>
          </a:p>
          <a:p>
            <a:pPr>
              <a:lnSpc>
                <a:spcPct val="115000"/>
              </a:lnSpc>
              <a:buFont typeface="Wingdings" panose="05000000000000000000" pitchFamily="2" charset="2"/>
              <a:buChar char="Ø"/>
            </a:pPr>
            <a:r>
              <a:rPr lang="en-GB" sz="2000" dirty="0">
                <a:effectLst/>
                <a:latin typeface="Arial" panose="020B0604020202020204" pitchFamily="34" charset="0"/>
                <a:ea typeface="Arial" panose="020B0604020202020204" pitchFamily="34" charset="0"/>
                <a:cs typeface="Arial" panose="020B0604020202020204" pitchFamily="34" charset="0"/>
              </a:rPr>
              <a:t>In Canada, Chinese and Canadian cuisine are rated low. Focus in providing authentic Chinese cuisine with a unique dining experience will help capture the market.</a:t>
            </a:r>
            <a:endParaRPr lang="en-IN" sz="2000" dirty="0">
              <a:effectLst/>
              <a:latin typeface="Arial" panose="020B0604020202020204" pitchFamily="34" charset="0"/>
              <a:ea typeface="Arial" panose="020B0604020202020204" pitchFamily="34" charset="0"/>
              <a:cs typeface="Arial" panose="020B0604020202020204" pitchFamily="34" charset="0"/>
            </a:endParaRPr>
          </a:p>
          <a:p>
            <a:pPr lvl="0">
              <a:lnSpc>
                <a:spcPct val="115000"/>
              </a:lnSpc>
              <a:buFont typeface="Wingdings" panose="05000000000000000000" pitchFamily="2" charset="2"/>
              <a:buChar char="Ø"/>
            </a:pPr>
            <a:r>
              <a:rPr lang="en-IN" sz="2000" dirty="0">
                <a:solidFill>
                  <a:srgbClr val="000000"/>
                </a:solidFill>
                <a:latin typeface="Arial" panose="020B0604020202020204" pitchFamily="34" charset="0"/>
                <a:ea typeface="Times New Roman" panose="02020603050405020304" pitchFamily="18" charset="0"/>
                <a:cs typeface="Arial" panose="020B0604020202020204" pitchFamily="34" charset="0"/>
              </a:rPr>
              <a:t>T</a:t>
            </a:r>
            <a:r>
              <a:rPr lang="en-IN" sz="2000" dirty="0">
                <a:solidFill>
                  <a:srgbClr val="000000"/>
                </a:solidFill>
                <a:effectLst/>
                <a:latin typeface="Arial" panose="020B0604020202020204" pitchFamily="34" charset="0"/>
                <a:ea typeface="Times New Roman" panose="02020603050405020304" pitchFamily="18" charset="0"/>
                <a:cs typeface="Arial" panose="020B0604020202020204" pitchFamily="34" charset="0"/>
              </a:rPr>
              <a:t>he average rating is higher in the restaurants having online delivery and table booking so facilitating these two options is a greater option.</a:t>
            </a:r>
          </a:p>
          <a:p>
            <a:pPr>
              <a:lnSpc>
                <a:spcPct val="115000"/>
              </a:lnSpc>
              <a:buFont typeface="Wingdings" panose="05000000000000000000" pitchFamily="2" charset="2"/>
              <a:buChar char="Ø"/>
            </a:pPr>
            <a:r>
              <a:rPr lang="en-GB" sz="2000" dirty="0">
                <a:effectLst/>
                <a:latin typeface="Arial" panose="020B0604020202020204" pitchFamily="34" charset="0"/>
                <a:ea typeface="Arial" panose="020B0604020202020204" pitchFamily="34" charset="0"/>
                <a:cs typeface="Arial" panose="020B0604020202020204" pitchFamily="34" charset="0"/>
              </a:rPr>
              <a:t>Opening restaurants in the price range of 1-2 would help us attract a large clients since we know that majority of the market is between these ranges.</a:t>
            </a:r>
            <a:endParaRPr lang="en-IN" sz="2000" dirty="0">
              <a:effectLst/>
              <a:latin typeface="Arial" panose="020B0604020202020204" pitchFamily="34" charset="0"/>
              <a:ea typeface="Arial" panose="020B0604020202020204" pitchFamily="34" charset="0"/>
              <a:cs typeface="Arial" panose="020B0604020202020204" pitchFamily="34" charset="0"/>
            </a:endParaRPr>
          </a:p>
          <a:p>
            <a:pPr marL="342900" lvl="0" indent="-342900">
              <a:lnSpc>
                <a:spcPct val="115000"/>
              </a:lnSpc>
              <a:buFont typeface="Arial" panose="020B0604020202020204" pitchFamily="34" charset="0"/>
              <a:buChar char="-"/>
            </a:pPr>
            <a:endParaRPr lang="en-IN" sz="1100" dirty="0">
              <a:effectLst/>
              <a:latin typeface="Arial" panose="020B0604020202020204" pitchFamily="34" charset="0"/>
              <a:ea typeface="Arial" panose="020B0604020202020204" pitchFamily="34" charset="0"/>
            </a:endParaRPr>
          </a:p>
        </p:txBody>
      </p:sp>
      <p:sp>
        <p:nvSpPr>
          <p:cNvPr id="4" name="Content Placeholder 2">
            <a:extLst>
              <a:ext uri="{FF2B5EF4-FFF2-40B4-BE49-F238E27FC236}">
                <a16:creationId xmlns:a16="http://schemas.microsoft.com/office/drawing/2014/main" id="{CB39A588-375F-3708-4CEB-B3E790F0D5D8}"/>
              </a:ext>
            </a:extLst>
          </p:cNvPr>
          <p:cNvSpPr txBox="1">
            <a:spLocks/>
          </p:cNvSpPr>
          <p:nvPr/>
        </p:nvSpPr>
        <p:spPr>
          <a:xfrm>
            <a:off x="838198" y="2096261"/>
            <a:ext cx="10836965" cy="520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9" name="Rectangle 8">
            <a:extLst>
              <a:ext uri="{FF2B5EF4-FFF2-40B4-BE49-F238E27FC236}">
                <a16:creationId xmlns:a16="http://schemas.microsoft.com/office/drawing/2014/main" id="{937BB111-ED41-66D3-3CA0-A2ACE4C3D257}"/>
              </a:ext>
            </a:extLst>
          </p:cNvPr>
          <p:cNvSpPr/>
          <p:nvPr/>
        </p:nvSpPr>
        <p:spPr>
          <a:xfrm>
            <a:off x="1" y="6657416"/>
            <a:ext cx="12192000" cy="200584"/>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F7F43EAC-A750-6BD2-4CAA-C05871D2BE8B}"/>
              </a:ext>
            </a:extLst>
          </p:cNvPr>
          <p:cNvSpPr/>
          <p:nvPr/>
        </p:nvSpPr>
        <p:spPr>
          <a:xfrm>
            <a:off x="-1" y="0"/>
            <a:ext cx="12192000" cy="200584"/>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44317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46F3-C246-4B9E-B8A0-AE4B832CBDFF}"/>
              </a:ext>
            </a:extLst>
          </p:cNvPr>
          <p:cNvSpPr>
            <a:spLocks noGrp="1"/>
          </p:cNvSpPr>
          <p:nvPr>
            <p:ph type="title"/>
          </p:nvPr>
        </p:nvSpPr>
        <p:spPr>
          <a:xfrm>
            <a:off x="314633" y="258243"/>
            <a:ext cx="11039168" cy="719907"/>
          </a:xfrm>
        </p:spPr>
        <p:txBody>
          <a:bodyPr>
            <a:normAutofit/>
          </a:bodyPr>
          <a:lstStyle/>
          <a:p>
            <a:r>
              <a:rPr lang="en-IN" sz="4000" b="1" dirty="0">
                <a:latin typeface="Arial" panose="020B0604020202020204" pitchFamily="34" charset="0"/>
                <a:cs typeface="Arial" panose="020B0604020202020204" pitchFamily="34" charset="0"/>
              </a:rPr>
              <a:t>Conclusion</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7F3A3D-CF00-46F6-9224-DEF7B4084091}"/>
              </a:ext>
            </a:extLst>
          </p:cNvPr>
          <p:cNvSpPr>
            <a:spLocks noGrp="1"/>
          </p:cNvSpPr>
          <p:nvPr>
            <p:ph idx="1"/>
          </p:nvPr>
        </p:nvSpPr>
        <p:spPr>
          <a:xfrm>
            <a:off x="677517" y="1035809"/>
            <a:ext cx="10747567" cy="5463656"/>
          </a:xfrm>
        </p:spPr>
        <p:txBody>
          <a:bodyPr>
            <a:noAutofit/>
          </a:bodyPr>
          <a:lstStyle/>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Boost Ratings with Table Booking and Online Delivery</a:t>
            </a:r>
          </a:p>
          <a:p>
            <a:pPr lvl="1"/>
            <a:r>
              <a:rPr lang="en-US" sz="2000" dirty="0">
                <a:latin typeface="Arial" panose="020B0604020202020204" pitchFamily="34" charset="0"/>
                <a:cs typeface="Arial" panose="020B0604020202020204" pitchFamily="34" charset="0"/>
              </a:rPr>
              <a:t>Restaurants with these services have higher ratings and improved customer satisfaction.</a:t>
            </a:r>
          </a:p>
          <a:p>
            <a:pPr lvl="1"/>
            <a:r>
              <a:rPr lang="en-US" sz="2000" dirty="0">
                <a:latin typeface="Arial" panose="020B0604020202020204" pitchFamily="34" charset="0"/>
                <a:cs typeface="Arial" panose="020B0604020202020204" pitchFamily="34" charset="0"/>
              </a:rPr>
              <a:t>Recommended to include these services in all new restaurant openings.</a:t>
            </a:r>
            <a:endParaRPr lang="en-IN"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Market Potential in Key Locations</a:t>
            </a:r>
          </a:p>
          <a:p>
            <a:pPr lvl="1"/>
            <a:r>
              <a:rPr lang="en-US" sz="2000" dirty="0">
                <a:latin typeface="Arial" panose="020B0604020202020204" pitchFamily="34" charset="0"/>
                <a:cs typeface="Arial" panose="020B0604020202020204" pitchFamily="34" charset="0"/>
              </a:rPr>
              <a:t>Fewer restaurants mean less competition; lower ratings highlight opportunities to improve quality.</a:t>
            </a:r>
          </a:p>
          <a:p>
            <a:pPr lvl="1"/>
            <a:r>
              <a:rPr lang="en-US" sz="2000" dirty="0">
                <a:latin typeface="Arial" panose="020B0604020202020204" pitchFamily="34" charset="0"/>
                <a:cs typeface="Arial" panose="020B0604020202020204" pitchFamily="34" charset="0"/>
              </a:rPr>
              <a:t>Canada, Qatar, Singapore, and Sri Lanka are ideal for new restaurant openings.</a:t>
            </a:r>
            <a:endParaRPr lang="en-IN" sz="2000" dirty="0">
              <a:latin typeface="Arial" panose="020B0604020202020204" pitchFamily="34" charset="0"/>
              <a:cs typeface="Arial" panose="020B0604020202020204" pitchFamily="34" charset="0"/>
            </a:endParaRP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Spending Behavior</a:t>
            </a:r>
          </a:p>
          <a:p>
            <a:pPr lvl="1"/>
            <a:r>
              <a:rPr lang="en-US" sz="2000" dirty="0">
                <a:latin typeface="Arial" panose="020B0604020202020204" pitchFamily="34" charset="0"/>
                <a:cs typeface="Arial" panose="020B0604020202020204" pitchFamily="34" charset="0"/>
              </a:rPr>
              <a:t>Understanding average cost for two helps tailor pricing strategies </a:t>
            </a:r>
          </a:p>
          <a:p>
            <a:pPr lvl="1"/>
            <a:r>
              <a:rPr lang="en-US" sz="2000" dirty="0">
                <a:latin typeface="Arial" panose="020B0604020202020204" pitchFamily="34" charset="0"/>
                <a:cs typeface="Arial" panose="020B0604020202020204" pitchFamily="34" charset="0"/>
              </a:rPr>
              <a:t>Canada has a mid-range spending market with less competition, while Singapore offers a high-end market opportunity.</a:t>
            </a:r>
          </a:p>
          <a:p>
            <a:pPr>
              <a:buFont typeface="Wingdings" panose="05000000000000000000" pitchFamily="2" charset="2"/>
              <a:buChar char="Ø"/>
            </a:pPr>
            <a:r>
              <a:rPr lang="en-US" sz="2000" dirty="0">
                <a:latin typeface="Arial" panose="020B0604020202020204" pitchFamily="34" charset="0"/>
                <a:cs typeface="Arial" panose="020B0604020202020204" pitchFamily="34" charset="0"/>
              </a:rPr>
              <a:t>Price Range Offerings</a:t>
            </a:r>
          </a:p>
          <a:p>
            <a:pPr lvl="1"/>
            <a:r>
              <a:rPr lang="en-US" sz="2000" dirty="0">
                <a:latin typeface="Arial" panose="020B0604020202020204" pitchFamily="34" charset="0"/>
                <a:cs typeface="Arial" panose="020B0604020202020204" pitchFamily="34" charset="0"/>
              </a:rPr>
              <a:t>Focus on price ranges 1-2 to attract a broader customer base.</a:t>
            </a:r>
          </a:p>
          <a:p>
            <a:pPr lvl="1"/>
            <a:r>
              <a:rPr lang="en-US" sz="2000" dirty="0">
                <a:latin typeface="Arial" panose="020B0604020202020204" pitchFamily="34" charset="0"/>
                <a:cs typeface="Arial" panose="020B0604020202020204" pitchFamily="34" charset="0"/>
              </a:rPr>
              <a:t>Explore niche opportunities in price ranges 3-4 where competition is lower.</a:t>
            </a:r>
            <a:endParaRPr lang="en-IN" sz="2000" dirty="0">
              <a:latin typeface="Arial" panose="020B0604020202020204" pitchFamily="34" charset="0"/>
              <a:cs typeface="Arial" panose="020B0604020202020204" pitchFamily="34" charset="0"/>
            </a:endParaRPr>
          </a:p>
          <a:p>
            <a:pPr marL="0" indent="0">
              <a:buNone/>
            </a:pPr>
            <a:endParaRPr lang="en-US" sz="1600" dirty="0">
              <a:latin typeface="Segoe UI Semibold" panose="020B0702040204020203" pitchFamily="34" charset="0"/>
              <a:cs typeface="Segoe UI Semibold" panose="020B0702040204020203" pitchFamily="34" charset="0"/>
            </a:endParaRPr>
          </a:p>
          <a:p>
            <a:endParaRPr lang="en-IN" sz="1600" dirty="0">
              <a:latin typeface="Segoe UI Semibold" panose="020B0702040204020203" pitchFamily="34" charset="0"/>
              <a:cs typeface="Segoe UI Semibold" panose="020B0702040204020203" pitchFamily="34" charset="0"/>
            </a:endParaRPr>
          </a:p>
        </p:txBody>
      </p:sp>
      <p:sp>
        <p:nvSpPr>
          <p:cNvPr id="4" name="Content Placeholder 2">
            <a:extLst>
              <a:ext uri="{FF2B5EF4-FFF2-40B4-BE49-F238E27FC236}">
                <a16:creationId xmlns:a16="http://schemas.microsoft.com/office/drawing/2014/main" id="{8CB2E40E-4643-4259-A01D-2222973E795F}"/>
              </a:ext>
            </a:extLst>
          </p:cNvPr>
          <p:cNvSpPr txBox="1">
            <a:spLocks/>
          </p:cNvSpPr>
          <p:nvPr/>
        </p:nvSpPr>
        <p:spPr>
          <a:xfrm>
            <a:off x="838198" y="2096261"/>
            <a:ext cx="10836965" cy="520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9" name="Rectangle 8">
            <a:extLst>
              <a:ext uri="{FF2B5EF4-FFF2-40B4-BE49-F238E27FC236}">
                <a16:creationId xmlns:a16="http://schemas.microsoft.com/office/drawing/2014/main" id="{77A99404-5136-4095-8A00-07A5B3B61E20}"/>
              </a:ext>
            </a:extLst>
          </p:cNvPr>
          <p:cNvSpPr/>
          <p:nvPr/>
        </p:nvSpPr>
        <p:spPr>
          <a:xfrm>
            <a:off x="1" y="6657416"/>
            <a:ext cx="12192000" cy="200584"/>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1E684E06-BB53-7C31-8D3E-B85C20CE6A3E}"/>
              </a:ext>
            </a:extLst>
          </p:cNvPr>
          <p:cNvSpPr/>
          <p:nvPr/>
        </p:nvSpPr>
        <p:spPr>
          <a:xfrm>
            <a:off x="-1" y="0"/>
            <a:ext cx="12192000" cy="200584"/>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87445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E3FB9CE8-C86E-43D3-BA9A-4AC5B3397E9B}"/>
              </a:ext>
            </a:extLst>
          </p:cNvPr>
          <p:cNvPicPr>
            <a:picLocks noChangeAspect="1"/>
          </p:cNvPicPr>
          <p:nvPr/>
        </p:nvPicPr>
        <p:blipFill rotWithShape="1">
          <a:blip r:embed="rId2">
            <a:extLst>
              <a:ext uri="{28A0092B-C50C-407E-A947-70E740481C1C}">
                <a14:useLocalDpi xmlns:a14="http://schemas.microsoft.com/office/drawing/2010/main" val="0"/>
              </a:ext>
            </a:extLst>
          </a:blip>
          <a:srcRect l="22683" t="5174" r="16469"/>
          <a:stretch/>
        </p:blipFill>
        <p:spPr>
          <a:xfrm>
            <a:off x="7097486" y="2888343"/>
            <a:ext cx="5094514" cy="3969657"/>
          </a:xfrm>
          <a:prstGeom prst="rect">
            <a:avLst/>
          </a:prstGeom>
        </p:spPr>
      </p:pic>
      <p:sp>
        <p:nvSpPr>
          <p:cNvPr id="2" name="Title 1">
            <a:extLst>
              <a:ext uri="{FF2B5EF4-FFF2-40B4-BE49-F238E27FC236}">
                <a16:creationId xmlns:a16="http://schemas.microsoft.com/office/drawing/2014/main" id="{674330ED-3015-43FC-B196-D8867DE82E10}"/>
              </a:ext>
            </a:extLst>
          </p:cNvPr>
          <p:cNvSpPr>
            <a:spLocks noGrp="1"/>
          </p:cNvSpPr>
          <p:nvPr>
            <p:ph type="title"/>
          </p:nvPr>
        </p:nvSpPr>
        <p:spPr>
          <a:xfrm>
            <a:off x="838199" y="1510732"/>
            <a:ext cx="10515600" cy="1377611"/>
          </a:xfrm>
        </p:spPr>
        <p:txBody>
          <a:bodyPr>
            <a:normAutofit fontScale="90000"/>
          </a:bodyPr>
          <a:lstStyle/>
          <a:p>
            <a:pPr algn="ctr"/>
            <a:r>
              <a:rPr lang="en-US" sz="9600" b="1" dirty="0">
                <a:latin typeface="Segoe UI Semibold" panose="020B0702040204020203" pitchFamily="34" charset="0"/>
                <a:cs typeface="Segoe UI Semibold" panose="020B0702040204020203" pitchFamily="34" charset="0"/>
              </a:rPr>
              <a:t>Thank you!</a:t>
            </a:r>
            <a:endParaRPr lang="en-IN" sz="9600" b="1" dirty="0"/>
          </a:p>
        </p:txBody>
      </p:sp>
      <p:sp>
        <p:nvSpPr>
          <p:cNvPr id="4" name="Rectangle 3">
            <a:extLst>
              <a:ext uri="{FF2B5EF4-FFF2-40B4-BE49-F238E27FC236}">
                <a16:creationId xmlns:a16="http://schemas.microsoft.com/office/drawing/2014/main" id="{E1EBC0C7-B90F-4177-A610-B7D1E4EAB851}"/>
              </a:ext>
            </a:extLst>
          </p:cNvPr>
          <p:cNvSpPr/>
          <p:nvPr/>
        </p:nvSpPr>
        <p:spPr>
          <a:xfrm>
            <a:off x="-2" y="-13252"/>
            <a:ext cx="12192002"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Rectangle 4">
            <a:extLst>
              <a:ext uri="{FF2B5EF4-FFF2-40B4-BE49-F238E27FC236}">
                <a16:creationId xmlns:a16="http://schemas.microsoft.com/office/drawing/2014/main" id="{2257609E-9409-4EF2-ACAF-72A05951BAC7}"/>
              </a:ext>
            </a:extLst>
          </p:cNvPr>
          <p:cNvSpPr/>
          <p:nvPr/>
        </p:nvSpPr>
        <p:spPr>
          <a:xfrm>
            <a:off x="0" y="6641548"/>
            <a:ext cx="12192002"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2749047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C759-A198-49AB-8FC1-A417235CAD2D}"/>
              </a:ext>
            </a:extLst>
          </p:cNvPr>
          <p:cNvSpPr>
            <a:spLocks noGrp="1"/>
          </p:cNvSpPr>
          <p:nvPr>
            <p:ph type="title"/>
          </p:nvPr>
        </p:nvSpPr>
        <p:spPr>
          <a:xfrm>
            <a:off x="371060" y="365126"/>
            <a:ext cx="11604630" cy="894666"/>
          </a:xfrm>
        </p:spPr>
        <p:txBody>
          <a:bodyPr>
            <a:normAutofit/>
          </a:bodyPr>
          <a:lstStyle/>
          <a:p>
            <a:r>
              <a:rPr lang="en-US" sz="4000" b="1" dirty="0">
                <a:latin typeface="Arial" panose="020B0604020202020204" pitchFamily="34" charset="0"/>
                <a:cs typeface="Arial" panose="020B0604020202020204" pitchFamily="34" charset="0"/>
              </a:rPr>
              <a:t>A</a:t>
            </a:r>
            <a:r>
              <a:rPr lang="en-IN" sz="4000" b="1" dirty="0">
                <a:latin typeface="Arial" panose="020B0604020202020204" pitchFamily="34" charset="0"/>
                <a:cs typeface="Arial" panose="020B0604020202020204" pitchFamily="34" charset="0"/>
              </a:rPr>
              <a:t>bout Zomato</a:t>
            </a:r>
          </a:p>
        </p:txBody>
      </p:sp>
      <p:pic>
        <p:nvPicPr>
          <p:cNvPr id="6" name="Content Placeholder 5">
            <a:extLst>
              <a:ext uri="{FF2B5EF4-FFF2-40B4-BE49-F238E27FC236}">
                <a16:creationId xmlns:a16="http://schemas.microsoft.com/office/drawing/2014/main" id="{26C19712-CE51-41A3-B87F-CE245639CF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1060" y="1812557"/>
            <a:ext cx="5088835" cy="3785652"/>
          </a:xfrm>
        </p:spPr>
      </p:pic>
      <p:sp>
        <p:nvSpPr>
          <p:cNvPr id="7" name="TextBox 6">
            <a:extLst>
              <a:ext uri="{FF2B5EF4-FFF2-40B4-BE49-F238E27FC236}">
                <a16:creationId xmlns:a16="http://schemas.microsoft.com/office/drawing/2014/main" id="{66964C00-30B6-4624-9F5F-8B81BAB96871}"/>
              </a:ext>
            </a:extLst>
          </p:cNvPr>
          <p:cNvSpPr txBox="1"/>
          <p:nvPr/>
        </p:nvSpPr>
        <p:spPr>
          <a:xfrm>
            <a:off x="6414054" y="1799304"/>
            <a:ext cx="5287616" cy="378565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It is an </a:t>
            </a:r>
            <a:r>
              <a:rPr lang="en-US" sz="2000" b="0" i="0" dirty="0">
                <a:solidFill>
                  <a:srgbClr val="001D35"/>
                </a:solidFill>
                <a:effectLst/>
                <a:latin typeface="Arial" panose="020B0604020202020204" pitchFamily="34" charset="0"/>
                <a:cs typeface="Arial" panose="020B0604020202020204" pitchFamily="34" charset="0"/>
              </a:rPr>
              <a:t>Indian </a:t>
            </a:r>
            <a:r>
              <a:rPr lang="en-US" sz="2000" b="0" i="0" dirty="0">
                <a:solidFill>
                  <a:srgbClr val="FF0000"/>
                </a:solidFill>
                <a:effectLst/>
                <a:latin typeface="Arial" panose="020B0604020202020204" pitchFamily="34" charset="0"/>
                <a:cs typeface="Arial" panose="020B0604020202020204" pitchFamily="34" charset="0"/>
              </a:rPr>
              <a:t>multinational food delivery company and restaurant aggregator </a:t>
            </a:r>
            <a:r>
              <a:rPr lang="en-US" sz="2000" b="0" i="0" dirty="0">
                <a:solidFill>
                  <a:srgbClr val="001D35"/>
                </a:solidFill>
                <a:effectLst/>
                <a:latin typeface="Arial" panose="020B0604020202020204" pitchFamily="34" charset="0"/>
                <a:cs typeface="Arial" panose="020B0604020202020204" pitchFamily="34" charset="0"/>
              </a:rPr>
              <a:t>was founded in 2008 by Deepinder Goyal and Pankaj Chaddah.</a:t>
            </a:r>
          </a:p>
          <a:p>
            <a:pPr marL="285750" indent="-285750">
              <a:buFont typeface="Arial" panose="020B0604020202020204" pitchFamily="34" charset="0"/>
              <a:buChar char="•"/>
            </a:pPr>
            <a:endParaRPr lang="en-US" sz="2000" b="0" i="0" dirty="0">
              <a:solidFill>
                <a:srgbClr val="001D35"/>
              </a:solidFill>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0" i="0" dirty="0">
                <a:solidFill>
                  <a:srgbClr val="001D35"/>
                </a:solidFill>
                <a:effectLst/>
                <a:latin typeface="Arial" panose="020B0604020202020204" pitchFamily="34" charset="0"/>
                <a:cs typeface="Arial" panose="020B0604020202020204" pitchFamily="34" charset="0"/>
              </a:rPr>
              <a:t>Zomato offers </a:t>
            </a:r>
            <a:r>
              <a:rPr lang="en-US" sz="2000" b="0" i="0" dirty="0">
                <a:solidFill>
                  <a:srgbClr val="FF0000"/>
                </a:solidFill>
                <a:effectLst/>
                <a:latin typeface="Arial" panose="020B0604020202020204" pitchFamily="34" charset="0"/>
                <a:cs typeface="Arial" panose="020B0604020202020204" pitchFamily="34" charset="0"/>
              </a:rPr>
              <a:t>information, menus, and reviews of restaurants</a:t>
            </a:r>
            <a:r>
              <a:rPr lang="en-US" sz="2000" b="0" i="0" dirty="0">
                <a:solidFill>
                  <a:srgbClr val="001D35"/>
                </a:solidFill>
                <a:effectLst/>
                <a:latin typeface="Arial" panose="020B0604020202020204" pitchFamily="34" charset="0"/>
                <a:cs typeface="Arial" panose="020B0604020202020204" pitchFamily="34" charset="0"/>
              </a:rPr>
              <a:t>, as well as food delivery options from partner restaurants.</a:t>
            </a:r>
          </a:p>
          <a:p>
            <a:pPr marL="285750" indent="-285750">
              <a:buFont typeface="Arial" panose="020B0604020202020204" pitchFamily="34" charset="0"/>
              <a:buChar char="•"/>
            </a:pPr>
            <a:endParaRPr lang="en-US" sz="2000" dirty="0">
              <a:solidFill>
                <a:srgbClr val="001D35"/>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b="0" i="0" dirty="0">
                <a:solidFill>
                  <a:srgbClr val="001D35"/>
                </a:solidFill>
                <a:effectLst/>
                <a:latin typeface="Arial" panose="020B0604020202020204" pitchFamily="34" charset="0"/>
                <a:cs typeface="Arial" panose="020B0604020202020204" pitchFamily="34" charset="0"/>
              </a:rPr>
              <a:t>Zomato also provides </a:t>
            </a:r>
            <a:r>
              <a:rPr lang="en-US" sz="2000" b="0" i="0" dirty="0">
                <a:solidFill>
                  <a:srgbClr val="FF0000"/>
                </a:solidFill>
                <a:effectLst/>
                <a:latin typeface="Arial" panose="020B0604020202020204" pitchFamily="34" charset="0"/>
                <a:cs typeface="Arial" panose="020B0604020202020204" pitchFamily="34" charset="0"/>
              </a:rPr>
              <a:t>an online restaurant discovery guide </a:t>
            </a:r>
            <a:r>
              <a:rPr lang="en-US" sz="2000" b="0" i="0" dirty="0">
                <a:solidFill>
                  <a:srgbClr val="001D35"/>
                </a:solidFill>
                <a:effectLst/>
                <a:latin typeface="Arial" panose="020B0604020202020204" pitchFamily="34" charset="0"/>
                <a:cs typeface="Arial" panose="020B0604020202020204" pitchFamily="34" charset="0"/>
              </a:rPr>
              <a:t>with information on dining out, home delivery, nightlife, and cafes.</a:t>
            </a:r>
            <a:endParaRPr lang="en-IN" sz="2000"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D91993D2-4413-4F65-BDDA-91B9314F6865}"/>
              </a:ext>
            </a:extLst>
          </p:cNvPr>
          <p:cNvSpPr/>
          <p:nvPr/>
        </p:nvSpPr>
        <p:spPr>
          <a:xfrm>
            <a:off x="0" y="6632713"/>
            <a:ext cx="12192000"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21B2D76-E949-44A8-A3E6-BC13F30A5592}"/>
              </a:ext>
            </a:extLst>
          </p:cNvPr>
          <p:cNvSpPr/>
          <p:nvPr/>
        </p:nvSpPr>
        <p:spPr>
          <a:xfrm>
            <a:off x="-2" y="-13252"/>
            <a:ext cx="12192002"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23562601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46F3-C246-4B9E-B8A0-AE4B832CBDFF}"/>
              </a:ext>
            </a:extLst>
          </p:cNvPr>
          <p:cNvSpPr>
            <a:spLocks noGrp="1"/>
          </p:cNvSpPr>
          <p:nvPr>
            <p:ph type="title"/>
          </p:nvPr>
        </p:nvSpPr>
        <p:spPr>
          <a:xfrm>
            <a:off x="516835" y="200585"/>
            <a:ext cx="10836965" cy="1075474"/>
          </a:xfrm>
        </p:spPr>
        <p:txBody>
          <a:bodyPr>
            <a:normAutofit/>
          </a:bodyPr>
          <a:lstStyle/>
          <a:p>
            <a:r>
              <a:rPr lang="en-IN" sz="4000" b="1" dirty="0">
                <a:latin typeface="Arial" panose="020B0604020202020204" pitchFamily="34" charset="0"/>
                <a:cs typeface="Arial" panose="020B0604020202020204" pitchFamily="34" charset="0"/>
              </a:rPr>
              <a:t>Problem Statement</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7F3A3D-CF00-46F6-9224-DEF7B4084091}"/>
              </a:ext>
            </a:extLst>
          </p:cNvPr>
          <p:cNvSpPr>
            <a:spLocks noGrp="1"/>
          </p:cNvSpPr>
          <p:nvPr>
            <p:ph idx="1"/>
          </p:nvPr>
        </p:nvSpPr>
        <p:spPr>
          <a:xfrm>
            <a:off x="1160206" y="1276059"/>
            <a:ext cx="9242324" cy="5180770"/>
          </a:xfrm>
        </p:spPr>
        <p:txBody>
          <a:bodyPr>
            <a:noAutofit/>
          </a:bodyPr>
          <a:lstStyle/>
          <a:p>
            <a:r>
              <a:rPr lang="en-US" sz="2000" dirty="0">
                <a:solidFill>
                  <a:srgbClr val="001D35"/>
                </a:solidFill>
                <a:latin typeface="Arial" panose="020B0604020202020204" pitchFamily="34" charset="0"/>
                <a:cs typeface="Arial" panose="020B0604020202020204" pitchFamily="34" charset="0"/>
              </a:rPr>
              <a:t>Zomato</a:t>
            </a:r>
            <a:r>
              <a:rPr lang="en-US" sz="2000" dirty="0">
                <a:latin typeface="Arial" panose="020B0604020202020204" pitchFamily="34" charset="0"/>
                <a:cs typeface="Arial" panose="020B0604020202020204" pitchFamily="34" charset="0"/>
              </a:rPr>
              <a:t> </a:t>
            </a:r>
            <a:r>
              <a:rPr lang="en-US" sz="2000" dirty="0">
                <a:solidFill>
                  <a:srgbClr val="001D35"/>
                </a:solidFill>
                <a:latin typeface="Arial" panose="020B0604020202020204" pitchFamily="34" charset="0"/>
                <a:cs typeface="Arial" panose="020B0604020202020204" pitchFamily="34" charset="0"/>
              </a:rPr>
              <a:t>team is looking </a:t>
            </a:r>
            <a:r>
              <a:rPr lang="en-US" sz="2000" dirty="0">
                <a:solidFill>
                  <a:srgbClr val="FF0000"/>
                </a:solidFill>
                <a:latin typeface="Arial" panose="020B0604020202020204" pitchFamily="34" charset="0"/>
                <a:cs typeface="Arial" panose="020B0604020202020204" pitchFamily="34" charset="0"/>
              </a:rPr>
              <a:t>for business expansion</a:t>
            </a:r>
            <a:r>
              <a:rPr lang="en-US" sz="2000" dirty="0">
                <a:solidFill>
                  <a:srgbClr val="001D35"/>
                </a:solidFill>
                <a:latin typeface="Arial" panose="020B0604020202020204" pitchFamily="34" charset="0"/>
                <a:cs typeface="Arial" panose="020B0604020202020204" pitchFamily="34" charset="0"/>
              </a:rPr>
              <a:t> and want to </a:t>
            </a:r>
            <a:r>
              <a:rPr lang="en-US" sz="2000" dirty="0">
                <a:solidFill>
                  <a:srgbClr val="FF0000"/>
                </a:solidFill>
                <a:latin typeface="Arial" panose="020B0604020202020204" pitchFamily="34" charset="0"/>
                <a:cs typeface="Arial" panose="020B0604020202020204" pitchFamily="34" charset="0"/>
              </a:rPr>
              <a:t>open new restaurants</a:t>
            </a:r>
            <a:r>
              <a:rPr lang="en-US" sz="2000" dirty="0">
                <a:solidFill>
                  <a:srgbClr val="001D35"/>
                </a:solidFill>
                <a:latin typeface="Arial" panose="020B0604020202020204" pitchFamily="34" charset="0"/>
                <a:cs typeface="Arial" panose="020B0604020202020204" pitchFamily="34" charset="0"/>
              </a:rPr>
              <a:t>.</a:t>
            </a:r>
          </a:p>
          <a:p>
            <a:r>
              <a:rPr lang="en-US" sz="2000" b="1" dirty="0">
                <a:solidFill>
                  <a:srgbClr val="001D35"/>
                </a:solidFill>
                <a:latin typeface="Arial" panose="020B0604020202020204" pitchFamily="34" charset="0"/>
                <a:cs typeface="Arial" panose="020B0604020202020204" pitchFamily="34" charset="0"/>
              </a:rPr>
              <a:t>Key focus areas:</a:t>
            </a:r>
          </a:p>
          <a:p>
            <a:pPr lvl="1"/>
            <a:r>
              <a:rPr lang="en-US" sz="2000" dirty="0">
                <a:latin typeface="Arial" panose="020B0604020202020204" pitchFamily="34" charset="0"/>
                <a:cs typeface="Arial" panose="020B0604020202020204" pitchFamily="34" charset="0"/>
              </a:rPr>
              <a:t>Analyzing total restaurants that are currently in business. Country-wise restaurant distribution. </a:t>
            </a:r>
          </a:p>
          <a:p>
            <a:pPr lvl="1"/>
            <a:r>
              <a:rPr lang="en-US" sz="2000" dirty="0">
                <a:latin typeface="Arial" panose="020B0604020202020204" pitchFamily="34" charset="0"/>
                <a:cs typeface="Arial" panose="020B0604020202020204" pitchFamily="34" charset="0"/>
              </a:rPr>
              <a:t>Ratings and votes distribution to get an understanding of customer feedback and preferences</a:t>
            </a:r>
          </a:p>
          <a:p>
            <a:pPr lvl="1"/>
            <a:r>
              <a:rPr lang="en-US" sz="2000" dirty="0">
                <a:latin typeface="Arial" panose="020B0604020202020204" pitchFamily="34" charset="0"/>
                <a:cs typeface="Arial" panose="020B0604020202020204" pitchFamily="34" charset="0"/>
              </a:rPr>
              <a:t>Availability of effective and quick help through online delivery and table booking options. </a:t>
            </a:r>
          </a:p>
          <a:p>
            <a:pPr marL="0" indent="0">
              <a:buNone/>
            </a:pPr>
            <a:endParaRPr lang="en-US" sz="1800" dirty="0"/>
          </a:p>
          <a:p>
            <a:endParaRPr lang="en-IN" sz="1800" dirty="0"/>
          </a:p>
          <a:p>
            <a:endParaRPr lang="en-IN" sz="1800" dirty="0"/>
          </a:p>
          <a:p>
            <a:pPr marL="0" indent="0">
              <a:buNone/>
            </a:pPr>
            <a:endParaRPr lang="en-US" sz="1800" dirty="0"/>
          </a:p>
          <a:p>
            <a:endParaRPr lang="en-IN" sz="1800" dirty="0"/>
          </a:p>
        </p:txBody>
      </p:sp>
      <p:sp>
        <p:nvSpPr>
          <p:cNvPr id="4" name="Content Placeholder 2">
            <a:extLst>
              <a:ext uri="{FF2B5EF4-FFF2-40B4-BE49-F238E27FC236}">
                <a16:creationId xmlns:a16="http://schemas.microsoft.com/office/drawing/2014/main" id="{8CB2E40E-4643-4259-A01D-2222973E795F}"/>
              </a:ext>
            </a:extLst>
          </p:cNvPr>
          <p:cNvSpPr txBox="1">
            <a:spLocks/>
          </p:cNvSpPr>
          <p:nvPr/>
        </p:nvSpPr>
        <p:spPr>
          <a:xfrm>
            <a:off x="838198" y="2096261"/>
            <a:ext cx="10836965" cy="520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5" name="Content Placeholder 2">
            <a:extLst>
              <a:ext uri="{FF2B5EF4-FFF2-40B4-BE49-F238E27FC236}">
                <a16:creationId xmlns:a16="http://schemas.microsoft.com/office/drawing/2014/main" id="{3E26B657-2BF2-4A3F-997B-DF100B80D30E}"/>
              </a:ext>
            </a:extLst>
          </p:cNvPr>
          <p:cNvSpPr txBox="1">
            <a:spLocks/>
          </p:cNvSpPr>
          <p:nvPr/>
        </p:nvSpPr>
        <p:spPr>
          <a:xfrm>
            <a:off x="838198" y="1950693"/>
            <a:ext cx="10836965" cy="1457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p>
        </p:txBody>
      </p:sp>
      <p:sp>
        <p:nvSpPr>
          <p:cNvPr id="6" name="Content Placeholder 2">
            <a:extLst>
              <a:ext uri="{FF2B5EF4-FFF2-40B4-BE49-F238E27FC236}">
                <a16:creationId xmlns:a16="http://schemas.microsoft.com/office/drawing/2014/main" id="{13B362D8-C4AE-4C3A-A193-A0972B083A45}"/>
              </a:ext>
            </a:extLst>
          </p:cNvPr>
          <p:cNvSpPr txBox="1">
            <a:spLocks/>
          </p:cNvSpPr>
          <p:nvPr/>
        </p:nvSpPr>
        <p:spPr>
          <a:xfrm>
            <a:off x="838198" y="3203162"/>
            <a:ext cx="10836965" cy="3408291"/>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a:solidFill>
                  <a:srgbClr val="001D35"/>
                </a:solidFill>
              </a:defRPr>
            </a:lvl1pPr>
            <a:lvl2pPr marL="685800" lvl="1" indent="-228600">
              <a:lnSpc>
                <a:spcPct val="90000"/>
              </a:lnSpc>
              <a:spcBef>
                <a:spcPts val="500"/>
              </a:spcBef>
              <a:buFont typeface="Arial" panose="020B0604020202020204" pitchFamily="34" charset="0"/>
              <a:buChar cha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IN" dirty="0"/>
          </a:p>
        </p:txBody>
      </p:sp>
      <p:sp>
        <p:nvSpPr>
          <p:cNvPr id="9" name="Rectangle 8">
            <a:extLst>
              <a:ext uri="{FF2B5EF4-FFF2-40B4-BE49-F238E27FC236}">
                <a16:creationId xmlns:a16="http://schemas.microsoft.com/office/drawing/2014/main" id="{77A99404-5136-4095-8A00-07A5B3B61E20}"/>
              </a:ext>
            </a:extLst>
          </p:cNvPr>
          <p:cNvSpPr/>
          <p:nvPr/>
        </p:nvSpPr>
        <p:spPr>
          <a:xfrm>
            <a:off x="0" y="6611453"/>
            <a:ext cx="12192000" cy="24654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EDBBA6A2-561B-EDFF-94F2-96CF8CA372EB}"/>
              </a:ext>
            </a:extLst>
          </p:cNvPr>
          <p:cNvSpPr/>
          <p:nvPr/>
        </p:nvSpPr>
        <p:spPr>
          <a:xfrm>
            <a:off x="0" y="0"/>
            <a:ext cx="12192000" cy="24654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172217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A9B97DC-3EBC-8A50-4606-35F3DC821B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36DF0E5-E7CA-C115-B795-8A9C2F588469}"/>
              </a:ext>
            </a:extLst>
          </p:cNvPr>
          <p:cNvSpPr>
            <a:spLocks noGrp="1"/>
          </p:cNvSpPr>
          <p:nvPr>
            <p:ph type="title"/>
          </p:nvPr>
        </p:nvSpPr>
        <p:spPr>
          <a:xfrm>
            <a:off x="216310" y="200585"/>
            <a:ext cx="11582400" cy="920850"/>
          </a:xfrm>
        </p:spPr>
        <p:txBody>
          <a:bodyPr>
            <a:normAutofit/>
          </a:bodyPr>
          <a:lstStyle/>
          <a:p>
            <a:r>
              <a:rPr lang="en-US" sz="4000" b="1" dirty="0">
                <a:latin typeface="Arial" panose="020B0604020202020204" pitchFamily="34" charset="0"/>
                <a:cs typeface="Arial" panose="020B0604020202020204" pitchFamily="34" charset="0"/>
              </a:rPr>
              <a:t>Key metrics:</a:t>
            </a:r>
          </a:p>
        </p:txBody>
      </p:sp>
      <p:sp>
        <p:nvSpPr>
          <p:cNvPr id="3" name="Content Placeholder 2">
            <a:extLst>
              <a:ext uri="{FF2B5EF4-FFF2-40B4-BE49-F238E27FC236}">
                <a16:creationId xmlns:a16="http://schemas.microsoft.com/office/drawing/2014/main" id="{3D2846EA-B2D3-A95D-88CA-D8B55AB6E62C}"/>
              </a:ext>
            </a:extLst>
          </p:cNvPr>
          <p:cNvSpPr>
            <a:spLocks noGrp="1"/>
          </p:cNvSpPr>
          <p:nvPr>
            <p:ph idx="1"/>
          </p:nvPr>
        </p:nvSpPr>
        <p:spPr>
          <a:xfrm>
            <a:off x="516837" y="1276059"/>
            <a:ext cx="10997645" cy="5180770"/>
          </a:xfrm>
        </p:spPr>
        <p:txBody>
          <a:bodyPr>
            <a:noAutofit/>
          </a:bodyPr>
          <a:lstStyle/>
          <a:p>
            <a:pPr lvl="1">
              <a:buFont typeface="Wingdings" panose="05000000000000000000" pitchFamily="2" charset="2"/>
              <a:buChar char="Ø"/>
            </a:pPr>
            <a:r>
              <a:rPr lang="en-US" sz="2000" b="1" dirty="0">
                <a:latin typeface="Arial" panose="020B0604020202020204" pitchFamily="34" charset="0"/>
                <a:cs typeface="Arial" panose="020B0604020202020204" pitchFamily="34" charset="0"/>
              </a:rPr>
              <a:t>Restaurant ID</a:t>
            </a:r>
            <a:r>
              <a:rPr lang="en-US" sz="2000" dirty="0">
                <a:latin typeface="Arial" panose="020B0604020202020204" pitchFamily="34" charset="0"/>
                <a:cs typeface="Arial" panose="020B0604020202020204" pitchFamily="34" charset="0"/>
              </a:rPr>
              <a:t>: Unique identifier for each restaurant.</a:t>
            </a:r>
          </a:p>
          <a:p>
            <a:pPr lvl="1">
              <a:buFont typeface="Wingdings" panose="05000000000000000000" pitchFamily="2" charset="2"/>
              <a:buChar char="Ø"/>
            </a:pPr>
            <a:r>
              <a:rPr lang="en-US" sz="2000" b="1" dirty="0">
                <a:latin typeface="Arial" panose="020B0604020202020204" pitchFamily="34" charset="0"/>
                <a:cs typeface="Arial" panose="020B0604020202020204" pitchFamily="34" charset="0"/>
              </a:rPr>
              <a:t>Restaurant Name</a:t>
            </a:r>
            <a:r>
              <a:rPr lang="en-US" sz="2000" dirty="0">
                <a:latin typeface="Arial" panose="020B0604020202020204" pitchFamily="34" charset="0"/>
                <a:cs typeface="Arial" panose="020B0604020202020204" pitchFamily="34" charset="0"/>
              </a:rPr>
              <a:t>: The name of the restaurant.</a:t>
            </a:r>
          </a:p>
          <a:p>
            <a:pPr lvl="1">
              <a:buFont typeface="Wingdings" panose="05000000000000000000" pitchFamily="2" charset="2"/>
              <a:buChar char="Ø"/>
            </a:pPr>
            <a:r>
              <a:rPr lang="en-US" sz="2000" b="1" dirty="0">
                <a:latin typeface="Arial" panose="020B0604020202020204" pitchFamily="34" charset="0"/>
                <a:cs typeface="Arial" panose="020B0604020202020204" pitchFamily="34" charset="0"/>
              </a:rPr>
              <a:t>Cuisines</a:t>
            </a:r>
            <a:r>
              <a:rPr lang="en-US" sz="2000" dirty="0">
                <a:latin typeface="Arial" panose="020B0604020202020204" pitchFamily="34" charset="0"/>
                <a:cs typeface="Arial" panose="020B0604020202020204" pitchFamily="34" charset="0"/>
              </a:rPr>
              <a:t>: The type of cuisine offered by the restaurant.</a:t>
            </a:r>
          </a:p>
          <a:p>
            <a:pPr lvl="1">
              <a:buFont typeface="Wingdings" panose="05000000000000000000" pitchFamily="2" charset="2"/>
              <a:buChar char="Ø"/>
            </a:pPr>
            <a:r>
              <a:rPr lang="en-US" sz="2000" b="1" dirty="0">
                <a:latin typeface="Arial" panose="020B0604020202020204" pitchFamily="34" charset="0"/>
                <a:cs typeface="Arial" panose="020B0604020202020204" pitchFamily="34" charset="0"/>
              </a:rPr>
              <a:t>Has_Table_booking</a:t>
            </a:r>
            <a:r>
              <a:rPr lang="en-US" sz="2000" dirty="0">
                <a:latin typeface="Arial" panose="020B0604020202020204" pitchFamily="34" charset="0"/>
                <a:cs typeface="Arial" panose="020B0604020202020204" pitchFamily="34" charset="0"/>
              </a:rPr>
              <a:t>: Indicates whether the restaurant has a table booking option (Yes/No).</a:t>
            </a:r>
          </a:p>
          <a:p>
            <a:pPr lvl="1">
              <a:buFont typeface="Wingdings" panose="05000000000000000000" pitchFamily="2" charset="2"/>
              <a:buChar char="Ø"/>
            </a:pPr>
            <a:r>
              <a:rPr lang="en-US" sz="2000" b="1" dirty="0">
                <a:latin typeface="Arial" panose="020B0604020202020204" pitchFamily="34" charset="0"/>
                <a:cs typeface="Arial" panose="020B0604020202020204" pitchFamily="34" charset="0"/>
              </a:rPr>
              <a:t>Has_Online_delivery</a:t>
            </a:r>
            <a:r>
              <a:rPr lang="en-US" sz="2000" dirty="0">
                <a:latin typeface="Arial" panose="020B0604020202020204" pitchFamily="34" charset="0"/>
                <a:cs typeface="Arial" panose="020B0604020202020204" pitchFamily="34" charset="0"/>
              </a:rPr>
              <a:t>: Indicates whether the restaurant offers online delivery (Yes/No). </a:t>
            </a:r>
          </a:p>
          <a:p>
            <a:pPr lvl="1">
              <a:buFont typeface="Wingdings" panose="05000000000000000000" pitchFamily="2" charset="2"/>
              <a:buChar char="Ø"/>
            </a:pPr>
            <a:r>
              <a:rPr lang="en-US" sz="2000" b="1" dirty="0">
                <a:latin typeface="Arial" panose="020B0604020202020204" pitchFamily="34" charset="0"/>
                <a:cs typeface="Arial" panose="020B0604020202020204" pitchFamily="34" charset="0"/>
              </a:rPr>
              <a:t>Price_range</a:t>
            </a:r>
            <a:r>
              <a:rPr lang="en-US" sz="2000" dirty="0">
                <a:latin typeface="Arial" panose="020B0604020202020204" pitchFamily="34" charset="0"/>
                <a:cs typeface="Arial" panose="020B0604020202020204" pitchFamily="34" charset="0"/>
              </a:rPr>
              <a:t>: A numeric value indicating the price range category of the restaurant.</a:t>
            </a:r>
          </a:p>
          <a:p>
            <a:pPr lvl="1">
              <a:buFont typeface="Wingdings" panose="05000000000000000000" pitchFamily="2" charset="2"/>
              <a:buChar char="Ø"/>
            </a:pPr>
            <a:r>
              <a:rPr lang="en-US" sz="2000" b="1" dirty="0">
                <a:latin typeface="Arial" panose="020B0604020202020204" pitchFamily="34" charset="0"/>
                <a:cs typeface="Arial" panose="020B0604020202020204" pitchFamily="34" charset="0"/>
              </a:rPr>
              <a:t>Votes</a:t>
            </a:r>
            <a:r>
              <a:rPr lang="en-US" sz="2000" dirty="0">
                <a:latin typeface="Arial" panose="020B0604020202020204" pitchFamily="34" charset="0"/>
                <a:cs typeface="Arial" panose="020B0604020202020204" pitchFamily="34" charset="0"/>
              </a:rPr>
              <a:t>: The number of votes or ratings/(feedback) received by the restaurant.</a:t>
            </a:r>
          </a:p>
          <a:p>
            <a:pPr lvl="1">
              <a:buFont typeface="Wingdings" panose="05000000000000000000" pitchFamily="2" charset="2"/>
              <a:buChar char="Ø"/>
            </a:pPr>
            <a:r>
              <a:rPr lang="en-US" sz="2000" b="1" dirty="0">
                <a:latin typeface="Arial" panose="020B0604020202020204" pitchFamily="34" charset="0"/>
                <a:cs typeface="Arial" panose="020B0604020202020204" pitchFamily="34" charset="0"/>
              </a:rPr>
              <a:t>Average_Cost_for_two</a:t>
            </a:r>
            <a:r>
              <a:rPr lang="en-US" sz="2000" dirty="0">
                <a:latin typeface="Arial" panose="020B0604020202020204" pitchFamily="34" charset="0"/>
                <a:cs typeface="Arial" panose="020B0604020202020204" pitchFamily="34" charset="0"/>
              </a:rPr>
              <a:t>: The average cost for two people dining at the restaurant.</a:t>
            </a:r>
          </a:p>
          <a:p>
            <a:pPr lvl="1">
              <a:buFont typeface="Wingdings" panose="05000000000000000000" pitchFamily="2" charset="2"/>
              <a:buChar char="Ø"/>
            </a:pPr>
            <a:r>
              <a:rPr lang="en-US" sz="2000" b="1" dirty="0">
                <a:latin typeface="Arial" panose="020B0604020202020204" pitchFamily="34" charset="0"/>
                <a:cs typeface="Arial" panose="020B0604020202020204" pitchFamily="34" charset="0"/>
              </a:rPr>
              <a:t>Rating</a:t>
            </a:r>
            <a:r>
              <a:rPr lang="en-US" sz="2000" dirty="0">
                <a:latin typeface="Arial" panose="020B0604020202020204" pitchFamily="34" charset="0"/>
                <a:cs typeface="Arial" panose="020B0604020202020204" pitchFamily="34" charset="0"/>
              </a:rPr>
              <a:t>: The overall rating of the restaurant is based on user reviews.</a:t>
            </a:r>
          </a:p>
          <a:p>
            <a:pPr lvl="1">
              <a:buFont typeface="Wingdings" panose="05000000000000000000" pitchFamily="2" charset="2"/>
              <a:buChar char="Ø"/>
            </a:pPr>
            <a:r>
              <a:rPr lang="en-US" sz="2000" b="1" dirty="0">
                <a:latin typeface="Arial" panose="020B0604020202020204" pitchFamily="34" charset="0"/>
                <a:cs typeface="Arial" panose="020B0604020202020204" pitchFamily="34" charset="0"/>
              </a:rPr>
              <a:t>Datekey_opening</a:t>
            </a:r>
            <a:r>
              <a:rPr lang="en-US" sz="2000" dirty="0">
                <a:latin typeface="Arial" panose="020B0604020202020204" pitchFamily="34" charset="0"/>
                <a:cs typeface="Arial" panose="020B0604020202020204" pitchFamily="34" charset="0"/>
              </a:rPr>
              <a:t>: The date when the restaurant was opened.</a:t>
            </a:r>
          </a:p>
          <a:p>
            <a:pPr>
              <a:buFont typeface="Wingdings" panose="05000000000000000000" pitchFamily="2" charset="2"/>
              <a:buChar char="Ø"/>
            </a:pPr>
            <a:endParaRPr lang="en-US" sz="1800" dirty="0"/>
          </a:p>
          <a:p>
            <a:endParaRPr lang="en-IN" sz="1800" dirty="0"/>
          </a:p>
          <a:p>
            <a:endParaRPr lang="en-IN" sz="1800" dirty="0"/>
          </a:p>
          <a:p>
            <a:pPr marL="0" indent="0">
              <a:buNone/>
            </a:pPr>
            <a:endParaRPr lang="en-US" sz="1800" dirty="0"/>
          </a:p>
          <a:p>
            <a:endParaRPr lang="en-IN" sz="1800" dirty="0"/>
          </a:p>
        </p:txBody>
      </p:sp>
      <p:sp>
        <p:nvSpPr>
          <p:cNvPr id="4" name="Content Placeholder 2">
            <a:extLst>
              <a:ext uri="{FF2B5EF4-FFF2-40B4-BE49-F238E27FC236}">
                <a16:creationId xmlns:a16="http://schemas.microsoft.com/office/drawing/2014/main" id="{8764D27F-EE32-890A-FE13-35C232AFD6FF}"/>
              </a:ext>
            </a:extLst>
          </p:cNvPr>
          <p:cNvSpPr txBox="1">
            <a:spLocks/>
          </p:cNvSpPr>
          <p:nvPr/>
        </p:nvSpPr>
        <p:spPr>
          <a:xfrm>
            <a:off x="838198" y="2096261"/>
            <a:ext cx="10836965" cy="520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5" name="Content Placeholder 2">
            <a:extLst>
              <a:ext uri="{FF2B5EF4-FFF2-40B4-BE49-F238E27FC236}">
                <a16:creationId xmlns:a16="http://schemas.microsoft.com/office/drawing/2014/main" id="{A7CFB80D-66A4-39DF-8478-F3027CB6544E}"/>
              </a:ext>
            </a:extLst>
          </p:cNvPr>
          <p:cNvSpPr txBox="1">
            <a:spLocks/>
          </p:cNvSpPr>
          <p:nvPr/>
        </p:nvSpPr>
        <p:spPr>
          <a:xfrm>
            <a:off x="838198" y="1950693"/>
            <a:ext cx="10836965" cy="1457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p>
        </p:txBody>
      </p:sp>
      <p:sp>
        <p:nvSpPr>
          <p:cNvPr id="6" name="Content Placeholder 2">
            <a:extLst>
              <a:ext uri="{FF2B5EF4-FFF2-40B4-BE49-F238E27FC236}">
                <a16:creationId xmlns:a16="http://schemas.microsoft.com/office/drawing/2014/main" id="{A6DA48B3-8D2D-A44E-AF9B-08620B86C656}"/>
              </a:ext>
            </a:extLst>
          </p:cNvPr>
          <p:cNvSpPr txBox="1">
            <a:spLocks/>
          </p:cNvSpPr>
          <p:nvPr/>
        </p:nvSpPr>
        <p:spPr>
          <a:xfrm>
            <a:off x="838198" y="3203162"/>
            <a:ext cx="10836965" cy="3408291"/>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a:solidFill>
                  <a:srgbClr val="001D35"/>
                </a:solidFill>
              </a:defRPr>
            </a:lvl1pPr>
            <a:lvl2pPr marL="685800" lvl="1" indent="-228600">
              <a:lnSpc>
                <a:spcPct val="90000"/>
              </a:lnSpc>
              <a:spcBef>
                <a:spcPts val="500"/>
              </a:spcBef>
              <a:buFont typeface="Arial" panose="020B0604020202020204" pitchFamily="34" charset="0"/>
              <a:buChar cha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IN" dirty="0"/>
          </a:p>
        </p:txBody>
      </p:sp>
      <p:sp>
        <p:nvSpPr>
          <p:cNvPr id="9" name="Rectangle 8">
            <a:extLst>
              <a:ext uri="{FF2B5EF4-FFF2-40B4-BE49-F238E27FC236}">
                <a16:creationId xmlns:a16="http://schemas.microsoft.com/office/drawing/2014/main" id="{DB723A55-6CF5-2C18-87F3-B72C2DA0DCDF}"/>
              </a:ext>
            </a:extLst>
          </p:cNvPr>
          <p:cNvSpPr/>
          <p:nvPr/>
        </p:nvSpPr>
        <p:spPr>
          <a:xfrm>
            <a:off x="0" y="6611453"/>
            <a:ext cx="12192000" cy="24654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992F3F6-5802-B051-F77C-9399063982D5}"/>
              </a:ext>
            </a:extLst>
          </p:cNvPr>
          <p:cNvSpPr/>
          <p:nvPr/>
        </p:nvSpPr>
        <p:spPr>
          <a:xfrm>
            <a:off x="0" y="0"/>
            <a:ext cx="12192000" cy="24654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5594283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4DC8A-B9D7-442B-805B-8C8DE57ED462}"/>
              </a:ext>
            </a:extLst>
          </p:cNvPr>
          <p:cNvSpPr>
            <a:spLocks noGrp="1"/>
          </p:cNvSpPr>
          <p:nvPr>
            <p:ph type="title"/>
          </p:nvPr>
        </p:nvSpPr>
        <p:spPr>
          <a:xfrm>
            <a:off x="176981" y="335124"/>
            <a:ext cx="11176819" cy="844747"/>
          </a:xfrm>
        </p:spPr>
        <p:txBody>
          <a:bodyPr vert="horz" lIns="91440" tIns="45720" rIns="91440" bIns="45720" rtlCol="0" anchor="ctr">
            <a:normAutofit/>
          </a:bodyPr>
          <a:lstStyle/>
          <a:p>
            <a:r>
              <a:rPr lang="en-US" sz="4000" b="1" dirty="0">
                <a:latin typeface="Arial" panose="020B0604020202020204" pitchFamily="34" charset="0"/>
                <a:cs typeface="Arial" panose="020B0604020202020204" pitchFamily="34" charset="0"/>
              </a:rPr>
              <a:t>Analysis Approach</a:t>
            </a:r>
            <a:endParaRPr lang="en-IN" sz="40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21C47EAD-551E-45AC-9148-E06D23A86D19}"/>
              </a:ext>
            </a:extLst>
          </p:cNvPr>
          <p:cNvSpPr>
            <a:spLocks noGrp="1"/>
          </p:cNvSpPr>
          <p:nvPr>
            <p:ph idx="1"/>
          </p:nvPr>
        </p:nvSpPr>
        <p:spPr>
          <a:xfrm>
            <a:off x="629265" y="914400"/>
            <a:ext cx="10724535" cy="5608477"/>
          </a:xfrm>
        </p:spPr>
        <p:txBody>
          <a:bodyPr anchor="ctr">
            <a:normAutofit/>
          </a:bodyPr>
          <a:lstStyle/>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For data cleaning, used functions like COUNTBLANK() to check for missing values in all columns, removed the missing values from cuisines column.</a:t>
            </a:r>
          </a:p>
          <a:p>
            <a:pPr lvl="1">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VLOOKUP(), LEFT(), MID()+FIND() were used to insert relevant data such as Country names, Year,  Currency formatting.</a:t>
            </a:r>
          </a:p>
          <a:p>
            <a:pPr lvl="1">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Pivot tables were inserted for quick summarization of required metrics and identify patterns in the data.</a:t>
            </a:r>
          </a:p>
          <a:p>
            <a:pPr lvl="1">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Data was filtered and sorted and corelated with different metrics like ratings, average cost for two, etc. to identify trends and behavior patterns of the data.</a:t>
            </a:r>
          </a:p>
          <a:p>
            <a:pPr lvl="1">
              <a:buFont typeface="Wingdings" panose="05000000000000000000" pitchFamily="2" charset="2"/>
              <a:buChar char="Ø"/>
            </a:pPr>
            <a:endParaRPr lang="en-US" sz="2000" dirty="0">
              <a:latin typeface="Arial" panose="020B0604020202020204" pitchFamily="34" charset="0"/>
              <a:cs typeface="Arial" panose="020B0604020202020204" pitchFamily="34" charset="0"/>
            </a:endParaRPr>
          </a:p>
          <a:p>
            <a:pPr lvl="1">
              <a:buFont typeface="Wingdings" panose="05000000000000000000" pitchFamily="2" charset="2"/>
              <a:buChar char="Ø"/>
            </a:pPr>
            <a:r>
              <a:rPr lang="en-US" sz="2000" dirty="0">
                <a:latin typeface="Arial" panose="020B0604020202020204" pitchFamily="34" charset="0"/>
                <a:cs typeface="Arial" panose="020B0604020202020204" pitchFamily="34" charset="0"/>
              </a:rPr>
              <a:t>Charts and slicers were created and added to a dashboard to provide a concise representation of the data and help guide the discussion of new restaurants.</a:t>
            </a:r>
          </a:p>
        </p:txBody>
      </p:sp>
      <p:sp>
        <p:nvSpPr>
          <p:cNvPr id="29" name="Rectangle 28">
            <a:extLst>
              <a:ext uri="{FF2B5EF4-FFF2-40B4-BE49-F238E27FC236}">
                <a16:creationId xmlns:a16="http://schemas.microsoft.com/office/drawing/2014/main" id="{08541293-CCDC-1FF9-90E5-537127302E24}"/>
              </a:ext>
            </a:extLst>
          </p:cNvPr>
          <p:cNvSpPr/>
          <p:nvPr/>
        </p:nvSpPr>
        <p:spPr>
          <a:xfrm>
            <a:off x="9988" y="0"/>
            <a:ext cx="12182012" cy="219872"/>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605D81B5-BA21-6C6B-3CB1-5FE106CA3FED}"/>
              </a:ext>
            </a:extLst>
          </p:cNvPr>
          <p:cNvSpPr/>
          <p:nvPr/>
        </p:nvSpPr>
        <p:spPr>
          <a:xfrm>
            <a:off x="9988" y="6638128"/>
            <a:ext cx="12182012" cy="219872"/>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16254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8946F3-C246-4B9E-B8A0-AE4B832CBDFF}"/>
              </a:ext>
            </a:extLst>
          </p:cNvPr>
          <p:cNvSpPr>
            <a:spLocks noGrp="1"/>
          </p:cNvSpPr>
          <p:nvPr>
            <p:ph type="title"/>
          </p:nvPr>
        </p:nvSpPr>
        <p:spPr>
          <a:xfrm>
            <a:off x="314632" y="327543"/>
            <a:ext cx="11030885" cy="743561"/>
          </a:xfrm>
        </p:spPr>
        <p:txBody>
          <a:bodyPr>
            <a:normAutofit/>
          </a:bodyPr>
          <a:lstStyle/>
          <a:p>
            <a:r>
              <a:rPr lang="en-US" sz="4000" b="1" dirty="0">
                <a:latin typeface="Arial" panose="020B0604020202020204" pitchFamily="34" charset="0"/>
                <a:cs typeface="Arial" panose="020B0604020202020204" pitchFamily="34" charset="0"/>
              </a:rPr>
              <a:t>Overview</a:t>
            </a:r>
            <a:endParaRPr lang="en-IN" sz="40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C97F3A3D-CF00-46F6-9224-DEF7B4084091}"/>
              </a:ext>
            </a:extLst>
          </p:cNvPr>
          <p:cNvSpPr>
            <a:spLocks noGrp="1"/>
          </p:cNvSpPr>
          <p:nvPr>
            <p:ph idx="1"/>
          </p:nvPr>
        </p:nvSpPr>
        <p:spPr>
          <a:xfrm>
            <a:off x="677517" y="1276059"/>
            <a:ext cx="10836965" cy="5180770"/>
          </a:xfrm>
        </p:spPr>
        <p:txBody>
          <a:bodyPr>
            <a:noAutofit/>
          </a:bodyPr>
          <a:lstStyle/>
          <a:p>
            <a:endParaRPr lang="en-US" sz="1800" dirty="0"/>
          </a:p>
          <a:p>
            <a:endParaRPr lang="en-IN" sz="1800" dirty="0"/>
          </a:p>
          <a:p>
            <a:endParaRPr lang="en-IN" sz="1800" dirty="0"/>
          </a:p>
          <a:p>
            <a:pPr marL="0" indent="0">
              <a:buNone/>
            </a:pPr>
            <a:endParaRPr lang="en-US" sz="1800" dirty="0"/>
          </a:p>
          <a:p>
            <a:endParaRPr lang="en-IN" sz="1800" dirty="0"/>
          </a:p>
        </p:txBody>
      </p:sp>
      <p:sp>
        <p:nvSpPr>
          <p:cNvPr id="4" name="Content Placeholder 2">
            <a:extLst>
              <a:ext uri="{FF2B5EF4-FFF2-40B4-BE49-F238E27FC236}">
                <a16:creationId xmlns:a16="http://schemas.microsoft.com/office/drawing/2014/main" id="{8CB2E40E-4643-4259-A01D-2222973E795F}"/>
              </a:ext>
            </a:extLst>
          </p:cNvPr>
          <p:cNvSpPr txBox="1">
            <a:spLocks/>
          </p:cNvSpPr>
          <p:nvPr/>
        </p:nvSpPr>
        <p:spPr>
          <a:xfrm>
            <a:off x="838198" y="2096261"/>
            <a:ext cx="10836965" cy="5200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IN" dirty="0"/>
          </a:p>
        </p:txBody>
      </p:sp>
      <p:sp>
        <p:nvSpPr>
          <p:cNvPr id="5" name="Content Placeholder 2">
            <a:extLst>
              <a:ext uri="{FF2B5EF4-FFF2-40B4-BE49-F238E27FC236}">
                <a16:creationId xmlns:a16="http://schemas.microsoft.com/office/drawing/2014/main" id="{3E26B657-2BF2-4A3F-997B-DF100B80D30E}"/>
              </a:ext>
            </a:extLst>
          </p:cNvPr>
          <p:cNvSpPr txBox="1">
            <a:spLocks/>
          </p:cNvSpPr>
          <p:nvPr/>
        </p:nvSpPr>
        <p:spPr>
          <a:xfrm>
            <a:off x="838198" y="1950693"/>
            <a:ext cx="10836965" cy="145759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IN" sz="3200" dirty="0"/>
          </a:p>
        </p:txBody>
      </p:sp>
      <p:sp>
        <p:nvSpPr>
          <p:cNvPr id="6" name="Content Placeholder 2">
            <a:extLst>
              <a:ext uri="{FF2B5EF4-FFF2-40B4-BE49-F238E27FC236}">
                <a16:creationId xmlns:a16="http://schemas.microsoft.com/office/drawing/2014/main" id="{13B362D8-C4AE-4C3A-A193-A0972B083A45}"/>
              </a:ext>
            </a:extLst>
          </p:cNvPr>
          <p:cNvSpPr txBox="1">
            <a:spLocks/>
          </p:cNvSpPr>
          <p:nvPr/>
        </p:nvSpPr>
        <p:spPr>
          <a:xfrm>
            <a:off x="838198" y="3203162"/>
            <a:ext cx="10836965" cy="3408291"/>
          </a:xfrm>
          <a:prstGeom prst="rect">
            <a:avLst/>
          </a:prstGeom>
        </p:spPr>
        <p:txBody>
          <a:bodyPr vert="horz" lIns="91440" tIns="45720" rIns="91440" bIns="45720" rtlCol="0">
            <a:noAutofit/>
          </a:bodyPr>
          <a:lstStyle>
            <a:defPPr>
              <a:defRPr lang="en-US"/>
            </a:defPPr>
            <a:lvl1pPr marL="228600" indent="-228600">
              <a:lnSpc>
                <a:spcPct val="90000"/>
              </a:lnSpc>
              <a:spcBef>
                <a:spcPts val="1000"/>
              </a:spcBef>
              <a:buFont typeface="Arial" panose="020B0604020202020204" pitchFamily="34" charset="0"/>
              <a:buChar char="•"/>
              <a:defRPr>
                <a:solidFill>
                  <a:srgbClr val="001D35"/>
                </a:solidFill>
              </a:defRPr>
            </a:lvl1pPr>
            <a:lvl2pPr marL="685800" lvl="1" indent="-228600">
              <a:lnSpc>
                <a:spcPct val="90000"/>
              </a:lnSpc>
              <a:spcBef>
                <a:spcPts val="500"/>
              </a:spcBef>
              <a:buFont typeface="Arial" panose="020B0604020202020204" pitchFamily="34" charset="0"/>
              <a:buChar char="•"/>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en-IN" dirty="0"/>
          </a:p>
        </p:txBody>
      </p:sp>
      <p:sp>
        <p:nvSpPr>
          <p:cNvPr id="9" name="Rectangle 8">
            <a:extLst>
              <a:ext uri="{FF2B5EF4-FFF2-40B4-BE49-F238E27FC236}">
                <a16:creationId xmlns:a16="http://schemas.microsoft.com/office/drawing/2014/main" id="{77A99404-5136-4095-8A00-07A5B3B61E20}"/>
              </a:ext>
            </a:extLst>
          </p:cNvPr>
          <p:cNvSpPr/>
          <p:nvPr/>
        </p:nvSpPr>
        <p:spPr>
          <a:xfrm>
            <a:off x="-16568" y="-55347"/>
            <a:ext cx="12208567" cy="188698"/>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56F4D6A4-5FF9-476E-A799-49B49E43C852}"/>
              </a:ext>
            </a:extLst>
          </p:cNvPr>
          <p:cNvSpPr txBox="1"/>
          <p:nvPr/>
        </p:nvSpPr>
        <p:spPr>
          <a:xfrm>
            <a:off x="677517" y="1276060"/>
            <a:ext cx="10684566" cy="4154984"/>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Total Number of Restaurants: 9542</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Total Countries : 15</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Global Average Ratings: 2.9</a:t>
            </a: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endParaRPr lang="en-US"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India has the highest number of restaurants with 8652 restaurants followed by United States of America with 425 restaurants.</a:t>
            </a:r>
          </a:p>
          <a:p>
            <a:r>
              <a:rPr lang="en-IN" sz="2400" dirty="0"/>
              <a:t> </a:t>
            </a:r>
          </a:p>
        </p:txBody>
      </p:sp>
      <p:grpSp>
        <p:nvGrpSpPr>
          <p:cNvPr id="8" name="Group 7">
            <a:extLst>
              <a:ext uri="{FF2B5EF4-FFF2-40B4-BE49-F238E27FC236}">
                <a16:creationId xmlns:a16="http://schemas.microsoft.com/office/drawing/2014/main" id="{C62553C5-F01E-96FD-33E3-55A4EB334AB3}"/>
              </a:ext>
            </a:extLst>
          </p:cNvPr>
          <p:cNvGrpSpPr/>
          <p:nvPr/>
        </p:nvGrpSpPr>
        <p:grpSpPr>
          <a:xfrm>
            <a:off x="6245250" y="1159386"/>
            <a:ext cx="2341033" cy="695960"/>
            <a:chOff x="0" y="0"/>
            <a:chExt cx="2341033" cy="703532"/>
          </a:xfrm>
        </p:grpSpPr>
        <p:sp>
          <p:nvSpPr>
            <p:cNvPr id="12" name="Rectangle: Rounded Corners 11">
              <a:extLst>
                <a:ext uri="{FF2B5EF4-FFF2-40B4-BE49-F238E27FC236}">
                  <a16:creationId xmlns:a16="http://schemas.microsoft.com/office/drawing/2014/main" id="{D9503793-C8DB-0A52-2485-6E93C258F970}"/>
                </a:ext>
              </a:extLst>
            </p:cNvPr>
            <p:cNvSpPr/>
            <p:nvPr/>
          </p:nvSpPr>
          <p:spPr>
            <a:xfrm>
              <a:off x="9313" y="2492"/>
              <a:ext cx="2286000" cy="70104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14" name="Rectangle: Rounded Corners 13">
              <a:extLst>
                <a:ext uri="{FF2B5EF4-FFF2-40B4-BE49-F238E27FC236}">
                  <a16:creationId xmlns:a16="http://schemas.microsoft.com/office/drawing/2014/main" id="{5BBDE71D-8563-C314-4692-F7E6A9962D8D}"/>
                </a:ext>
              </a:extLst>
            </p:cNvPr>
            <p:cNvSpPr/>
            <p:nvPr/>
          </p:nvSpPr>
          <p:spPr>
            <a:xfrm>
              <a:off x="0" y="0"/>
              <a:ext cx="512233" cy="703531"/>
            </a:xfrm>
            <a:prstGeom prst="roundRect">
              <a:avLst>
                <a:gd name="adj" fmla="val 0"/>
              </a:avLst>
            </a:prstGeom>
            <a:solidFill>
              <a:srgbClr val="C00000"/>
            </a:solidFill>
            <a:ln cap="rnd">
              <a:noFill/>
              <a:prstDash val="solid"/>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16" name="TextBox 6">
              <a:extLst>
                <a:ext uri="{FF2B5EF4-FFF2-40B4-BE49-F238E27FC236}">
                  <a16:creationId xmlns:a16="http://schemas.microsoft.com/office/drawing/2014/main" id="{49CB76D3-EE08-7B06-980D-53A6F6BEA15D}"/>
                </a:ext>
              </a:extLst>
            </p:cNvPr>
            <p:cNvSpPr txBox="1"/>
            <p:nvPr/>
          </p:nvSpPr>
          <p:spPr>
            <a:xfrm>
              <a:off x="527473" y="71072"/>
              <a:ext cx="1813560" cy="25908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b="1" kern="1200"/>
                <a:t>TOTAL RESTAURANTS</a:t>
              </a:r>
            </a:p>
          </p:txBody>
        </p:sp>
        <p:sp>
          <p:nvSpPr>
            <p:cNvPr id="17" name="TextBox 7">
              <a:extLst>
                <a:ext uri="{FF2B5EF4-FFF2-40B4-BE49-F238E27FC236}">
                  <a16:creationId xmlns:a16="http://schemas.microsoft.com/office/drawing/2014/main" id="{18BE4F96-E5B0-5FAF-5264-207E011BA001}"/>
                </a:ext>
              </a:extLst>
            </p:cNvPr>
            <p:cNvSpPr txBox="1"/>
            <p:nvPr/>
          </p:nvSpPr>
          <p:spPr>
            <a:xfrm>
              <a:off x="535093" y="253952"/>
              <a:ext cx="1135380" cy="35814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4C12A6A8-A1A1-4FA1-92F3-F653EB3208B5}" type="TxLink">
                <a:rPr lang="en-US" sz="2400" b="1" i="0" u="none" strike="noStrike" kern="1200">
                  <a:solidFill>
                    <a:srgbClr val="C00000"/>
                  </a:solidFill>
                  <a:latin typeface="Aptos Narrow" panose="020B0004020202020204" pitchFamily="34" charset="0"/>
                  <a:ea typeface="Calibri"/>
                  <a:cs typeface="Calibri"/>
                </a:rPr>
                <a:pPr/>
                <a:t>9542</a:t>
              </a:fld>
              <a:endParaRPr lang="en-IN" sz="2400" b="1" kern="1200">
                <a:latin typeface="Aptos Narrow" panose="020B0004020202020204" pitchFamily="34" charset="0"/>
              </a:endParaRPr>
            </a:p>
          </p:txBody>
        </p:sp>
      </p:grpSp>
      <p:grpSp>
        <p:nvGrpSpPr>
          <p:cNvPr id="18" name="Group 17">
            <a:extLst>
              <a:ext uri="{FF2B5EF4-FFF2-40B4-BE49-F238E27FC236}">
                <a16:creationId xmlns:a16="http://schemas.microsoft.com/office/drawing/2014/main" id="{DBEF3015-7074-0D31-4D37-DC20F9728BDF}"/>
              </a:ext>
            </a:extLst>
          </p:cNvPr>
          <p:cNvGrpSpPr/>
          <p:nvPr/>
        </p:nvGrpSpPr>
        <p:grpSpPr>
          <a:xfrm>
            <a:off x="6263730" y="2087554"/>
            <a:ext cx="2347807" cy="698501"/>
            <a:chOff x="0" y="0"/>
            <a:chExt cx="2347807" cy="706025"/>
          </a:xfrm>
        </p:grpSpPr>
        <p:sp>
          <p:nvSpPr>
            <p:cNvPr id="19" name="Rectangle: Rounded Corners 18">
              <a:extLst>
                <a:ext uri="{FF2B5EF4-FFF2-40B4-BE49-F238E27FC236}">
                  <a16:creationId xmlns:a16="http://schemas.microsoft.com/office/drawing/2014/main" id="{0E0CAEEB-2971-716A-E18D-D031915EF6BA}"/>
                </a:ext>
              </a:extLst>
            </p:cNvPr>
            <p:cNvSpPr/>
            <p:nvPr/>
          </p:nvSpPr>
          <p:spPr>
            <a:xfrm>
              <a:off x="16087" y="831"/>
              <a:ext cx="2286000" cy="70104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20" name="Rectangle: Rounded Corners 19">
              <a:extLst>
                <a:ext uri="{FF2B5EF4-FFF2-40B4-BE49-F238E27FC236}">
                  <a16:creationId xmlns:a16="http://schemas.microsoft.com/office/drawing/2014/main" id="{BAC6773A-CBD6-A4A0-BB11-59EF50355E11}"/>
                </a:ext>
              </a:extLst>
            </p:cNvPr>
            <p:cNvSpPr/>
            <p:nvPr/>
          </p:nvSpPr>
          <p:spPr>
            <a:xfrm>
              <a:off x="0" y="0"/>
              <a:ext cx="519007" cy="706025"/>
            </a:xfrm>
            <a:prstGeom prst="roundRect">
              <a:avLst>
                <a:gd name="adj" fmla="val 0"/>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21" name="TextBox 12">
              <a:extLst>
                <a:ext uri="{FF2B5EF4-FFF2-40B4-BE49-F238E27FC236}">
                  <a16:creationId xmlns:a16="http://schemas.microsoft.com/office/drawing/2014/main" id="{5BAEC4A2-CC3B-C478-B8AC-A4EAA7C5E0B3}"/>
                </a:ext>
              </a:extLst>
            </p:cNvPr>
            <p:cNvSpPr txBox="1"/>
            <p:nvPr/>
          </p:nvSpPr>
          <p:spPr>
            <a:xfrm>
              <a:off x="534247" y="69411"/>
              <a:ext cx="1813560" cy="25908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b="1" kern="1200" dirty="0"/>
                <a:t>TOTAL COUNTRIES</a:t>
              </a:r>
            </a:p>
          </p:txBody>
        </p:sp>
        <p:sp>
          <p:nvSpPr>
            <p:cNvPr id="22" name="TextBox 13">
              <a:extLst>
                <a:ext uri="{FF2B5EF4-FFF2-40B4-BE49-F238E27FC236}">
                  <a16:creationId xmlns:a16="http://schemas.microsoft.com/office/drawing/2014/main" id="{AB7D7145-2012-6760-AE05-D4526EAE7C0A}"/>
                </a:ext>
              </a:extLst>
            </p:cNvPr>
            <p:cNvSpPr txBox="1"/>
            <p:nvPr/>
          </p:nvSpPr>
          <p:spPr>
            <a:xfrm>
              <a:off x="541867" y="252291"/>
              <a:ext cx="1135380" cy="35814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9AE902CB-1F24-4094-89E8-2961AEA9CD10}" type="TxLink">
                <a:rPr lang="en-US" sz="2400" b="1" i="0" u="none" strike="noStrike" kern="1200">
                  <a:solidFill>
                    <a:srgbClr val="C00000"/>
                  </a:solidFill>
                  <a:latin typeface="Aptos Narrow" panose="020B0004020202020204" pitchFamily="34" charset="0"/>
                  <a:ea typeface="Calibri"/>
                  <a:cs typeface="Calibri"/>
                </a:rPr>
                <a:pPr/>
                <a:t>15</a:t>
              </a:fld>
              <a:endParaRPr lang="en-IN" sz="2400" b="1" kern="1200">
                <a:latin typeface="Aptos Narrow" panose="020B0004020202020204" pitchFamily="34" charset="0"/>
              </a:endParaRPr>
            </a:p>
          </p:txBody>
        </p:sp>
      </p:grpSp>
      <p:grpSp>
        <p:nvGrpSpPr>
          <p:cNvPr id="23" name="Group 22">
            <a:extLst>
              <a:ext uri="{FF2B5EF4-FFF2-40B4-BE49-F238E27FC236}">
                <a16:creationId xmlns:a16="http://schemas.microsoft.com/office/drawing/2014/main" id="{8642FFB5-F1F1-5D60-2322-ED0EBA85E130}"/>
              </a:ext>
            </a:extLst>
          </p:cNvPr>
          <p:cNvGrpSpPr/>
          <p:nvPr/>
        </p:nvGrpSpPr>
        <p:grpSpPr>
          <a:xfrm>
            <a:off x="6245103" y="2962876"/>
            <a:ext cx="2355427" cy="766232"/>
            <a:chOff x="0" y="0"/>
            <a:chExt cx="2355427" cy="772472"/>
          </a:xfrm>
        </p:grpSpPr>
        <p:sp>
          <p:nvSpPr>
            <p:cNvPr id="24" name="Rectangle: Rounded Corners 23">
              <a:extLst>
                <a:ext uri="{FF2B5EF4-FFF2-40B4-BE49-F238E27FC236}">
                  <a16:creationId xmlns:a16="http://schemas.microsoft.com/office/drawing/2014/main" id="{8418D0B2-F63F-7B17-5FED-7CE00FCAFB46}"/>
                </a:ext>
              </a:extLst>
            </p:cNvPr>
            <p:cNvSpPr/>
            <p:nvPr/>
          </p:nvSpPr>
          <p:spPr>
            <a:xfrm>
              <a:off x="23707" y="32393"/>
              <a:ext cx="2286000" cy="701040"/>
            </a:xfrm>
            <a:prstGeom prst="roundRect">
              <a:avLst/>
            </a:prstGeom>
            <a:solidFill>
              <a:schemeClr val="bg1"/>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25" name="Rectangle: Rounded Corners 24">
              <a:extLst>
                <a:ext uri="{FF2B5EF4-FFF2-40B4-BE49-F238E27FC236}">
                  <a16:creationId xmlns:a16="http://schemas.microsoft.com/office/drawing/2014/main" id="{A440438C-50D2-4789-4A33-B34AE8289BB0}"/>
                </a:ext>
              </a:extLst>
            </p:cNvPr>
            <p:cNvSpPr/>
            <p:nvPr/>
          </p:nvSpPr>
          <p:spPr>
            <a:xfrm>
              <a:off x="0" y="0"/>
              <a:ext cx="526627" cy="772472"/>
            </a:xfrm>
            <a:prstGeom prst="roundRect">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lang="en-IN" sz="1100" kern="1200"/>
            </a:p>
          </p:txBody>
        </p:sp>
        <p:sp>
          <p:nvSpPr>
            <p:cNvPr id="26" name="TextBox 17">
              <a:extLst>
                <a:ext uri="{FF2B5EF4-FFF2-40B4-BE49-F238E27FC236}">
                  <a16:creationId xmlns:a16="http://schemas.microsoft.com/office/drawing/2014/main" id="{8F2A9729-37BF-ACEC-791A-86C50AE35AF8}"/>
                </a:ext>
              </a:extLst>
            </p:cNvPr>
            <p:cNvSpPr txBox="1"/>
            <p:nvPr/>
          </p:nvSpPr>
          <p:spPr>
            <a:xfrm>
              <a:off x="541867" y="100973"/>
              <a:ext cx="1813560" cy="25908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r>
                <a:rPr lang="en-IN" sz="1400" b="1" kern="1200"/>
                <a:t>AVERAGE RATINGS</a:t>
              </a:r>
            </a:p>
          </p:txBody>
        </p:sp>
        <p:sp>
          <p:nvSpPr>
            <p:cNvPr id="27" name="TextBox 18">
              <a:extLst>
                <a:ext uri="{FF2B5EF4-FFF2-40B4-BE49-F238E27FC236}">
                  <a16:creationId xmlns:a16="http://schemas.microsoft.com/office/drawing/2014/main" id="{6151FFEB-292B-5C36-45E7-CFA13BBB6F8C}"/>
                </a:ext>
              </a:extLst>
            </p:cNvPr>
            <p:cNvSpPr txBox="1"/>
            <p:nvPr/>
          </p:nvSpPr>
          <p:spPr>
            <a:xfrm>
              <a:off x="549487" y="283853"/>
              <a:ext cx="1135380" cy="358140"/>
            </a:xfrm>
            <a:prstGeom prst="rect">
              <a:avLst/>
            </a:prstGeom>
            <a:noFill/>
            <a:ln w="9525" cmpd="sng">
              <a:noFill/>
            </a:ln>
          </p:spPr>
          <p:style>
            <a:lnRef idx="0">
              <a:scrgbClr r="0" g="0" b="0"/>
            </a:lnRef>
            <a:fillRef idx="0">
              <a:scrgbClr r="0" g="0" b="0"/>
            </a:fillRef>
            <a:effectRef idx="0">
              <a:scrgbClr r="0" g="0" b="0"/>
            </a:effectRef>
            <a:fontRef idx="minor">
              <a:schemeClr val="dk1"/>
            </a:fontRef>
          </p:style>
          <p:txBody>
            <a:bodyPr wrap="square" rtlCol="0" anchor="t"/>
            <a:lstStyle>
              <a:lvl1pPr marL="0" indent="0">
                <a:defRPr sz="1100">
                  <a:solidFill>
                    <a:schemeClr val="dk1"/>
                  </a:solidFill>
                  <a:latin typeface="+mn-lt"/>
                  <a:ea typeface="+mn-ea"/>
                  <a:cs typeface="+mn-cs"/>
                </a:defRPr>
              </a:lvl1pPr>
              <a:lvl2pPr marL="457200" indent="0">
                <a:defRPr sz="1100">
                  <a:solidFill>
                    <a:schemeClr val="dk1"/>
                  </a:solidFill>
                  <a:latin typeface="+mn-lt"/>
                  <a:ea typeface="+mn-ea"/>
                  <a:cs typeface="+mn-cs"/>
                </a:defRPr>
              </a:lvl2pPr>
              <a:lvl3pPr marL="914400" indent="0">
                <a:defRPr sz="1100">
                  <a:solidFill>
                    <a:schemeClr val="dk1"/>
                  </a:solidFill>
                  <a:latin typeface="+mn-lt"/>
                  <a:ea typeface="+mn-ea"/>
                  <a:cs typeface="+mn-cs"/>
                </a:defRPr>
              </a:lvl3pPr>
              <a:lvl4pPr marL="1371600" indent="0">
                <a:defRPr sz="1100">
                  <a:solidFill>
                    <a:schemeClr val="dk1"/>
                  </a:solidFill>
                  <a:latin typeface="+mn-lt"/>
                  <a:ea typeface="+mn-ea"/>
                  <a:cs typeface="+mn-cs"/>
                </a:defRPr>
              </a:lvl4pPr>
              <a:lvl5pPr marL="1828800" indent="0">
                <a:defRPr sz="1100">
                  <a:solidFill>
                    <a:schemeClr val="dk1"/>
                  </a:solidFill>
                  <a:latin typeface="+mn-lt"/>
                  <a:ea typeface="+mn-ea"/>
                  <a:cs typeface="+mn-cs"/>
                </a:defRPr>
              </a:lvl5pPr>
              <a:lvl6pPr marL="2286000" indent="0">
                <a:defRPr sz="1100">
                  <a:solidFill>
                    <a:schemeClr val="dk1"/>
                  </a:solidFill>
                  <a:latin typeface="+mn-lt"/>
                  <a:ea typeface="+mn-ea"/>
                  <a:cs typeface="+mn-cs"/>
                </a:defRPr>
              </a:lvl6pPr>
              <a:lvl7pPr marL="2743200" indent="0">
                <a:defRPr sz="1100">
                  <a:solidFill>
                    <a:schemeClr val="dk1"/>
                  </a:solidFill>
                  <a:latin typeface="+mn-lt"/>
                  <a:ea typeface="+mn-ea"/>
                  <a:cs typeface="+mn-cs"/>
                </a:defRPr>
              </a:lvl7pPr>
              <a:lvl8pPr marL="3200400" indent="0">
                <a:defRPr sz="1100">
                  <a:solidFill>
                    <a:schemeClr val="dk1"/>
                  </a:solidFill>
                  <a:latin typeface="+mn-lt"/>
                  <a:ea typeface="+mn-ea"/>
                  <a:cs typeface="+mn-cs"/>
                </a:defRPr>
              </a:lvl8pPr>
              <a:lvl9pPr marL="3657600" indent="0">
                <a:defRPr sz="1100">
                  <a:solidFill>
                    <a:schemeClr val="dk1"/>
                  </a:solidFill>
                  <a:latin typeface="+mn-lt"/>
                  <a:ea typeface="+mn-ea"/>
                  <a:cs typeface="+mn-cs"/>
                </a:defRPr>
              </a:lvl9pPr>
            </a:lstStyle>
            <a:p>
              <a:fld id="{15542570-4203-4388-94D9-8C84E6FC1D9C}" type="TxLink">
                <a:rPr lang="en-US" sz="2400" b="1" i="0" u="none" strike="noStrike" kern="1200">
                  <a:solidFill>
                    <a:srgbClr val="C00000"/>
                  </a:solidFill>
                  <a:latin typeface="Calibri"/>
                  <a:ea typeface="Calibri"/>
                  <a:cs typeface="Calibri"/>
                </a:rPr>
                <a:pPr/>
                <a:t>2.9</a:t>
              </a:fld>
              <a:endParaRPr lang="en-IN" sz="2400" b="1" kern="1200">
                <a:latin typeface="Aptos Narrow" panose="020B0004020202020204" pitchFamily="34" charset="0"/>
              </a:endParaRPr>
            </a:p>
          </p:txBody>
        </p:sp>
      </p:grpSp>
      <p:sp>
        <p:nvSpPr>
          <p:cNvPr id="28" name="Rectangle 27">
            <a:extLst>
              <a:ext uri="{FF2B5EF4-FFF2-40B4-BE49-F238E27FC236}">
                <a16:creationId xmlns:a16="http://schemas.microsoft.com/office/drawing/2014/main" id="{B7877BFD-58A9-C5CD-F447-2751B701A373}"/>
              </a:ext>
            </a:extLst>
          </p:cNvPr>
          <p:cNvSpPr/>
          <p:nvPr/>
        </p:nvSpPr>
        <p:spPr>
          <a:xfrm>
            <a:off x="9987" y="6610429"/>
            <a:ext cx="12182012" cy="219872"/>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76781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C759-A198-49AB-8FC1-A417235CAD2D}"/>
              </a:ext>
            </a:extLst>
          </p:cNvPr>
          <p:cNvSpPr>
            <a:spLocks noGrp="1"/>
          </p:cNvSpPr>
          <p:nvPr>
            <p:ph type="title"/>
          </p:nvPr>
        </p:nvSpPr>
        <p:spPr>
          <a:xfrm>
            <a:off x="316562" y="316318"/>
            <a:ext cx="11037238" cy="775063"/>
          </a:xfrm>
        </p:spPr>
        <p:txBody>
          <a:bodyPr>
            <a:normAutofit/>
          </a:bodyPr>
          <a:lstStyle/>
          <a:p>
            <a:r>
              <a:rPr lang="en-US" sz="4000" b="1" dirty="0">
                <a:latin typeface="Arial" panose="020B0604020202020204" pitchFamily="34" charset="0"/>
                <a:cs typeface="Arial" panose="020B0604020202020204" pitchFamily="34" charset="0"/>
              </a:rPr>
              <a:t>Country: Total restaurants VS Ratings</a:t>
            </a:r>
            <a:endParaRPr lang="en-IN" sz="40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6964C00-30B6-4624-9F5F-8B81BAB96871}"/>
              </a:ext>
            </a:extLst>
          </p:cNvPr>
          <p:cNvSpPr txBox="1"/>
          <p:nvPr/>
        </p:nvSpPr>
        <p:spPr>
          <a:xfrm>
            <a:off x="577381" y="1391049"/>
            <a:ext cx="11037238" cy="1938992"/>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number of restaurants and their ratings were the key metrics used to determine the best locations for opening new restaurants.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Small number of restaurants would reduce competition and provide a good foundation for new restaurants.</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Lower-average ratings would indicate the need for better services and quality.</a:t>
            </a: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Canada, Qatar, Singapore and Sri Lanka are suggested for new restaurant openings.</a:t>
            </a:r>
          </a:p>
        </p:txBody>
      </p:sp>
      <p:sp>
        <p:nvSpPr>
          <p:cNvPr id="8" name="Rectangle 7">
            <a:extLst>
              <a:ext uri="{FF2B5EF4-FFF2-40B4-BE49-F238E27FC236}">
                <a16:creationId xmlns:a16="http://schemas.microsoft.com/office/drawing/2014/main" id="{D91993D2-4413-4F65-BDDA-91B9314F6865}"/>
              </a:ext>
            </a:extLst>
          </p:cNvPr>
          <p:cNvSpPr/>
          <p:nvPr/>
        </p:nvSpPr>
        <p:spPr>
          <a:xfrm>
            <a:off x="0" y="0"/>
            <a:ext cx="12192001" cy="168808"/>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3" name="Chart 2">
            <a:extLst>
              <a:ext uri="{FF2B5EF4-FFF2-40B4-BE49-F238E27FC236}">
                <a16:creationId xmlns:a16="http://schemas.microsoft.com/office/drawing/2014/main" id="{89472B7B-3F07-4E8D-9B71-43ACD534FA72}"/>
              </a:ext>
            </a:extLst>
          </p:cNvPr>
          <p:cNvGraphicFramePr>
            <a:graphicFrameLocks/>
          </p:cNvGraphicFramePr>
          <p:nvPr>
            <p:extLst>
              <p:ext uri="{D42A27DB-BD31-4B8C-83A1-F6EECF244321}">
                <p14:modId xmlns:p14="http://schemas.microsoft.com/office/powerpoint/2010/main" val="2703550751"/>
              </p:ext>
            </p:extLst>
          </p:nvPr>
        </p:nvGraphicFramePr>
        <p:xfrm>
          <a:off x="2025445" y="3292885"/>
          <a:ext cx="7427401" cy="3166260"/>
        </p:xfrm>
        <a:graphic>
          <a:graphicData uri="http://schemas.openxmlformats.org/drawingml/2006/chart">
            <c:chart xmlns:c="http://schemas.openxmlformats.org/drawingml/2006/chart" xmlns:r="http://schemas.openxmlformats.org/officeDocument/2006/relationships" r:id="rId2"/>
          </a:graphicData>
        </a:graphic>
      </p:graphicFrame>
      <p:sp>
        <p:nvSpPr>
          <p:cNvPr id="4" name="Rectangle 3">
            <a:extLst>
              <a:ext uri="{FF2B5EF4-FFF2-40B4-BE49-F238E27FC236}">
                <a16:creationId xmlns:a16="http://schemas.microsoft.com/office/drawing/2014/main" id="{3A1FEF16-89D5-EF2F-9682-00BCE9C9D57F}"/>
              </a:ext>
            </a:extLst>
          </p:cNvPr>
          <p:cNvSpPr/>
          <p:nvPr/>
        </p:nvSpPr>
        <p:spPr>
          <a:xfrm>
            <a:off x="-1" y="6689192"/>
            <a:ext cx="12192001" cy="168808"/>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1991230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C759-A198-49AB-8FC1-A417235CAD2D}"/>
              </a:ext>
            </a:extLst>
          </p:cNvPr>
          <p:cNvSpPr>
            <a:spLocks noGrp="1"/>
          </p:cNvSpPr>
          <p:nvPr>
            <p:ph type="title"/>
          </p:nvPr>
        </p:nvSpPr>
        <p:spPr>
          <a:xfrm>
            <a:off x="226142" y="325832"/>
            <a:ext cx="11127658" cy="684571"/>
          </a:xfrm>
        </p:spPr>
        <p:txBody>
          <a:bodyPr>
            <a:normAutofit/>
          </a:bodyPr>
          <a:lstStyle/>
          <a:p>
            <a:r>
              <a:rPr lang="en-US" sz="4000" b="1" dirty="0">
                <a:latin typeface="Arial" panose="020B0604020202020204" pitchFamily="34" charset="0"/>
                <a:cs typeface="Arial" panose="020B0604020202020204" pitchFamily="34" charset="0"/>
              </a:rPr>
              <a:t>Table booking and Online Delivery</a:t>
            </a:r>
            <a:endParaRPr lang="en-IN" sz="40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66964C00-30B6-4624-9F5F-8B81BAB96871}"/>
              </a:ext>
            </a:extLst>
          </p:cNvPr>
          <p:cNvSpPr txBox="1"/>
          <p:nvPr/>
        </p:nvSpPr>
        <p:spPr>
          <a:xfrm>
            <a:off x="5299588" y="1868629"/>
            <a:ext cx="5857568" cy="3170099"/>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The percentage of restaurants offering online delivery and table booking options are very less.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45% of restaurants do not provide table booking and 46% do not provide online delivery.</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As per our data, restaurants offering online delivery and table bookings are rated much higher.</a:t>
            </a:r>
          </a:p>
        </p:txBody>
      </p:sp>
      <p:sp>
        <p:nvSpPr>
          <p:cNvPr id="8" name="Rectangle 7">
            <a:extLst>
              <a:ext uri="{FF2B5EF4-FFF2-40B4-BE49-F238E27FC236}">
                <a16:creationId xmlns:a16="http://schemas.microsoft.com/office/drawing/2014/main" id="{D91993D2-4413-4F65-BDDA-91B9314F6865}"/>
              </a:ext>
            </a:extLst>
          </p:cNvPr>
          <p:cNvSpPr/>
          <p:nvPr/>
        </p:nvSpPr>
        <p:spPr>
          <a:xfrm>
            <a:off x="1" y="6632711"/>
            <a:ext cx="12192000"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9" name="Rectangle 8">
            <a:extLst>
              <a:ext uri="{FF2B5EF4-FFF2-40B4-BE49-F238E27FC236}">
                <a16:creationId xmlns:a16="http://schemas.microsoft.com/office/drawing/2014/main" id="{521B2D76-E949-44A8-A3E6-BC13F30A5592}"/>
              </a:ext>
            </a:extLst>
          </p:cNvPr>
          <p:cNvSpPr/>
          <p:nvPr/>
        </p:nvSpPr>
        <p:spPr>
          <a:xfrm>
            <a:off x="-2" y="-13252"/>
            <a:ext cx="12192002" cy="225287"/>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aphicFrame>
        <p:nvGraphicFramePr>
          <p:cNvPr id="3" name="Chart 2">
            <a:extLst>
              <a:ext uri="{FF2B5EF4-FFF2-40B4-BE49-F238E27FC236}">
                <a16:creationId xmlns:a16="http://schemas.microsoft.com/office/drawing/2014/main" id="{85183FEC-2FAA-4A35-99AF-1D7250F13210}"/>
              </a:ext>
            </a:extLst>
          </p:cNvPr>
          <p:cNvGraphicFramePr>
            <a:graphicFrameLocks/>
          </p:cNvGraphicFramePr>
          <p:nvPr>
            <p:extLst>
              <p:ext uri="{D42A27DB-BD31-4B8C-83A1-F6EECF244321}">
                <p14:modId xmlns:p14="http://schemas.microsoft.com/office/powerpoint/2010/main" val="3923893364"/>
              </p:ext>
            </p:extLst>
          </p:nvPr>
        </p:nvGraphicFramePr>
        <p:xfrm>
          <a:off x="1034845" y="1574401"/>
          <a:ext cx="3281515" cy="1894993"/>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Chart 3">
            <a:extLst>
              <a:ext uri="{FF2B5EF4-FFF2-40B4-BE49-F238E27FC236}">
                <a16:creationId xmlns:a16="http://schemas.microsoft.com/office/drawing/2014/main" id="{85D1B06E-41F9-4071-9004-C9AD2DD62D2A}"/>
              </a:ext>
            </a:extLst>
          </p:cNvPr>
          <p:cNvGraphicFramePr>
            <a:graphicFrameLocks/>
          </p:cNvGraphicFramePr>
          <p:nvPr>
            <p:extLst>
              <p:ext uri="{D42A27DB-BD31-4B8C-83A1-F6EECF244321}">
                <p14:modId xmlns:p14="http://schemas.microsoft.com/office/powerpoint/2010/main" val="1023210284"/>
              </p:ext>
            </p:extLst>
          </p:nvPr>
        </p:nvGraphicFramePr>
        <p:xfrm>
          <a:off x="994902" y="3738891"/>
          <a:ext cx="3321458" cy="1894993"/>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114359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E38EAD2-CA8B-4321-85C0-F2E264D2DBCF}"/>
              </a:ext>
            </a:extLst>
          </p:cNvPr>
          <p:cNvSpPr/>
          <p:nvPr/>
        </p:nvSpPr>
        <p:spPr>
          <a:xfrm>
            <a:off x="0" y="6631200"/>
            <a:ext cx="12191999"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Rectangle 4">
            <a:extLst>
              <a:ext uri="{FF2B5EF4-FFF2-40B4-BE49-F238E27FC236}">
                <a16:creationId xmlns:a16="http://schemas.microsoft.com/office/drawing/2014/main" id="{5927A385-4741-4AD1-973C-7588715BBCE1}"/>
              </a:ext>
            </a:extLst>
          </p:cNvPr>
          <p:cNvSpPr/>
          <p:nvPr/>
        </p:nvSpPr>
        <p:spPr>
          <a:xfrm>
            <a:off x="0" y="0"/>
            <a:ext cx="12192000" cy="226800"/>
          </a:xfrm>
          <a:prstGeom prst="rect">
            <a:avLst/>
          </a:prstGeom>
          <a:solidFill>
            <a:srgbClr val="C82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itle 1">
            <a:extLst>
              <a:ext uri="{FF2B5EF4-FFF2-40B4-BE49-F238E27FC236}">
                <a16:creationId xmlns:a16="http://schemas.microsoft.com/office/drawing/2014/main" id="{81EEE08C-04A0-4911-9578-AAFE25448DC5}"/>
              </a:ext>
            </a:extLst>
          </p:cNvPr>
          <p:cNvSpPr txBox="1">
            <a:spLocks/>
          </p:cNvSpPr>
          <p:nvPr/>
        </p:nvSpPr>
        <p:spPr>
          <a:xfrm>
            <a:off x="235974" y="365126"/>
            <a:ext cx="11117826" cy="64467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dirty="0">
                <a:latin typeface="Arial" panose="020B0604020202020204" pitchFamily="34" charset="0"/>
                <a:cs typeface="Arial" panose="020B0604020202020204" pitchFamily="34" charset="0"/>
              </a:rPr>
              <a:t>Top Cuisines</a:t>
            </a:r>
            <a:endParaRPr lang="en-IN" sz="4000" b="1"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91526B5B-3F91-4DF2-9AB9-86C667AA9C41}"/>
              </a:ext>
            </a:extLst>
          </p:cNvPr>
          <p:cNvSpPr txBox="1"/>
          <p:nvPr/>
        </p:nvSpPr>
        <p:spPr>
          <a:xfrm>
            <a:off x="916196" y="1638647"/>
            <a:ext cx="5133100" cy="3724096"/>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Understanding which cuisines are popular helps in deciding what to offer in new restaurants to match customer preferences.</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Globally, North Indian, Mughlai cuisine leads in popularity with the highest number of votes. </a:t>
            </a:r>
          </a:p>
          <a:p>
            <a:pPr marL="285750" indent="-285750">
              <a:buFont typeface="Arial" panose="020B0604020202020204" pitchFamily="34" charset="0"/>
              <a:buChar char="•"/>
            </a:pPr>
            <a:endParaRPr lang="en-US" sz="2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2000" dirty="0">
                <a:latin typeface="Arial" panose="020B0604020202020204" pitchFamily="34" charset="0"/>
                <a:cs typeface="Arial" panose="020B0604020202020204" pitchFamily="34" charset="0"/>
              </a:rPr>
              <a:t>Chinese and fast food are also customer favorites.</a:t>
            </a:r>
          </a:p>
          <a:p>
            <a:pPr marL="285750" indent="-285750">
              <a:buFont typeface="Arial" panose="020B0604020202020204" pitchFamily="34" charset="0"/>
              <a:buChar char="•"/>
            </a:pPr>
            <a:endParaRPr lang="en-IN" sz="1600" dirty="0">
              <a:latin typeface="Segoe UI Semibold" panose="020B0702040204020203" pitchFamily="34" charset="0"/>
              <a:cs typeface="Segoe UI Semibold" panose="020B0702040204020203" pitchFamily="34" charset="0"/>
            </a:endParaRPr>
          </a:p>
        </p:txBody>
      </p:sp>
      <p:graphicFrame>
        <p:nvGraphicFramePr>
          <p:cNvPr id="2" name="Chart 1">
            <a:extLst>
              <a:ext uri="{FF2B5EF4-FFF2-40B4-BE49-F238E27FC236}">
                <a16:creationId xmlns:a16="http://schemas.microsoft.com/office/drawing/2014/main" id="{ABA84763-E6EA-48BA-B557-4AB429B02FC9}"/>
              </a:ext>
            </a:extLst>
          </p:cNvPr>
          <p:cNvGraphicFramePr>
            <a:graphicFrameLocks/>
          </p:cNvGraphicFramePr>
          <p:nvPr>
            <p:extLst>
              <p:ext uri="{D42A27DB-BD31-4B8C-83A1-F6EECF244321}">
                <p14:modId xmlns:p14="http://schemas.microsoft.com/office/powerpoint/2010/main" val="3110563778"/>
              </p:ext>
            </p:extLst>
          </p:nvPr>
        </p:nvGraphicFramePr>
        <p:xfrm>
          <a:off x="6414525" y="1009801"/>
          <a:ext cx="5321300" cy="458545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91045523"/>
      </p:ext>
    </p:extLst>
  </p:cSld>
  <p:clrMapOvr>
    <a:masterClrMapping/>
  </p:clrMapOvr>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242852"/>
      </a:dk2>
      <a:lt2>
        <a:srgbClr val="ACCBF9"/>
      </a:lt2>
      <a:accent1>
        <a:srgbClr val="FF0000"/>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1059</TotalTime>
  <Words>1300</Words>
  <Application>Microsoft Office PowerPoint</Application>
  <PresentationFormat>Widescreen</PresentationFormat>
  <Paragraphs>175</Paragraphs>
  <Slides>17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17</vt:i4>
      </vt:variant>
    </vt:vector>
  </HeadingPairs>
  <TitlesOfParts>
    <vt:vector size="26" baseType="lpstr">
      <vt:lpstr>Aptos Narrow</vt:lpstr>
      <vt:lpstr>Arial</vt:lpstr>
      <vt:lpstr>Berlin Sans FB</vt:lpstr>
      <vt:lpstr>Berlin Sans FB Demi</vt:lpstr>
      <vt:lpstr>Calibri</vt:lpstr>
      <vt:lpstr>Calibri Light</vt:lpstr>
      <vt:lpstr>Segoe UI Semibold</vt:lpstr>
      <vt:lpstr>Wingdings</vt:lpstr>
      <vt:lpstr>Office Theme</vt:lpstr>
      <vt:lpstr>PowerPoint Presentation</vt:lpstr>
      <vt:lpstr>About Zomato</vt:lpstr>
      <vt:lpstr>Problem Statement</vt:lpstr>
      <vt:lpstr>Key metrics:</vt:lpstr>
      <vt:lpstr>Analysis Approach</vt:lpstr>
      <vt:lpstr>Overview</vt:lpstr>
      <vt:lpstr>Country: Total restaurants VS Ratings</vt:lpstr>
      <vt:lpstr>Table booking and Online Delivery</vt:lpstr>
      <vt:lpstr>PowerPoint Presentation</vt:lpstr>
      <vt:lpstr>PowerPoint Presentation</vt:lpstr>
      <vt:lpstr>PowerPoint Presentation</vt:lpstr>
      <vt:lpstr>Average cost for two (INR)</vt:lpstr>
      <vt:lpstr>Dashboard</vt:lpstr>
      <vt:lpstr>Recommendation</vt:lpstr>
      <vt:lpstr>Recommendation</vt:lpstr>
      <vt:lpstr>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Zomato Analysis</dc:title>
  <dc:creator>Srushti Palve</dc:creator>
  <cp:lastModifiedBy>Negasree Govindarajulu</cp:lastModifiedBy>
  <cp:revision>54</cp:revision>
  <dcterms:created xsi:type="dcterms:W3CDTF">2024-08-17T16:23:48Z</dcterms:created>
  <dcterms:modified xsi:type="dcterms:W3CDTF">2025-01-24T14:04:55Z</dcterms:modified>
</cp:coreProperties>
</file>