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6" r:id="rId1"/>
  </p:sldMasterIdLst>
  <p:notesMasterIdLst>
    <p:notesMasterId r:id="rId20"/>
  </p:notesMasterIdLst>
  <p:sldIdLst>
    <p:sldId id="256" r:id="rId2"/>
    <p:sldId id="258" r:id="rId3"/>
    <p:sldId id="265" r:id="rId4"/>
    <p:sldId id="278" r:id="rId5"/>
    <p:sldId id="261" r:id="rId6"/>
    <p:sldId id="279" r:id="rId7"/>
    <p:sldId id="266" r:id="rId8"/>
    <p:sldId id="267" r:id="rId9"/>
    <p:sldId id="268" r:id="rId10"/>
    <p:sldId id="272" r:id="rId11"/>
    <p:sldId id="270" r:id="rId12"/>
    <p:sldId id="271" r:id="rId13"/>
    <p:sldId id="273" r:id="rId14"/>
    <p:sldId id="269" r:id="rId15"/>
    <p:sldId id="274" r:id="rId16"/>
    <p:sldId id="275" r:id="rId17"/>
    <p:sldId id="26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BF045-177B-686B-C5B2-7AB7F16EC85E}" v="49" dt="2024-11-17T18:56:20.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Newton%20School-%20DS\sql%20project%20visuals.xm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Newton%20School-%20DS\sql%20project%20visuals.xm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wton%20School-%20DS\sql%20project%20visuals.xm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Newton%20School-%20DS\sql%20project%20visuals.xm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Newton%20School-%20DS\sql%20project%20visuals.xm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Powerplay</a:t>
            </a:r>
            <a:r>
              <a:rPr lang="en-US" b="1" baseline="0"/>
              <a:t> performance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Sheet6!$B$1</c:f>
              <c:strCache>
                <c:ptCount val="1"/>
                <c:pt idx="0">
                  <c:v>Strike rate</c:v>
                </c:pt>
              </c:strCache>
            </c:strRef>
          </c:tx>
          <c:spPr>
            <a:solidFill>
              <a:schemeClr val="accent1"/>
            </a:solidFill>
            <a:ln>
              <a:noFill/>
            </a:ln>
            <a:effectLst/>
          </c:spPr>
          <c:invertIfNegative val="0"/>
          <c:cat>
            <c:strRef>
              <c:f>Sheet6!$A$2:$A$16</c:f>
              <c:strCache>
                <c:ptCount val="15"/>
                <c:pt idx="0">
                  <c:v>DJ Hussey</c:v>
                </c:pt>
                <c:pt idx="1">
                  <c:v>SPD Smith</c:v>
                </c:pt>
                <c:pt idx="2">
                  <c:v>YK Pathan</c:v>
                </c:pt>
                <c:pt idx="3">
                  <c:v>F du Plessis</c:v>
                </c:pt>
                <c:pt idx="4">
                  <c:v>DA Warner</c:v>
                </c:pt>
                <c:pt idx="5">
                  <c:v>UT Khawaja</c:v>
                </c:pt>
                <c:pt idx="6">
                  <c:v>WP Saha</c:v>
                </c:pt>
                <c:pt idx="7">
                  <c:v>AB de Villiers</c:v>
                </c:pt>
                <c:pt idx="8">
                  <c:v>BB McCullum</c:v>
                </c:pt>
                <c:pt idx="9">
                  <c:v>SK Raina</c:v>
                </c:pt>
                <c:pt idx="10">
                  <c:v>KP Pietersen</c:v>
                </c:pt>
                <c:pt idx="11">
                  <c:v>GJ Maxwell</c:v>
                </c:pt>
                <c:pt idx="12">
                  <c:v>RV Uthappa</c:v>
                </c:pt>
                <c:pt idx="13">
                  <c:v>AC Gilchrist</c:v>
                </c:pt>
                <c:pt idx="14">
                  <c:v>M Vohra</c:v>
                </c:pt>
              </c:strCache>
            </c:strRef>
          </c:cat>
          <c:val>
            <c:numRef>
              <c:f>Sheet6!$B$2:$B$16</c:f>
              <c:numCache>
                <c:formatCode>General</c:formatCode>
                <c:ptCount val="15"/>
                <c:pt idx="0">
                  <c:v>146</c:v>
                </c:pt>
                <c:pt idx="1">
                  <c:v>141.88</c:v>
                </c:pt>
                <c:pt idx="2">
                  <c:v>141.66999999999999</c:v>
                </c:pt>
                <c:pt idx="3">
                  <c:v>138.13999999999999</c:v>
                </c:pt>
                <c:pt idx="4">
                  <c:v>137.05000000000001</c:v>
                </c:pt>
                <c:pt idx="5">
                  <c:v>135.44</c:v>
                </c:pt>
                <c:pt idx="6">
                  <c:v>134.76</c:v>
                </c:pt>
                <c:pt idx="7">
                  <c:v>134.65</c:v>
                </c:pt>
                <c:pt idx="8">
                  <c:v>132.63</c:v>
                </c:pt>
                <c:pt idx="9">
                  <c:v>131.44999999999999</c:v>
                </c:pt>
                <c:pt idx="10">
                  <c:v>130.5</c:v>
                </c:pt>
                <c:pt idx="11">
                  <c:v>129.51</c:v>
                </c:pt>
                <c:pt idx="12">
                  <c:v>127.64</c:v>
                </c:pt>
                <c:pt idx="13">
                  <c:v>126.8</c:v>
                </c:pt>
                <c:pt idx="14">
                  <c:v>124.93</c:v>
                </c:pt>
              </c:numCache>
            </c:numRef>
          </c:val>
          <c:extLst>
            <c:ext xmlns:c16="http://schemas.microsoft.com/office/drawing/2014/chart" uri="{C3380CC4-5D6E-409C-BE32-E72D297353CC}">
              <c16:uniqueId val="{00000000-A4BD-467F-BC6D-324175E9A82A}"/>
            </c:ext>
          </c:extLst>
        </c:ser>
        <c:dLbls>
          <c:showLegendKey val="0"/>
          <c:showVal val="0"/>
          <c:showCatName val="0"/>
          <c:showSerName val="0"/>
          <c:showPercent val="0"/>
          <c:showBubbleSize val="0"/>
        </c:dLbls>
        <c:gapWidth val="219"/>
        <c:overlap val="-27"/>
        <c:axId val="406608592"/>
        <c:axId val="406616752"/>
      </c:barChart>
      <c:catAx>
        <c:axId val="40660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6616752"/>
        <c:crosses val="autoZero"/>
        <c:auto val="1"/>
        <c:lblAlgn val="ctr"/>
        <c:lblOffset val="100"/>
        <c:noMultiLvlLbl val="0"/>
      </c:catAx>
      <c:valAx>
        <c:axId val="406616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6608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284796990642262E-2"/>
          <c:y val="1.4718511655041656E-2"/>
          <c:w val="0.66206679768304244"/>
          <c:h val="0.82100674336602075"/>
        </c:manualLayout>
      </c:layout>
      <c:pie3DChart>
        <c:varyColors val="1"/>
        <c:ser>
          <c:idx val="0"/>
          <c:order val="0"/>
          <c:tx>
            <c:strRef>
              <c:f>Sheet7!$E$1</c:f>
              <c:strCache>
                <c:ptCount val="1"/>
                <c:pt idx="0">
                  <c:v>win percentage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5F-4545-B942-97BDF356E1F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5F-4545-B942-97BDF356E1F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45F-4545-B942-97BDF356E1F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45F-4545-B942-97BDF356E1F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45F-4545-B942-97BDF356E1F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45F-4545-B942-97BDF356E1F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45F-4545-B942-97BDF356E1F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45F-4545-B942-97BDF356E1F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45F-4545-B942-97BDF356E1F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45F-4545-B942-97BDF356E1F3}"/>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B45F-4545-B942-97BDF356E1F3}"/>
              </c:ext>
            </c:extLst>
          </c:dPt>
          <c:dLbls>
            <c:dLbl>
              <c:idx val="9"/>
              <c:layout>
                <c:manualLayout>
                  <c:x val="5.6353644714865189E-2"/>
                  <c:y val="6.147238588183473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B45F-4545-B942-97BDF356E1F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Sheet7!$B$2:$B$12</c:f>
              <c:strCache>
                <c:ptCount val="11"/>
                <c:pt idx="0">
                  <c:v>Chennai Super Kings</c:v>
                </c:pt>
                <c:pt idx="1">
                  <c:v>Mumbai Indians</c:v>
                </c:pt>
                <c:pt idx="2">
                  <c:v>Gujarat Lions</c:v>
                </c:pt>
                <c:pt idx="3">
                  <c:v>Sunrisers Hyderabad</c:v>
                </c:pt>
                <c:pt idx="4">
                  <c:v>Rajasthan Royals</c:v>
                </c:pt>
                <c:pt idx="5">
                  <c:v>Kolkata Knight Riders</c:v>
                </c:pt>
                <c:pt idx="6">
                  <c:v>Royal Challengers Bangalore</c:v>
                </c:pt>
                <c:pt idx="7">
                  <c:v>Kings XI Punjab</c:v>
                </c:pt>
                <c:pt idx="8">
                  <c:v>Rising Pune Supergiants</c:v>
                </c:pt>
                <c:pt idx="9">
                  <c:v>Delhi Daredevils</c:v>
                </c:pt>
                <c:pt idx="10">
                  <c:v>Pune Warriors</c:v>
                </c:pt>
              </c:strCache>
            </c:strRef>
          </c:cat>
          <c:val>
            <c:numRef>
              <c:f>Sheet7!$E$2:$E$12</c:f>
              <c:numCache>
                <c:formatCode>General</c:formatCode>
                <c:ptCount val="11"/>
                <c:pt idx="0">
                  <c:v>62.75</c:v>
                </c:pt>
                <c:pt idx="1">
                  <c:v>57.81</c:v>
                </c:pt>
                <c:pt idx="2">
                  <c:v>56.25</c:v>
                </c:pt>
                <c:pt idx="3">
                  <c:v>54.84</c:v>
                </c:pt>
                <c:pt idx="4">
                  <c:v>54.35</c:v>
                </c:pt>
                <c:pt idx="5">
                  <c:v>53.33</c:v>
                </c:pt>
                <c:pt idx="6">
                  <c:v>50</c:v>
                </c:pt>
                <c:pt idx="7">
                  <c:v>44.26</c:v>
                </c:pt>
                <c:pt idx="8">
                  <c:v>35.71</c:v>
                </c:pt>
                <c:pt idx="9">
                  <c:v>29.31</c:v>
                </c:pt>
                <c:pt idx="10">
                  <c:v>25</c:v>
                </c:pt>
              </c:numCache>
            </c:numRef>
          </c:val>
          <c:extLst>
            <c:ext xmlns:c16="http://schemas.microsoft.com/office/drawing/2014/chart" uri="{C3380CC4-5D6E-409C-BE32-E72D297353CC}">
              <c16:uniqueId val="{00000016-B45F-4545-B942-97BDF356E1F3}"/>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2547258043125173"/>
          <c:y val="0.11643309396957767"/>
          <c:w val="0.26140281679466887"/>
          <c:h val="0.636384577767482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 visuals.xml.xlsx]Sheet4!PivotTable4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Sheet4!$L$2</c:f>
              <c:strCache>
                <c:ptCount val="1"/>
                <c:pt idx="0">
                  <c:v>Sum of strike rate</c:v>
                </c:pt>
              </c:strCache>
            </c:strRef>
          </c:tx>
          <c:spPr>
            <a:solidFill>
              <a:schemeClr val="accent1"/>
            </a:solidFill>
            <a:ln>
              <a:noFill/>
            </a:ln>
            <a:effectLst/>
          </c:spPr>
          <c:invertIfNegative val="0"/>
          <c:cat>
            <c:strRef>
              <c:f>Sheet4!$K$3:$K$18</c:f>
              <c:strCache>
                <c:ptCount val="15"/>
                <c:pt idx="0">
                  <c:v>AB de Villiers</c:v>
                </c:pt>
                <c:pt idx="1">
                  <c:v>AM Rahane</c:v>
                </c:pt>
                <c:pt idx="2">
                  <c:v>CH Gayle</c:v>
                </c:pt>
                <c:pt idx="3">
                  <c:v>DA Miller</c:v>
                </c:pt>
                <c:pt idx="4">
                  <c:v>DA Warner</c:v>
                </c:pt>
                <c:pt idx="5">
                  <c:v>DR Smith</c:v>
                </c:pt>
                <c:pt idx="6">
                  <c:v>G Gambhir</c:v>
                </c:pt>
                <c:pt idx="7">
                  <c:v>KA Pollard</c:v>
                </c:pt>
                <c:pt idx="8">
                  <c:v>MS Dhoni</c:v>
                </c:pt>
                <c:pt idx="9">
                  <c:v>RG Sharma</c:v>
                </c:pt>
                <c:pt idx="10">
                  <c:v>RV Uthappa</c:v>
                </c:pt>
                <c:pt idx="11">
                  <c:v>S Dhawan</c:v>
                </c:pt>
                <c:pt idx="12">
                  <c:v>SK Raina</c:v>
                </c:pt>
                <c:pt idx="13">
                  <c:v>SR Watson</c:v>
                </c:pt>
                <c:pt idx="14">
                  <c:v>V Kohli</c:v>
                </c:pt>
              </c:strCache>
            </c:strRef>
          </c:cat>
          <c:val>
            <c:numRef>
              <c:f>Sheet4!$L$3:$L$18</c:f>
              <c:numCache>
                <c:formatCode>General</c:formatCode>
                <c:ptCount val="15"/>
                <c:pt idx="0">
                  <c:v>164.27</c:v>
                </c:pt>
                <c:pt idx="1">
                  <c:v>116.9</c:v>
                </c:pt>
                <c:pt idx="2">
                  <c:v>137.43</c:v>
                </c:pt>
                <c:pt idx="3">
                  <c:v>141.44999999999999</c:v>
                </c:pt>
                <c:pt idx="4">
                  <c:v>140.94</c:v>
                </c:pt>
                <c:pt idx="5">
                  <c:v>127.1</c:v>
                </c:pt>
                <c:pt idx="6">
                  <c:v>114.78</c:v>
                </c:pt>
                <c:pt idx="7">
                  <c:v>142.86000000000001</c:v>
                </c:pt>
                <c:pt idx="8">
                  <c:v>137.13999999999999</c:v>
                </c:pt>
                <c:pt idx="9">
                  <c:v>132.52000000000001</c:v>
                </c:pt>
                <c:pt idx="10">
                  <c:v>127.11</c:v>
                </c:pt>
                <c:pt idx="11">
                  <c:v>116.38</c:v>
                </c:pt>
                <c:pt idx="12">
                  <c:v>133.62</c:v>
                </c:pt>
                <c:pt idx="13">
                  <c:v>131.11000000000001</c:v>
                </c:pt>
                <c:pt idx="14">
                  <c:v>135.68</c:v>
                </c:pt>
              </c:numCache>
            </c:numRef>
          </c:val>
          <c:extLst>
            <c:ext xmlns:c16="http://schemas.microsoft.com/office/drawing/2014/chart" uri="{C3380CC4-5D6E-409C-BE32-E72D297353CC}">
              <c16:uniqueId val="{00000000-51E6-4DCF-9561-24FB9C0BE5AC}"/>
            </c:ext>
          </c:extLst>
        </c:ser>
        <c:ser>
          <c:idx val="1"/>
          <c:order val="1"/>
          <c:tx>
            <c:strRef>
              <c:f>Sheet4!$M$2</c:f>
              <c:strCache>
                <c:ptCount val="1"/>
                <c:pt idx="0">
                  <c:v>Sum of total runs</c:v>
                </c:pt>
              </c:strCache>
            </c:strRef>
          </c:tx>
          <c:spPr>
            <a:solidFill>
              <a:schemeClr val="accent2"/>
            </a:solidFill>
            <a:ln>
              <a:noFill/>
            </a:ln>
            <a:effectLst/>
          </c:spPr>
          <c:invertIfNegative val="0"/>
          <c:cat>
            <c:strRef>
              <c:f>Sheet4!$K$3:$K$18</c:f>
              <c:strCache>
                <c:ptCount val="15"/>
                <c:pt idx="0">
                  <c:v>AB de Villiers</c:v>
                </c:pt>
                <c:pt idx="1">
                  <c:v>AM Rahane</c:v>
                </c:pt>
                <c:pt idx="2">
                  <c:v>CH Gayle</c:v>
                </c:pt>
                <c:pt idx="3">
                  <c:v>DA Miller</c:v>
                </c:pt>
                <c:pt idx="4">
                  <c:v>DA Warner</c:v>
                </c:pt>
                <c:pt idx="5">
                  <c:v>DR Smith</c:v>
                </c:pt>
                <c:pt idx="6">
                  <c:v>G Gambhir</c:v>
                </c:pt>
                <c:pt idx="7">
                  <c:v>KA Pollard</c:v>
                </c:pt>
                <c:pt idx="8">
                  <c:v>MS Dhoni</c:v>
                </c:pt>
                <c:pt idx="9">
                  <c:v>RG Sharma</c:v>
                </c:pt>
                <c:pt idx="10">
                  <c:v>RV Uthappa</c:v>
                </c:pt>
                <c:pt idx="11">
                  <c:v>S Dhawan</c:v>
                </c:pt>
                <c:pt idx="12">
                  <c:v>SK Raina</c:v>
                </c:pt>
                <c:pt idx="13">
                  <c:v>SR Watson</c:v>
                </c:pt>
                <c:pt idx="14">
                  <c:v>V Kohli</c:v>
                </c:pt>
              </c:strCache>
            </c:strRef>
          </c:cat>
          <c:val>
            <c:numRef>
              <c:f>Sheet4!$M$3:$M$18</c:f>
              <c:numCache>
                <c:formatCode>General</c:formatCode>
                <c:ptCount val="15"/>
                <c:pt idx="0">
                  <c:v>1968</c:v>
                </c:pt>
                <c:pt idx="1">
                  <c:v>1847</c:v>
                </c:pt>
                <c:pt idx="2">
                  <c:v>1634</c:v>
                </c:pt>
                <c:pt idx="3">
                  <c:v>1382</c:v>
                </c:pt>
                <c:pt idx="4">
                  <c:v>2348</c:v>
                </c:pt>
                <c:pt idx="5">
                  <c:v>1707</c:v>
                </c:pt>
                <c:pt idx="6">
                  <c:v>1569</c:v>
                </c:pt>
                <c:pt idx="7">
                  <c:v>1320</c:v>
                </c:pt>
                <c:pt idx="8">
                  <c:v>1488</c:v>
                </c:pt>
                <c:pt idx="9">
                  <c:v>1899</c:v>
                </c:pt>
                <c:pt idx="10">
                  <c:v>1852</c:v>
                </c:pt>
                <c:pt idx="11">
                  <c:v>1542</c:v>
                </c:pt>
                <c:pt idx="12">
                  <c:v>1844</c:v>
                </c:pt>
                <c:pt idx="13">
                  <c:v>1315</c:v>
                </c:pt>
                <c:pt idx="14">
                  <c:v>2472</c:v>
                </c:pt>
              </c:numCache>
            </c:numRef>
          </c:val>
          <c:extLst>
            <c:ext xmlns:c16="http://schemas.microsoft.com/office/drawing/2014/chart" uri="{C3380CC4-5D6E-409C-BE32-E72D297353CC}">
              <c16:uniqueId val="{00000001-51E6-4DCF-9561-24FB9C0BE5AC}"/>
            </c:ext>
          </c:extLst>
        </c:ser>
        <c:ser>
          <c:idx val="2"/>
          <c:order val="2"/>
          <c:tx>
            <c:strRef>
              <c:f>Sheet4!$N$2</c:f>
              <c:strCache>
                <c:ptCount val="1"/>
                <c:pt idx="0">
                  <c:v>Sum of economy rate</c:v>
                </c:pt>
              </c:strCache>
            </c:strRef>
          </c:tx>
          <c:spPr>
            <a:solidFill>
              <a:schemeClr val="accent3"/>
            </a:solidFill>
            <a:ln>
              <a:noFill/>
            </a:ln>
            <a:effectLst/>
          </c:spPr>
          <c:invertIfNegative val="0"/>
          <c:cat>
            <c:strRef>
              <c:f>Sheet4!$K$3:$K$18</c:f>
              <c:strCache>
                <c:ptCount val="15"/>
                <c:pt idx="0">
                  <c:v>AB de Villiers</c:v>
                </c:pt>
                <c:pt idx="1">
                  <c:v>AM Rahane</c:v>
                </c:pt>
                <c:pt idx="2">
                  <c:v>CH Gayle</c:v>
                </c:pt>
                <c:pt idx="3">
                  <c:v>DA Miller</c:v>
                </c:pt>
                <c:pt idx="4">
                  <c:v>DA Warner</c:v>
                </c:pt>
                <c:pt idx="5">
                  <c:v>DR Smith</c:v>
                </c:pt>
                <c:pt idx="6">
                  <c:v>G Gambhir</c:v>
                </c:pt>
                <c:pt idx="7">
                  <c:v>KA Pollard</c:v>
                </c:pt>
                <c:pt idx="8">
                  <c:v>MS Dhoni</c:v>
                </c:pt>
                <c:pt idx="9">
                  <c:v>RG Sharma</c:v>
                </c:pt>
                <c:pt idx="10">
                  <c:v>RV Uthappa</c:v>
                </c:pt>
                <c:pt idx="11">
                  <c:v>S Dhawan</c:v>
                </c:pt>
                <c:pt idx="12">
                  <c:v>SK Raina</c:v>
                </c:pt>
                <c:pt idx="13">
                  <c:v>SR Watson</c:v>
                </c:pt>
                <c:pt idx="14">
                  <c:v>V Kohli</c:v>
                </c:pt>
              </c:strCache>
            </c:strRef>
          </c:cat>
          <c:val>
            <c:numRef>
              <c:f>Sheet4!$N$3:$N$18</c:f>
              <c:numCache>
                <c:formatCode>General</c:formatCode>
                <c:ptCount val="15"/>
                <c:pt idx="0">
                  <c:v>0</c:v>
                </c:pt>
                <c:pt idx="1">
                  <c:v>0</c:v>
                </c:pt>
                <c:pt idx="2">
                  <c:v>106.8</c:v>
                </c:pt>
                <c:pt idx="3">
                  <c:v>0</c:v>
                </c:pt>
                <c:pt idx="4">
                  <c:v>0</c:v>
                </c:pt>
                <c:pt idx="5">
                  <c:v>143.84</c:v>
                </c:pt>
                <c:pt idx="6">
                  <c:v>0</c:v>
                </c:pt>
                <c:pt idx="7">
                  <c:v>153.26</c:v>
                </c:pt>
                <c:pt idx="8">
                  <c:v>0</c:v>
                </c:pt>
                <c:pt idx="9">
                  <c:v>114.81</c:v>
                </c:pt>
                <c:pt idx="10">
                  <c:v>0</c:v>
                </c:pt>
                <c:pt idx="11">
                  <c:v>0</c:v>
                </c:pt>
                <c:pt idx="12">
                  <c:v>124.62</c:v>
                </c:pt>
                <c:pt idx="13">
                  <c:v>123.22</c:v>
                </c:pt>
                <c:pt idx="14">
                  <c:v>110.53</c:v>
                </c:pt>
              </c:numCache>
            </c:numRef>
          </c:val>
          <c:extLst>
            <c:ext xmlns:c16="http://schemas.microsoft.com/office/drawing/2014/chart" uri="{C3380CC4-5D6E-409C-BE32-E72D297353CC}">
              <c16:uniqueId val="{00000002-51E6-4DCF-9561-24FB9C0BE5AC}"/>
            </c:ext>
          </c:extLst>
        </c:ser>
        <c:ser>
          <c:idx val="3"/>
          <c:order val="3"/>
          <c:tx>
            <c:strRef>
              <c:f>Sheet4!$O$2</c:f>
              <c:strCache>
                <c:ptCount val="1"/>
                <c:pt idx="0">
                  <c:v>Sum of wickets taken</c:v>
                </c:pt>
              </c:strCache>
            </c:strRef>
          </c:tx>
          <c:spPr>
            <a:solidFill>
              <a:schemeClr val="accent4"/>
            </a:solidFill>
            <a:ln>
              <a:noFill/>
            </a:ln>
            <a:effectLst/>
          </c:spPr>
          <c:invertIfNegative val="0"/>
          <c:cat>
            <c:strRef>
              <c:f>Sheet4!$K$3:$K$18</c:f>
              <c:strCache>
                <c:ptCount val="15"/>
                <c:pt idx="0">
                  <c:v>AB de Villiers</c:v>
                </c:pt>
                <c:pt idx="1">
                  <c:v>AM Rahane</c:v>
                </c:pt>
                <c:pt idx="2">
                  <c:v>CH Gayle</c:v>
                </c:pt>
                <c:pt idx="3">
                  <c:v>DA Miller</c:v>
                </c:pt>
                <c:pt idx="4">
                  <c:v>DA Warner</c:v>
                </c:pt>
                <c:pt idx="5">
                  <c:v>DR Smith</c:v>
                </c:pt>
                <c:pt idx="6">
                  <c:v>G Gambhir</c:v>
                </c:pt>
                <c:pt idx="7">
                  <c:v>KA Pollard</c:v>
                </c:pt>
                <c:pt idx="8">
                  <c:v>MS Dhoni</c:v>
                </c:pt>
                <c:pt idx="9">
                  <c:v>RG Sharma</c:v>
                </c:pt>
                <c:pt idx="10">
                  <c:v>RV Uthappa</c:v>
                </c:pt>
                <c:pt idx="11">
                  <c:v>S Dhawan</c:v>
                </c:pt>
                <c:pt idx="12">
                  <c:v>SK Raina</c:v>
                </c:pt>
                <c:pt idx="13">
                  <c:v>SR Watson</c:v>
                </c:pt>
                <c:pt idx="14">
                  <c:v>V Kohli</c:v>
                </c:pt>
              </c:strCache>
            </c:strRef>
          </c:cat>
          <c:val>
            <c:numRef>
              <c:f>Sheet4!$O$3:$O$18</c:f>
              <c:numCache>
                <c:formatCode>General</c:formatCode>
                <c:ptCount val="15"/>
                <c:pt idx="0">
                  <c:v>42</c:v>
                </c:pt>
                <c:pt idx="1">
                  <c:v>45</c:v>
                </c:pt>
                <c:pt idx="2">
                  <c:v>43</c:v>
                </c:pt>
                <c:pt idx="3">
                  <c:v>38</c:v>
                </c:pt>
                <c:pt idx="4">
                  <c:v>51</c:v>
                </c:pt>
                <c:pt idx="5">
                  <c:v>54</c:v>
                </c:pt>
                <c:pt idx="6">
                  <c:v>53</c:v>
                </c:pt>
                <c:pt idx="7">
                  <c:v>36</c:v>
                </c:pt>
                <c:pt idx="8">
                  <c:v>34</c:v>
                </c:pt>
                <c:pt idx="9">
                  <c:v>52</c:v>
                </c:pt>
                <c:pt idx="10">
                  <c:v>56</c:v>
                </c:pt>
                <c:pt idx="11">
                  <c:v>44</c:v>
                </c:pt>
                <c:pt idx="12">
                  <c:v>52</c:v>
                </c:pt>
                <c:pt idx="13">
                  <c:v>48</c:v>
                </c:pt>
                <c:pt idx="14">
                  <c:v>50</c:v>
                </c:pt>
              </c:numCache>
            </c:numRef>
          </c:val>
          <c:extLst>
            <c:ext xmlns:c16="http://schemas.microsoft.com/office/drawing/2014/chart" uri="{C3380CC4-5D6E-409C-BE32-E72D297353CC}">
              <c16:uniqueId val="{00000003-51E6-4DCF-9561-24FB9C0BE5AC}"/>
            </c:ext>
          </c:extLst>
        </c:ser>
        <c:dLbls>
          <c:showLegendKey val="0"/>
          <c:showVal val="0"/>
          <c:showCatName val="0"/>
          <c:showSerName val="0"/>
          <c:showPercent val="0"/>
          <c:showBubbleSize val="0"/>
        </c:dLbls>
        <c:gapWidth val="219"/>
        <c:overlap val="-27"/>
        <c:axId val="1669373311"/>
        <c:axId val="1669362271"/>
      </c:barChart>
      <c:catAx>
        <c:axId val="166937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362271"/>
        <c:crosses val="autoZero"/>
        <c:auto val="1"/>
        <c:lblAlgn val="ctr"/>
        <c:lblOffset val="100"/>
        <c:noMultiLvlLbl val="0"/>
      </c:catAx>
      <c:valAx>
        <c:axId val="16693622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373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 visuals.xml.xlsx]Sheet3!PivotTable2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Toss</a:t>
            </a:r>
            <a:r>
              <a:rPr lang="en-IN" baseline="0"/>
              <a:t> vs Won</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Sheet3!$L$2</c:f>
              <c:strCache>
                <c:ptCount val="1"/>
                <c:pt idx="0">
                  <c:v>Sum of win percentage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Sheet3!$K$3:$K$5</c:f>
              <c:strCache>
                <c:ptCount val="2"/>
                <c:pt idx="0">
                  <c:v>bat</c:v>
                </c:pt>
                <c:pt idx="1">
                  <c:v>field</c:v>
                </c:pt>
              </c:strCache>
            </c:strRef>
          </c:cat>
          <c:val>
            <c:numRef>
              <c:f>Sheet3!$L$3:$L$5</c:f>
              <c:numCache>
                <c:formatCode>General</c:formatCode>
                <c:ptCount val="2"/>
                <c:pt idx="0">
                  <c:v>799.0500000000003</c:v>
                </c:pt>
                <c:pt idx="1">
                  <c:v>1203.07</c:v>
                </c:pt>
              </c:numCache>
            </c:numRef>
          </c:val>
          <c:extLst>
            <c:ext xmlns:c16="http://schemas.microsoft.com/office/drawing/2014/chart" uri="{C3380CC4-5D6E-409C-BE32-E72D297353CC}">
              <c16:uniqueId val="{00000000-EC95-4368-A3D0-12C5049957C7}"/>
            </c:ext>
          </c:extLst>
        </c:ser>
        <c:ser>
          <c:idx val="1"/>
          <c:order val="1"/>
          <c:tx>
            <c:strRef>
              <c:f>Sheet3!$M$2</c:f>
              <c:strCache>
                <c:ptCount val="1"/>
                <c:pt idx="0">
                  <c:v>Sum of total matches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Sheet3!$K$3:$K$5</c:f>
              <c:strCache>
                <c:ptCount val="2"/>
                <c:pt idx="0">
                  <c:v>bat</c:v>
                </c:pt>
                <c:pt idx="1">
                  <c:v>field</c:v>
                </c:pt>
              </c:strCache>
            </c:strRef>
          </c:cat>
          <c:val>
            <c:numRef>
              <c:f>Sheet3!$M$3:$M$5</c:f>
              <c:numCache>
                <c:formatCode>General</c:formatCode>
                <c:ptCount val="2"/>
                <c:pt idx="0">
                  <c:v>100</c:v>
                </c:pt>
                <c:pt idx="1">
                  <c:v>153</c:v>
                </c:pt>
              </c:numCache>
            </c:numRef>
          </c:val>
          <c:extLst>
            <c:ext xmlns:c16="http://schemas.microsoft.com/office/drawing/2014/chart" uri="{C3380CC4-5D6E-409C-BE32-E72D297353CC}">
              <c16:uniqueId val="{00000001-EC95-4368-A3D0-12C5049957C7}"/>
            </c:ext>
          </c:extLst>
        </c:ser>
        <c:ser>
          <c:idx val="2"/>
          <c:order val="2"/>
          <c:tx>
            <c:strRef>
              <c:f>Sheet3!$N$2</c:f>
              <c:strCache>
                <c:ptCount val="1"/>
                <c:pt idx="0">
                  <c:v>Sum of matches won</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Sheet3!$K$3:$K$5</c:f>
              <c:strCache>
                <c:ptCount val="2"/>
                <c:pt idx="0">
                  <c:v>bat</c:v>
                </c:pt>
                <c:pt idx="1">
                  <c:v>field</c:v>
                </c:pt>
              </c:strCache>
            </c:strRef>
          </c:cat>
          <c:val>
            <c:numRef>
              <c:f>Sheet3!$N$3:$N$5</c:f>
              <c:numCache>
                <c:formatCode>General</c:formatCode>
                <c:ptCount val="2"/>
                <c:pt idx="0">
                  <c:v>43</c:v>
                </c:pt>
                <c:pt idx="1">
                  <c:v>85</c:v>
                </c:pt>
              </c:numCache>
            </c:numRef>
          </c:val>
          <c:extLst>
            <c:ext xmlns:c16="http://schemas.microsoft.com/office/drawing/2014/chart" uri="{C3380CC4-5D6E-409C-BE32-E72D297353CC}">
              <c16:uniqueId val="{00000002-EC95-4368-A3D0-12C5049957C7}"/>
            </c:ext>
          </c:extLst>
        </c:ser>
        <c:dLbls>
          <c:showLegendKey val="0"/>
          <c:showVal val="1"/>
          <c:showCatName val="0"/>
          <c:showSerName val="0"/>
          <c:showPercent val="0"/>
          <c:showBubbleSize val="0"/>
        </c:dLbls>
        <c:gapWidth val="150"/>
        <c:shape val="box"/>
        <c:axId val="1428225391"/>
        <c:axId val="1428226831"/>
        <c:axId val="0"/>
      </c:bar3DChart>
      <c:catAx>
        <c:axId val="142822539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8226831"/>
        <c:crosses val="autoZero"/>
        <c:auto val="1"/>
        <c:lblAlgn val="ctr"/>
        <c:lblOffset val="100"/>
        <c:noMultiLvlLbl val="0"/>
      </c:catAx>
      <c:valAx>
        <c:axId val="142822683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8225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Boundary frequency</c:v>
                </c:pt>
              </c:strCache>
            </c:strRef>
          </c:tx>
          <c:spPr>
            <a:solidFill>
              <a:schemeClr val="accent1"/>
            </a:solidFill>
            <a:ln>
              <a:noFill/>
            </a:ln>
            <a:effectLst/>
          </c:spPr>
          <c:invertIfNegative val="0"/>
          <c:cat>
            <c:strRef>
              <c:f>Sheet1!$A$2:$A$16</c:f>
              <c:strCache>
                <c:ptCount val="15"/>
                <c:pt idx="0">
                  <c:v>RV Gomez</c:v>
                </c:pt>
                <c:pt idx="1">
                  <c:v>PJ Sangwan</c:v>
                </c:pt>
                <c:pt idx="2">
                  <c:v>AN Ahmed</c:v>
                </c:pt>
                <c:pt idx="3">
                  <c:v>CR Brathwaite</c:v>
                </c:pt>
                <c:pt idx="4">
                  <c:v>Shivam Sharma</c:v>
                </c:pt>
                <c:pt idx="5">
                  <c:v>LJ Wright</c:v>
                </c:pt>
                <c:pt idx="6">
                  <c:v>KH Pandya</c:v>
                </c:pt>
                <c:pt idx="7">
                  <c:v>ER Dwivedi</c:v>
                </c:pt>
                <c:pt idx="8">
                  <c:v>MS Gony</c:v>
                </c:pt>
                <c:pt idx="9">
                  <c:v>BCJ Cutting</c:v>
                </c:pt>
                <c:pt idx="10">
                  <c:v>B Lee</c:v>
                </c:pt>
                <c:pt idx="11">
                  <c:v>AG Murtaza</c:v>
                </c:pt>
                <c:pt idx="12">
                  <c:v>S Narwal</c:v>
                </c:pt>
                <c:pt idx="13">
                  <c:v>AD Russell</c:v>
                </c:pt>
                <c:pt idx="14">
                  <c:v>SN Khan</c:v>
                </c:pt>
              </c:strCache>
            </c:strRef>
          </c:cat>
          <c:val>
            <c:numRef>
              <c:f>Sheet1!$B$2:$B$16</c:f>
              <c:numCache>
                <c:formatCode>General</c:formatCode>
                <c:ptCount val="15"/>
                <c:pt idx="0">
                  <c:v>100</c:v>
                </c:pt>
                <c:pt idx="1">
                  <c:v>50</c:v>
                </c:pt>
                <c:pt idx="2">
                  <c:v>50</c:v>
                </c:pt>
                <c:pt idx="3">
                  <c:v>35</c:v>
                </c:pt>
                <c:pt idx="4">
                  <c:v>33.333300000000001</c:v>
                </c:pt>
                <c:pt idx="5">
                  <c:v>30.1587</c:v>
                </c:pt>
                <c:pt idx="6">
                  <c:v>27.559100000000001</c:v>
                </c:pt>
                <c:pt idx="7">
                  <c:v>26.666699999999999</c:v>
                </c:pt>
                <c:pt idx="8">
                  <c:v>25.925899999999999</c:v>
                </c:pt>
                <c:pt idx="9">
                  <c:v>25.581399999999999</c:v>
                </c:pt>
                <c:pt idx="10">
                  <c:v>25</c:v>
                </c:pt>
                <c:pt idx="11">
                  <c:v>25</c:v>
                </c:pt>
                <c:pt idx="12">
                  <c:v>25</c:v>
                </c:pt>
                <c:pt idx="13">
                  <c:v>24.458200000000001</c:v>
                </c:pt>
                <c:pt idx="14">
                  <c:v>24.271799999999999</c:v>
                </c:pt>
              </c:numCache>
            </c:numRef>
          </c:val>
          <c:extLst>
            <c:ext xmlns:c16="http://schemas.microsoft.com/office/drawing/2014/chart" uri="{C3380CC4-5D6E-409C-BE32-E72D297353CC}">
              <c16:uniqueId val="{00000000-AE46-4004-A376-EA1384D20DAA}"/>
            </c:ext>
          </c:extLst>
        </c:ser>
        <c:dLbls>
          <c:showLegendKey val="0"/>
          <c:showVal val="0"/>
          <c:showCatName val="0"/>
          <c:showSerName val="0"/>
          <c:showPercent val="0"/>
          <c:showBubbleSize val="0"/>
        </c:dLbls>
        <c:gapWidth val="219"/>
        <c:overlap val="-27"/>
        <c:axId val="483133040"/>
        <c:axId val="483112880"/>
      </c:barChart>
      <c:catAx>
        <c:axId val="48313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83112880"/>
        <c:crosses val="autoZero"/>
        <c:auto val="1"/>
        <c:lblAlgn val="ctr"/>
        <c:lblOffset val="100"/>
        <c:noMultiLvlLbl val="0"/>
      </c:catAx>
      <c:valAx>
        <c:axId val="4831128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8313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20:20:22.148"/>
    </inkml:context>
    <inkml:brush xml:id="br0">
      <inkml:brushProperty name="width" value="0.025" units="cm"/>
      <inkml:brushProperty name="height" value="0.02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2DB5-FA0D-40E2-B22F-D62D061A8C41}"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E762E-EA97-4F66-B0CC-A111FBB85C37}" type="slidenum">
              <a:rPr lang="en-IN" smtClean="0"/>
              <a:t>‹#›</a:t>
            </a:fld>
            <a:endParaRPr lang="en-IN"/>
          </a:p>
        </p:txBody>
      </p:sp>
    </p:spTree>
    <p:extLst>
      <p:ext uri="{BB962C8B-B14F-4D97-AF65-F5344CB8AC3E}">
        <p14:creationId xmlns:p14="http://schemas.microsoft.com/office/powerpoint/2010/main" val="28558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EE762E-EA97-4F66-B0CC-A111FBB85C37}" type="slidenum">
              <a:rPr lang="en-IN" smtClean="0"/>
              <a:t>1</a:t>
            </a:fld>
            <a:endParaRPr lang="en-IN"/>
          </a:p>
        </p:txBody>
      </p:sp>
    </p:spTree>
    <p:extLst>
      <p:ext uri="{BB962C8B-B14F-4D97-AF65-F5344CB8AC3E}">
        <p14:creationId xmlns:p14="http://schemas.microsoft.com/office/powerpoint/2010/main" val="421490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18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56891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00365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44035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9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04C76-A67C-4904-89EF-D04EB2E6893E}"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52232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04C76-A67C-4904-89EF-D04EB2E6893E}" type="datetimeFigureOut">
              <a:rPr lang="en-IN" smtClean="0"/>
              <a:t>04-06-2025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9132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04C76-A67C-4904-89EF-D04EB2E6893E}"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37477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04C76-A67C-4904-89EF-D04EB2E6893E}" type="datetimeFigureOut">
              <a:rPr lang="en-IN" smtClean="0"/>
              <a:t>04-06-2025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5166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C04C76-A67C-4904-89EF-D04EB2E6893E}" type="datetimeFigureOut">
              <a:rPr lang="en-IN" smtClean="0"/>
              <a:t>04-06-2025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CABADD-BF5C-4095-AA2F-C9BCF0DEB92F}" type="slidenum">
              <a:rPr lang="en-IN" smtClean="0"/>
              <a:t>‹#›</a:t>
            </a:fld>
            <a:endParaRPr lang="en-IN"/>
          </a:p>
        </p:txBody>
      </p:sp>
    </p:spTree>
    <p:extLst>
      <p:ext uri="{BB962C8B-B14F-4D97-AF65-F5344CB8AC3E}">
        <p14:creationId xmlns:p14="http://schemas.microsoft.com/office/powerpoint/2010/main" val="90858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04C76-A67C-4904-89EF-D04EB2E6893E}"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87659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C04C76-A67C-4904-89EF-D04EB2E6893E}" type="datetimeFigureOut">
              <a:rPr lang="en-IN" smtClean="0"/>
              <a:t>04-06-2025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CABADD-BF5C-4095-AA2F-C9BCF0DEB92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490443"/>
      </p:ext>
    </p:extLst>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customXml" Target="../ink/ink1.xml"/><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7BBB58-369E-30E0-90CF-EBD7BAB0BC69}"/>
              </a:ext>
            </a:extLst>
          </p:cNvPr>
          <p:cNvSpPr txBox="1"/>
          <p:nvPr/>
        </p:nvSpPr>
        <p:spPr>
          <a:xfrm>
            <a:off x="765249" y="5178107"/>
            <a:ext cx="10888823" cy="954107"/>
          </a:xfrm>
          <a:prstGeom prst="rect">
            <a:avLst/>
          </a:prstGeom>
          <a:noFill/>
        </p:spPr>
        <p:txBody>
          <a:bodyPr wrap="square" lIns="91440" tIns="45720" rIns="91440" bIns="45720" rtlCol="0" anchor="t">
            <a:spAutoFit/>
          </a:bodyPr>
          <a:lstStyle/>
          <a:p>
            <a:r>
              <a:rPr lang="en-US" sz="2800" b="1" dirty="0"/>
              <a:t>Title:</a:t>
            </a:r>
            <a:r>
              <a:rPr lang="en-US" sz="2800" dirty="0"/>
              <a:t> </a:t>
            </a:r>
            <a:r>
              <a:rPr lang="en-US" sz="2400" dirty="0"/>
              <a:t>IPL Strategy Analysis &amp; Auction Recommendation for RCB</a:t>
            </a:r>
          </a:p>
          <a:p>
            <a:r>
              <a:rPr lang="en-US" sz="2800" b="1" dirty="0"/>
              <a:t>Prepared by:</a:t>
            </a:r>
            <a:r>
              <a:rPr lang="en-US" sz="2800" dirty="0"/>
              <a:t> Negasree Prasath</a:t>
            </a:r>
            <a:endParaRPr lang="en-IN" sz="2400" b="1" dirty="0"/>
          </a:p>
        </p:txBody>
      </p:sp>
      <p:pic>
        <p:nvPicPr>
          <p:cNvPr id="5" name="Picture 4">
            <a:extLst>
              <a:ext uri="{FF2B5EF4-FFF2-40B4-BE49-F238E27FC236}">
                <a16:creationId xmlns:a16="http://schemas.microsoft.com/office/drawing/2014/main" id="{B36BD71A-CA89-A795-88EA-AC64482F2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88" y="135082"/>
            <a:ext cx="10888823" cy="4779818"/>
          </a:xfrm>
          <a:prstGeom prst="rect">
            <a:avLst/>
          </a:prstGeom>
        </p:spPr>
      </p:pic>
    </p:spTree>
    <p:extLst>
      <p:ext uri="{BB962C8B-B14F-4D97-AF65-F5344CB8AC3E}">
        <p14:creationId xmlns:p14="http://schemas.microsoft.com/office/powerpoint/2010/main" val="269796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78350" y="1207899"/>
            <a:ext cx="6708722" cy="56058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b="1" dirty="0">
                <a:solidFill>
                  <a:schemeClr val="tx1"/>
                </a:solidFill>
              </a:rPr>
              <a:t>Home Ground Performance</a:t>
            </a:r>
          </a:p>
          <a:p>
            <a:endParaRPr lang="en-US" b="1" dirty="0">
              <a:solidFill>
                <a:schemeClr val="tx1"/>
              </a:solidFill>
            </a:endParaRPr>
          </a:p>
          <a:p>
            <a:r>
              <a:rPr lang="en-US" b="1" dirty="0">
                <a:solidFill>
                  <a:schemeClr val="tx1"/>
                </a:solidFill>
              </a:rPr>
              <a:t>Objective:</a:t>
            </a:r>
          </a:p>
          <a:p>
            <a:pPr>
              <a:buFont typeface="Arial" panose="020B0604020202020204" pitchFamily="34" charset="0"/>
              <a:buChar char="•"/>
            </a:pPr>
            <a:r>
              <a:rPr lang="en-US" dirty="0">
                <a:solidFill>
                  <a:schemeClr val="tx1"/>
                </a:solidFill>
              </a:rPr>
              <a:t>Analyze RCB's performance at M. Chinnaswamy Stadium and other teams’ home venues.</a:t>
            </a:r>
          </a:p>
          <a:p>
            <a:pPr>
              <a:buFont typeface="Arial" panose="020B0604020202020204" pitchFamily="34" charset="0"/>
              <a:buChar char="•"/>
            </a:pPr>
            <a:endParaRPr lang="en-US" dirty="0">
              <a:solidFill>
                <a:schemeClr val="tx1"/>
              </a:solidFill>
            </a:endParaRPr>
          </a:p>
          <a:p>
            <a:r>
              <a:rPr lang="en-US" b="1" dirty="0">
                <a:solidFill>
                  <a:schemeClr val="tx1"/>
                </a:solidFill>
              </a:rPr>
              <a:t>Analysis:</a:t>
            </a:r>
            <a:r>
              <a:rPr lang="en-US" dirty="0">
                <a:solidFill>
                  <a:schemeClr val="tx1"/>
                </a:solidFill>
              </a:rPr>
              <a:t> </a:t>
            </a:r>
          </a:p>
          <a:p>
            <a:pPr>
              <a:buFont typeface="Arial" panose="020B0604020202020204" pitchFamily="34" charset="0"/>
              <a:buChar char="•"/>
            </a:pPr>
            <a:r>
              <a:rPr lang="en-US" dirty="0">
                <a:solidFill>
                  <a:schemeClr val="tx1"/>
                </a:solidFill>
              </a:rPr>
              <a:t>Calculated win percentage at each venue based on match data.</a:t>
            </a:r>
          </a:p>
          <a:p>
            <a:pPr>
              <a:buFont typeface="Arial" panose="020B0604020202020204" pitchFamily="34" charset="0"/>
              <a:buChar char="•"/>
            </a:pPr>
            <a:endParaRPr lang="en-US" dirty="0">
              <a:solidFill>
                <a:schemeClr val="tx1"/>
              </a:solidFill>
            </a:endParaRPr>
          </a:p>
          <a:p>
            <a:r>
              <a:rPr lang="en-US" b="1" dirty="0">
                <a:solidFill>
                  <a:schemeClr val="tx1"/>
                </a:solidFill>
              </a:rPr>
              <a:t>Insights:</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RCB’s home win percentage fluctuates between seasons, highlighting the need for tactical adjustment at home.</a:t>
            </a:r>
          </a:p>
          <a:p>
            <a:pPr marL="742950" lvl="1" indent="-285750">
              <a:buFont typeface="Arial" panose="020B0604020202020204" pitchFamily="34" charset="0"/>
              <a:buChar char="•"/>
            </a:pPr>
            <a:r>
              <a:rPr lang="en-US" dirty="0">
                <a:solidFill>
                  <a:schemeClr val="tx1"/>
                </a:solidFill>
              </a:rPr>
              <a:t>Comparison with teams like CSK and MI shows that strong home performance correlates with better overall standings.</a:t>
            </a:r>
          </a:p>
          <a:p>
            <a:pPr marL="742950" lvl="1" indent="-285750">
              <a:buFont typeface="Arial" panose="020B0604020202020204" pitchFamily="34" charset="0"/>
              <a:buChar char="•"/>
            </a:pPr>
            <a:r>
              <a:rPr lang="en-US" dirty="0">
                <a:solidFill>
                  <a:schemeClr val="tx1"/>
                </a:solidFill>
              </a:rPr>
              <a:t>RCB has had better results in chasing games at home, with a strong batting lineup taking advantage of the pitch.</a:t>
            </a:r>
          </a:p>
        </p:txBody>
      </p:sp>
      <p:sp>
        <p:nvSpPr>
          <p:cNvPr id="7" name="Rectangle 6">
            <a:extLst>
              <a:ext uri="{FF2B5EF4-FFF2-40B4-BE49-F238E27FC236}">
                <a16:creationId xmlns:a16="http://schemas.microsoft.com/office/drawing/2014/main" id="{49B9836E-3210-F5C8-AD01-3FC85E5AAEAF}"/>
              </a:ext>
            </a:extLst>
          </p:cNvPr>
          <p:cNvSpPr/>
          <p:nvPr/>
        </p:nvSpPr>
        <p:spPr>
          <a:xfrm>
            <a:off x="2717424" y="307910"/>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53471AE0-C62E-B904-4EBE-98EB2DF7D651}"/>
                  </a:ext>
                </a:extLst>
              </p14:cNvPr>
              <p14:cNvContentPartPr/>
              <p14:nvPr/>
            </p14:nvContentPartPr>
            <p14:xfrm>
              <a:off x="12885568" y="3965033"/>
              <a:ext cx="360" cy="360"/>
            </p14:xfrm>
          </p:contentPart>
        </mc:Choice>
        <mc:Fallback xmlns="">
          <p:pic>
            <p:nvPicPr>
              <p:cNvPr id="15" name="Ink 14">
                <a:extLst>
                  <a:ext uri="{FF2B5EF4-FFF2-40B4-BE49-F238E27FC236}">
                    <a16:creationId xmlns:a16="http://schemas.microsoft.com/office/drawing/2014/main" id="{53471AE0-C62E-B904-4EBE-98EB2DF7D651}"/>
                  </a:ext>
                </a:extLst>
              </p:cNvPr>
              <p:cNvPicPr/>
              <p:nvPr/>
            </p:nvPicPr>
            <p:blipFill>
              <a:blip r:embed="rId7"/>
              <a:stretch>
                <a:fillRect/>
              </a:stretch>
            </p:blipFill>
            <p:spPr>
              <a:xfrm>
                <a:off x="12881248" y="3960713"/>
                <a:ext cx="9000" cy="9000"/>
              </a:xfrm>
              <a:prstGeom prst="rect">
                <a:avLst/>
              </a:prstGeom>
            </p:spPr>
          </p:pic>
        </mc:Fallback>
      </mc:AlternateContent>
      <p:graphicFrame>
        <p:nvGraphicFramePr>
          <p:cNvPr id="3" name="Chart 2">
            <a:extLst>
              <a:ext uri="{FF2B5EF4-FFF2-40B4-BE49-F238E27FC236}">
                <a16:creationId xmlns:a16="http://schemas.microsoft.com/office/drawing/2014/main" id="{C8F6E04A-D4F7-84AB-31D7-95228B86887C}"/>
              </a:ext>
            </a:extLst>
          </p:cNvPr>
          <p:cNvGraphicFramePr>
            <a:graphicFrameLocks/>
          </p:cNvGraphicFramePr>
          <p:nvPr>
            <p:extLst>
              <p:ext uri="{D42A27DB-BD31-4B8C-83A1-F6EECF244321}">
                <p14:modId xmlns:p14="http://schemas.microsoft.com/office/powerpoint/2010/main" val="2283755174"/>
              </p:ext>
            </p:extLst>
          </p:nvPr>
        </p:nvGraphicFramePr>
        <p:xfrm>
          <a:off x="6280496" y="1679661"/>
          <a:ext cx="5805890" cy="466236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5086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26858" y="1328933"/>
            <a:ext cx="6772706" cy="49765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n-US" b="1" dirty="0">
                <a:solidFill>
                  <a:schemeClr val="tx1"/>
                </a:solidFill>
              </a:rPr>
              <a:t>Top Versatile Players</a:t>
            </a:r>
          </a:p>
          <a:p>
            <a:r>
              <a:rPr lang="en-US" b="1" dirty="0">
                <a:solidFill>
                  <a:schemeClr val="tx1"/>
                </a:solidFill>
              </a:rPr>
              <a:t>Objective:</a:t>
            </a:r>
            <a:r>
              <a:rPr lang="en-US" dirty="0">
                <a:solidFill>
                  <a:schemeClr val="tx1"/>
                </a:solidFill>
              </a:rPr>
              <a:t> </a:t>
            </a:r>
          </a:p>
          <a:p>
            <a:pPr>
              <a:buFont typeface="Arial" panose="020B0604020202020204" pitchFamily="34" charset="0"/>
              <a:buChar char="•"/>
            </a:pPr>
            <a:r>
              <a:rPr lang="en-US" dirty="0">
                <a:solidFill>
                  <a:schemeClr val="tx1"/>
                </a:solidFill>
              </a:rPr>
              <a:t>Identify players who contribute effectively in both batting and bowling.</a:t>
            </a:r>
          </a:p>
          <a:p>
            <a:pPr>
              <a:buFont typeface="Arial" panose="020B0604020202020204" pitchFamily="34" charset="0"/>
              <a:buChar char="•"/>
            </a:pPr>
            <a:endParaRPr lang="en-US" dirty="0">
              <a:solidFill>
                <a:schemeClr val="tx1"/>
              </a:solidFill>
            </a:endParaRPr>
          </a:p>
          <a:p>
            <a:r>
              <a:rPr lang="en-US" b="1" dirty="0">
                <a:solidFill>
                  <a:schemeClr val="tx1"/>
                </a:solidFill>
              </a:rPr>
              <a:t>Analysis:</a:t>
            </a:r>
            <a:r>
              <a:rPr lang="en-US" dirty="0">
                <a:solidFill>
                  <a:schemeClr val="tx1"/>
                </a:solidFill>
              </a:rPr>
              <a:t> </a:t>
            </a:r>
          </a:p>
          <a:p>
            <a:pPr>
              <a:buFont typeface="Arial" panose="020B0604020202020204" pitchFamily="34" charset="0"/>
              <a:buChar char="•"/>
            </a:pPr>
            <a:r>
              <a:rPr lang="en-US" dirty="0">
                <a:solidFill>
                  <a:schemeClr val="tx1"/>
                </a:solidFill>
              </a:rPr>
              <a:t>Players with high total runs and wicket counts were analyzed for all-round performance.</a:t>
            </a:r>
          </a:p>
          <a:p>
            <a:pPr>
              <a:buFont typeface="Arial" panose="020B0604020202020204" pitchFamily="34" charset="0"/>
              <a:buChar char="•"/>
            </a:pPr>
            <a:endParaRPr lang="en-US" dirty="0">
              <a:solidFill>
                <a:schemeClr val="tx1"/>
              </a:solidFill>
            </a:endParaRPr>
          </a:p>
          <a:p>
            <a:r>
              <a:rPr lang="en-US" b="1" dirty="0">
                <a:solidFill>
                  <a:schemeClr val="tx1"/>
                </a:solidFill>
              </a:rPr>
              <a:t>Insights:</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Top all-rounders like Krunal Pandya and Andre Russell offer a unique combination of aggressive batting and effective bowling.</a:t>
            </a:r>
          </a:p>
          <a:p>
            <a:pPr marL="742950" lvl="1" indent="-285750">
              <a:buFont typeface="Arial" panose="020B0604020202020204" pitchFamily="34" charset="0"/>
              <a:buChar char="•"/>
            </a:pPr>
            <a:r>
              <a:rPr lang="en-US" dirty="0">
                <a:solidFill>
                  <a:schemeClr val="tx1"/>
                </a:solidFill>
              </a:rPr>
              <a:t>Players who can contribute in both aspects provide valuable flexibility for RCB, especially in situations requiring adaptability.</a:t>
            </a:r>
          </a:p>
          <a:p>
            <a:pPr marL="742950" lvl="1" indent="-285750">
              <a:buFont typeface="Arial" panose="020B0604020202020204" pitchFamily="34" charset="0"/>
              <a:buChar char="•"/>
            </a:pPr>
            <a:r>
              <a:rPr lang="en-US" dirty="0">
                <a:solidFill>
                  <a:schemeClr val="tx1"/>
                </a:solidFill>
              </a:rPr>
              <a:t>Such players consistently impact matches through their ability to shift the momentum in both innings.</a:t>
            </a:r>
          </a:p>
        </p:txBody>
      </p:sp>
      <p:sp>
        <p:nvSpPr>
          <p:cNvPr id="7" name="Rectangle 6">
            <a:extLst>
              <a:ext uri="{FF2B5EF4-FFF2-40B4-BE49-F238E27FC236}">
                <a16:creationId xmlns:a16="http://schemas.microsoft.com/office/drawing/2014/main" id="{D3BEE278-D19F-5B5E-70CD-1BC10271473C}"/>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3" name="Chart 2">
            <a:extLst>
              <a:ext uri="{FF2B5EF4-FFF2-40B4-BE49-F238E27FC236}">
                <a16:creationId xmlns:a16="http://schemas.microsoft.com/office/drawing/2014/main" id="{D2F30EBB-2B69-D96A-ACF1-FDEEEBD8CCC6}"/>
              </a:ext>
            </a:extLst>
          </p:cNvPr>
          <p:cNvGraphicFramePr/>
          <p:nvPr>
            <p:extLst>
              <p:ext uri="{D42A27DB-BD31-4B8C-83A1-F6EECF244321}">
                <p14:modId xmlns:p14="http://schemas.microsoft.com/office/powerpoint/2010/main" val="1543809486"/>
              </p:ext>
            </p:extLst>
          </p:nvPr>
        </p:nvGraphicFramePr>
        <p:xfrm>
          <a:off x="6899564" y="1863493"/>
          <a:ext cx="5165577" cy="39554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871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0" y="1207899"/>
            <a:ext cx="6666271"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n-US" b="1" dirty="0">
                <a:solidFill>
                  <a:schemeClr val="tx1"/>
                </a:solidFill>
              </a:rPr>
              <a:t>Impact of Toss Decision</a:t>
            </a:r>
          </a:p>
          <a:p>
            <a:r>
              <a:rPr lang="en-US" b="1" dirty="0">
                <a:solidFill>
                  <a:schemeClr val="tx1"/>
                </a:solidFill>
              </a:rPr>
              <a:t>Objective:</a:t>
            </a:r>
            <a:r>
              <a:rPr lang="en-US" dirty="0">
                <a:solidFill>
                  <a:schemeClr val="tx1"/>
                </a:solidFill>
              </a:rPr>
              <a:t> </a:t>
            </a:r>
          </a:p>
          <a:p>
            <a:pPr>
              <a:buFont typeface="Arial" panose="020B0604020202020204" pitchFamily="34" charset="0"/>
              <a:buChar char="•"/>
            </a:pPr>
            <a:r>
              <a:rPr lang="en-US" dirty="0">
                <a:solidFill>
                  <a:schemeClr val="tx1"/>
                </a:solidFill>
              </a:rPr>
              <a:t>Analyze the influence of toss decisions (batting first or chasing) on match outcomes.</a:t>
            </a:r>
          </a:p>
          <a:p>
            <a:pPr>
              <a:buFont typeface="Arial" panose="020B0604020202020204" pitchFamily="34" charset="0"/>
              <a:buChar char="•"/>
            </a:pPr>
            <a:endParaRPr lang="en-US" dirty="0">
              <a:solidFill>
                <a:schemeClr val="tx1"/>
              </a:solidFill>
            </a:endParaRPr>
          </a:p>
          <a:p>
            <a:r>
              <a:rPr lang="en-US" b="1" dirty="0">
                <a:solidFill>
                  <a:schemeClr val="tx1"/>
                </a:solidFill>
              </a:rPr>
              <a:t>Analysis:</a:t>
            </a:r>
            <a:r>
              <a:rPr lang="en-US" dirty="0">
                <a:solidFill>
                  <a:schemeClr val="tx1"/>
                </a:solidFill>
              </a:rPr>
              <a:t> </a:t>
            </a:r>
          </a:p>
          <a:p>
            <a:pPr>
              <a:buFont typeface="Arial" panose="020B0604020202020204" pitchFamily="34" charset="0"/>
              <a:buChar char="•"/>
            </a:pPr>
            <a:r>
              <a:rPr lang="en-US" dirty="0">
                <a:solidFill>
                  <a:schemeClr val="tx1"/>
                </a:solidFill>
              </a:rPr>
              <a:t>Compared win/loss ratios for teams that chose to bat first versus those that chased.</a:t>
            </a:r>
          </a:p>
          <a:p>
            <a:pPr>
              <a:buFont typeface="Arial" panose="020B0604020202020204" pitchFamily="34" charset="0"/>
              <a:buChar char="•"/>
            </a:pPr>
            <a:endParaRPr lang="en-US" dirty="0">
              <a:solidFill>
                <a:schemeClr val="tx1"/>
              </a:solidFill>
            </a:endParaRPr>
          </a:p>
          <a:p>
            <a:r>
              <a:rPr lang="en-US" b="1" dirty="0">
                <a:solidFill>
                  <a:schemeClr val="tx1"/>
                </a:solidFill>
              </a:rPr>
              <a:t>Insights:</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Teams opting to chase generally have a higher win rate, especially at venues like M. Chinnaswamy with smaller boundaries.</a:t>
            </a:r>
          </a:p>
          <a:p>
            <a:pPr marL="742950" lvl="1" indent="-285750">
              <a:buFont typeface="Arial" panose="020B0604020202020204" pitchFamily="34" charset="0"/>
              <a:buChar char="•"/>
            </a:pPr>
            <a:r>
              <a:rPr lang="en-US" dirty="0">
                <a:solidFill>
                  <a:schemeClr val="tx1"/>
                </a:solidFill>
              </a:rPr>
              <a:t>RCB performs better when chasing, highlighting the importance of winning the toss and strategic decision-making.</a:t>
            </a:r>
          </a:p>
          <a:p>
            <a:pPr marL="742950" lvl="1" indent="-285750">
              <a:buFont typeface="Arial" panose="020B0604020202020204" pitchFamily="34" charset="0"/>
              <a:buChar char="•"/>
            </a:pPr>
            <a:r>
              <a:rPr lang="en-US" dirty="0">
                <a:solidFill>
                  <a:schemeClr val="tx1"/>
                </a:solidFill>
              </a:rPr>
              <a:t>Toss decision impacts performance significantly at high-scoring venues.</a:t>
            </a:r>
          </a:p>
        </p:txBody>
      </p:sp>
      <p:sp>
        <p:nvSpPr>
          <p:cNvPr id="7" name="Rectangle 6">
            <a:extLst>
              <a:ext uri="{FF2B5EF4-FFF2-40B4-BE49-F238E27FC236}">
                <a16:creationId xmlns:a16="http://schemas.microsoft.com/office/drawing/2014/main" id="{E5133201-1C8C-8777-FCED-F666F1D73EA7}"/>
              </a:ext>
            </a:extLst>
          </p:cNvPr>
          <p:cNvSpPr/>
          <p:nvPr/>
        </p:nvSpPr>
        <p:spPr>
          <a:xfrm>
            <a:off x="2615823"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3" name="Chart 2">
            <a:extLst>
              <a:ext uri="{FF2B5EF4-FFF2-40B4-BE49-F238E27FC236}">
                <a16:creationId xmlns:a16="http://schemas.microsoft.com/office/drawing/2014/main" id="{6D0C83EF-A962-A427-876C-EEB62886AAFE}"/>
              </a:ext>
            </a:extLst>
          </p:cNvPr>
          <p:cNvGraphicFramePr/>
          <p:nvPr>
            <p:extLst>
              <p:ext uri="{D42A27DB-BD31-4B8C-83A1-F6EECF244321}">
                <p14:modId xmlns:p14="http://schemas.microsoft.com/office/powerpoint/2010/main" val="3302844321"/>
              </p:ext>
            </p:extLst>
          </p:nvPr>
        </p:nvGraphicFramePr>
        <p:xfrm>
          <a:off x="6666271" y="1704110"/>
          <a:ext cx="4961156" cy="3877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431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377041"/>
            <a:ext cx="6348963"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n-US" b="1" dirty="0">
                <a:solidFill>
                  <a:schemeClr val="tx1"/>
                </a:solidFill>
              </a:rPr>
              <a:t>Boundary Frequency</a:t>
            </a:r>
          </a:p>
          <a:p>
            <a:endParaRPr lang="en-US" b="1" dirty="0">
              <a:solidFill>
                <a:schemeClr val="tx1"/>
              </a:solidFill>
            </a:endParaRPr>
          </a:p>
          <a:p>
            <a:r>
              <a:rPr lang="en-US" b="1" dirty="0">
                <a:solidFill>
                  <a:schemeClr val="tx1"/>
                </a:solidFill>
              </a:rPr>
              <a:t>Objective:</a:t>
            </a:r>
            <a:r>
              <a:rPr lang="en-US" dirty="0">
                <a:solidFill>
                  <a:schemeClr val="tx1"/>
                </a:solidFill>
              </a:rPr>
              <a:t> </a:t>
            </a:r>
          </a:p>
          <a:p>
            <a:pPr>
              <a:buFont typeface="Arial" panose="020B0604020202020204" pitchFamily="34" charset="0"/>
              <a:buChar char="•"/>
            </a:pPr>
            <a:r>
              <a:rPr lang="en-US" dirty="0">
                <a:solidFill>
                  <a:schemeClr val="tx1"/>
                </a:solidFill>
              </a:rPr>
              <a:t>Determine which players hit boundaries most frequently and assess their impact on scoring rates.</a:t>
            </a:r>
          </a:p>
          <a:p>
            <a:pPr>
              <a:buFont typeface="Arial" panose="020B0604020202020204" pitchFamily="34" charset="0"/>
              <a:buChar char="•"/>
            </a:pPr>
            <a:endParaRPr lang="en-US" dirty="0">
              <a:solidFill>
                <a:schemeClr val="tx1"/>
              </a:solidFill>
            </a:endParaRPr>
          </a:p>
          <a:p>
            <a:r>
              <a:rPr lang="en-US" b="1" dirty="0">
                <a:solidFill>
                  <a:schemeClr val="tx1"/>
                </a:solidFill>
              </a:rPr>
              <a:t>Analysis:</a:t>
            </a:r>
            <a:r>
              <a:rPr lang="en-US" dirty="0">
                <a:solidFill>
                  <a:schemeClr val="tx1"/>
                </a:solidFill>
              </a:rPr>
              <a:t> </a:t>
            </a:r>
          </a:p>
          <a:p>
            <a:pPr>
              <a:buFont typeface="Arial" panose="020B0604020202020204" pitchFamily="34" charset="0"/>
              <a:buChar char="•"/>
            </a:pPr>
            <a:r>
              <a:rPr lang="en-US" dirty="0">
                <a:solidFill>
                  <a:schemeClr val="tx1"/>
                </a:solidFill>
              </a:rPr>
              <a:t>Calculated the boundary frequency for top batsmen based on balls faced.</a:t>
            </a:r>
          </a:p>
          <a:p>
            <a:pPr>
              <a:buFont typeface="Arial" panose="020B0604020202020204" pitchFamily="34" charset="0"/>
              <a:buChar char="•"/>
            </a:pPr>
            <a:endParaRPr lang="en-US" dirty="0">
              <a:solidFill>
                <a:schemeClr val="tx1"/>
              </a:solidFill>
            </a:endParaRPr>
          </a:p>
          <a:p>
            <a:r>
              <a:rPr lang="en-US" b="1" dirty="0">
                <a:solidFill>
                  <a:schemeClr val="tx1"/>
                </a:solidFill>
              </a:rPr>
              <a:t>Insights:</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Power hitters like Chris Gayle and Virat Kohli top the list with a high frequency of boundaries per ball faced.</a:t>
            </a:r>
          </a:p>
          <a:p>
            <a:pPr marL="742950" lvl="1" indent="-285750">
              <a:buFont typeface="Arial" panose="020B0604020202020204" pitchFamily="34" charset="0"/>
              <a:buChar char="•"/>
            </a:pPr>
            <a:r>
              <a:rPr lang="en-US" dirty="0">
                <a:solidFill>
                  <a:schemeClr val="tx1"/>
                </a:solidFill>
              </a:rPr>
              <a:t>Players who hit boundaries consistently tend to build rapid scoring momentum, crucial in shorter formats like T20.</a:t>
            </a:r>
          </a:p>
          <a:p>
            <a:pPr marL="742950" lvl="1" indent="-285750">
              <a:buFont typeface="Arial" panose="020B0604020202020204" pitchFamily="34" charset="0"/>
              <a:buChar char="•"/>
            </a:pPr>
            <a:r>
              <a:rPr lang="en-US" dirty="0">
                <a:solidFill>
                  <a:schemeClr val="tx1"/>
                </a:solidFill>
              </a:rPr>
              <a:t>RCB can leverage such players to dominate power plays and death overs with aggressive hitting.</a:t>
            </a:r>
          </a:p>
          <a:p>
            <a:pPr marL="742950" lvl="1" indent="-285750">
              <a:buFont typeface="Arial" panose="020B0604020202020204" pitchFamily="34" charset="0"/>
              <a:buChar char="•"/>
            </a:pPr>
            <a:endParaRPr lang="en-US" dirty="0">
              <a:solidFill>
                <a:schemeClr val="tx1"/>
              </a:solidFill>
            </a:endParaRPr>
          </a:p>
        </p:txBody>
      </p:sp>
      <p:sp>
        <p:nvSpPr>
          <p:cNvPr id="7" name="Rectangle 6">
            <a:extLst>
              <a:ext uri="{FF2B5EF4-FFF2-40B4-BE49-F238E27FC236}">
                <a16:creationId xmlns:a16="http://schemas.microsoft.com/office/drawing/2014/main" id="{E5133201-1C8C-8777-FCED-F666F1D73EA7}"/>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4" name="Chart 3">
            <a:extLst>
              <a:ext uri="{FF2B5EF4-FFF2-40B4-BE49-F238E27FC236}">
                <a16:creationId xmlns:a16="http://schemas.microsoft.com/office/drawing/2014/main" id="{4385A39B-F759-E5F4-F658-8BD1B8D6940E}"/>
              </a:ext>
            </a:extLst>
          </p:cNvPr>
          <p:cNvGraphicFramePr>
            <a:graphicFrameLocks/>
          </p:cNvGraphicFramePr>
          <p:nvPr>
            <p:extLst>
              <p:ext uri="{D42A27DB-BD31-4B8C-83A1-F6EECF244321}">
                <p14:modId xmlns:p14="http://schemas.microsoft.com/office/powerpoint/2010/main" val="1648016263"/>
              </p:ext>
            </p:extLst>
          </p:nvPr>
        </p:nvGraphicFramePr>
        <p:xfrm>
          <a:off x="6297151" y="1789140"/>
          <a:ext cx="5731045" cy="38842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86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a:pPr>
            <a:r>
              <a:rPr lang="en-US" sz="2000" b="1" dirty="0"/>
              <a:t>Strengthening Death Over Strategy</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The death overs (16-20) are where matches can drastically shift, and RCB has faced challenges here, particularly in terms of bowling.</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Prioritize acquiring death-over specialists like Jasprit Bumrah and Chris Morris to control the run flow.</a:t>
            </a:r>
          </a:p>
          <a:p>
            <a:pPr marL="285750" indent="-285750">
              <a:buFont typeface="Arial" panose="020B0604020202020204" pitchFamily="34" charset="0"/>
              <a:buChar char="•"/>
            </a:pPr>
            <a:r>
              <a:rPr lang="en-US" sz="2000" dirty="0"/>
              <a:t>Utilize bowlers with a proven record in the death overs to reduce the opponent’s scoring rate, focusing on tight yorkers and slower balls.</a:t>
            </a:r>
          </a:p>
          <a:p>
            <a:pPr marL="285750" indent="-285750">
              <a:buFont typeface="Arial" panose="020B0604020202020204" pitchFamily="34" charset="0"/>
              <a:buChar char="•"/>
            </a:pPr>
            <a:r>
              <a:rPr lang="en-US" sz="2000" dirty="0"/>
              <a:t>Focus on training existing bowlers like Mohammed Siraj and </a:t>
            </a:r>
            <a:r>
              <a:rPr lang="en-US" sz="2000" dirty="0" err="1"/>
              <a:t>Harshal</a:t>
            </a:r>
            <a:r>
              <a:rPr lang="en-US" sz="2000" dirty="0"/>
              <a:t> Patel to specialize in death-over strategies, leveraging their variations and pace.</a:t>
            </a:r>
          </a:p>
        </p:txBody>
      </p:sp>
    </p:spTree>
    <p:extLst>
      <p:ext uri="{BB962C8B-B14F-4D97-AF65-F5344CB8AC3E}">
        <p14:creationId xmlns:p14="http://schemas.microsoft.com/office/powerpoint/2010/main" val="198543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startAt="2"/>
            </a:pPr>
            <a:r>
              <a:rPr lang="en-US" sz="2000" b="1" dirty="0"/>
              <a:t>Home Ground Advantage Utilization</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M. Chinnaswamy Stadium has a reputation as a high-scoring venue, favoring teams with explosive batsmen.</a:t>
            </a:r>
          </a:p>
          <a:p>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Strengthen batting depth with power hitters such as Glenn Maxwell and AB de Villiers, capitalizing on the shorter boundaries.</a:t>
            </a:r>
          </a:p>
          <a:p>
            <a:pPr marL="285750" indent="-285750">
              <a:buFont typeface="Arial" panose="020B0604020202020204" pitchFamily="34" charset="0"/>
              <a:buChar char="•"/>
            </a:pPr>
            <a:r>
              <a:rPr lang="en-US" sz="2000" dirty="0"/>
              <a:t>Play to the home advantage by building the team around fast-scoring batsmen and bowlers who are adept at defending in high-scoring scenarios.</a:t>
            </a:r>
          </a:p>
          <a:p>
            <a:pPr marL="285750" indent="-285750">
              <a:buFont typeface="Arial" panose="020B0604020202020204" pitchFamily="34" charset="0"/>
              <a:buChar char="•"/>
            </a:pPr>
            <a:r>
              <a:rPr lang="en-US" sz="2000" dirty="0"/>
              <a:t>RCB should consider chasing more often at home, as they have historically had higher success rates when batting second.</a:t>
            </a:r>
          </a:p>
        </p:txBody>
      </p:sp>
    </p:spTree>
    <p:extLst>
      <p:ext uri="{BB962C8B-B14F-4D97-AF65-F5344CB8AC3E}">
        <p14:creationId xmlns:p14="http://schemas.microsoft.com/office/powerpoint/2010/main" val="141808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093428"/>
          </a:xfrm>
          <a:prstGeom prst="rect">
            <a:avLst/>
          </a:prstGeom>
          <a:noFill/>
        </p:spPr>
        <p:txBody>
          <a:bodyPr wrap="square">
            <a:spAutoFit/>
          </a:bodyPr>
          <a:lstStyle/>
          <a:p>
            <a:pPr marL="457200" indent="-457200">
              <a:buFont typeface="+mj-lt"/>
              <a:buAutoNum type="arabicPeriod" startAt="3"/>
            </a:pPr>
            <a:r>
              <a:rPr lang="en-US" sz="2000" b="1" dirty="0"/>
              <a:t>Prioritize Versatile All-rounders</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Players who contribute with both bat and ball have a significant impact on team flexibility, particularly in the T20 format.</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Focus on acquiring or retaining versatile all-rounders like Krunal Pandya and Cris Morris, A D Russel, G </a:t>
            </a:r>
            <a:r>
              <a:rPr lang="en-US" sz="2000" dirty="0" err="1"/>
              <a:t>Maxwel</a:t>
            </a:r>
            <a:r>
              <a:rPr lang="en-US" sz="2000" dirty="0"/>
              <a:t> </a:t>
            </a:r>
            <a:r>
              <a:rPr lang="en-US" sz="2000" dirty="0" err="1"/>
              <a:t>etc</a:t>
            </a:r>
            <a:r>
              <a:rPr lang="en-US" sz="2000" dirty="0"/>
              <a:t> who can adapt to both offensive and defensive roles. </a:t>
            </a:r>
          </a:p>
          <a:p>
            <a:pPr marL="285750" indent="-285750">
              <a:buFont typeface="Arial" panose="020B0604020202020204" pitchFamily="34" charset="0"/>
              <a:buChar char="•"/>
            </a:pPr>
            <a:r>
              <a:rPr lang="en-US" sz="2000" dirty="0"/>
              <a:t>Develop current players like Washington Sundar to take on a more versatile role, balancing the team and providing depth in both batting and bowling.</a:t>
            </a:r>
          </a:p>
          <a:p>
            <a:pPr marL="285750" indent="-285750">
              <a:buFont typeface="Arial" panose="020B0604020202020204" pitchFamily="34" charset="0"/>
              <a:buChar char="•"/>
            </a:pPr>
            <a:r>
              <a:rPr lang="en-US" sz="2000" dirty="0"/>
              <a:t>Use versatile players strategically during critical overs to either consolidate batting or break partnerships with bowling.</a:t>
            </a:r>
          </a:p>
        </p:txBody>
      </p:sp>
    </p:spTree>
    <p:extLst>
      <p:ext uri="{BB962C8B-B14F-4D97-AF65-F5344CB8AC3E}">
        <p14:creationId xmlns:p14="http://schemas.microsoft.com/office/powerpoint/2010/main" val="121160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577960" y="289077"/>
            <a:ext cx="4226768" cy="8039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latin typeface="Algerian" panose="04020705040A02060702" pitchFamily="82" charset="0"/>
              </a:rPr>
              <a:t>Conclusion</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34056"/>
            <a:ext cx="2072871" cy="1163683"/>
          </a:xfrm>
          <a:prstGeom prst="rect">
            <a:avLst/>
          </a:prstGeom>
        </p:spPr>
      </p:pic>
      <p:sp>
        <p:nvSpPr>
          <p:cNvPr id="10" name="TextBox 9">
            <a:extLst>
              <a:ext uri="{FF2B5EF4-FFF2-40B4-BE49-F238E27FC236}">
                <a16:creationId xmlns:a16="http://schemas.microsoft.com/office/drawing/2014/main" id="{94C33210-AA7A-9B77-68D3-DC586B670A46}"/>
              </a:ext>
            </a:extLst>
          </p:cNvPr>
          <p:cNvSpPr txBox="1"/>
          <p:nvPr/>
        </p:nvSpPr>
        <p:spPr>
          <a:xfrm>
            <a:off x="794327" y="1782147"/>
            <a:ext cx="1040938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By focusing on building a team around versatile players and death-over specialists, RCB can address the key challenges that have plagued their performance in past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Leveraging the home ground advantage, particularly with explosive batting, will significantly increase their chances of winning critical home games.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Strategic acquisition and nurturing of players who can perform under pressure, in both batting and bowling, will elevate RCB to become serious contenders in future IPL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Consistent execution of these strategies will not only improve RCB's tournament performance but also increase their likelihood of securing a IPL trophy.</a:t>
            </a:r>
            <a:endParaRPr lang="en-IN" sz="2000" dirty="0"/>
          </a:p>
        </p:txBody>
      </p:sp>
    </p:spTree>
    <p:extLst>
      <p:ext uri="{BB962C8B-B14F-4D97-AF65-F5344CB8AC3E}">
        <p14:creationId xmlns:p14="http://schemas.microsoft.com/office/powerpoint/2010/main" val="134390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Cricket PowerPoint Template and Google Slides Theme">
            <a:extLst>
              <a:ext uri="{FF2B5EF4-FFF2-40B4-BE49-F238E27FC236}">
                <a16:creationId xmlns:a16="http://schemas.microsoft.com/office/drawing/2014/main" id="{094D4DB6-94E0-1402-EE02-87BCF57C1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8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A72881-1F11-6780-A420-F7960628807B}"/>
              </a:ext>
            </a:extLst>
          </p:cNvPr>
          <p:cNvSpPr txBox="1"/>
          <p:nvPr/>
        </p:nvSpPr>
        <p:spPr>
          <a:xfrm>
            <a:off x="786876" y="1488440"/>
            <a:ext cx="6133375" cy="4893647"/>
          </a:xfrm>
          <a:prstGeom prst="rect">
            <a:avLst/>
          </a:prstGeom>
          <a:noFill/>
        </p:spPr>
        <p:txBody>
          <a:bodyPr wrap="square">
            <a:spAutoFit/>
          </a:bodyPr>
          <a:lstStyle/>
          <a:p>
            <a:pPr>
              <a:buFont typeface="Arial" panose="020B0604020202020204" pitchFamily="34" charset="0"/>
              <a:buChar char="•"/>
            </a:pPr>
            <a:r>
              <a:rPr lang="en-US" sz="2400" dirty="0">
                <a:latin typeface="Algerian" panose="04020705040A02060702" pitchFamily="82" charset="0"/>
              </a:rPr>
              <a:t>Introduction</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Objectives with Problem Statement</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Data Overview</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Methodology</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Analysis &amp; Key finding</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Strategic Recommendations</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Conclusion</a:t>
            </a:r>
          </a:p>
        </p:txBody>
      </p:sp>
      <p:sp>
        <p:nvSpPr>
          <p:cNvPr id="7" name="TextBox 6">
            <a:extLst>
              <a:ext uri="{FF2B5EF4-FFF2-40B4-BE49-F238E27FC236}">
                <a16:creationId xmlns:a16="http://schemas.microsoft.com/office/drawing/2014/main" id="{77307F90-7331-B17A-88C2-413C4E95523F}"/>
              </a:ext>
            </a:extLst>
          </p:cNvPr>
          <p:cNvSpPr txBox="1"/>
          <p:nvPr/>
        </p:nvSpPr>
        <p:spPr>
          <a:xfrm>
            <a:off x="2326338" y="251926"/>
            <a:ext cx="6808236" cy="646331"/>
          </a:xfrm>
          <a:prstGeom prst="rect">
            <a:avLst/>
          </a:prstGeom>
          <a:noFill/>
          <a:ln>
            <a:noFill/>
          </a:ln>
        </p:spPr>
        <p:txBody>
          <a:bodyPr wrap="square">
            <a:spAutoFit/>
          </a:bodyPr>
          <a:lstStyle/>
          <a:p>
            <a:pPr algn="ctr"/>
            <a:r>
              <a:rPr lang="en-US" sz="3600" b="1" dirty="0">
                <a:latin typeface="Algerian" panose="04020705040A02060702" pitchFamily="82" charset="0"/>
              </a:rPr>
              <a:t>Content Overview</a:t>
            </a:r>
          </a:p>
        </p:txBody>
      </p:sp>
      <p:pic>
        <p:nvPicPr>
          <p:cNvPr id="9" name="Picture 8">
            <a:extLst>
              <a:ext uri="{FF2B5EF4-FFF2-40B4-BE49-F238E27FC236}">
                <a16:creationId xmlns:a16="http://schemas.microsoft.com/office/drawing/2014/main" id="{0A875B2A-7701-C330-4851-A14AACD1EB68}"/>
              </a:ext>
            </a:extLst>
          </p:cNvPr>
          <p:cNvPicPr>
            <a:picLocks noChangeAspect="1"/>
          </p:cNvPicPr>
          <p:nvPr/>
        </p:nvPicPr>
        <p:blipFill>
          <a:blip r:embed="rId2"/>
          <a:stretch>
            <a:fillRect/>
          </a:stretch>
        </p:blipFill>
        <p:spPr>
          <a:xfrm>
            <a:off x="0" y="44216"/>
            <a:ext cx="2072871" cy="1163683"/>
          </a:xfrm>
          <a:prstGeom prst="rect">
            <a:avLst/>
          </a:prstGeom>
        </p:spPr>
      </p:pic>
      <p:pic>
        <p:nvPicPr>
          <p:cNvPr id="3082" name="Picture 10" descr="Data Analytics In T20 Cricket World Cup ...">
            <a:extLst>
              <a:ext uri="{FF2B5EF4-FFF2-40B4-BE49-F238E27FC236}">
                <a16:creationId xmlns:a16="http://schemas.microsoft.com/office/drawing/2014/main" id="{405BA473-4D5B-A32D-4969-B39507B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251" y="3125756"/>
            <a:ext cx="5085952" cy="34803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2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1BD4DA-2BF7-CF1A-1FF6-3AFEF79095EE}"/>
              </a:ext>
            </a:extLst>
          </p:cNvPr>
          <p:cNvSpPr txBox="1"/>
          <p:nvPr/>
        </p:nvSpPr>
        <p:spPr>
          <a:xfrm>
            <a:off x="541176" y="1698536"/>
            <a:ext cx="11262047" cy="4462760"/>
          </a:xfrm>
          <a:prstGeom prst="rect">
            <a:avLst/>
          </a:prstGeom>
          <a:noFill/>
        </p:spPr>
        <p:txBody>
          <a:bodyPr wrap="square">
            <a:spAutoFit/>
          </a:bodyPr>
          <a:lstStyle/>
          <a:p>
            <a:r>
              <a:rPr lang="en-US" sz="2000" dirty="0"/>
              <a:t>The Royal Challengers Bangalore (RCB) has been a competitive franchise in the IPL. Our analysis focuses on understanding the team's past performance, identifying key players, and optimizing strategies for better results in upcoming seasons. This data-driven approach will guide our insights to enhance team performance and capitalize on strengths.</a:t>
            </a:r>
          </a:p>
          <a:p>
            <a:endParaRPr lang="en-US" sz="2000" dirty="0"/>
          </a:p>
          <a:p>
            <a:r>
              <a:rPr lang="en-US" sz="2400" b="1" dirty="0"/>
              <a:t>Key Focus Areas:</a:t>
            </a:r>
            <a:endParaRPr lang="en-US" sz="2400" dirty="0"/>
          </a:p>
          <a:p>
            <a:pPr marL="742950" lvl="1" indent="-285750">
              <a:buFont typeface="Arial" panose="020B0604020202020204" pitchFamily="34" charset="0"/>
              <a:buChar char="•"/>
            </a:pPr>
            <a:r>
              <a:rPr lang="en-US" sz="2000" dirty="0"/>
              <a:t>Performance analysis across multiple IPL seasons.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Identifying high-performing players based on both batting and bowling metrics.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Analyzing home ground advantage and key matches.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Offering strategic recommendations based on the data.</a:t>
            </a:r>
          </a:p>
        </p:txBody>
      </p:sp>
      <p:pic>
        <p:nvPicPr>
          <p:cNvPr id="5" name="Picture 4">
            <a:extLst>
              <a:ext uri="{FF2B5EF4-FFF2-40B4-BE49-F238E27FC236}">
                <a16:creationId xmlns:a16="http://schemas.microsoft.com/office/drawing/2014/main" id="{40E6A016-9153-2CE0-97AE-A77FD17A5E19}"/>
              </a:ext>
            </a:extLst>
          </p:cNvPr>
          <p:cNvPicPr>
            <a:picLocks noChangeAspect="1"/>
          </p:cNvPicPr>
          <p:nvPr/>
        </p:nvPicPr>
        <p:blipFill>
          <a:blip r:embed="rId2"/>
          <a:stretch>
            <a:fillRect/>
          </a:stretch>
        </p:blipFill>
        <p:spPr>
          <a:xfrm>
            <a:off x="0" y="44216"/>
            <a:ext cx="2072871" cy="1163683"/>
          </a:xfrm>
          <a:prstGeom prst="rect">
            <a:avLst/>
          </a:prstGeom>
        </p:spPr>
      </p:pic>
      <p:sp>
        <p:nvSpPr>
          <p:cNvPr id="6" name="Rectangle 5">
            <a:extLst>
              <a:ext uri="{FF2B5EF4-FFF2-40B4-BE49-F238E27FC236}">
                <a16:creationId xmlns:a16="http://schemas.microsoft.com/office/drawing/2014/main" id="{FEF15BE2-4E65-0AB6-89E3-EEC15E6B8AD6}"/>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Introduction</a:t>
            </a:r>
            <a:endParaRPr lang="en-IN" sz="3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058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401290" y="293499"/>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Objectives</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693198" y="1980170"/>
            <a:ext cx="11044335" cy="4154984"/>
          </a:xfrm>
          <a:prstGeom prst="rect">
            <a:avLst/>
          </a:prstGeom>
          <a:noFill/>
        </p:spPr>
        <p:txBody>
          <a:bodyPr wrap="square">
            <a:spAutoFit/>
          </a:bodyPr>
          <a:lstStyle/>
          <a:p>
            <a:pPr marL="342900" indent="-342900">
              <a:buFont typeface="Arial" panose="020B0604020202020204" pitchFamily="34" charset="0"/>
              <a:buChar char="•"/>
            </a:pPr>
            <a:r>
              <a:rPr lang="en-US" sz="2400" dirty="0"/>
              <a:t>To analyze past RCB performance and identify contributing factors.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evaluate top-performing players based on batting, bowling, and versatility.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study the impact of home ground advantage on team performance.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provide actionable strategies and recommendations to strengthen RCB’s approach.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5897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382817" y="534405"/>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Problem Statement</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914400" y="2571296"/>
            <a:ext cx="10455564" cy="3046988"/>
          </a:xfrm>
          <a:prstGeom prst="rect">
            <a:avLst/>
          </a:prstGeom>
          <a:noFill/>
        </p:spPr>
        <p:txBody>
          <a:bodyPr wrap="square">
            <a:spAutoFit/>
          </a:bodyPr>
          <a:lstStyle/>
          <a:p>
            <a:pPr marL="342900" indent="-342900">
              <a:buFont typeface="Arial" panose="020B0604020202020204" pitchFamily="34" charset="0"/>
              <a:buChar char="•"/>
            </a:pPr>
            <a:r>
              <a:rPr lang="en-US" sz="2400" dirty="0"/>
              <a:t>RCB is aiming to improve its performance in the IPL and is seeking a comprehensive analysis to identify key players who can contribute effectively to the team’s success. The team wants to focus on the players who perform well consistently, especially those excelling in both batting and bowling. Additionally, understanding team dynamics, home ground advantage, and factors affecting high-scoring matches are crucial for crafting a winning strategy.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22928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666E0-A723-84C2-AA30-EA695EBF4D7C}"/>
              </a:ext>
            </a:extLst>
          </p:cNvPr>
          <p:cNvSpPr txBox="1"/>
          <p:nvPr/>
        </p:nvSpPr>
        <p:spPr>
          <a:xfrm>
            <a:off x="4063180" y="442450"/>
            <a:ext cx="4065639" cy="584775"/>
          </a:xfrm>
          <a:prstGeom prst="rect">
            <a:avLst/>
          </a:prstGeom>
          <a:noFill/>
        </p:spPr>
        <p:txBody>
          <a:bodyPr wrap="square" rtlCol="0">
            <a:spAutoFit/>
          </a:bodyPr>
          <a:lstStyle/>
          <a:p>
            <a:r>
              <a:rPr lang="en-US" sz="3200" b="1" dirty="0"/>
              <a:t>DATABASE SCHEMA</a:t>
            </a:r>
            <a:endParaRPr lang="en-IN" sz="3200" b="1" dirty="0"/>
          </a:p>
        </p:txBody>
      </p:sp>
      <p:pic>
        <p:nvPicPr>
          <p:cNvPr id="1026" name="Picture 2">
            <a:extLst>
              <a:ext uri="{FF2B5EF4-FFF2-40B4-BE49-F238E27FC236}">
                <a16:creationId xmlns:a16="http://schemas.microsoft.com/office/drawing/2014/main" id="{9564DC88-9456-0CF2-D510-FB745A73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935" y="1027225"/>
            <a:ext cx="8524130" cy="5221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53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Data</a:t>
            </a:r>
            <a:r>
              <a:rPr lang="en-IN" sz="3600" b="1" dirty="0">
                <a:solidFill>
                  <a:srgbClr val="FF0000"/>
                </a:solidFill>
                <a:latin typeface="Algerian" panose="04020705040A02060702" pitchFamily="82" charset="0"/>
              </a:rPr>
              <a:t> </a:t>
            </a:r>
            <a:r>
              <a:rPr lang="en-IN" sz="3600" b="1" dirty="0">
                <a:solidFill>
                  <a:schemeClr val="tx1"/>
                </a:solidFill>
                <a:latin typeface="Algerian" panose="04020705040A02060702" pitchFamily="82" charset="0"/>
              </a:rPr>
              <a:t>Overview</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11" name="Rectangle 6">
            <a:extLst>
              <a:ext uri="{FF2B5EF4-FFF2-40B4-BE49-F238E27FC236}">
                <a16:creationId xmlns:a16="http://schemas.microsoft.com/office/drawing/2014/main" id="{D02D116C-7667-2169-C3AE-E600D67DE467}"/>
              </a:ext>
            </a:extLst>
          </p:cNvPr>
          <p:cNvSpPr>
            <a:spLocks noChangeArrowheads="1"/>
          </p:cNvSpPr>
          <p:nvPr/>
        </p:nvSpPr>
        <p:spPr bwMode="auto">
          <a:xfrm>
            <a:off x="329582" y="1303571"/>
            <a:ext cx="690465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Data Source:</a:t>
            </a: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IPL dataset (various tables like matches, player, team, batsman_scored, ball_by_ball).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mj-lt"/>
            </a:endParaRPr>
          </a:p>
          <a:p>
            <a:r>
              <a:rPr lang="en-US" sz="2000" b="1" dirty="0">
                <a:latin typeface="+mj-lt"/>
              </a:rPr>
              <a:t>Key Metrics Analyzed: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Batting performance: Total runs, strike rate, boundaries.</a:t>
            </a:r>
          </a:p>
          <a:p>
            <a:pPr marL="342900" indent="-342900">
              <a:buFont typeface="Arial" panose="020B0604020202020204" pitchFamily="34" charset="0"/>
              <a:buChar char="•"/>
            </a:pPr>
            <a:r>
              <a:rPr lang="en-US" dirty="0">
                <a:latin typeface="+mj-lt"/>
              </a:rPr>
              <a:t>Bowling performance: Wickets taken, economy rate, bowling effectiveness.</a:t>
            </a:r>
          </a:p>
          <a:p>
            <a:pPr marL="342900" indent="-342900">
              <a:buFont typeface="Arial" panose="020B0604020202020204" pitchFamily="34" charset="0"/>
              <a:buChar char="•"/>
            </a:pPr>
            <a:r>
              <a:rPr lang="en-US" dirty="0">
                <a:latin typeface="+mj-lt"/>
              </a:rPr>
              <a:t>Player versatility: Contributions in both batting and bowling.</a:t>
            </a:r>
          </a:p>
          <a:p>
            <a:pPr marL="342900" indent="-342900">
              <a:buFont typeface="Arial" panose="020B0604020202020204" pitchFamily="34" charset="0"/>
              <a:buChar char="•"/>
            </a:pPr>
            <a:r>
              <a:rPr lang="en-US" dirty="0">
                <a:latin typeface="+mj-lt"/>
              </a:rPr>
              <a:t>Team performance: Match wins, home ground impact.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r>
              <a:rPr lang="en-US" sz="2000" b="1" dirty="0">
                <a:latin typeface="+mj-lt"/>
              </a:rPr>
              <a:t>Tools Used: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SQL Workbench for data querying and extraction.</a:t>
            </a:r>
          </a:p>
          <a:p>
            <a:pPr marL="342900" indent="-342900">
              <a:buFont typeface="Arial" panose="020B0604020202020204" pitchFamily="34" charset="0"/>
              <a:buChar char="•"/>
            </a:pPr>
            <a:r>
              <a:rPr lang="en-US" dirty="0">
                <a:latin typeface="+mj-lt"/>
              </a:rPr>
              <a:t>Excel for visualization and in-depth analysis.</a:t>
            </a:r>
          </a:p>
        </p:txBody>
      </p:sp>
      <p:pic>
        <p:nvPicPr>
          <p:cNvPr id="4098" name="Picture 2" descr="Data Analytics In T20 Cricket World Cup ...">
            <a:extLst>
              <a:ext uri="{FF2B5EF4-FFF2-40B4-BE49-F238E27FC236}">
                <a16:creationId xmlns:a16="http://schemas.microsoft.com/office/drawing/2014/main" id="{6EF4BC1A-ECF0-DFD4-8447-3FCFE3B6B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093" y="2774592"/>
            <a:ext cx="4389417" cy="25124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2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158516" y="214604"/>
            <a:ext cx="5008880" cy="7850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Methodology</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2" name="TextBox 21">
            <a:extLst>
              <a:ext uri="{FF2B5EF4-FFF2-40B4-BE49-F238E27FC236}">
                <a16:creationId xmlns:a16="http://schemas.microsoft.com/office/drawing/2014/main" id="{95714152-3206-F252-A3BA-A2E3E94BEC32}"/>
              </a:ext>
            </a:extLst>
          </p:cNvPr>
          <p:cNvSpPr txBox="1"/>
          <p:nvPr/>
        </p:nvSpPr>
        <p:spPr>
          <a:xfrm>
            <a:off x="894006" y="2439005"/>
            <a:ext cx="10540908" cy="1231106"/>
          </a:xfrm>
          <a:prstGeom prst="rect">
            <a:avLst/>
          </a:prstGeom>
          <a:noFill/>
          <a:ln>
            <a:noFill/>
          </a:ln>
        </p:spPr>
        <p:txBody>
          <a:bodyPr wrap="square" rtlCol="0">
            <a:spAutoFit/>
          </a:bodyPr>
          <a:lstStyle/>
          <a:p>
            <a:r>
              <a:rPr lang="en-US" sz="2000" b="1" dirty="0"/>
              <a:t>Step 2:</a:t>
            </a:r>
            <a:endParaRPr lang="en-US" b="1" dirty="0"/>
          </a:p>
          <a:p>
            <a:pPr marL="285750" indent="-285750">
              <a:buFont typeface="Arial" panose="020B0604020202020204" pitchFamily="34" charset="0"/>
              <a:buChar char="•"/>
            </a:pPr>
            <a:r>
              <a:rPr lang="en-US" dirty="0"/>
              <a:t>Player Performance Analysis.</a:t>
            </a:r>
          </a:p>
          <a:p>
            <a:pPr marL="285750" indent="-285750">
              <a:buFont typeface="Arial" panose="020B0604020202020204" pitchFamily="34" charset="0"/>
              <a:buChar char="•"/>
            </a:pPr>
            <a:r>
              <a:rPr lang="en-US" dirty="0"/>
              <a:t>Ranking players based on key metrics such as runs scored, wickets taken, strike rate, and economy rate.</a:t>
            </a:r>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52EEB5D0-E696-BAA7-B8FA-998AA2CF04FB}"/>
              </a:ext>
            </a:extLst>
          </p:cNvPr>
          <p:cNvSpPr txBox="1"/>
          <p:nvPr/>
        </p:nvSpPr>
        <p:spPr>
          <a:xfrm>
            <a:off x="894007" y="1207899"/>
            <a:ext cx="10540909" cy="1231106"/>
          </a:xfrm>
          <a:prstGeom prst="rect">
            <a:avLst/>
          </a:prstGeom>
          <a:noFill/>
          <a:ln>
            <a:noFill/>
          </a:ln>
        </p:spPr>
        <p:txBody>
          <a:bodyPr wrap="square" rtlCol="0">
            <a:spAutoFit/>
          </a:bodyPr>
          <a:lstStyle/>
          <a:p>
            <a:r>
              <a:rPr lang="en-US" sz="2000" b="1" dirty="0"/>
              <a:t>Step 1: </a:t>
            </a:r>
          </a:p>
          <a:p>
            <a:pPr marL="285750" indent="-285750">
              <a:buFont typeface="Arial" panose="020B0604020202020204" pitchFamily="34" charset="0"/>
              <a:buChar char="•"/>
            </a:pPr>
            <a:r>
              <a:rPr lang="en-US" dirty="0"/>
              <a:t>Data Extraction and preprocessing. Using SQL queries to aggregate batting and bowling performance metrics for individual players.</a:t>
            </a:r>
          </a:p>
          <a:p>
            <a:pPr marL="285750" indent="-285750">
              <a:buFont typeface="Arial" panose="020B0604020202020204" pitchFamily="34" charset="0"/>
              <a:buChar char="•"/>
            </a:pPr>
            <a:r>
              <a:rPr lang="en-US" dirty="0"/>
              <a:t>Identifying player versatility by calculating metrics like strike rate, economy rate, and player impact.</a:t>
            </a:r>
          </a:p>
        </p:txBody>
      </p:sp>
      <p:sp>
        <p:nvSpPr>
          <p:cNvPr id="24" name="TextBox 23">
            <a:extLst>
              <a:ext uri="{FF2B5EF4-FFF2-40B4-BE49-F238E27FC236}">
                <a16:creationId xmlns:a16="http://schemas.microsoft.com/office/drawing/2014/main" id="{3424AF68-679B-C50A-C3B5-5960E97C668D}"/>
              </a:ext>
            </a:extLst>
          </p:cNvPr>
          <p:cNvSpPr txBox="1"/>
          <p:nvPr/>
        </p:nvSpPr>
        <p:spPr>
          <a:xfrm>
            <a:off x="894006" y="3432110"/>
            <a:ext cx="10540908" cy="1785104"/>
          </a:xfrm>
          <a:prstGeom prst="rect">
            <a:avLst/>
          </a:prstGeom>
          <a:noFill/>
          <a:ln>
            <a:noFill/>
          </a:ln>
        </p:spPr>
        <p:txBody>
          <a:bodyPr wrap="square" rtlCol="0">
            <a:spAutoFit/>
          </a:bodyPr>
          <a:lstStyle/>
          <a:p>
            <a:r>
              <a:rPr lang="en-US" sz="2000" b="1" dirty="0"/>
              <a:t>Step 3:</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Team-Level Insights. Analyzing home ground performance to understand the impact of venue on match outcomes.</a:t>
            </a:r>
          </a:p>
          <a:p>
            <a:pPr marL="285750" indent="-285750">
              <a:buFont typeface="Arial" panose="020B0604020202020204" pitchFamily="34" charset="0"/>
              <a:buChar char="•"/>
            </a:pPr>
            <a:r>
              <a:rPr lang="en-US" dirty="0"/>
              <a:t>Studying historical RCB performance across various seasons.</a:t>
            </a:r>
          </a:p>
          <a:p>
            <a:pPr marL="285750" indent="-285750">
              <a:buFont typeface="Arial" panose="020B0604020202020204" pitchFamily="34" charset="0"/>
              <a:buChar char="•"/>
            </a:pPr>
            <a:endParaRPr lang="en-US" dirty="0"/>
          </a:p>
        </p:txBody>
      </p:sp>
      <p:sp>
        <p:nvSpPr>
          <p:cNvPr id="25" name="TextBox 24">
            <a:extLst>
              <a:ext uri="{FF2B5EF4-FFF2-40B4-BE49-F238E27FC236}">
                <a16:creationId xmlns:a16="http://schemas.microsoft.com/office/drawing/2014/main" id="{65E0814E-2E26-6D15-FFF1-B6ACEBA72B01}"/>
              </a:ext>
            </a:extLst>
          </p:cNvPr>
          <p:cNvSpPr txBox="1"/>
          <p:nvPr/>
        </p:nvSpPr>
        <p:spPr>
          <a:xfrm>
            <a:off x="894007" y="4857240"/>
            <a:ext cx="10540907" cy="1508105"/>
          </a:xfrm>
          <a:prstGeom prst="rect">
            <a:avLst/>
          </a:prstGeom>
          <a:noFill/>
          <a:ln>
            <a:noFill/>
          </a:ln>
        </p:spPr>
        <p:txBody>
          <a:bodyPr wrap="square" rtlCol="0">
            <a:spAutoFit/>
          </a:bodyPr>
          <a:lstStyle/>
          <a:p>
            <a:r>
              <a:rPr lang="en-US" sz="2000" b="1" dirty="0"/>
              <a:t>Step 4:</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Recommendations and Strategic Decisions.</a:t>
            </a:r>
          </a:p>
          <a:p>
            <a:pPr marL="285750" indent="-285750">
              <a:buFont typeface="Arial" panose="020B0604020202020204" pitchFamily="34" charset="0"/>
              <a:buChar char="•"/>
            </a:pPr>
            <a:r>
              <a:rPr lang="en-US" dirty="0"/>
              <a:t>Formulating recommendations for RCB based on data-driven insights from player performance and team dynamics.</a:t>
            </a:r>
          </a:p>
        </p:txBody>
      </p:sp>
    </p:spTree>
    <p:extLst>
      <p:ext uri="{BB962C8B-B14F-4D97-AF65-F5344CB8AC3E}">
        <p14:creationId xmlns:p14="http://schemas.microsoft.com/office/powerpoint/2010/main" val="189933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652769"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207899"/>
            <a:ext cx="6638211" cy="50809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solidFill>
                  <a:schemeClr val="tx1"/>
                </a:solidFill>
              </a:rPr>
              <a:t>Powerplay Performance</a:t>
            </a:r>
          </a:p>
          <a:p>
            <a:endParaRPr lang="en-US" b="1" dirty="0">
              <a:solidFill>
                <a:schemeClr val="tx1"/>
              </a:solidFill>
            </a:endParaRPr>
          </a:p>
          <a:p>
            <a:r>
              <a:rPr lang="en-US" b="1" dirty="0">
                <a:solidFill>
                  <a:schemeClr val="tx1"/>
                </a:solidFill>
              </a:rPr>
              <a:t>Objective:</a:t>
            </a:r>
          </a:p>
          <a:p>
            <a:pPr>
              <a:buFont typeface="Arial" panose="020B0604020202020204" pitchFamily="34" charset="0"/>
              <a:buChar char="•"/>
            </a:pPr>
            <a:r>
              <a:rPr lang="en-US" dirty="0">
                <a:solidFill>
                  <a:schemeClr val="tx1"/>
                </a:solidFill>
              </a:rPr>
              <a:t> Identify top-performing batters based on strike rate during Powerplay overs(1-6).</a:t>
            </a:r>
          </a:p>
          <a:p>
            <a:endParaRPr lang="en-US" dirty="0">
              <a:solidFill>
                <a:schemeClr val="tx1"/>
              </a:solidFill>
            </a:endParaRPr>
          </a:p>
          <a:p>
            <a:r>
              <a:rPr lang="en-US" b="1" dirty="0">
                <a:solidFill>
                  <a:schemeClr val="tx1"/>
                </a:solidFill>
              </a:rPr>
              <a:t>Analysis:</a:t>
            </a:r>
            <a:r>
              <a:rPr lang="en-US" dirty="0">
                <a:solidFill>
                  <a:schemeClr val="tx1"/>
                </a:solidFill>
              </a:rPr>
              <a:t> </a:t>
            </a:r>
          </a:p>
          <a:p>
            <a:pPr>
              <a:buFont typeface="Arial" panose="020B0604020202020204" pitchFamily="34" charset="0"/>
              <a:buChar char="•"/>
            </a:pPr>
            <a:r>
              <a:rPr lang="en-US" dirty="0">
                <a:solidFill>
                  <a:schemeClr val="tx1"/>
                </a:solidFill>
              </a:rPr>
              <a:t> Calculated Strike rate = (runs scored / balls faced) * 100 for players with &gt;20 balls in powerplay. Data is sorted in descending order of strike rate.</a:t>
            </a:r>
          </a:p>
          <a:p>
            <a:endParaRPr lang="en-US" dirty="0">
              <a:solidFill>
                <a:schemeClr val="tx1"/>
              </a:solidFill>
            </a:endParaRPr>
          </a:p>
          <a:p>
            <a:r>
              <a:rPr lang="en-US" b="1" dirty="0">
                <a:solidFill>
                  <a:schemeClr val="tx1"/>
                </a:solidFill>
              </a:rPr>
              <a:t>Insights:</a:t>
            </a:r>
            <a:endParaRPr lang="en-US" dirty="0">
              <a:solidFill>
                <a:schemeClr val="tx1"/>
              </a:solidFill>
            </a:endParaRPr>
          </a:p>
          <a:p>
            <a:pPr marL="742950" lvl="1" indent="-285750">
              <a:buFont typeface="Arial" panose="020B0604020202020204" pitchFamily="34" charset="0"/>
              <a:buChar char="•"/>
            </a:pPr>
            <a:r>
              <a:rPr lang="en-US" dirty="0">
                <a:solidFill>
                  <a:schemeClr val="tx1"/>
                </a:solidFill>
              </a:rPr>
              <a:t>Highlights aggressive openers.</a:t>
            </a:r>
          </a:p>
          <a:p>
            <a:pPr marL="742950" lvl="1" indent="-285750">
              <a:buFont typeface="Arial" panose="020B0604020202020204" pitchFamily="34" charset="0"/>
              <a:buChar char="•"/>
            </a:pPr>
            <a:r>
              <a:rPr lang="en-US" dirty="0">
                <a:solidFill>
                  <a:schemeClr val="tx1"/>
                </a:solidFill>
              </a:rPr>
              <a:t>Useful for team batting order decisions.</a:t>
            </a:r>
          </a:p>
          <a:p>
            <a:pPr marL="742950" lvl="1" indent="-285750">
              <a:buFont typeface="Arial" panose="020B0604020202020204" pitchFamily="34" charset="0"/>
              <a:buChar char="•"/>
            </a:pPr>
            <a:r>
              <a:rPr lang="en-US" dirty="0">
                <a:solidFill>
                  <a:schemeClr val="tx1"/>
                </a:solidFill>
              </a:rPr>
              <a:t>Helps identify consistent Powerplay performers.</a:t>
            </a:r>
          </a:p>
          <a:p>
            <a:pPr marL="742950" lvl="1" indent="-285750">
              <a:buFont typeface="Arial" panose="020B0604020202020204" pitchFamily="34" charset="0"/>
              <a:buChar char="•"/>
            </a:pPr>
            <a:endParaRPr lang="en-US" dirty="0">
              <a:solidFill>
                <a:schemeClr val="tx1"/>
              </a:solidFill>
            </a:endParaRPr>
          </a:p>
        </p:txBody>
      </p:sp>
      <p:graphicFrame>
        <p:nvGraphicFramePr>
          <p:cNvPr id="6" name="Chart 5">
            <a:extLst>
              <a:ext uri="{FF2B5EF4-FFF2-40B4-BE49-F238E27FC236}">
                <a16:creationId xmlns:a16="http://schemas.microsoft.com/office/drawing/2014/main" id="{4589814C-0853-CD54-C9C3-EC06206F5C26}"/>
              </a:ext>
            </a:extLst>
          </p:cNvPr>
          <p:cNvGraphicFramePr>
            <a:graphicFrameLocks/>
          </p:cNvGraphicFramePr>
          <p:nvPr>
            <p:extLst>
              <p:ext uri="{D42A27DB-BD31-4B8C-83A1-F6EECF244321}">
                <p14:modId xmlns:p14="http://schemas.microsoft.com/office/powerpoint/2010/main" val="2706809057"/>
              </p:ext>
            </p:extLst>
          </p:nvPr>
        </p:nvGraphicFramePr>
        <p:xfrm>
          <a:off x="6709063" y="1675181"/>
          <a:ext cx="5126181" cy="38423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25292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683</TotalTime>
  <Words>1327</Words>
  <Application>Microsoft Office PowerPoint</Application>
  <PresentationFormat>Widescreen</PresentationFormat>
  <Paragraphs>174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Tawde</dc:creator>
  <cp:lastModifiedBy>Negasree Govindarajulu</cp:lastModifiedBy>
  <cp:revision>46</cp:revision>
  <dcterms:created xsi:type="dcterms:W3CDTF">2024-09-06T23:18:49Z</dcterms:created>
  <dcterms:modified xsi:type="dcterms:W3CDTF">2025-06-04T13:47:56Z</dcterms:modified>
</cp:coreProperties>
</file>