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57" r:id="rId4"/>
    <p:sldId id="258" r:id="rId5"/>
    <p:sldId id="261" r:id="rId6"/>
    <p:sldId id="265" r:id="rId7"/>
    <p:sldId id="263" r:id="rId8"/>
    <p:sldId id="259" r:id="rId9"/>
    <p:sldId id="264" r:id="rId10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73"/>
    <a:srgbClr val="0033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>
        <p:scale>
          <a:sx n="111" d="100"/>
          <a:sy n="111" d="100"/>
        </p:scale>
        <p:origin x="1176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FEFD54-EA1B-7546-A248-EA3351F6D7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34CE554-2C45-A040-AE83-6E13A96CA1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39C8167-54E8-BC4A-970E-912674E48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B3C40-B484-0D46-853A-9C0741DAF408}" type="datetimeFigureOut">
              <a:rPr lang="nl-NL" smtClean="0"/>
              <a:t>13-04-18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3106330-5CBD-FE40-82DC-ECB9E7EFD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A2A9FA7-7F5F-BF41-8D3D-4F337C3AD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BB265-F72C-1B49-9C1B-7F56930A25E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75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280080-517A-8C47-8821-636DE9280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1508D8C8-86A7-6D47-A059-82E4D8DAAA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2AB6DFE-2B3B-3642-98B4-70237AAC0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B3C40-B484-0D46-853A-9C0741DAF408}" type="datetimeFigureOut">
              <a:rPr lang="nl-NL" smtClean="0"/>
              <a:t>13-04-18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446060B-FC12-954A-944B-BEC519690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3785BD8-3FF5-9740-AE1E-8DABF9A47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BB265-F72C-1B49-9C1B-7F56930A25E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80539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7BA4BEC0-82C6-504B-8226-23E8C70082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358FE931-8842-554E-ACC7-925748AE68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7BF00F9-4BCF-B349-BA9A-A16F7D3A5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B3C40-B484-0D46-853A-9C0741DAF408}" type="datetimeFigureOut">
              <a:rPr lang="nl-NL" smtClean="0"/>
              <a:t>13-04-18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D40F9AD-4DB9-D04C-AE6A-2BDA0100C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A4DD5C5-F84E-024A-840E-ADF1836DB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BB265-F72C-1B49-9C1B-7F56930A25E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83858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5CBBF0-EC3D-FE4F-81A9-D13487252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4AD7586-7BEE-5644-BE2F-3C0CEA4C8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17A3141-241E-4C49-996F-3DCD507C9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B3C40-B484-0D46-853A-9C0741DAF408}" type="datetimeFigureOut">
              <a:rPr lang="nl-NL" smtClean="0"/>
              <a:t>13-04-18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74E2A68-7AE0-2D42-B8C6-9F3BA3E99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112DDDE-22EC-8943-8234-CB0B1B279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BB265-F72C-1B49-9C1B-7F56930A25E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14901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DD5990-7E0E-7F44-8FC5-737EBDF7E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1A67534-3358-0F44-B69F-67069BF18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277B450-2FB4-3643-8FB1-AE3D76D2D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B3C40-B484-0D46-853A-9C0741DAF408}" type="datetimeFigureOut">
              <a:rPr lang="nl-NL" smtClean="0"/>
              <a:t>13-04-18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0FA8570-66A0-524A-B122-63362400D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4663308-434F-6F40-B582-A1E574CF2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BB265-F72C-1B49-9C1B-7F56930A25E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8763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F37AA0-DC61-4141-88CD-CBB4274BE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8F84F9F-65AF-C240-8665-DD63706A78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FBA17B5A-F2AB-3047-966C-12BC03251B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1D6F4C3-CD37-2543-AE40-09F01E108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B3C40-B484-0D46-853A-9C0741DAF408}" type="datetimeFigureOut">
              <a:rPr lang="nl-NL" smtClean="0"/>
              <a:t>13-04-18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6ADC275-5319-FC42-A7F8-EA892EFC4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3EF1FF7-C555-2A49-B8E3-17B6C67D5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BB265-F72C-1B49-9C1B-7F56930A25E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07456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652F59-BE8B-EB40-91E5-47BAD3FCE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F57C6AA-4088-2842-B5D1-0E1450B37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EB0705E7-3D17-4C46-AAA9-DCA243BCA6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99DFB1EC-02B6-C444-BEC0-79A343CDF8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8544E61-2F29-D84D-BBFD-9C23CC97B4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33E9F065-9702-F14D-BEC3-9DF6DD50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B3C40-B484-0D46-853A-9C0741DAF408}" type="datetimeFigureOut">
              <a:rPr lang="nl-NL" smtClean="0"/>
              <a:t>13-04-18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D9AE958E-95D5-A34E-BECD-F86717FE5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5DA3F1F5-6C73-F34C-8EFC-B456B958F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BB265-F72C-1B49-9C1B-7F56930A25E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62447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69C4B8-6909-EC4F-9A1B-57B01E89B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A74EC090-1FBE-7F4F-9B01-8A6187015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B3C40-B484-0D46-853A-9C0741DAF408}" type="datetimeFigureOut">
              <a:rPr lang="nl-NL" smtClean="0"/>
              <a:t>13-04-18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3CFBD7D-053A-2E42-BDD7-BBB191341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807E166-1F17-7143-9957-73794A22E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BB265-F72C-1B49-9C1B-7F56930A25E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06318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8DB2E954-DB10-7C4E-B924-8C00A77E2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B3C40-B484-0D46-853A-9C0741DAF408}" type="datetimeFigureOut">
              <a:rPr lang="nl-NL" smtClean="0"/>
              <a:t>13-04-18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E4599292-C692-5B4F-8E3E-1A01CB725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447A37D-122F-044F-BCA5-ED2FDC206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BB265-F72C-1B49-9C1B-7F56930A25E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72130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B898AB-7F61-B14C-8B77-00A9EB70C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A70ABB4-8314-DB4F-9CB2-03A1F62AD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3D2E969-B365-BF44-AE97-D07EDE86CE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C7EC022-3928-D14E-A600-40DC96D91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B3C40-B484-0D46-853A-9C0741DAF408}" type="datetimeFigureOut">
              <a:rPr lang="nl-NL" smtClean="0"/>
              <a:t>13-04-18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4132A12-3839-C948-8AB5-78004C554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5624C61-2EF2-AC49-A8E2-4FA83CA77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BB265-F72C-1B49-9C1B-7F56930A25E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53287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7D5AB2-5B01-C34D-ABBC-D4FCB0091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6D6C9FBC-32F6-6747-A8AE-89BB640B68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8C81BDF0-BB2E-E848-B3A7-6C55692919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835B2F4-BBD8-6E4F-BA0C-54A33EB4B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B3C40-B484-0D46-853A-9C0741DAF408}" type="datetimeFigureOut">
              <a:rPr lang="nl-NL" smtClean="0"/>
              <a:t>13-04-18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B6FDEB2-4B7E-0247-9DD6-1CEA934C5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58E8B02-5F96-A348-9A78-29F6B09AC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BB265-F72C-1B49-9C1B-7F56930A25E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69556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BBF8999D-74F4-8D44-B091-49A9EF18D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67656B6-4763-4C47-9D7D-2F17CB689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013E649-4F68-8F46-A56D-1B94E224EC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2B3C40-B484-0D46-853A-9C0741DAF408}" type="datetimeFigureOut">
              <a:rPr lang="nl-NL" smtClean="0"/>
              <a:t>13-04-18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FCD295B-9A2D-AB4B-97AE-B2885A3101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873CA9D-3FFD-5647-B6AB-8DF0D9E3A2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BB265-F72C-1B49-9C1B-7F56930A25E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10601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4F7B0E-187E-D440-8627-B0C8A3F111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7209BDF-04BC-9C47-9276-0DEF3F92AA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03F052FB-4ED3-4F4F-8C53-2A3AD1F2C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4682" y="740546"/>
            <a:ext cx="5032117" cy="5032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587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6BC8F-872F-411E-B14F-9C8F7371B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rgbClr val="003373"/>
                </a:solidFill>
              </a:rPr>
              <a:t>Inleiding</a:t>
            </a:r>
            <a:endParaRPr lang="en-NL" dirty="0">
              <a:solidFill>
                <a:srgbClr val="003373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F76C0-4F01-4290-88B0-906F17346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003373"/>
                </a:solidFill>
              </a:rPr>
              <a:t>Context</a:t>
            </a:r>
          </a:p>
          <a:p>
            <a:r>
              <a:rPr lang="en-GB" dirty="0">
                <a:solidFill>
                  <a:srgbClr val="003373"/>
                </a:solidFill>
              </a:rPr>
              <a:t>Holland</a:t>
            </a:r>
          </a:p>
          <a:p>
            <a:r>
              <a:rPr lang="en-GB" dirty="0" err="1">
                <a:solidFill>
                  <a:srgbClr val="003373"/>
                </a:solidFill>
              </a:rPr>
              <a:t>Visualisatie</a:t>
            </a:r>
            <a:r>
              <a:rPr lang="en-GB" dirty="0">
                <a:solidFill>
                  <a:srgbClr val="003373"/>
                </a:solidFill>
              </a:rPr>
              <a:t> Holland</a:t>
            </a:r>
          </a:p>
          <a:p>
            <a:r>
              <a:rPr lang="en-GB" dirty="0" err="1">
                <a:solidFill>
                  <a:srgbClr val="003373"/>
                </a:solidFill>
              </a:rPr>
              <a:t>Scorefunctie</a:t>
            </a:r>
            <a:endParaRPr lang="en-GB" dirty="0">
              <a:solidFill>
                <a:srgbClr val="003373"/>
              </a:solidFill>
            </a:endParaRPr>
          </a:p>
          <a:p>
            <a:r>
              <a:rPr lang="en-GB" dirty="0" err="1">
                <a:solidFill>
                  <a:srgbClr val="003373"/>
                </a:solidFill>
              </a:rPr>
              <a:t>Datastructuur</a:t>
            </a:r>
            <a:endParaRPr lang="en-NL" dirty="0">
              <a:solidFill>
                <a:srgbClr val="0033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039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AC38BE-6371-5B40-AB1E-D72AC1260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olidFill>
                  <a:srgbClr val="003373"/>
                </a:solidFill>
              </a:rPr>
              <a:t>RailNL</a:t>
            </a:r>
            <a:endParaRPr lang="nl-NL" dirty="0">
              <a:solidFill>
                <a:srgbClr val="003337"/>
              </a:solidFill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D2C7671-1691-3441-BB2D-964238BA8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>
                <a:solidFill>
                  <a:srgbClr val="003373"/>
                </a:solidFill>
              </a:rPr>
              <a:t>Dienstregeling NS:</a:t>
            </a:r>
          </a:p>
          <a:p>
            <a:pPr lvl="1"/>
            <a:r>
              <a:rPr lang="nl-NL" dirty="0">
                <a:solidFill>
                  <a:srgbClr val="003373"/>
                </a:solidFill>
              </a:rPr>
              <a:t>Lijnvoering</a:t>
            </a:r>
          </a:p>
          <a:p>
            <a:pPr lvl="1"/>
            <a:r>
              <a:rPr lang="nl-NL" dirty="0">
                <a:solidFill>
                  <a:srgbClr val="003373"/>
                </a:solidFill>
              </a:rPr>
              <a:t>Dienstregeling</a:t>
            </a:r>
          </a:p>
          <a:p>
            <a:pPr lvl="1"/>
            <a:r>
              <a:rPr lang="nl-NL" dirty="0">
                <a:solidFill>
                  <a:srgbClr val="003373"/>
                </a:solidFill>
              </a:rPr>
              <a:t>Materieelrooster</a:t>
            </a:r>
          </a:p>
          <a:p>
            <a:pPr lvl="1"/>
            <a:r>
              <a:rPr lang="nl-NL" dirty="0">
                <a:solidFill>
                  <a:srgbClr val="003373"/>
                </a:solidFill>
              </a:rPr>
              <a:t>Personeelsrooster</a:t>
            </a:r>
          </a:p>
          <a:p>
            <a:pPr lvl="1"/>
            <a:endParaRPr lang="nl-NL" dirty="0">
              <a:solidFill>
                <a:srgbClr val="003373"/>
              </a:solidFill>
            </a:endParaRPr>
          </a:p>
          <a:p>
            <a:r>
              <a:rPr lang="nl-NL" dirty="0">
                <a:solidFill>
                  <a:srgbClr val="003373"/>
                </a:solidFill>
              </a:rPr>
              <a:t>Lijnvoering</a:t>
            </a:r>
          </a:p>
          <a:p>
            <a:pPr marL="457200" lvl="1" indent="0">
              <a:buNone/>
            </a:pPr>
            <a:endParaRPr lang="nl-NL" dirty="0">
              <a:solidFill>
                <a:srgbClr val="0033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6716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F26A96-00BF-0244-84F6-CCD528F6D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olidFill>
                  <a:srgbClr val="003373"/>
                </a:solidFill>
              </a:rPr>
              <a:t>Deel 1: Holland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6D393FD-CD8C-5742-9F10-6CD0CFCD5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>
                <a:solidFill>
                  <a:srgbClr val="003373"/>
                </a:solidFill>
              </a:rPr>
              <a:t>118 stations in Noord- en Zuid-Holland</a:t>
            </a:r>
          </a:p>
          <a:p>
            <a:r>
              <a:rPr lang="nl-NL" dirty="0">
                <a:solidFill>
                  <a:srgbClr val="003373"/>
                </a:solidFill>
              </a:rPr>
              <a:t>22 intercity stations geselecteerd.</a:t>
            </a:r>
          </a:p>
          <a:p>
            <a:r>
              <a:rPr lang="nl-NL" dirty="0">
                <a:solidFill>
                  <a:srgbClr val="003373"/>
                </a:solidFill>
              </a:rPr>
              <a:t>7 kritiek</a:t>
            </a:r>
          </a:p>
          <a:p>
            <a:endParaRPr lang="nl-NL" dirty="0">
              <a:solidFill>
                <a:srgbClr val="003373"/>
              </a:solidFill>
            </a:endParaRPr>
          </a:p>
          <a:p>
            <a:pPr marL="0" indent="0">
              <a:buNone/>
            </a:pPr>
            <a:endParaRPr lang="nl-NL" dirty="0">
              <a:solidFill>
                <a:srgbClr val="0033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6342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661334-CA7C-5448-9EDD-44D901F71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olidFill>
                  <a:srgbClr val="003373"/>
                </a:solidFill>
              </a:rPr>
              <a:t>Scorefunctie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69B0DB9-51E7-E643-B32B-D34AAC4A3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>
                <a:solidFill>
                  <a:srgbClr val="003373"/>
                </a:solidFill>
              </a:rPr>
              <a:t>S = p*10000 - (t*20 + min/10)</a:t>
            </a:r>
          </a:p>
          <a:p>
            <a:pPr lvl="1"/>
            <a:r>
              <a:rPr lang="nl-NL" dirty="0">
                <a:solidFill>
                  <a:srgbClr val="003373"/>
                </a:solidFill>
              </a:rPr>
              <a:t>P = percentage bereden kritieke verbindingen</a:t>
            </a:r>
          </a:p>
          <a:p>
            <a:pPr lvl="1"/>
            <a:r>
              <a:rPr lang="nl-NL" dirty="0">
                <a:solidFill>
                  <a:srgbClr val="003373"/>
                </a:solidFill>
              </a:rPr>
              <a:t>T = aantal treinen </a:t>
            </a:r>
          </a:p>
          <a:p>
            <a:pPr lvl="1"/>
            <a:r>
              <a:rPr lang="nl-NL" dirty="0">
                <a:solidFill>
                  <a:srgbClr val="003373"/>
                </a:solidFill>
              </a:rPr>
              <a:t>Min = aantal door alle treinen gereden minuten</a:t>
            </a:r>
          </a:p>
          <a:p>
            <a:endParaRPr lang="nl-NL" dirty="0">
              <a:solidFill>
                <a:srgbClr val="003373"/>
              </a:solidFill>
            </a:endParaRPr>
          </a:p>
          <a:p>
            <a:r>
              <a:rPr lang="nl-NL" sz="2400" dirty="0">
                <a:solidFill>
                  <a:srgbClr val="003373"/>
                </a:solidFill>
              </a:rPr>
              <a:t>Opvallend: extra trein weegt zwaar</a:t>
            </a:r>
          </a:p>
          <a:p>
            <a:pPr marL="457200" lvl="1" indent="0">
              <a:buNone/>
            </a:pPr>
            <a:endParaRPr lang="nl-NL" dirty="0">
              <a:solidFill>
                <a:srgbClr val="0033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6485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430C2E-0297-0E49-BEDB-2C165EE93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olidFill>
                  <a:srgbClr val="003373"/>
                </a:solidFill>
              </a:rPr>
              <a:t>Deel 1: Holland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EBEA966-86C1-C245-A6B0-65B1FD8A5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>
                <a:solidFill>
                  <a:srgbClr val="003373"/>
                </a:solidFill>
              </a:rPr>
              <a:t>a) Maak lijnvoering met kritieke stations</a:t>
            </a:r>
          </a:p>
          <a:p>
            <a:r>
              <a:rPr lang="nl-NL" dirty="0">
                <a:solidFill>
                  <a:srgbClr val="003373"/>
                </a:solidFill>
              </a:rPr>
              <a:t>b) Maak lijnvoering met optimale S</a:t>
            </a:r>
          </a:p>
          <a:p>
            <a:r>
              <a:rPr lang="nl-NL" dirty="0">
                <a:solidFill>
                  <a:srgbClr val="003373"/>
                </a:solidFill>
              </a:rPr>
              <a:t>c) Maak lijnvoering waarbij alle stations kritiek zijn</a:t>
            </a:r>
          </a:p>
          <a:p>
            <a:endParaRPr lang="nl-NL" dirty="0">
              <a:solidFill>
                <a:srgbClr val="003373"/>
              </a:solidFill>
            </a:endParaRPr>
          </a:p>
          <a:p>
            <a:r>
              <a:rPr lang="nl-NL" dirty="0">
                <a:solidFill>
                  <a:srgbClr val="003373"/>
                </a:solidFill>
              </a:rPr>
              <a:t>Tijdslimiet, trajectlimiet</a:t>
            </a:r>
          </a:p>
        </p:txBody>
      </p:sp>
    </p:spTree>
    <p:extLst>
      <p:ext uri="{BB962C8B-B14F-4D97-AF65-F5344CB8AC3E}">
        <p14:creationId xmlns:p14="http://schemas.microsoft.com/office/powerpoint/2010/main" val="1400428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B9909-1A57-4051-9D10-AC5462CC8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2870"/>
            <a:ext cx="10515600" cy="1325563"/>
          </a:xfrm>
        </p:spPr>
        <p:txBody>
          <a:bodyPr/>
          <a:lstStyle/>
          <a:p>
            <a:r>
              <a:rPr lang="en-GB" dirty="0" err="1">
                <a:solidFill>
                  <a:srgbClr val="003373"/>
                </a:solidFill>
              </a:rPr>
              <a:t>Deel</a:t>
            </a:r>
            <a:r>
              <a:rPr lang="en-GB" dirty="0">
                <a:solidFill>
                  <a:srgbClr val="003373"/>
                </a:solidFill>
              </a:rPr>
              <a:t> II: Nederland</a:t>
            </a:r>
            <a:endParaRPr lang="en-NL" dirty="0">
              <a:solidFill>
                <a:srgbClr val="003373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C87B7-7D85-4FE5-B223-4205CE3A6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>
              <a:solidFill>
                <a:srgbClr val="003373"/>
              </a:solidFill>
            </a:endParaRPr>
          </a:p>
          <a:p>
            <a:r>
              <a:rPr lang="en-GB" dirty="0" err="1">
                <a:solidFill>
                  <a:srgbClr val="003373"/>
                </a:solidFill>
              </a:rPr>
              <a:t>Zelfde</a:t>
            </a:r>
            <a:r>
              <a:rPr lang="en-GB" dirty="0">
                <a:solidFill>
                  <a:srgbClr val="003373"/>
                </a:solidFill>
              </a:rPr>
              <a:t> </a:t>
            </a:r>
            <a:r>
              <a:rPr lang="en-GB" dirty="0" err="1">
                <a:solidFill>
                  <a:srgbClr val="003373"/>
                </a:solidFill>
              </a:rPr>
              <a:t>opdracht</a:t>
            </a:r>
            <a:r>
              <a:rPr lang="en-GB" dirty="0">
                <a:solidFill>
                  <a:srgbClr val="003373"/>
                </a:solidFill>
              </a:rPr>
              <a:t>! </a:t>
            </a:r>
            <a:r>
              <a:rPr lang="en-GB" dirty="0">
                <a:solidFill>
                  <a:srgbClr val="003373"/>
                </a:solidFill>
                <a:sym typeface="Wingdings" panose="05000000000000000000" pitchFamily="2" charset="2"/>
              </a:rPr>
              <a:t></a:t>
            </a:r>
          </a:p>
          <a:p>
            <a:endParaRPr lang="en-GB" dirty="0">
              <a:solidFill>
                <a:srgbClr val="003373"/>
              </a:solidFill>
              <a:sym typeface="Wingdings" panose="05000000000000000000" pitchFamily="2" charset="2"/>
            </a:endParaRPr>
          </a:p>
          <a:p>
            <a:r>
              <a:rPr lang="en-GB" dirty="0" err="1">
                <a:solidFill>
                  <a:srgbClr val="003373"/>
                </a:solidFill>
                <a:sym typeface="Wingdings" panose="05000000000000000000" pitchFamily="2" charset="2"/>
              </a:rPr>
              <a:t>Breder</a:t>
            </a:r>
            <a:r>
              <a:rPr lang="en-GB" dirty="0">
                <a:solidFill>
                  <a:srgbClr val="003373"/>
                </a:solidFill>
                <a:sym typeface="Wingdings" panose="05000000000000000000" pitchFamily="2" charset="2"/>
              </a:rPr>
              <a:t> </a:t>
            </a:r>
            <a:r>
              <a:rPr lang="en-GB" dirty="0" err="1">
                <a:solidFill>
                  <a:srgbClr val="003373"/>
                </a:solidFill>
                <a:sym typeface="Wingdings" panose="05000000000000000000" pitchFamily="2" charset="2"/>
              </a:rPr>
              <a:t>tijdsframe</a:t>
            </a:r>
            <a:r>
              <a:rPr lang="en-GB" dirty="0">
                <a:solidFill>
                  <a:srgbClr val="003373"/>
                </a:solidFill>
                <a:sym typeface="Wingdings" panose="05000000000000000000" pitchFamily="2" charset="2"/>
              </a:rPr>
              <a:t>, </a:t>
            </a:r>
            <a:r>
              <a:rPr lang="en-GB" dirty="0" err="1">
                <a:solidFill>
                  <a:srgbClr val="003373"/>
                </a:solidFill>
                <a:sym typeface="Wingdings" panose="05000000000000000000" pitchFamily="2" charset="2"/>
              </a:rPr>
              <a:t>meer</a:t>
            </a:r>
            <a:r>
              <a:rPr lang="en-GB" dirty="0">
                <a:solidFill>
                  <a:srgbClr val="003373"/>
                </a:solidFill>
                <a:sym typeface="Wingdings" panose="05000000000000000000" pitchFamily="2" charset="2"/>
              </a:rPr>
              <a:t> </a:t>
            </a:r>
            <a:r>
              <a:rPr lang="en-GB">
                <a:solidFill>
                  <a:srgbClr val="003373"/>
                </a:solidFill>
                <a:sym typeface="Wingdings" panose="05000000000000000000" pitchFamily="2" charset="2"/>
              </a:rPr>
              <a:t>trajecten</a:t>
            </a:r>
            <a:endParaRPr lang="en-NL" dirty="0">
              <a:solidFill>
                <a:srgbClr val="0033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967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D0F348-9EF6-AE43-9922-8E1667081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olidFill>
                  <a:srgbClr val="003373"/>
                </a:solidFill>
              </a:rPr>
              <a:t>Datastructuren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E0340AC-76D1-F64A-859B-E2D97B004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>
                <a:solidFill>
                  <a:srgbClr val="003373"/>
                </a:solidFill>
              </a:rPr>
              <a:t>Station:</a:t>
            </a:r>
          </a:p>
          <a:p>
            <a:pPr lvl="1"/>
            <a:r>
              <a:rPr lang="nl-NL" dirty="0">
                <a:solidFill>
                  <a:srgbClr val="003373"/>
                </a:solidFill>
              </a:rPr>
              <a:t>x-y coördinaten</a:t>
            </a:r>
          </a:p>
          <a:p>
            <a:pPr lvl="1"/>
            <a:r>
              <a:rPr lang="nl-NL" dirty="0">
                <a:solidFill>
                  <a:srgbClr val="003373"/>
                </a:solidFill>
              </a:rPr>
              <a:t>Naam</a:t>
            </a:r>
          </a:p>
          <a:p>
            <a:pPr lvl="1"/>
            <a:r>
              <a:rPr lang="nl-NL" dirty="0">
                <a:solidFill>
                  <a:srgbClr val="003373"/>
                </a:solidFill>
              </a:rPr>
              <a:t>Kritiek of niet</a:t>
            </a:r>
          </a:p>
          <a:p>
            <a:r>
              <a:rPr lang="nl-NL" dirty="0">
                <a:solidFill>
                  <a:srgbClr val="003373"/>
                </a:solidFill>
              </a:rPr>
              <a:t>Traject:</a:t>
            </a:r>
          </a:p>
          <a:p>
            <a:pPr lvl="1"/>
            <a:r>
              <a:rPr lang="nl-NL" dirty="0">
                <a:solidFill>
                  <a:srgbClr val="003373"/>
                </a:solidFill>
              </a:rPr>
              <a:t>Begin en eindstation</a:t>
            </a:r>
          </a:p>
          <a:p>
            <a:pPr lvl="1"/>
            <a:r>
              <a:rPr lang="nl-NL" dirty="0">
                <a:solidFill>
                  <a:srgbClr val="003373"/>
                </a:solidFill>
              </a:rPr>
              <a:t>Tijd </a:t>
            </a:r>
          </a:p>
          <a:p>
            <a:pPr lvl="1"/>
            <a:endParaRPr lang="nl-NL" dirty="0">
              <a:solidFill>
                <a:srgbClr val="0033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4512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FAC6C-431E-4881-B8CC-7E621B88B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DE5F36-3C35-4B75-9316-B36F2EBBC7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538260" y="-175490"/>
            <a:ext cx="12809737" cy="7114742"/>
          </a:xfrm>
        </p:spPr>
      </p:pic>
    </p:spTree>
    <p:extLst>
      <p:ext uri="{BB962C8B-B14F-4D97-AF65-F5344CB8AC3E}">
        <p14:creationId xmlns:p14="http://schemas.microsoft.com/office/powerpoint/2010/main" val="2108487614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131</Words>
  <Application>Microsoft Macintosh PowerPoint</Application>
  <PresentationFormat>Breedbeeld</PresentationFormat>
  <Paragraphs>44</Paragraphs>
  <Slides>9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Kantoorthema</vt:lpstr>
      <vt:lpstr>PowerPoint-presentatie</vt:lpstr>
      <vt:lpstr>Inleiding</vt:lpstr>
      <vt:lpstr>RailNL</vt:lpstr>
      <vt:lpstr>Deel 1: Holland</vt:lpstr>
      <vt:lpstr>Scorefunctie</vt:lpstr>
      <vt:lpstr>Deel 1: Holland</vt:lpstr>
      <vt:lpstr>Deel II: Nederland</vt:lpstr>
      <vt:lpstr>Datastructuren</vt:lpstr>
      <vt:lpstr>PowerPoint-presentatie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Roeland Hokken</dc:creator>
  <cp:lastModifiedBy/>
  <cp:revision>26</cp:revision>
  <dcterms:created xsi:type="dcterms:W3CDTF">2018-04-12T08:12:29Z</dcterms:created>
  <dcterms:modified xsi:type="dcterms:W3CDTF">2018-04-13T08:32:45Z</dcterms:modified>
</cp:coreProperties>
</file>