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3" r:id="rId4"/>
    <p:sldId id="264" r:id="rId5"/>
    <p:sldId id="259" r:id="rId6"/>
    <p:sldId id="258" r:id="rId7"/>
    <p:sldId id="266" r:id="rId8"/>
    <p:sldId id="267" r:id="rId9"/>
    <p:sldId id="261" r:id="rId10"/>
    <p:sldId id="268" r:id="rId11"/>
    <p:sldId id="269" r:id="rId12"/>
    <p:sldId id="270" r:id="rId13"/>
    <p:sldId id="272" r:id="rId14"/>
    <p:sldId id="271" r:id="rId15"/>
    <p:sldId id="273" r:id="rId16"/>
    <p:sldId id="274" r:id="rId17"/>
    <p:sldId id="275" r:id="rId18"/>
    <p:sldId id="278" r:id="rId19"/>
    <p:sldId id="279" r:id="rId20"/>
    <p:sldId id="280" r:id="rId21"/>
    <p:sldId id="281" r:id="rId22"/>
    <p:sldId id="282" r:id="rId23"/>
    <p:sldId id="276" r:id="rId24"/>
    <p:sldId id="277" r:id="rId25"/>
    <p:sldId id="284" r:id="rId2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08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40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1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7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51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68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31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40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40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3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15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32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30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2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35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76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99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2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 1"/>
          <p:cNvSpPr/>
          <p:nvPr/>
        </p:nvSpPr>
        <p:spPr>
          <a:xfrm>
            <a:off x="3347356" y="1003714"/>
            <a:ext cx="3134643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 rtl="1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IRAN SansMobileNoEn" panose="020B0506030804020204" pitchFamily="34" charset="-78"/>
                <a:ea typeface="Barlow, sans-serif" pitchFamily="34" charset="-122"/>
                <a:cs typeface="IRAN SansMobileNoEn" panose="020B0506030804020204" pitchFamily="34" charset="-78"/>
              </a:rPr>
              <a:t>قفل هوشمند</a:t>
            </a:r>
            <a:endParaRPr lang="en-US" sz="5249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pic>
        <p:nvPicPr>
          <p:cNvPr id="10" name="Image 3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921EF4FF-66CB-D189-835D-69EFFA4ED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12" name="Text 2">
            <a:extLst>
              <a:ext uri="{FF2B5EF4-FFF2-40B4-BE49-F238E27FC236}">
                <a16:creationId xmlns:a16="http://schemas.microsoft.com/office/drawing/2014/main" id="{BF202676-142F-063E-E367-6EF7567CE135}"/>
              </a:ext>
            </a:extLst>
          </p:cNvPr>
          <p:cNvSpPr/>
          <p:nvPr/>
        </p:nvSpPr>
        <p:spPr>
          <a:xfrm>
            <a:off x="725214" y="3462907"/>
            <a:ext cx="81004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 rtl="1">
              <a:lnSpc>
                <a:spcPts val="2799"/>
              </a:lnSpc>
              <a:buNone/>
            </a:pPr>
            <a:r>
              <a:rPr lang="fa-IR" sz="2200" dirty="0">
                <a:solidFill>
                  <a:srgbClr val="E5E0D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ارائه دهندگان : فاطمه ابراهیم زاده – نگین شفیعی</a:t>
            </a:r>
            <a:endParaRPr lang="en-US" sz="2200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E4975F5B-4073-64A0-E2FE-287FCC0C75C7}"/>
              </a:ext>
            </a:extLst>
          </p:cNvPr>
          <p:cNvSpPr/>
          <p:nvPr/>
        </p:nvSpPr>
        <p:spPr>
          <a:xfrm>
            <a:off x="3845154" y="1768902"/>
            <a:ext cx="2139046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 rtl="1">
              <a:lnSpc>
                <a:spcPts val="6561"/>
              </a:lnSpc>
              <a:buNone/>
            </a:pPr>
            <a:r>
              <a:rPr lang="en-US" sz="3200" dirty="0">
                <a:solidFill>
                  <a:srgbClr val="FFFFFF"/>
                </a:solidFill>
                <a:ea typeface="Gadugi" panose="020B0502040204020203" pitchFamily="34" charset="0"/>
                <a:cs typeface="Barlow, sans-serif" pitchFamily="34" charset="-120"/>
              </a:rPr>
              <a:t>Smart Lock</a:t>
            </a:r>
            <a:endParaRPr lang="en-US" sz="3200" dirty="0">
              <a:ea typeface="Gadugi" panose="020B0502040204020203" pitchFamily="34" charset="0"/>
            </a:endParaRPr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72AA07DC-6C24-4856-75C1-4F8DD91D5835}"/>
              </a:ext>
            </a:extLst>
          </p:cNvPr>
          <p:cNvSpPr/>
          <p:nvPr/>
        </p:nvSpPr>
        <p:spPr>
          <a:xfrm>
            <a:off x="3055203" y="4228095"/>
            <a:ext cx="371894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 rtl="1">
              <a:lnSpc>
                <a:spcPts val="2799"/>
              </a:lnSpc>
              <a:buNone/>
            </a:pPr>
            <a:r>
              <a:rPr lang="fa-IR" sz="2200" dirty="0">
                <a:solidFill>
                  <a:srgbClr val="E5E0D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استاد مربوطه : دکتر زهرا عصایی</a:t>
            </a:r>
            <a:endParaRPr lang="en-US" sz="2200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A5DDBACF-0A9B-201F-E653-F2FCAF8FD204}"/>
              </a:ext>
            </a:extLst>
          </p:cNvPr>
          <p:cNvSpPr/>
          <p:nvPr/>
        </p:nvSpPr>
        <p:spPr>
          <a:xfrm>
            <a:off x="3140064" y="4855501"/>
            <a:ext cx="35492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 rtl="1">
              <a:lnSpc>
                <a:spcPts val="2799"/>
              </a:lnSpc>
              <a:buNone/>
            </a:pPr>
            <a:r>
              <a:rPr lang="fa-IR" sz="2200" dirty="0">
                <a:solidFill>
                  <a:srgbClr val="E5E0D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درس مربوطه : هوش مصنوعی</a:t>
            </a:r>
            <a:endParaRPr lang="en-US" sz="2200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9BE1F4AB-AB62-4FEE-AD0D-9A14C06C925E}"/>
              </a:ext>
            </a:extLst>
          </p:cNvPr>
          <p:cNvSpPr/>
          <p:nvPr/>
        </p:nvSpPr>
        <p:spPr>
          <a:xfrm>
            <a:off x="3673366" y="6971997"/>
            <a:ext cx="2310834" cy="5077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 rtl="1">
              <a:lnSpc>
                <a:spcPts val="2799"/>
              </a:lnSpc>
              <a:buNone/>
            </a:pPr>
            <a:r>
              <a:rPr lang="fa-IR" sz="2600" dirty="0">
                <a:solidFill>
                  <a:srgbClr val="E5E0D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دی ماه 1402</a:t>
            </a:r>
            <a:endParaRPr lang="en-US" sz="2600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453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10630186" y="614789"/>
            <a:ext cx="3385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fa-IR" sz="4000" b="1" dirty="0">
                <a:solidFill>
                  <a:srgbClr val="FFFFFF"/>
                </a:solidFill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 حسگر های قفل هوشمند</a:t>
            </a:r>
            <a:endParaRPr lang="en-US" sz="4000" dirty="0"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31" name="Text 8">
            <a:extLst>
              <a:ext uri="{FF2B5EF4-FFF2-40B4-BE49-F238E27FC236}">
                <a16:creationId xmlns:a16="http://schemas.microsoft.com/office/drawing/2014/main" id="{EF1F8219-E049-18EA-D71F-EE93A0D37F44}"/>
              </a:ext>
            </a:extLst>
          </p:cNvPr>
          <p:cNvSpPr/>
          <p:nvPr/>
        </p:nvSpPr>
        <p:spPr>
          <a:xfrm>
            <a:off x="6940618" y="7647448"/>
            <a:ext cx="3172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Barlow" pitchFamily="34" charset="0"/>
              </a:rPr>
              <a:t>7</a:t>
            </a:r>
            <a:endParaRPr lang="en-US" sz="2187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E7D982A-8B32-9B85-89CE-0FF149105C31}"/>
              </a:ext>
            </a:extLst>
          </p:cNvPr>
          <p:cNvSpPr/>
          <p:nvPr/>
        </p:nvSpPr>
        <p:spPr>
          <a:xfrm>
            <a:off x="10362172" y="1532234"/>
            <a:ext cx="3385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 با استفاده از تکنولوژی‌های مختلف و حسگرها طراحی شده است تا به کاربران امکانات متنوعی ارائه دهد</a:t>
            </a:r>
            <a:r>
              <a:rPr lang="en-US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August Smart Lock Pro + Connect</a:t>
            </a:r>
            <a:endParaRPr lang="en-US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38671A80-0F0E-5397-F1A1-A3E11EF750CF}"/>
              </a:ext>
            </a:extLst>
          </p:cNvPr>
          <p:cNvSpPr/>
          <p:nvPr/>
        </p:nvSpPr>
        <p:spPr>
          <a:xfrm>
            <a:off x="10121462" y="2350055"/>
            <a:ext cx="362607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fa-IR" sz="2400" b="1" i="0" dirty="0">
                <a:solidFill>
                  <a:schemeClr val="bg1"/>
                </a:solidFill>
                <a:effectLst/>
              </a:rPr>
              <a:t> (حسگر درب</a:t>
            </a:r>
            <a:r>
              <a:rPr lang="fa-IR" sz="2400" b="1" i="0" dirty="0">
                <a:effectLst/>
              </a:rPr>
              <a:t>)</a:t>
            </a:r>
            <a:r>
              <a:rPr lang="fa-IR" sz="2400" b="1" i="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b="1" i="0" dirty="0" err="1">
                <a:solidFill>
                  <a:schemeClr val="bg1"/>
                </a:solidFill>
                <a:effectLst/>
              </a:rPr>
              <a:t>DoorSense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™ Sensor</a:t>
            </a:r>
            <a:r>
              <a:rPr lang="fa-IR" sz="2400" b="1" i="0" dirty="0">
                <a:solidFill>
                  <a:schemeClr val="bg1"/>
                </a:solidFill>
                <a:effectLst/>
              </a:rPr>
              <a:t>1-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94F779DD-F4B9-BD42-C299-B41C4D8F1EA0}"/>
              </a:ext>
            </a:extLst>
          </p:cNvPr>
          <p:cNvSpPr/>
          <p:nvPr/>
        </p:nvSpPr>
        <p:spPr>
          <a:xfrm>
            <a:off x="2869324" y="2796866"/>
            <a:ext cx="108782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این حسگر، وضعیت باز یا بسته بودن درب را تشخیص می‌دهد و به کاربر اطلاع می‌دهد که درب به‌طور کامل بسته شده یا باز است</a:t>
            </a:r>
            <a:endParaRPr lang="en-US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BD5B7CBF-03C7-0EEC-1FA0-8F7038C6D2DD}"/>
              </a:ext>
            </a:extLst>
          </p:cNvPr>
          <p:cNvSpPr/>
          <p:nvPr/>
        </p:nvSpPr>
        <p:spPr>
          <a:xfrm>
            <a:off x="10121462" y="3590863"/>
            <a:ext cx="362607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fa-IR" sz="2400" b="1" i="0" dirty="0">
                <a:solidFill>
                  <a:schemeClr val="bg1"/>
                </a:solidFill>
                <a:effectLst/>
              </a:rPr>
              <a:t> (تشخیص حرکت</a:t>
            </a:r>
            <a:r>
              <a:rPr lang="fa-IR" sz="2400" b="1" i="0" dirty="0">
                <a:effectLst/>
              </a:rPr>
              <a:t>)</a:t>
            </a:r>
            <a:r>
              <a:rPr lang="fa-IR" sz="2400" b="1" i="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b="1" i="0" dirty="0">
                <a:effectLst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Motion Detection </a:t>
            </a:r>
            <a:r>
              <a:rPr lang="fa-IR" sz="2400" b="1" i="0" dirty="0">
                <a:solidFill>
                  <a:schemeClr val="bg1"/>
                </a:solidFill>
                <a:effectLst/>
              </a:rPr>
              <a:t>2</a:t>
            </a:r>
            <a:r>
              <a:rPr lang="fa-IR" sz="2200" b="1" i="0" dirty="0">
                <a:solidFill>
                  <a:schemeClr val="bg1"/>
                </a:solidFill>
                <a:effectLst/>
              </a:rPr>
              <a:t>-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DDD2C836-2944-0E23-61EB-4499D18C3C2D}"/>
              </a:ext>
            </a:extLst>
          </p:cNvPr>
          <p:cNvSpPr/>
          <p:nvPr/>
        </p:nvSpPr>
        <p:spPr>
          <a:xfrm>
            <a:off x="2869324" y="4037674"/>
            <a:ext cx="108782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قابلیت تشخیص حرکت به اطلاعات مربوط به حرکت‌های اطراف قفل می‌افزاید</a:t>
            </a:r>
            <a:endParaRPr lang="en-US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E13503A9-CC53-D9E5-409F-F737129179FF}"/>
              </a:ext>
            </a:extLst>
          </p:cNvPr>
          <p:cNvSpPr/>
          <p:nvPr/>
        </p:nvSpPr>
        <p:spPr>
          <a:xfrm>
            <a:off x="10121462" y="4924782"/>
            <a:ext cx="362607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fa-IR" b="1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 </a:t>
            </a:r>
            <a:r>
              <a:rPr lang="fa-IR" sz="2400" b="1" i="0" dirty="0">
                <a:solidFill>
                  <a:schemeClr val="bg1"/>
                </a:solidFill>
                <a:effectLst/>
                <a:cs typeface="IRANSansMobile(FaNum)" panose="020B0506030804020204" pitchFamily="34" charset="-78"/>
              </a:rPr>
              <a:t>(حسگر قفل خودکار</a:t>
            </a:r>
            <a:r>
              <a:rPr lang="fa-IR" sz="2400" b="1" i="0" dirty="0">
                <a:effectLst/>
                <a:cs typeface="IRANSansMobile(FaNum)" panose="020B0506030804020204" pitchFamily="34" charset="-78"/>
              </a:rPr>
              <a:t>)</a:t>
            </a:r>
            <a:r>
              <a:rPr lang="fa-IR" sz="2400" b="1" i="0" dirty="0">
                <a:solidFill>
                  <a:schemeClr val="bg1"/>
                </a:solidFill>
                <a:effectLst/>
                <a:cs typeface="IRANSansMobile(FaNum)" panose="020B0506030804020204" pitchFamily="34" charset="-78"/>
              </a:rPr>
              <a:t>)</a:t>
            </a:r>
            <a:r>
              <a:rPr lang="en-US" sz="2400" b="1" i="0" dirty="0">
                <a:effectLst/>
                <a:cs typeface="IRANSansMobile(FaNum)" panose="020B0506030804020204" pitchFamily="34" charset="-78"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  <a:cs typeface="IRANSansMobile(FaNum)" panose="020B0506030804020204" pitchFamily="34" charset="-78"/>
              </a:rPr>
              <a:t>Auto-Lock Sensor </a:t>
            </a:r>
            <a:r>
              <a:rPr lang="fa-IR" sz="2400" b="1" i="0" dirty="0">
                <a:solidFill>
                  <a:schemeClr val="bg1"/>
                </a:solidFill>
                <a:effectLst/>
                <a:cs typeface="IRANSansMobile(FaNum)" panose="020B0506030804020204" pitchFamily="34" charset="-78"/>
              </a:rPr>
              <a:t>3- </a:t>
            </a:r>
            <a:endParaRPr lang="en-US" sz="2400" dirty="0">
              <a:solidFill>
                <a:schemeClr val="bg1"/>
              </a:solidFill>
              <a:cs typeface="IRANSansMobile(FaNum)" panose="020B0506030804020204" pitchFamily="34" charset="-78"/>
            </a:endParaRPr>
          </a:p>
        </p:txBody>
      </p:sp>
      <p:sp>
        <p:nvSpPr>
          <p:cNvPr id="32" name="Text 1">
            <a:extLst>
              <a:ext uri="{FF2B5EF4-FFF2-40B4-BE49-F238E27FC236}">
                <a16:creationId xmlns:a16="http://schemas.microsoft.com/office/drawing/2014/main" id="{4403E626-D160-187E-46B1-7323C7884263}"/>
              </a:ext>
            </a:extLst>
          </p:cNvPr>
          <p:cNvSpPr/>
          <p:nvPr/>
        </p:nvSpPr>
        <p:spPr>
          <a:xfrm>
            <a:off x="2869324" y="5371593"/>
            <a:ext cx="108782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این حسگر به قفل این امکان را می‌دهد که به‌طور خودکار قفل شود، مخصوصاً در صورتی که درب بسته شده باشد و هیچ فعالیتی انجام نشود</a:t>
            </a:r>
            <a:endParaRPr lang="en-US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33" name="Text 1">
            <a:extLst>
              <a:ext uri="{FF2B5EF4-FFF2-40B4-BE49-F238E27FC236}">
                <a16:creationId xmlns:a16="http://schemas.microsoft.com/office/drawing/2014/main" id="{1A2CA1EF-93FC-DF90-9590-2DC6F6F88D6A}"/>
              </a:ext>
            </a:extLst>
          </p:cNvPr>
          <p:cNvSpPr/>
          <p:nvPr/>
        </p:nvSpPr>
        <p:spPr>
          <a:xfrm>
            <a:off x="10121462" y="6265971"/>
            <a:ext cx="362607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fa-IR" b="1" i="0" dirty="0">
                <a:solidFill>
                  <a:schemeClr val="bg1"/>
                </a:solidFill>
                <a:effectLst/>
                <a:cs typeface="IRANSansMobile(FaNum)" panose="020B0506030804020204" pitchFamily="34" charset="-78"/>
              </a:rPr>
              <a:t> </a:t>
            </a:r>
            <a:r>
              <a:rPr lang="fa-IR" sz="2400" b="1" i="0" dirty="0">
                <a:solidFill>
                  <a:schemeClr val="bg1"/>
                </a:solidFill>
                <a:effectLst/>
                <a:cs typeface="IRANSansMobile(FaNum)" panose="020B0506030804020204" pitchFamily="34" charset="-78"/>
              </a:rPr>
              <a:t>(حسگر باز شدن خودکار</a:t>
            </a:r>
            <a:r>
              <a:rPr lang="fa-IR" sz="2400" b="1" i="0" dirty="0">
                <a:effectLst/>
                <a:cs typeface="IRANSansMobile(FaNum)" panose="020B0506030804020204" pitchFamily="34" charset="-78"/>
              </a:rPr>
              <a:t>)</a:t>
            </a:r>
            <a:r>
              <a:rPr lang="fa-IR" sz="2400" b="1" i="0" dirty="0">
                <a:solidFill>
                  <a:schemeClr val="bg1"/>
                </a:solidFill>
                <a:effectLst/>
                <a:cs typeface="IRANSansMobile(FaNum)" panose="020B0506030804020204" pitchFamily="34" charset="-78"/>
              </a:rPr>
              <a:t>)</a:t>
            </a:r>
            <a:r>
              <a:rPr lang="en-US" sz="2400" b="1" i="0" dirty="0">
                <a:effectLst/>
                <a:cs typeface="IRANSansMobile(FaNum)" panose="020B0506030804020204" pitchFamily="34" charset="-78"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  <a:cs typeface="IRANSansMobile(FaNum)" panose="020B0506030804020204" pitchFamily="34" charset="-78"/>
              </a:rPr>
              <a:t>Auto-</a:t>
            </a:r>
            <a:r>
              <a:rPr lang="en-US" sz="2400" b="1" i="0" dirty="0" err="1">
                <a:solidFill>
                  <a:schemeClr val="bg1"/>
                </a:solidFill>
                <a:effectLst/>
                <a:cs typeface="IRANSansMobile(FaNum)" panose="020B0506030804020204" pitchFamily="34" charset="-78"/>
              </a:rPr>
              <a:t>UnLock</a:t>
            </a:r>
            <a:r>
              <a:rPr lang="en-US" sz="2400" b="1" i="0" dirty="0">
                <a:solidFill>
                  <a:schemeClr val="bg1"/>
                </a:solidFill>
                <a:effectLst/>
                <a:cs typeface="IRANSansMobile(FaNum)" panose="020B0506030804020204" pitchFamily="34" charset="-78"/>
              </a:rPr>
              <a:t> Sensor -4</a:t>
            </a:r>
            <a:endParaRPr lang="en-US" sz="2400" dirty="0">
              <a:solidFill>
                <a:schemeClr val="bg1"/>
              </a:solidFill>
              <a:cs typeface="IRANSansMobile(FaNum)" panose="020B0506030804020204" pitchFamily="34" charset="-78"/>
            </a:endParaRPr>
          </a:p>
        </p:txBody>
      </p:sp>
      <p:sp>
        <p:nvSpPr>
          <p:cNvPr id="34" name="Text 1">
            <a:extLst>
              <a:ext uri="{FF2B5EF4-FFF2-40B4-BE49-F238E27FC236}">
                <a16:creationId xmlns:a16="http://schemas.microsoft.com/office/drawing/2014/main" id="{A9734378-3608-0EB7-AE86-CAFEFDB0E4EE}"/>
              </a:ext>
            </a:extLst>
          </p:cNvPr>
          <p:cNvSpPr/>
          <p:nvPr/>
        </p:nvSpPr>
        <p:spPr>
          <a:xfrm>
            <a:off x="2869324" y="6712782"/>
            <a:ext cx="108782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این حسگر به قفل این امکان را می‌دهد که به‌طور خودکار باز شود هنگامی که کاربر به نزدیک آن می‌شود</a:t>
            </a:r>
            <a:endParaRPr lang="en-US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6543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2EE9384E-4BCF-1ED1-7811-246DF7697432}"/>
              </a:ext>
            </a:extLst>
          </p:cNvPr>
          <p:cNvSpPr/>
          <p:nvPr/>
        </p:nvSpPr>
        <p:spPr>
          <a:xfrm>
            <a:off x="7156576" y="7613189"/>
            <a:ext cx="3172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Barlow" pitchFamily="34" charset="0"/>
              </a:rPr>
              <a:t>8</a:t>
            </a:r>
            <a:endParaRPr lang="en-US" sz="218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F7861-AF11-560D-AB14-CD93E62E9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855" y="1525862"/>
            <a:ext cx="10375311" cy="5602329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C793C4F8-ACF4-79AD-7D34-131EB080ADD3}"/>
              </a:ext>
            </a:extLst>
          </p:cNvPr>
          <p:cNvSpPr/>
          <p:nvPr/>
        </p:nvSpPr>
        <p:spPr>
          <a:xfrm>
            <a:off x="7882759" y="424453"/>
            <a:ext cx="46035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fa-IR" sz="4000" b="1" dirty="0">
                <a:solidFill>
                  <a:srgbClr val="FFFFF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قفل هوشمند</a:t>
            </a:r>
            <a:r>
              <a:rPr lang="en-US" sz="4000" b="1" dirty="0">
                <a:solidFill>
                  <a:srgbClr val="FFFFF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cs typeface="IRAN SansMobileNoEn" panose="020B0506030804020204" pitchFamily="34" charset="-78"/>
              </a:rPr>
              <a:t>Persept</a:t>
            </a:r>
            <a:r>
              <a:rPr lang="en-US" sz="4000" b="1" dirty="0">
                <a:solidFill>
                  <a:srgbClr val="FFFFFF"/>
                </a:solidFill>
                <a:cs typeface="IRAN SansMobileNoEn" panose="020B0506030804020204" pitchFamily="34" charset="-78"/>
              </a:rPr>
              <a:t>-Action</a:t>
            </a:r>
            <a:r>
              <a:rPr lang="fa-IR" sz="4000" b="1" dirty="0">
                <a:solidFill>
                  <a:srgbClr val="FFFFF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جدول </a:t>
            </a:r>
          </a:p>
        </p:txBody>
      </p:sp>
    </p:spTree>
    <p:extLst>
      <p:ext uri="{BB962C8B-B14F-4D97-AF65-F5344CB8AC3E}">
        <p14:creationId xmlns:p14="http://schemas.microsoft.com/office/powerpoint/2010/main" val="85740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2EE9384E-4BCF-1ED1-7811-246DF7697432}"/>
              </a:ext>
            </a:extLst>
          </p:cNvPr>
          <p:cNvSpPr/>
          <p:nvPr/>
        </p:nvSpPr>
        <p:spPr>
          <a:xfrm>
            <a:off x="7156576" y="7613189"/>
            <a:ext cx="3172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Barlow" pitchFamily="34" charset="0"/>
              </a:rPr>
              <a:t>9</a:t>
            </a:r>
            <a:endParaRPr lang="en-US" sz="2187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C793C4F8-ACF4-79AD-7D34-131EB080ADD3}"/>
              </a:ext>
            </a:extLst>
          </p:cNvPr>
          <p:cNvSpPr/>
          <p:nvPr/>
        </p:nvSpPr>
        <p:spPr>
          <a:xfrm>
            <a:off x="8292663" y="407472"/>
            <a:ext cx="56913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fa-IR" sz="4000" b="1" dirty="0">
                <a:solidFill>
                  <a:srgbClr val="FFFFF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کدنویسی جدول حالت قفل هوشمند 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2BFC15B5-3E4E-2079-5132-5CDE936393F3}"/>
              </a:ext>
            </a:extLst>
          </p:cNvPr>
          <p:cNvSpPr/>
          <p:nvPr/>
        </p:nvSpPr>
        <p:spPr>
          <a:xfrm>
            <a:off x="530773" y="973813"/>
            <a:ext cx="4056993" cy="1663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class </a:t>
            </a:r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AdvancedSmartLock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:</a:t>
            </a:r>
          </a:p>
          <a:p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def __</a:t>
            </a:r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init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__(self, password):</a:t>
            </a:r>
          </a:p>
          <a:p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self.locked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 = True</a:t>
            </a:r>
          </a:p>
          <a:p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self.password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 = password</a:t>
            </a:r>
          </a:p>
          <a:p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self.activity_log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 = []</a:t>
            </a: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4EC6B465-FB2E-0919-A976-592DB6F16DDD}"/>
              </a:ext>
            </a:extLst>
          </p:cNvPr>
          <p:cNvSpPr/>
          <p:nvPr/>
        </p:nvSpPr>
        <p:spPr>
          <a:xfrm>
            <a:off x="530772" y="2779159"/>
            <a:ext cx="4498429" cy="1663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fa-IR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باز و بسته کردن قفل #</a:t>
            </a:r>
          </a:p>
          <a:p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def </a:t>
            </a:r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toggle_lock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(self):</a:t>
            </a:r>
          </a:p>
          <a:p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self.locked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 = not </a:t>
            </a:r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self.locked</a:t>
            </a:r>
            <a:endParaRPr lang="en-US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self.log_activity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('Lock toggled')</a:t>
            </a:r>
          </a:p>
          <a:p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return </a:t>
            </a:r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self.locked</a:t>
            </a:r>
            <a:endParaRPr lang="en-US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  <a:p>
            <a:endParaRPr lang="en-US" sz="2000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B42C9131-A349-FF1C-77D4-D92F1CC8EAE3}"/>
              </a:ext>
            </a:extLst>
          </p:cNvPr>
          <p:cNvSpPr/>
          <p:nvPr/>
        </p:nvSpPr>
        <p:spPr>
          <a:xfrm>
            <a:off x="530772" y="4588933"/>
            <a:ext cx="5523188" cy="26668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fa-IR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کنترل از راه دور #</a:t>
            </a:r>
            <a:endParaRPr lang="en-US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def </a:t>
            </a:r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remote_control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(self, command):</a:t>
            </a:r>
          </a:p>
          <a:p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if command == 'UNLOCK':</a:t>
            </a:r>
          </a:p>
          <a:p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self.locked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 = False</a:t>
            </a:r>
          </a:p>
          <a:p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self.log_activity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('Unlocked remotely')</a:t>
            </a:r>
          </a:p>
          <a:p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elif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 command == 'LOCK':</a:t>
            </a:r>
          </a:p>
          <a:p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self.locked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 = True</a:t>
            </a:r>
          </a:p>
          <a:p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self.log_activity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('Locked remotely')</a:t>
            </a:r>
          </a:p>
          <a:p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return </a:t>
            </a:r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self.locked</a:t>
            </a:r>
            <a:endParaRPr lang="en-US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  <a:p>
            <a:endParaRPr lang="en-US" sz="2000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5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2EE9384E-4BCF-1ED1-7811-246DF7697432}"/>
              </a:ext>
            </a:extLst>
          </p:cNvPr>
          <p:cNvSpPr/>
          <p:nvPr/>
        </p:nvSpPr>
        <p:spPr>
          <a:xfrm>
            <a:off x="7156576" y="7613189"/>
            <a:ext cx="3172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Barlow" pitchFamily="34" charset="0"/>
              </a:rPr>
              <a:t>10</a:t>
            </a:r>
            <a:endParaRPr lang="en-US" sz="2187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C793C4F8-ACF4-79AD-7D34-131EB080ADD3}"/>
              </a:ext>
            </a:extLst>
          </p:cNvPr>
          <p:cNvSpPr/>
          <p:nvPr/>
        </p:nvSpPr>
        <p:spPr>
          <a:xfrm>
            <a:off x="8292663" y="407472"/>
            <a:ext cx="56913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fa-IR" sz="4000" b="1" dirty="0">
                <a:solidFill>
                  <a:srgbClr val="FFFFF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کدنویسی جدول حالت قفل هوشمند 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2BFC15B5-3E4E-2079-5132-5CDE936393F3}"/>
              </a:ext>
            </a:extLst>
          </p:cNvPr>
          <p:cNvSpPr/>
          <p:nvPr/>
        </p:nvSpPr>
        <p:spPr>
          <a:xfrm>
            <a:off x="530773" y="973813"/>
            <a:ext cx="6625803" cy="1663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fa-IR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ستفاده از کد عبور #</a:t>
            </a:r>
          </a:p>
          <a:p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def </a:t>
            </a:r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unlock_with_password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(self, </a:t>
            </a:r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input_password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):</a:t>
            </a:r>
          </a:p>
          <a:p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if </a:t>
            </a:r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input_password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 == </a:t>
            </a:r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self.password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:</a:t>
            </a:r>
          </a:p>
          <a:p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self.locked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 = False</a:t>
            </a:r>
          </a:p>
          <a:p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self.log_activity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('Unlocked with password')</a:t>
            </a:r>
          </a:p>
          <a:p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return </a:t>
            </a:r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self.locked</a:t>
            </a:r>
            <a:endParaRPr lang="en-US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  <a:p>
            <a:endParaRPr lang="en-US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4EC6B465-FB2E-0919-A976-592DB6F16DDD}"/>
              </a:ext>
            </a:extLst>
          </p:cNvPr>
          <p:cNvSpPr/>
          <p:nvPr/>
        </p:nvSpPr>
        <p:spPr>
          <a:xfrm>
            <a:off x="530773" y="3183198"/>
            <a:ext cx="7761890" cy="225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fa-IR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تشخیص اثر انگشت #</a:t>
            </a:r>
          </a:p>
          <a:p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def </a:t>
            </a:r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unlock_with_fingerprint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(self, </a:t>
            </a:r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input_fingerprint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, </a:t>
            </a:r>
          </a:p>
          <a:p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actual_fingerprint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):</a:t>
            </a:r>
          </a:p>
          <a:p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if </a:t>
            </a:r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input_fingerprint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 == </a:t>
            </a:r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actual_fingerprint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:</a:t>
            </a:r>
          </a:p>
          <a:p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self.locked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 = False</a:t>
            </a:r>
          </a:p>
          <a:p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self.log_activity</a:t>
            </a:r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('Unlocked with fingerprint')</a:t>
            </a:r>
          </a:p>
          <a:p>
            <a:r>
              <a:rPr lang="en-US" b="0" dirty="0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return </a:t>
            </a:r>
            <a:r>
              <a:rPr lang="en-US" b="0" dirty="0" err="1">
                <a:solidFill>
                  <a:srgbClr val="E6EDF3"/>
                </a:solidFill>
                <a:effectLst/>
                <a:latin typeface="Cascadia code" panose="020B0609020000020004" pitchFamily="49" charset="0"/>
              </a:rPr>
              <a:t>self.locked</a:t>
            </a:r>
            <a:endParaRPr lang="en-US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  <a:p>
            <a:endParaRPr lang="en-US" sz="2000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84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2EE9384E-4BCF-1ED1-7811-246DF7697432}"/>
              </a:ext>
            </a:extLst>
          </p:cNvPr>
          <p:cNvSpPr/>
          <p:nvPr/>
        </p:nvSpPr>
        <p:spPr>
          <a:xfrm>
            <a:off x="7156576" y="7613189"/>
            <a:ext cx="3172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Barlow" pitchFamily="34" charset="0"/>
              </a:rPr>
              <a:t>11</a:t>
            </a:r>
            <a:endParaRPr lang="en-US" sz="2187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C793C4F8-ACF4-79AD-7D34-131EB080ADD3}"/>
              </a:ext>
            </a:extLst>
          </p:cNvPr>
          <p:cNvSpPr/>
          <p:nvPr/>
        </p:nvSpPr>
        <p:spPr>
          <a:xfrm>
            <a:off x="8292663" y="407472"/>
            <a:ext cx="56913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fa-IR" sz="4000" b="1" dirty="0">
                <a:solidFill>
                  <a:srgbClr val="FFFFF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جستجوی ناآگاهانه 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2BFC15B5-3E4E-2079-5132-5CDE936393F3}"/>
              </a:ext>
            </a:extLst>
          </p:cNvPr>
          <p:cNvSpPr/>
          <p:nvPr/>
        </p:nvSpPr>
        <p:spPr>
          <a:xfrm>
            <a:off x="7156576" y="1593081"/>
            <a:ext cx="6625803" cy="1663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rtl="1"/>
            <a:endParaRPr lang="en-US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  <a:p>
            <a:pPr algn="r" rtl="1"/>
            <a:endParaRPr lang="en-US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4EC6B465-FB2E-0919-A976-592DB6F16DDD}"/>
              </a:ext>
            </a:extLst>
          </p:cNvPr>
          <p:cNvSpPr/>
          <p:nvPr/>
        </p:nvSpPr>
        <p:spPr>
          <a:xfrm>
            <a:off x="530773" y="3183198"/>
            <a:ext cx="7761890" cy="225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US" sz="2000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2F209-6636-44BC-B16F-E76F62D582D1}"/>
              </a:ext>
            </a:extLst>
          </p:cNvPr>
          <p:cNvSpPr txBox="1"/>
          <p:nvPr/>
        </p:nvSpPr>
        <p:spPr>
          <a:xfrm>
            <a:off x="4827181" y="1593081"/>
            <a:ext cx="91568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جستجو ناآگاهانه در یک قفل هوشمند معمولاً به استفاده از الگوریتم‌ ها و روش ‌های هوش مصنوعی برای یافتن راه‌ حل‌ های بهینه برای مسائل خاص مرتبط با قفل اشاره دارد. در ادامه، چندین الگوریتم و روش برای جستجو ناآگاهانه در یک قفل هوشمند آورده شده است:</a:t>
            </a:r>
          </a:p>
          <a:p>
            <a:pPr algn="r" rtl="1"/>
            <a:endParaRPr lang="fa-IR" sz="24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400" dirty="0">
                <a:solidFill>
                  <a:schemeClr val="bg1"/>
                </a:solidFill>
                <a:highlight>
                  <a:srgbClr val="FF0000"/>
                </a:highlight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الگوریتم </a:t>
            </a:r>
            <a:r>
              <a:rPr lang="en-US" sz="2400" dirty="0">
                <a:solidFill>
                  <a:schemeClr val="bg1"/>
                </a:solidFill>
                <a:highlight>
                  <a:srgbClr val="FF0000"/>
                </a:highlight>
                <a:cs typeface="IRAN SansMobileNoEn" panose="020B0506030804020204" pitchFamily="34" charset="-78"/>
              </a:rPr>
              <a:t>DFS (Depth-First Search)</a:t>
            </a:r>
            <a:r>
              <a:rPr lang="fa-IR" sz="2400" dirty="0">
                <a:solidFill>
                  <a:schemeClr val="bg1"/>
                </a:solidFill>
                <a:highlight>
                  <a:srgbClr val="FF0000"/>
                </a:highlight>
                <a:cs typeface="IRAN SansMobileNoEn" panose="020B0506030804020204" pitchFamily="34" charset="-78"/>
              </a:rPr>
              <a:t> </a:t>
            </a:r>
            <a:r>
              <a:rPr lang="fa-IR" sz="2400" dirty="0">
                <a:solidFill>
                  <a:schemeClr val="bg1"/>
                </a:solidFill>
                <a:highlight>
                  <a:srgbClr val="FF0000"/>
                </a:highlight>
                <a:latin typeface="IRAN SansMobileNoEn" panose="020B0506030804020204" pitchFamily="34" charset="-78"/>
                <a:cs typeface="IRAN SansMobileNoEn" panose="020B0506030804020204" pitchFamily="34" charset="-78"/>
              </a:rPr>
              <a:t>:</a:t>
            </a:r>
            <a:endParaRPr lang="en-US" sz="2400" dirty="0">
              <a:solidFill>
                <a:schemeClr val="bg1"/>
              </a:solidFill>
              <a:highlight>
                <a:srgbClr val="FF0000"/>
              </a:highlight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در این الگوریتم، جستجوی نا گاهانه از یک نقطه شروع آغاز می ‌شود و سپس به عمق درخت یا گراف جستجو پیش می‌رود.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مثلاً می ‌توان از این الگوریتم برای جستجو در فضای ممکنه‌های مختلف برای رمز عبور استفاده کرد.</a:t>
            </a:r>
          </a:p>
          <a:p>
            <a:pPr algn="r" rtl="1"/>
            <a:endParaRPr lang="fa-IR" sz="24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400" dirty="0">
                <a:solidFill>
                  <a:schemeClr val="bg1"/>
                </a:solidFill>
                <a:highlight>
                  <a:srgbClr val="FF0000"/>
                </a:highlight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الگوریتم </a:t>
            </a:r>
            <a:r>
              <a:rPr lang="en-US" sz="2400" dirty="0">
                <a:solidFill>
                  <a:schemeClr val="bg1"/>
                </a:solidFill>
                <a:highlight>
                  <a:srgbClr val="FF0000"/>
                </a:highlight>
                <a:cs typeface="IRAN SansMobileNoEn" panose="020B0506030804020204" pitchFamily="34" charset="-78"/>
              </a:rPr>
              <a:t>BFS (Breadth-First Search)</a:t>
            </a:r>
            <a:r>
              <a:rPr lang="fa-IR" sz="2400" dirty="0">
                <a:solidFill>
                  <a:schemeClr val="bg1"/>
                </a:solidFill>
                <a:highlight>
                  <a:srgbClr val="FF0000"/>
                </a:highlight>
                <a:cs typeface="IRAN SansMobileNoEn" panose="020B0506030804020204" pitchFamily="34" charset="-78"/>
              </a:rPr>
              <a:t> </a:t>
            </a:r>
            <a:r>
              <a:rPr lang="fa-IR" sz="2400" dirty="0">
                <a:solidFill>
                  <a:schemeClr val="bg1"/>
                </a:solidFill>
                <a:highlight>
                  <a:srgbClr val="FF0000"/>
                </a:highlight>
                <a:latin typeface="IRAN SansMobileNoEn" panose="020B0506030804020204" pitchFamily="34" charset="-78"/>
                <a:cs typeface="IRAN SansMobileNoEn" panose="020B0506030804020204" pitchFamily="34" charset="-78"/>
              </a:rPr>
              <a:t>:</a:t>
            </a:r>
            <a:endParaRPr lang="en-US" sz="2400" dirty="0">
              <a:solidFill>
                <a:schemeClr val="bg1"/>
              </a:solidFill>
              <a:highlight>
                <a:srgbClr val="FF0000"/>
              </a:highlight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در این الگوریتم، جستجو از نقطه شروع آغاز می ‌شود و به صورت پهنا گستر درخت یا گراف جستجو می ‌کند.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مثال: جستجوی پسورد های ممکن در یک بازه مشخص از اعداد.</a:t>
            </a:r>
          </a:p>
        </p:txBody>
      </p:sp>
    </p:spTree>
    <p:extLst>
      <p:ext uri="{BB962C8B-B14F-4D97-AF65-F5344CB8AC3E}">
        <p14:creationId xmlns:p14="http://schemas.microsoft.com/office/powerpoint/2010/main" val="207170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2EE9384E-4BCF-1ED1-7811-246DF7697432}"/>
              </a:ext>
            </a:extLst>
          </p:cNvPr>
          <p:cNvSpPr/>
          <p:nvPr/>
        </p:nvSpPr>
        <p:spPr>
          <a:xfrm>
            <a:off x="7156576" y="7613189"/>
            <a:ext cx="3172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Barlow" pitchFamily="34" charset="0"/>
              </a:rPr>
              <a:t>12</a:t>
            </a:r>
            <a:endParaRPr lang="en-US" sz="2187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C793C4F8-ACF4-79AD-7D34-131EB080ADD3}"/>
              </a:ext>
            </a:extLst>
          </p:cNvPr>
          <p:cNvSpPr/>
          <p:nvPr/>
        </p:nvSpPr>
        <p:spPr>
          <a:xfrm>
            <a:off x="8292663" y="407472"/>
            <a:ext cx="56913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fa-IR" sz="4000" b="1" dirty="0">
                <a:solidFill>
                  <a:srgbClr val="FFFFF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جستجوی ناآگاهانه 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2BFC15B5-3E4E-2079-5132-5CDE936393F3}"/>
              </a:ext>
            </a:extLst>
          </p:cNvPr>
          <p:cNvSpPr/>
          <p:nvPr/>
        </p:nvSpPr>
        <p:spPr>
          <a:xfrm>
            <a:off x="7156576" y="1593081"/>
            <a:ext cx="6625803" cy="1663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rtl="1"/>
            <a:endParaRPr lang="en-US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  <a:p>
            <a:pPr algn="r" rtl="1"/>
            <a:endParaRPr lang="en-US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4EC6B465-FB2E-0919-A976-592DB6F16DDD}"/>
              </a:ext>
            </a:extLst>
          </p:cNvPr>
          <p:cNvSpPr/>
          <p:nvPr/>
        </p:nvSpPr>
        <p:spPr>
          <a:xfrm>
            <a:off x="530773" y="3183198"/>
            <a:ext cx="7761890" cy="225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US" sz="2000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2F209-6636-44BC-B16F-E76F62D582D1}"/>
              </a:ext>
            </a:extLst>
          </p:cNvPr>
          <p:cNvSpPr txBox="1"/>
          <p:nvPr/>
        </p:nvSpPr>
        <p:spPr>
          <a:xfrm>
            <a:off x="4827181" y="1593081"/>
            <a:ext cx="91568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err="1">
                <a:solidFill>
                  <a:schemeClr val="bg1"/>
                </a:solidFill>
                <a:highlight>
                  <a:srgbClr val="FF0000"/>
                </a:highlight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الگوریتم</a:t>
            </a:r>
            <a:r>
              <a:rPr lang="fa-IR" sz="2400" dirty="0">
                <a:solidFill>
                  <a:schemeClr val="bg1"/>
                </a:solidFill>
                <a:highlight>
                  <a:srgbClr val="FF0000"/>
                </a:highlight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یادگیری تقویتی </a:t>
            </a:r>
            <a:r>
              <a:rPr lang="en-US" sz="2400" dirty="0">
                <a:solidFill>
                  <a:schemeClr val="bg1"/>
                </a:solidFill>
                <a:highlight>
                  <a:srgbClr val="FF0000"/>
                </a:highlight>
                <a:latin typeface="IRAN SansMobileNoEn" panose="020B0506030804020204" pitchFamily="34" charset="-78"/>
                <a:cs typeface="IRAN SansMobileNoEn" panose="020B0506030804020204" pitchFamily="34" charset="-78"/>
              </a:rPr>
              <a:t>(</a:t>
            </a:r>
            <a:r>
              <a:rPr lang="en-US" sz="2400" dirty="0">
                <a:solidFill>
                  <a:schemeClr val="bg1"/>
                </a:solidFill>
                <a:highlight>
                  <a:srgbClr val="FF0000"/>
                </a:highlight>
                <a:cs typeface="IRAN SansMobileNoEn" panose="020B0506030804020204" pitchFamily="34" charset="-78"/>
              </a:rPr>
              <a:t>Reinforcement Learning</a:t>
            </a:r>
            <a:r>
              <a:rPr lang="en-US" sz="2400" dirty="0">
                <a:solidFill>
                  <a:schemeClr val="bg1"/>
                </a:solidFill>
                <a:highlight>
                  <a:srgbClr val="FF0000"/>
                </a:highlight>
                <a:latin typeface="IRAN SansMobileNoEn" panose="020B0506030804020204" pitchFamily="34" charset="-78"/>
                <a:cs typeface="IRAN SansMobileNoEn" panose="020B0506030804020204" pitchFamily="34" charset="-78"/>
              </a:rPr>
              <a:t>)</a:t>
            </a:r>
            <a:r>
              <a:rPr lang="fa-IR" sz="2400" dirty="0">
                <a:solidFill>
                  <a:schemeClr val="bg1"/>
                </a:solidFill>
                <a:highlight>
                  <a:srgbClr val="FF0000"/>
                </a:highlight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:</a:t>
            </a:r>
            <a:endParaRPr lang="en-US" sz="2400" dirty="0">
              <a:solidFill>
                <a:schemeClr val="bg1"/>
              </a:solidFill>
              <a:highlight>
                <a:srgbClr val="FF0000"/>
              </a:highlight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مدل‌ های یادگیری تقویتی می‌ توانند به صورت تجربی از تعامل با سیستم استفاده شوند تا بهینه ‌ترین راه‌ حل را یاد بگیرند.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به عنوان مثال، یک عامل یادگیری تقویتی می ‌تواند با تلاش ‌های مختلف، بهینه ‌ترین رمز عبور را برای باز کردن قفل یاد بگیرد.</a:t>
            </a:r>
            <a:endParaRPr lang="en-US" sz="24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endParaRPr lang="fa-IR" sz="24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endParaRPr lang="fa-IR" sz="24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400" dirty="0" err="1">
                <a:solidFill>
                  <a:schemeClr val="bg1"/>
                </a:solidFill>
                <a:highlight>
                  <a:srgbClr val="FF0000"/>
                </a:highlight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الگوریتم</a:t>
            </a:r>
            <a:r>
              <a:rPr lang="fa-IR" sz="2400" dirty="0">
                <a:solidFill>
                  <a:schemeClr val="bg1"/>
                </a:solidFill>
                <a:highlight>
                  <a:srgbClr val="FF0000"/>
                </a:highlight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های فرایند تصادفی </a:t>
            </a:r>
            <a:r>
              <a:rPr lang="en-US" sz="2400" dirty="0">
                <a:solidFill>
                  <a:schemeClr val="bg1"/>
                </a:solidFill>
                <a:highlight>
                  <a:srgbClr val="FF0000"/>
                </a:highlight>
                <a:latin typeface="IRAN SansMobileNoEn" panose="020B0506030804020204" pitchFamily="34" charset="-78"/>
                <a:cs typeface="IRAN SansMobileNoEn" panose="020B0506030804020204" pitchFamily="34" charset="-78"/>
              </a:rPr>
              <a:t>(</a:t>
            </a:r>
            <a:r>
              <a:rPr lang="en-US" sz="2400" dirty="0">
                <a:solidFill>
                  <a:schemeClr val="bg1"/>
                </a:solidFill>
                <a:highlight>
                  <a:srgbClr val="FF0000"/>
                </a:highlight>
                <a:cs typeface="IRAN SansMobileNoEn" panose="020B0506030804020204" pitchFamily="34" charset="-78"/>
              </a:rPr>
              <a:t>Randomized Algorithms</a:t>
            </a:r>
            <a:r>
              <a:rPr lang="en-US" sz="2400" dirty="0">
                <a:solidFill>
                  <a:schemeClr val="bg1"/>
                </a:solidFill>
                <a:highlight>
                  <a:srgbClr val="FF0000"/>
                </a:highlight>
                <a:latin typeface="IRAN SansMobileNoEn" panose="020B0506030804020204" pitchFamily="34" charset="-78"/>
                <a:cs typeface="IRAN SansMobileNoEn" panose="020B0506030804020204" pitchFamily="34" charset="-78"/>
              </a:rPr>
              <a:t>)</a:t>
            </a:r>
            <a:r>
              <a:rPr lang="fa-IR" sz="2400" dirty="0">
                <a:solidFill>
                  <a:schemeClr val="bg1"/>
                </a:solidFill>
                <a:highlight>
                  <a:srgbClr val="FF0000"/>
                </a:highlight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:</a:t>
            </a:r>
            <a:endParaRPr lang="en-US" sz="2400" dirty="0">
              <a:solidFill>
                <a:schemeClr val="bg1"/>
              </a:solidFill>
              <a:highlight>
                <a:srgbClr val="FF0000"/>
              </a:highlight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از </a:t>
            </a:r>
            <a:r>
              <a:rPr lang="fa-IR" sz="2400" dirty="0" err="1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الگوریتم</a:t>
            </a:r>
            <a:r>
              <a:rPr lang="fa-IR" sz="24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‌های تصادفی می ‌توان برای جستجوی ناآگاهانه استفاده کرد. به عنوان مثال، تولید رمز های تصادفی جهت آزمایش برخی از رمزها.</a:t>
            </a:r>
            <a:endParaRPr lang="en-US" sz="24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9271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2EE9384E-4BCF-1ED1-7811-246DF7697432}"/>
              </a:ext>
            </a:extLst>
          </p:cNvPr>
          <p:cNvSpPr/>
          <p:nvPr/>
        </p:nvSpPr>
        <p:spPr>
          <a:xfrm>
            <a:off x="7156576" y="7613189"/>
            <a:ext cx="3172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Barlow" pitchFamily="34" charset="0"/>
              </a:rPr>
              <a:t>13</a:t>
            </a:r>
            <a:endParaRPr lang="en-US" sz="2187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C793C4F8-ACF4-79AD-7D34-131EB080ADD3}"/>
              </a:ext>
            </a:extLst>
          </p:cNvPr>
          <p:cNvSpPr/>
          <p:nvPr/>
        </p:nvSpPr>
        <p:spPr>
          <a:xfrm>
            <a:off x="8292663" y="407472"/>
            <a:ext cx="56913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fa-IR" sz="4000" b="1" dirty="0">
                <a:solidFill>
                  <a:srgbClr val="FFFFF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مسائل </a:t>
            </a:r>
            <a:r>
              <a:rPr lang="fa-IR" sz="4000" b="1" dirty="0" err="1">
                <a:solidFill>
                  <a:srgbClr val="FFFFF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ارضای</a:t>
            </a:r>
            <a:r>
              <a:rPr lang="fa-IR" sz="4000" b="1" dirty="0">
                <a:solidFill>
                  <a:srgbClr val="FFFFF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محدودیت 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2BFC15B5-3E4E-2079-5132-5CDE936393F3}"/>
              </a:ext>
            </a:extLst>
          </p:cNvPr>
          <p:cNvSpPr/>
          <p:nvPr/>
        </p:nvSpPr>
        <p:spPr>
          <a:xfrm>
            <a:off x="7156576" y="1593081"/>
            <a:ext cx="6625803" cy="1663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rtl="1"/>
            <a:endParaRPr lang="en-US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  <a:p>
            <a:pPr algn="r" rtl="1"/>
            <a:endParaRPr lang="en-US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4EC6B465-FB2E-0919-A976-592DB6F16DDD}"/>
              </a:ext>
            </a:extLst>
          </p:cNvPr>
          <p:cNvSpPr/>
          <p:nvPr/>
        </p:nvSpPr>
        <p:spPr>
          <a:xfrm>
            <a:off x="530773" y="3183198"/>
            <a:ext cx="7761890" cy="225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US" sz="2000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2F209-6636-44BC-B16F-E76F62D582D1}"/>
              </a:ext>
            </a:extLst>
          </p:cNvPr>
          <p:cNvSpPr txBox="1"/>
          <p:nvPr/>
        </p:nvSpPr>
        <p:spPr>
          <a:xfrm>
            <a:off x="-2" y="1593081"/>
            <a:ext cx="1398401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مسائل </a:t>
            </a:r>
            <a:r>
              <a:rPr lang="fa-IR" sz="2000" dirty="0" err="1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ارضای</a:t>
            </a:r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محدودیت در قفل ‌های هوشمند به محدودیت‌ </a:t>
            </a:r>
            <a:r>
              <a:rPr lang="fa-IR" sz="2000" dirty="0" err="1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هایی</a:t>
            </a:r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اشاره دارند که باید در فرایند انتخاب و استفاده از رمز عبور، تشخیص هویت، و دیگر ویژگی‌ های امنیتی مرتبط با قفل هوشمند رعایت شوند. در زیر چند مسئله مرتبط با </a:t>
            </a:r>
            <a:r>
              <a:rPr lang="fa-IR" sz="2000" dirty="0" err="1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ارضای</a:t>
            </a:r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محدودیت در قفل‌ های هوشمند آورده شده است:</a:t>
            </a:r>
          </a:p>
          <a:p>
            <a:pPr algn="r" rtl="1"/>
            <a:endParaRPr lang="fa-IR" sz="20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000" dirty="0">
                <a:solidFill>
                  <a:schemeClr val="bg1"/>
                </a:solidFill>
                <a:highlight>
                  <a:srgbClr val="FF0000"/>
                </a:highlight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پیچیدگی رمز عبور:</a:t>
            </a: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محدودیت: تعیین پیچیدگی </a:t>
            </a:r>
            <a:r>
              <a:rPr lang="fa-IR" sz="2000" dirty="0" err="1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حداقلی</a:t>
            </a:r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برای رمز عبور، از جمله استفاده از حروف بزرگ و کوچک، اعداد، و نمادها.</a:t>
            </a: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راه حل: اطمینان از اینکه کاربران رمز عبور های قوی و مقاوم برای حملات باشند.</a:t>
            </a:r>
          </a:p>
          <a:p>
            <a:pPr algn="r" rtl="1"/>
            <a:endParaRPr lang="fa-IR" sz="20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000" dirty="0">
                <a:solidFill>
                  <a:schemeClr val="bg1"/>
                </a:solidFill>
                <a:highlight>
                  <a:srgbClr val="FF0000"/>
                </a:highlight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مدیریت دسترسی:</a:t>
            </a: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محدودیت: تعیین دقیق </a:t>
            </a:r>
            <a:r>
              <a:rPr lang="fa-IR" sz="2000" dirty="0" err="1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دسترسی‌ها</a:t>
            </a:r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و مجوزهای مرتبط با هر کاربر یا دستگاه.</a:t>
            </a: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راه حل: ایجاد </a:t>
            </a:r>
            <a:r>
              <a:rPr lang="fa-IR" sz="2000" dirty="0" err="1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نقش‌ها</a:t>
            </a:r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و مجوزهای مناسب برای مدیریت دسترسی به اطلاعات و عملیات مختلف.</a:t>
            </a:r>
          </a:p>
          <a:p>
            <a:pPr algn="r" rtl="1"/>
            <a:endParaRPr lang="fa-IR" sz="20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000" dirty="0">
                <a:solidFill>
                  <a:schemeClr val="bg1"/>
                </a:solidFill>
                <a:highlight>
                  <a:srgbClr val="FF0000"/>
                </a:highlight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حفاظت از اطلاعات شخصی:</a:t>
            </a: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محدودیت: حفظ حریم خصوصی اطلاعات شخصی مانند </a:t>
            </a:r>
            <a:r>
              <a:rPr lang="fa-IR" sz="2000" dirty="0" err="1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اثرانگشت</a:t>
            </a:r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یا تصویر چهره.</a:t>
            </a: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راه حل: استفاده از </a:t>
            </a:r>
            <a:r>
              <a:rPr lang="fa-IR" sz="2000" dirty="0" err="1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الگوریتم‌ها</a:t>
            </a:r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و </a:t>
            </a:r>
            <a:r>
              <a:rPr lang="fa-IR" sz="2000" dirty="0" err="1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فناوری‌های</a:t>
            </a:r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امنیتی جهت محافظت از اطلاعات شخصی.</a:t>
            </a:r>
          </a:p>
          <a:p>
            <a:pPr algn="r" rtl="1"/>
            <a:endParaRPr lang="fa-IR" sz="20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000" dirty="0">
                <a:solidFill>
                  <a:schemeClr val="bg1"/>
                </a:solidFill>
                <a:highlight>
                  <a:srgbClr val="FF0000"/>
                </a:highlight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حفاظت در برابر حملات فیزیکی:</a:t>
            </a: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محدودیت: مقاومت قفل در برابر حملات فیزیکی مانند </a:t>
            </a:r>
            <a:r>
              <a:rPr lang="fa-IR" sz="2000" dirty="0" err="1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تلاش‌های</a:t>
            </a:r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نیرویی برای باز کردن قفل.</a:t>
            </a: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راه حل: استفاده از مواد مقاوم، ساختار ایمن، و </a:t>
            </a:r>
            <a:r>
              <a:rPr lang="fa-IR" sz="2000" dirty="0" err="1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سیستم‌های</a:t>
            </a:r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هشدار و نظارت.</a:t>
            </a:r>
          </a:p>
        </p:txBody>
      </p:sp>
    </p:spTree>
    <p:extLst>
      <p:ext uri="{BB962C8B-B14F-4D97-AF65-F5344CB8AC3E}">
        <p14:creationId xmlns:p14="http://schemas.microsoft.com/office/powerpoint/2010/main" val="107192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2EE9384E-4BCF-1ED1-7811-246DF7697432}"/>
              </a:ext>
            </a:extLst>
          </p:cNvPr>
          <p:cNvSpPr/>
          <p:nvPr/>
        </p:nvSpPr>
        <p:spPr>
          <a:xfrm>
            <a:off x="7156576" y="7613189"/>
            <a:ext cx="3172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Barlow" pitchFamily="34" charset="0"/>
              </a:rPr>
              <a:t>14</a:t>
            </a:r>
            <a:endParaRPr lang="en-US" sz="2187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C793C4F8-ACF4-79AD-7D34-131EB080ADD3}"/>
              </a:ext>
            </a:extLst>
          </p:cNvPr>
          <p:cNvSpPr/>
          <p:nvPr/>
        </p:nvSpPr>
        <p:spPr>
          <a:xfrm>
            <a:off x="8292663" y="407472"/>
            <a:ext cx="56913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fa-IR" sz="4000" b="1" dirty="0">
                <a:solidFill>
                  <a:srgbClr val="FFFFF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مسائل </a:t>
            </a:r>
            <a:r>
              <a:rPr lang="fa-IR" sz="4000" b="1" dirty="0" err="1">
                <a:solidFill>
                  <a:srgbClr val="FFFFF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ارضای</a:t>
            </a:r>
            <a:r>
              <a:rPr lang="fa-IR" sz="4000" b="1" dirty="0">
                <a:solidFill>
                  <a:srgbClr val="FFFFF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محدودیت 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2BFC15B5-3E4E-2079-5132-5CDE936393F3}"/>
              </a:ext>
            </a:extLst>
          </p:cNvPr>
          <p:cNvSpPr/>
          <p:nvPr/>
        </p:nvSpPr>
        <p:spPr>
          <a:xfrm>
            <a:off x="7156576" y="1593081"/>
            <a:ext cx="6625803" cy="1663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rtl="1"/>
            <a:endParaRPr lang="en-US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  <a:p>
            <a:pPr algn="r" rtl="1"/>
            <a:endParaRPr lang="en-US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4EC6B465-FB2E-0919-A976-592DB6F16DDD}"/>
              </a:ext>
            </a:extLst>
          </p:cNvPr>
          <p:cNvSpPr/>
          <p:nvPr/>
        </p:nvSpPr>
        <p:spPr>
          <a:xfrm>
            <a:off x="530773" y="3183198"/>
            <a:ext cx="7761890" cy="225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US" sz="2000" b="0" dirty="0">
              <a:solidFill>
                <a:srgbClr val="E6EDF3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2F209-6636-44BC-B16F-E76F62D582D1}"/>
              </a:ext>
            </a:extLst>
          </p:cNvPr>
          <p:cNvSpPr txBox="1"/>
          <p:nvPr/>
        </p:nvSpPr>
        <p:spPr>
          <a:xfrm>
            <a:off x="-2" y="1593081"/>
            <a:ext cx="139840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  <a:highlight>
                  <a:srgbClr val="FF0000"/>
                </a:highlight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مدیریت تلاش ‌های ناموفق:</a:t>
            </a: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محدودیت: تعداد تلاش ‌های ناموفق برای ورود به سیستم.</a:t>
            </a: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راه حل: اعمال محدودیت ‌های موقت برای حساب‌ </a:t>
            </a:r>
            <a:r>
              <a:rPr lang="fa-IR" sz="2000" dirty="0" err="1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هایی</a:t>
            </a:r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که تعداد تلاش ‌های ناموفق زیادی داشته‌ </a:t>
            </a:r>
            <a:r>
              <a:rPr lang="fa-IR" sz="2000" dirty="0" err="1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اند</a:t>
            </a:r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، و یا ارسال هشدار به مالکان.</a:t>
            </a:r>
          </a:p>
          <a:p>
            <a:pPr algn="r" rtl="1"/>
            <a:endParaRPr lang="fa-IR" sz="2000" dirty="0">
              <a:solidFill>
                <a:schemeClr val="bg1"/>
              </a:solidFill>
              <a:highlight>
                <a:srgbClr val="FF0000"/>
              </a:highlight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000" dirty="0">
                <a:solidFill>
                  <a:schemeClr val="bg1"/>
                </a:solidFill>
                <a:highlight>
                  <a:srgbClr val="FF0000"/>
                </a:highlight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تغییر رمز عبور دوره‌ ای:</a:t>
            </a: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محدودیت: تعیین زمان ‌های دوره ‌ای برای تغییر رمز عبور.</a:t>
            </a: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راه حل: الگو ها و قوانین منظم برای تغییر رمز عبور را تعیین کرده و به کاربران یادآوری کنید.</a:t>
            </a:r>
          </a:p>
          <a:p>
            <a:pPr algn="r" rtl="1"/>
            <a:endParaRPr lang="fa-IR" sz="20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000" dirty="0">
                <a:solidFill>
                  <a:schemeClr val="bg1"/>
                </a:solidFill>
                <a:highlight>
                  <a:srgbClr val="FF0000"/>
                </a:highlight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حفاظت در برابر حملات نفوذ:</a:t>
            </a: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محدودیت: محافظت در برابر حملات نفوذ به سیستم هوشمند.</a:t>
            </a: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راه حل: استفاده از </a:t>
            </a:r>
            <a:r>
              <a:rPr lang="fa-IR" sz="2000" dirty="0" err="1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فایروال</a:t>
            </a:r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، تشخیص نفوذ، به ‌</a:t>
            </a:r>
            <a:r>
              <a:rPr lang="fa-IR" sz="2000" dirty="0" err="1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روزرسانی</a:t>
            </a:r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نرم ‌افزارها، و امکانات امنیتی پیشرفته.</a:t>
            </a:r>
          </a:p>
          <a:p>
            <a:pPr algn="r" rtl="1"/>
            <a:endParaRPr lang="fa-IR" sz="20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000" dirty="0">
                <a:solidFill>
                  <a:schemeClr val="bg1"/>
                </a:solidFill>
                <a:highlight>
                  <a:srgbClr val="FF0000"/>
                </a:highlight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قابلیت برخورد با فرامین دور زدن امنیتی:</a:t>
            </a: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محدودیت: اطمینان از اینکه قفل هوشمند قابلیت مقاومت در برابر تلاش ‌های دور زدن امنیتی را دارد.</a:t>
            </a: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راه حل: آزمایش مستمر قفل در برابر روش ‌های مختلف حمله و به‌ </a:t>
            </a:r>
            <a:r>
              <a:rPr lang="fa-IR" sz="2000" dirty="0" err="1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روزرسانی</a:t>
            </a:r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نرم ‌افزار و سخت ‌افزار به منظور افزایش مقاومت.</a:t>
            </a: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توجه به این مسائل و اعمال بهترین شیوه ‌های امنیتی می ‌تواند به افزایش امنیت قفل هوشمند و جلوگیری از حملات مختلف کمک کند</a:t>
            </a:r>
            <a:endParaRPr lang="en-US" sz="20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endParaRPr lang="fa-IR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0661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38209" y="1006971"/>
            <a:ext cx="77510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5468"/>
              </a:lnSpc>
            </a:pPr>
            <a:r>
              <a:rPr lang="fa-IR" sz="3600" b="1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جستجوی عقبگرد قفل های هوشمند</a:t>
            </a:r>
          </a:p>
        </p:txBody>
      </p:sp>
      <p:sp>
        <p:nvSpPr>
          <p:cNvPr id="10" name="Text 6"/>
          <p:cNvSpPr/>
          <p:nvPr/>
        </p:nvSpPr>
        <p:spPr>
          <a:xfrm>
            <a:off x="6406992" y="2658567"/>
            <a:ext cx="2644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2734"/>
              </a:lnSpc>
            </a:pPr>
            <a:endParaRPr lang="en-US" sz="2187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1" name="Text 7"/>
          <p:cNvSpPr/>
          <p:nvPr/>
        </p:nvSpPr>
        <p:spPr>
          <a:xfrm>
            <a:off x="1323260" y="3143082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2799"/>
              </a:lnSpc>
            </a:pPr>
            <a:endParaRPr lang="en-US" sz="1750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6829188" y="42383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2734"/>
              </a:lnSpc>
            </a:pPr>
            <a:endParaRPr lang="en-US" sz="2187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1381540" y="4728176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5" algn="r">
              <a:lnSpc>
                <a:spcPts val="2799"/>
              </a:lnSpc>
            </a:pPr>
            <a:r>
              <a:rPr lang="en-US" sz="1750" dirty="0">
                <a:solidFill>
                  <a:srgbClr val="E5E0DF"/>
                </a:solidFill>
                <a:latin typeface="IRAN SansMobileNoEn" panose="020B0506030804020204" pitchFamily="34" charset="-78"/>
                <a:ea typeface="Barlow" pitchFamily="34" charset="-122"/>
                <a:cs typeface="IRAN SansMobileNoEn" panose="020B0506030804020204" pitchFamily="34" charset="-78"/>
              </a:rPr>
              <a:t>.</a:t>
            </a:r>
            <a:endParaRPr lang="en-US" sz="1750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6448902" y="5760507"/>
            <a:ext cx="2560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endParaRPr lang="en-US" sz="2187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394139" y="1970329"/>
            <a:ext cx="10452538" cy="55708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rtl="1"/>
            <a:r>
              <a:rPr lang="fa-IR" sz="20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جستجوی عقب‌گرد یا </a:t>
            </a:r>
            <a:r>
              <a:rPr lang="en-US" sz="2000" b="0" i="0" dirty="0">
                <a:solidFill>
                  <a:schemeClr val="bg1"/>
                </a:solidFill>
                <a:effectLst/>
                <a:cs typeface="IRAN SansMobileNoEn" panose="020B0506030804020204" pitchFamily="34" charset="-78"/>
              </a:rPr>
              <a:t>Backtracking Search </a:t>
            </a:r>
            <a:r>
              <a:rPr lang="fa-IR" sz="2000" b="0" i="0" dirty="0">
                <a:solidFill>
                  <a:schemeClr val="bg1"/>
                </a:solidFill>
                <a:effectLst/>
                <a:cs typeface="IRAN SansMobileNoEn" panose="020B0506030804020204" pitchFamily="34" charset="-78"/>
              </a:rPr>
              <a:t> </a:t>
            </a:r>
            <a:r>
              <a:rPr lang="fa-IR" sz="20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یک الگوریتم جستجوی سطح اولیه است که درخت جستجو </a:t>
            </a:r>
            <a:endParaRPr lang="en-US" sz="20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0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را به صورت بازگشتی می‌پیماید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</a:t>
            </a:r>
            <a:r>
              <a:rPr lang="fa-IR" sz="20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تا به جستجوی موفق برسد یا تا تمام مسیرهای ممکن را بررسی کند. </a:t>
            </a:r>
          </a:p>
          <a:p>
            <a:pPr algn="r" rtl="1"/>
            <a:r>
              <a:rPr lang="fa-IR" sz="20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این الگوریتم معمولاً در مسائلی با فضای حالت زیاد یا درخت جستجو پیچیده مورد استفاده قرار می‌گیرد.</a:t>
            </a:r>
            <a:endParaRPr lang="en-US" sz="20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endParaRPr lang="fa-IR" sz="20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0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در مورد قفل هوشمند، می‌توانیم جستجوی عقب‌گرد را به شکل زیر مدل کنید:</a:t>
            </a:r>
          </a:p>
          <a:p>
            <a:pPr algn="r" rtl="1"/>
            <a:endParaRPr lang="fa-IR" sz="20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000" b="1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حالت اولیه (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(</a:t>
            </a:r>
            <a:r>
              <a:rPr lang="en-US" sz="2000" b="1" i="0" dirty="0">
                <a:solidFill>
                  <a:schemeClr val="bg1"/>
                </a:solidFill>
                <a:effectLst/>
                <a:cs typeface="IRAN SansMobileNoEn" panose="020B0506030804020204" pitchFamily="34" charset="-78"/>
              </a:rPr>
              <a:t>Initial Stat</a:t>
            </a:r>
            <a:r>
              <a:rPr lang="en-US" sz="2000" b="1" dirty="0">
                <a:solidFill>
                  <a:schemeClr val="bg1"/>
                </a:solidFill>
                <a:cs typeface="IRAN SansMobileNoEn" panose="020B0506030804020204" pitchFamily="34" charset="-78"/>
              </a:rPr>
              <a:t>e</a:t>
            </a:r>
            <a:endParaRPr lang="en-US" sz="2000" b="0" i="0" dirty="0">
              <a:solidFill>
                <a:schemeClr val="bg1"/>
              </a:solidFill>
              <a:effectLst/>
              <a:cs typeface="IRAN SansMobileNoEn" panose="020B0506030804020204" pitchFamily="34" charset="-78"/>
            </a:endParaRPr>
          </a:p>
          <a:p>
            <a:pPr algn="r" rtl="1"/>
            <a:r>
              <a:rPr lang="en-US" sz="20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  </a:t>
            </a:r>
            <a:r>
              <a:rPr lang="fa-IR" sz="20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تعیین حالت اولیه، به عنوان شروع جستجو. </a:t>
            </a:r>
          </a:p>
          <a:p>
            <a:pPr algn="r" rtl="1"/>
            <a:r>
              <a:rPr lang="en-US" sz="20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  </a:t>
            </a:r>
            <a:r>
              <a:rPr lang="fa-IR" sz="20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این حالت می‌تواند نشان دهنده وضعیت فعلی قفل هوشمند باشد، مثلاً قفل بسته و درب بسته است.</a:t>
            </a:r>
          </a:p>
          <a:p>
            <a:pPr algn="r" rtl="1"/>
            <a:endParaRPr lang="fa-IR" sz="20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endParaRPr lang="fa-IR" sz="20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000" b="1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شرایط هدف  </a:t>
            </a:r>
            <a:r>
              <a:rPr lang="en-US" sz="2000" b="1" i="0" dirty="0">
                <a:solidFill>
                  <a:schemeClr val="bg1"/>
                </a:solidFill>
                <a:effectLst/>
                <a:cs typeface="IRAN SansMobileNoEn" panose="020B0506030804020204" pitchFamily="34" charset="-78"/>
              </a:rPr>
              <a:t>Goal Conditions)</a:t>
            </a:r>
            <a:r>
              <a:rPr lang="fa-IR" sz="2000" b="1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)</a:t>
            </a:r>
          </a:p>
          <a:p>
            <a:pPr algn="r" rtl="1"/>
            <a:r>
              <a:rPr lang="en-US" sz="20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 </a:t>
            </a:r>
            <a:r>
              <a:rPr lang="fa-IR" sz="20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تعیین شرایط هدف. در اینجا، یک شرط هدف ممکن است مربوط به یافتن تنظیمات معینی برای قفل </a:t>
            </a:r>
            <a:endParaRPr lang="en-US" sz="20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en-US" sz="20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 </a:t>
            </a:r>
            <a:r>
              <a:rPr lang="fa-IR" sz="20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هوشمند باشد، مثلاً باز کردن قفل با یک رمز صحیح.</a:t>
            </a:r>
          </a:p>
          <a:p>
            <a:pPr algn="r" rtl="1"/>
            <a:endParaRPr lang="fa-IR" sz="20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endParaRPr lang="fa-IR" sz="20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endParaRPr lang="fa-IR" sz="20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endParaRPr lang="fa-IR" sz="20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endParaRPr lang="en-US" sz="20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3900C9B5-6787-CAEA-AA2F-638BF3D72947}"/>
              </a:ext>
            </a:extLst>
          </p:cNvPr>
          <p:cNvSpPr/>
          <p:nvPr/>
        </p:nvSpPr>
        <p:spPr>
          <a:xfrm>
            <a:off x="5628291" y="7532935"/>
            <a:ext cx="47445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</a:rPr>
              <a:t>15</a:t>
            </a:r>
            <a:endParaRPr lang="fa-IR" sz="2187" b="1" dirty="0">
              <a:solidFill>
                <a:srgbClr val="E5E0DF"/>
              </a:solidFill>
              <a:latin typeface="Barlow" pitchFamily="34" charset="0"/>
            </a:endParaRPr>
          </a:p>
          <a:p>
            <a:pPr marL="0" indent="0" algn="r" rtl="1">
              <a:lnSpc>
                <a:spcPts val="2734"/>
              </a:lnSpc>
              <a:buNone/>
            </a:pPr>
            <a:endParaRPr lang="fa-IR" sz="2187" b="1" dirty="0">
              <a:solidFill>
                <a:srgbClr val="E5E0DF"/>
              </a:solidFill>
              <a:latin typeface="Barlow" pitchFamily="34" charset="0"/>
            </a:endParaRPr>
          </a:p>
          <a:p>
            <a:pPr marL="0" indent="0" algn="r" rtl="1">
              <a:lnSpc>
                <a:spcPts val="2734"/>
              </a:lnSpc>
              <a:buNone/>
            </a:pP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1997575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38209" y="1006971"/>
            <a:ext cx="77510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5468"/>
              </a:lnSpc>
            </a:pPr>
            <a:r>
              <a:rPr lang="fa-IR" sz="3600" b="1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جستجوی عقبگرد قفل های هوشمند</a:t>
            </a:r>
          </a:p>
        </p:txBody>
      </p:sp>
      <p:sp>
        <p:nvSpPr>
          <p:cNvPr id="10" name="Text 6"/>
          <p:cNvSpPr/>
          <p:nvPr/>
        </p:nvSpPr>
        <p:spPr>
          <a:xfrm>
            <a:off x="6406992" y="2658567"/>
            <a:ext cx="2644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2734"/>
              </a:lnSpc>
            </a:pPr>
            <a:endParaRPr lang="en-US" sz="2187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1" name="Text 7"/>
          <p:cNvSpPr/>
          <p:nvPr/>
        </p:nvSpPr>
        <p:spPr>
          <a:xfrm>
            <a:off x="1323260" y="3143082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2799"/>
              </a:lnSpc>
            </a:pPr>
            <a:endParaRPr lang="en-US" sz="1750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6829188" y="42383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2734"/>
              </a:lnSpc>
            </a:pPr>
            <a:endParaRPr lang="en-US" sz="2187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1381540" y="4728176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5" algn="r">
              <a:lnSpc>
                <a:spcPts val="2799"/>
              </a:lnSpc>
            </a:pPr>
            <a:r>
              <a:rPr lang="en-US" sz="1750" dirty="0">
                <a:solidFill>
                  <a:srgbClr val="E5E0DF"/>
                </a:solidFill>
                <a:latin typeface="IRAN SansMobileNoEn" panose="020B0506030804020204" pitchFamily="34" charset="-78"/>
                <a:ea typeface="Barlow" pitchFamily="34" charset="-122"/>
                <a:cs typeface="IRAN SansMobileNoEn" panose="020B0506030804020204" pitchFamily="34" charset="-78"/>
              </a:rPr>
              <a:t>.</a:t>
            </a:r>
            <a:endParaRPr lang="en-US" sz="1750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6448902" y="5760507"/>
            <a:ext cx="2560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endParaRPr lang="en-US" sz="2187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394139" y="1970329"/>
            <a:ext cx="10452538" cy="55708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rtl="1"/>
            <a:r>
              <a:rPr lang="fa-IR" sz="2000" b="1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عملیات مجاز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</a:t>
            </a:r>
            <a:r>
              <a:rPr lang="fa-IR" sz="2000" b="1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(</a:t>
            </a:r>
            <a:r>
              <a:rPr lang="en-US" sz="2000" b="1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(</a:t>
            </a:r>
            <a:r>
              <a:rPr lang="en-US" sz="2000" b="1" i="0" dirty="0">
                <a:solidFill>
                  <a:schemeClr val="bg1"/>
                </a:solidFill>
                <a:effectLst/>
                <a:cs typeface="IRAN SansMobileNoEn" panose="020B0506030804020204" pitchFamily="34" charset="-78"/>
              </a:rPr>
              <a:t>Legal Actions</a:t>
            </a:r>
            <a:endParaRPr lang="en-US" sz="20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lvl="1" algn="r" rtl="1"/>
            <a:r>
              <a:rPr lang="fa-IR" sz="20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تعیین عملیات مجاز در هر حالت. برای مثال، تنظیمات مختلف قفل یا درب را تغییر دادن.</a:t>
            </a:r>
            <a:endParaRPr lang="en-US" sz="20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lvl="1" algn="r" rtl="1"/>
            <a:endParaRPr lang="en-US" sz="20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lvl="1" algn="r" rtl="1"/>
            <a:endParaRPr lang="en-US" sz="20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000" b="1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تابع ارزیابی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</a:t>
            </a:r>
            <a:r>
              <a:rPr lang="fa-IR" sz="2000" b="1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(</a:t>
            </a:r>
            <a:r>
              <a:rPr lang="en-US" sz="2000" b="1" i="0" dirty="0">
                <a:solidFill>
                  <a:schemeClr val="bg1"/>
                </a:solidFill>
                <a:effectLst/>
                <a:cs typeface="IRAN SansMobileNoEn" panose="020B0506030804020204" pitchFamily="34" charset="-78"/>
              </a:rPr>
              <a:t>Evaluation Function</a:t>
            </a:r>
            <a:endParaRPr lang="en-US" sz="2000" b="0" i="0" dirty="0">
              <a:solidFill>
                <a:schemeClr val="bg1"/>
              </a:solidFill>
              <a:effectLst/>
              <a:cs typeface="IRAN SansMobileNoEn" panose="020B0506030804020204" pitchFamily="34" charset="-78"/>
            </a:endParaRPr>
          </a:p>
          <a:p>
            <a:pPr lvl="1" algn="r" rtl="1"/>
            <a:r>
              <a:rPr lang="fa-IR" sz="20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ایجاد تابعی که حالت‌ها را ارزیابی کند و به الگوریتم بگوید کدام حالت بهتر است.</a:t>
            </a:r>
            <a:endParaRPr lang="en-US" sz="20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lvl="1" algn="r" rtl="1"/>
            <a:endParaRPr lang="en-US" sz="20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lvl="1" algn="r" rtl="1"/>
            <a:endParaRPr lang="en-US" sz="20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000" b="1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جستجوی عقب‌گرد:</a:t>
            </a:r>
            <a:endParaRPr lang="fa-IR" sz="20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lvl="1" algn="r" rtl="1"/>
            <a:r>
              <a:rPr lang="fa-IR" sz="20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اجرای الگوریتم جستجوی عقب‌گرد با استفاده از بازگشت و بررسی حالت‌ها و اقدام به تغییر ترکیبات</a:t>
            </a:r>
            <a:endParaRPr lang="en-US" sz="20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lvl="1" algn="r" rtl="1"/>
            <a:r>
              <a:rPr lang="fa-IR" sz="20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تا رسیدن به حالت هدف یا پیدا کردن راه‌حل.</a:t>
            </a:r>
            <a:endParaRPr lang="en-US" sz="20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lvl="1" algn="r" rtl="1"/>
            <a:endParaRPr lang="en-US" sz="20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lvl="1" algn="r" rtl="1"/>
            <a:endParaRPr lang="en-US" sz="20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lvl="1" algn="r" rtl="1"/>
            <a:endParaRPr lang="en-US" sz="20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0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این الگوریتم با بازگشت از عمق اولیه شروع شده و به ازای هر حرکت، اقدام به بررسی حرکات بعدی ممکن</a:t>
            </a:r>
            <a:endParaRPr lang="en-US" sz="20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0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می‌کند. در صورتی که به یک حالت موفق برسد، عملیات جستجو متوقف می‌شود. اگر تمام ترکیبات بررسی</a:t>
            </a:r>
            <a:endParaRPr lang="en-US" sz="20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algn="r" rtl="1"/>
            <a:r>
              <a:rPr lang="fa-IR" sz="20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شوند و راه‌حل پیدا نشود، الگوریتم می‌تواند به حالت‌های قبلی بازگردد و دوباره تلاش کن</a:t>
            </a:r>
          </a:p>
          <a:p>
            <a:pPr algn="r" rtl="1"/>
            <a:endParaRPr lang="en-US" sz="20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3900C9B5-6787-CAEA-AA2F-638BF3D72947}"/>
              </a:ext>
            </a:extLst>
          </p:cNvPr>
          <p:cNvSpPr/>
          <p:nvPr/>
        </p:nvSpPr>
        <p:spPr>
          <a:xfrm>
            <a:off x="5785493" y="7541151"/>
            <a:ext cx="3172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fa-IR" sz="2187" b="1" dirty="0">
              <a:solidFill>
                <a:srgbClr val="E5E0D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ts val="2734"/>
              </a:lnSpc>
              <a:buNone/>
            </a:pPr>
            <a:endParaRPr lang="fa-IR" sz="2187" b="1" dirty="0">
              <a:solidFill>
                <a:srgbClr val="E5E0DF"/>
              </a:solidFill>
              <a:latin typeface="Barlow" pitchFamily="34" charset="0"/>
            </a:endParaRPr>
          </a:p>
          <a:p>
            <a:pPr marL="0" indent="0" algn="r" rtl="1">
              <a:lnSpc>
                <a:spcPts val="2734"/>
              </a:lnSpc>
              <a:buNone/>
            </a:pP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301145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12242152" y="629666"/>
            <a:ext cx="19152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 rtl="1">
              <a:lnSpc>
                <a:spcPts val="5468"/>
              </a:lnSpc>
              <a:buNone/>
            </a:pPr>
            <a:r>
              <a:rPr lang="fa-IR" sz="4374" b="1" dirty="0">
                <a:solidFill>
                  <a:srgbClr val="FFFFFF"/>
                </a:solidFill>
                <a:latin typeface="IRAN SansMobileNoEn" panose="020B0506030804020204" pitchFamily="34" charset="-78"/>
                <a:ea typeface="Barlow" pitchFamily="34" charset="-122"/>
                <a:cs typeface="IRAN SansMobileNoEn" panose="020B0506030804020204" pitchFamily="34" charset="-78"/>
              </a:rPr>
              <a:t>فهرست</a:t>
            </a:r>
            <a:endParaRPr lang="en-US" sz="4374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E332C5-0969-00D6-F9A4-C9AB89BD83BE}"/>
              </a:ext>
            </a:extLst>
          </p:cNvPr>
          <p:cNvGrpSpPr/>
          <p:nvPr/>
        </p:nvGrpSpPr>
        <p:grpSpPr>
          <a:xfrm>
            <a:off x="13390556" y="1874348"/>
            <a:ext cx="499943" cy="499943"/>
            <a:chOff x="2624376" y="2950131"/>
            <a:chExt cx="499943" cy="499943"/>
          </a:xfrm>
        </p:grpSpPr>
        <p:sp>
          <p:nvSpPr>
            <p:cNvPr id="5" name="Shape 2"/>
            <p:cNvSpPr/>
            <p:nvPr/>
          </p:nvSpPr>
          <p:spPr>
            <a:xfrm>
              <a:off x="2624376" y="2950131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790709"/>
            </a:solidFill>
            <a:ln w="13811">
              <a:solidFill>
                <a:srgbClr val="91080B"/>
              </a:solidFill>
              <a:prstDash val="solid"/>
            </a:ln>
          </p:spPr>
        </p:sp>
        <p:sp>
          <p:nvSpPr>
            <p:cNvPr id="6" name="Text 3"/>
            <p:cNvSpPr/>
            <p:nvPr/>
          </p:nvSpPr>
          <p:spPr>
            <a:xfrm>
              <a:off x="2817138" y="2991803"/>
              <a:ext cx="11430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b="1" dirty="0">
                  <a:solidFill>
                    <a:srgbClr val="E5E0DF"/>
                  </a:solidFill>
                  <a:latin typeface="Barlow" pitchFamily="34" charset="0"/>
                  <a:ea typeface="Barlow" pitchFamily="34" charset="-122"/>
                  <a:cs typeface="Barlow" pitchFamily="34" charset="-120"/>
                </a:rPr>
                <a:t>1</a:t>
              </a:r>
              <a:endParaRPr lang="en-US" sz="2624" dirty="0"/>
            </a:p>
          </p:txBody>
        </p:sp>
      </p:grpSp>
      <p:sp>
        <p:nvSpPr>
          <p:cNvPr id="11" name="Text 8"/>
          <p:cNvSpPr/>
          <p:nvPr/>
        </p:nvSpPr>
        <p:spPr>
          <a:xfrm>
            <a:off x="10975731" y="279928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راهکارهای امنیتی قفل های هوشمند</a:t>
            </a:r>
            <a:endParaRPr lang="en-US" sz="2187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7577138" y="501050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8" name="Shape 2">
            <a:extLst>
              <a:ext uri="{FF2B5EF4-FFF2-40B4-BE49-F238E27FC236}">
                <a16:creationId xmlns:a16="http://schemas.microsoft.com/office/drawing/2014/main" id="{45D600CE-999F-0594-517B-96347B82B15E}"/>
              </a:ext>
            </a:extLst>
          </p:cNvPr>
          <p:cNvSpPr/>
          <p:nvPr/>
        </p:nvSpPr>
        <p:spPr>
          <a:xfrm>
            <a:off x="13390556" y="27643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379DE9B5-86EE-A617-0394-4DA35C5C3F3F}"/>
              </a:ext>
            </a:extLst>
          </p:cNvPr>
          <p:cNvSpPr/>
          <p:nvPr/>
        </p:nvSpPr>
        <p:spPr>
          <a:xfrm>
            <a:off x="13583318" y="2806048"/>
            <a:ext cx="114300" cy="2957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fa-IR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9" name="Shape 2">
            <a:extLst>
              <a:ext uri="{FF2B5EF4-FFF2-40B4-BE49-F238E27FC236}">
                <a16:creationId xmlns:a16="http://schemas.microsoft.com/office/drawing/2014/main" id="{BCB8D3D3-9A34-2BB0-12CF-2A67CE016707}"/>
              </a:ext>
            </a:extLst>
          </p:cNvPr>
          <p:cNvSpPr/>
          <p:nvPr/>
        </p:nvSpPr>
        <p:spPr>
          <a:xfrm>
            <a:off x="13390556" y="36780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3F9DA66C-ED16-7174-B073-8FA93BFC4A3C}"/>
              </a:ext>
            </a:extLst>
          </p:cNvPr>
          <p:cNvSpPr/>
          <p:nvPr/>
        </p:nvSpPr>
        <p:spPr>
          <a:xfrm>
            <a:off x="13583318" y="3719709"/>
            <a:ext cx="114300" cy="2957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fa-IR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24" name="Shape 2">
            <a:extLst>
              <a:ext uri="{FF2B5EF4-FFF2-40B4-BE49-F238E27FC236}">
                <a16:creationId xmlns:a16="http://schemas.microsoft.com/office/drawing/2014/main" id="{EA0ADB42-7808-27C8-6B3A-030EE378B39A}"/>
              </a:ext>
            </a:extLst>
          </p:cNvPr>
          <p:cNvSpPr/>
          <p:nvPr/>
        </p:nvSpPr>
        <p:spPr>
          <a:xfrm>
            <a:off x="13390556" y="458279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37733753-7D46-3DAA-1EB5-899FBB2A5C8C}"/>
              </a:ext>
            </a:extLst>
          </p:cNvPr>
          <p:cNvSpPr/>
          <p:nvPr/>
        </p:nvSpPr>
        <p:spPr>
          <a:xfrm>
            <a:off x="13583318" y="4624469"/>
            <a:ext cx="114300" cy="2957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fa-IR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624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0DE032E0-2F90-1230-2F5A-C8AAEBEE8714}"/>
              </a:ext>
            </a:extLst>
          </p:cNvPr>
          <p:cNvSpPr/>
          <p:nvPr/>
        </p:nvSpPr>
        <p:spPr>
          <a:xfrm>
            <a:off x="10975731" y="37393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معرفی قفل هوشمند مورد نظر</a:t>
            </a:r>
            <a:endParaRPr lang="en-US" sz="2187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BF56E148-1F62-4CF9-DF15-67F5C1435348}"/>
              </a:ext>
            </a:extLst>
          </p:cNvPr>
          <p:cNvSpPr/>
          <p:nvPr/>
        </p:nvSpPr>
        <p:spPr>
          <a:xfrm>
            <a:off x="10975731" y="63979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حسگرهای قفل هوشمند</a:t>
            </a:r>
            <a:endParaRPr lang="en-US" sz="2187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787C36AC-FC6C-ECBC-6280-217F5115495F}"/>
              </a:ext>
            </a:extLst>
          </p:cNvPr>
          <p:cNvSpPr/>
          <p:nvPr/>
        </p:nvSpPr>
        <p:spPr>
          <a:xfrm>
            <a:off x="10968755" y="469488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ویژگی های قفل هوشمند مورد نظر</a:t>
            </a:r>
            <a:endParaRPr lang="en-US" sz="2187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7" name="Shape 2">
            <a:extLst>
              <a:ext uri="{FF2B5EF4-FFF2-40B4-BE49-F238E27FC236}">
                <a16:creationId xmlns:a16="http://schemas.microsoft.com/office/drawing/2014/main" id="{4E4F0E54-9C06-F740-5E77-D634D47D18AD}"/>
              </a:ext>
            </a:extLst>
          </p:cNvPr>
          <p:cNvSpPr/>
          <p:nvPr/>
        </p:nvSpPr>
        <p:spPr>
          <a:xfrm>
            <a:off x="13390556" y="547379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Text 3">
            <a:extLst>
              <a:ext uri="{FF2B5EF4-FFF2-40B4-BE49-F238E27FC236}">
                <a16:creationId xmlns:a16="http://schemas.microsoft.com/office/drawing/2014/main" id="{F1697F7F-609A-EAB5-1FCB-6A329131D114}"/>
              </a:ext>
            </a:extLst>
          </p:cNvPr>
          <p:cNvSpPr/>
          <p:nvPr/>
        </p:nvSpPr>
        <p:spPr>
          <a:xfrm>
            <a:off x="13583318" y="5515469"/>
            <a:ext cx="114300" cy="2957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fa-IR" sz="2624" b="1" dirty="0">
                <a:solidFill>
                  <a:srgbClr val="E5E0DF"/>
                </a:solidFill>
                <a:latin typeface="Barlow" pitchFamily="34" charset="0"/>
              </a:rPr>
              <a:t>5</a:t>
            </a:r>
            <a:endParaRPr lang="en-US" sz="2624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C4202E-8433-D6C4-9A6E-5CF0B676DD11}"/>
              </a:ext>
            </a:extLst>
          </p:cNvPr>
          <p:cNvGrpSpPr/>
          <p:nvPr/>
        </p:nvGrpSpPr>
        <p:grpSpPr>
          <a:xfrm>
            <a:off x="13390496" y="6364797"/>
            <a:ext cx="499943" cy="499943"/>
            <a:chOff x="2624376" y="2950131"/>
            <a:chExt cx="499943" cy="499943"/>
          </a:xfrm>
        </p:grpSpPr>
        <p:sp>
          <p:nvSpPr>
            <p:cNvPr id="51" name="Shape 2">
              <a:extLst>
                <a:ext uri="{FF2B5EF4-FFF2-40B4-BE49-F238E27FC236}">
                  <a16:creationId xmlns:a16="http://schemas.microsoft.com/office/drawing/2014/main" id="{4C1E58D3-F739-C693-50E7-14BE5289F306}"/>
                </a:ext>
              </a:extLst>
            </p:cNvPr>
            <p:cNvSpPr/>
            <p:nvPr/>
          </p:nvSpPr>
          <p:spPr>
            <a:xfrm>
              <a:off x="2624376" y="2950131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790709"/>
            </a:solidFill>
            <a:ln w="13811">
              <a:solidFill>
                <a:srgbClr val="91080B"/>
              </a:solidFill>
              <a:prstDash val="solid"/>
            </a:ln>
          </p:spPr>
        </p:sp>
        <p:sp>
          <p:nvSpPr>
            <p:cNvPr id="52" name="Text 3">
              <a:extLst>
                <a:ext uri="{FF2B5EF4-FFF2-40B4-BE49-F238E27FC236}">
                  <a16:creationId xmlns:a16="http://schemas.microsoft.com/office/drawing/2014/main" id="{4557CC7B-BB86-7104-1586-A2913DF6DCCC}"/>
                </a:ext>
              </a:extLst>
            </p:cNvPr>
            <p:cNvSpPr/>
            <p:nvPr/>
          </p:nvSpPr>
          <p:spPr>
            <a:xfrm>
              <a:off x="2817138" y="2991803"/>
              <a:ext cx="11430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fa-IR" sz="2624" b="1" dirty="0">
                  <a:solidFill>
                    <a:srgbClr val="E5E0DF"/>
                  </a:solidFill>
                  <a:latin typeface="Barlow" pitchFamily="34" charset="0"/>
                </a:rPr>
                <a:t>6</a:t>
              </a:r>
              <a:endParaRPr lang="en-US" sz="2624" dirty="0"/>
            </a:p>
          </p:txBody>
        </p:sp>
      </p:grpSp>
      <p:sp>
        <p:nvSpPr>
          <p:cNvPr id="53" name="Text 8">
            <a:extLst>
              <a:ext uri="{FF2B5EF4-FFF2-40B4-BE49-F238E27FC236}">
                <a16:creationId xmlns:a16="http://schemas.microsoft.com/office/drawing/2014/main" id="{54E22A61-4804-7B0A-519B-383F6E986519}"/>
              </a:ext>
            </a:extLst>
          </p:cNvPr>
          <p:cNvSpPr/>
          <p:nvPr/>
        </p:nvSpPr>
        <p:spPr>
          <a:xfrm>
            <a:off x="10968755" y="551546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</a:t>
            </a:r>
            <a:r>
              <a:rPr lang="en-US" sz="2187" b="1" dirty="0">
                <a:solidFill>
                  <a:srgbClr val="E5E0DF"/>
                </a:solidFill>
                <a:cs typeface="IRAN SansMobileNoEn" panose="020B0506030804020204" pitchFamily="34" charset="-78"/>
              </a:rPr>
              <a:t>PEAS</a:t>
            </a:r>
            <a:r>
              <a:rPr lang="fa-IR" sz="2187" b="1" dirty="0">
                <a:solidFill>
                  <a:srgbClr val="E5E0D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قفل هوشمند</a:t>
            </a:r>
            <a:endParaRPr lang="en-US" sz="2187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56" name="Text 8">
            <a:extLst>
              <a:ext uri="{FF2B5EF4-FFF2-40B4-BE49-F238E27FC236}">
                <a16:creationId xmlns:a16="http://schemas.microsoft.com/office/drawing/2014/main" id="{7C54EECC-3517-BE81-AB1A-A9CB466842B0}"/>
              </a:ext>
            </a:extLst>
          </p:cNvPr>
          <p:cNvSpPr/>
          <p:nvPr/>
        </p:nvSpPr>
        <p:spPr>
          <a:xfrm>
            <a:off x="10986136" y="191678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معرفی قفل های هوشمند</a:t>
            </a:r>
            <a:endParaRPr lang="en-US" sz="2187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98937" y="1006971"/>
            <a:ext cx="6690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5468"/>
              </a:lnSpc>
            </a:pPr>
            <a:r>
              <a:rPr lang="fa-IR" sz="32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بهبود جستجو برای قفل های هوشمند</a:t>
            </a:r>
            <a:endParaRPr lang="en-US" sz="32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6" name="Shape 2"/>
          <p:cNvSpPr/>
          <p:nvPr/>
        </p:nvSpPr>
        <p:spPr>
          <a:xfrm>
            <a:off x="9659304" y="2408418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91080B"/>
          </a:solidFill>
          <a:ln/>
        </p:spPr>
      </p:sp>
      <p:sp>
        <p:nvSpPr>
          <p:cNvPr id="8" name="Shape 4"/>
          <p:cNvSpPr/>
          <p:nvPr/>
        </p:nvSpPr>
        <p:spPr>
          <a:xfrm>
            <a:off x="9431597" y="27083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9624359" y="2749987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5912069" y="2649909"/>
            <a:ext cx="3139063" cy="3558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2734"/>
              </a:lnSpc>
            </a:pPr>
            <a:r>
              <a:rPr lang="fa-IR" sz="2400" b="1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الگوریتم‌های بهینه‌سازی:</a:t>
            </a:r>
            <a:endParaRPr lang="en-US" sz="2187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1" name="Text 7"/>
          <p:cNvSpPr/>
          <p:nvPr/>
        </p:nvSpPr>
        <p:spPr>
          <a:xfrm>
            <a:off x="133229" y="3084781"/>
            <a:ext cx="9263303" cy="413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 rtl="1">
              <a:lnSpc>
                <a:spcPts val="2799"/>
              </a:lnSpc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استفاده از الگوریتم‌های بهینه‌سازی مانند الگوریتم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A* </a:t>
            </a: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که همزمان با استفاده از اطلاعات هوشمندانه (</a:t>
            </a:r>
            <a:r>
              <a:rPr lang="en-US" sz="1600" b="0" i="0" dirty="0">
                <a:solidFill>
                  <a:schemeClr val="bg1"/>
                </a:solidFill>
                <a:effectLst/>
                <a:cs typeface="IRAN SansMobileNoEn" panose="020B0506030804020204" pitchFamily="34" charset="-78"/>
              </a:rPr>
              <a:t>heuristic</a:t>
            </a:r>
            <a:r>
              <a:rPr lang="fa-IR" sz="16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)</a:t>
            </a:r>
            <a:endParaRPr lang="fa-IR" sz="16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lvl="1" algn="r" rtl="1">
              <a:lnSpc>
                <a:spcPts val="2799"/>
              </a:lnSpc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به دنبال بهینه‌ترین مسیر می‌گردند</a:t>
            </a:r>
            <a:r>
              <a:rPr lang="fa-IR" sz="16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  <a:endParaRPr lang="en-US" sz="175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9431597" y="42106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590069" y="425231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829188" y="42383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2734"/>
              </a:lnSpc>
            </a:pPr>
            <a:r>
              <a:rPr lang="fa-IR" sz="2400" b="1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ترکیب الگوریتم‌ها:</a:t>
            </a:r>
            <a:endParaRPr lang="en-US" sz="2187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3168869" y="4731116"/>
            <a:ext cx="8103476" cy="536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5" algn="r" rtl="1">
              <a:lnSpc>
                <a:spcPts val="2799"/>
              </a:lnSpc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ترکیب جستجوهای ناآگاهانه با جستجوهای آگاهانه بر اساس شرایط مسئله خاص، به منظور بهبود سرعت</a:t>
            </a:r>
            <a:endParaRPr lang="en-US" sz="16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lvl="5" algn="r" rtl="1">
              <a:lnSpc>
                <a:spcPts val="2799"/>
              </a:lnSpc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یا بهینه‌تر کردن جستجو.</a:t>
            </a:r>
            <a:endParaRPr lang="en-US" sz="175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8" name="Shape 14"/>
          <p:cNvSpPr/>
          <p:nvPr/>
        </p:nvSpPr>
        <p:spPr>
          <a:xfrm>
            <a:off x="9431597" y="57129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9593879" y="575464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448902" y="5760507"/>
            <a:ext cx="2560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400" b="1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استفاده از حافظه ذخیره‌سازی</a:t>
            </a:r>
            <a:endParaRPr lang="en-US" sz="2187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1323260" y="6237184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ذخیره اطلاعات حالت‌های قبلی و مسیرهای پیشین در یک حافظه ذخیره‌سازی (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(</a:t>
            </a:r>
            <a:r>
              <a:rPr lang="en-US" sz="1600" b="0" i="0" dirty="0">
                <a:solidFill>
                  <a:schemeClr val="bg1"/>
                </a:solidFill>
                <a:effectLst/>
                <a:cs typeface="IRAN SansMobileNoEn" panose="020B0506030804020204" pitchFamily="34" charset="-78"/>
              </a:rPr>
              <a:t>Memory </a:t>
            </a: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به منظور جلوگیری </a:t>
            </a:r>
            <a:endParaRPr lang="en-US" sz="16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marL="0" indent="0" algn="r" rtl="1">
              <a:lnSpc>
                <a:spcPts val="2799"/>
              </a:lnSpc>
              <a:buNone/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از بررسی مجدد حالت‌های تکرار</a:t>
            </a:r>
            <a:r>
              <a:rPr lang="en-US" sz="1750" dirty="0">
                <a:solidFill>
                  <a:schemeClr val="bg1"/>
                </a:solidFill>
                <a:latin typeface="IRAN SansMobileNoEn" panose="020B0506030804020204" pitchFamily="34" charset="-78"/>
                <a:ea typeface="Barlow" pitchFamily="34" charset="-122"/>
                <a:cs typeface="IRAN SansMobileNoEn" panose="020B0506030804020204" pitchFamily="34" charset="-78"/>
              </a:rPr>
              <a:t>.</a:t>
            </a:r>
            <a:endParaRPr lang="en-US" sz="175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3900C9B5-6787-CAEA-AA2F-638BF3D72947}"/>
              </a:ext>
            </a:extLst>
          </p:cNvPr>
          <p:cNvSpPr/>
          <p:nvPr/>
        </p:nvSpPr>
        <p:spPr>
          <a:xfrm>
            <a:off x="5785493" y="7541151"/>
            <a:ext cx="3172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</a:rPr>
              <a:t>17</a:t>
            </a: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536246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98937" y="1006971"/>
            <a:ext cx="6690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5468"/>
              </a:lnSpc>
            </a:pPr>
            <a:r>
              <a:rPr lang="fa-IR" sz="32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بهبود جستجو برای قفل های هوشمند</a:t>
            </a:r>
            <a:endParaRPr lang="en-US" sz="32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6" name="Shape 2"/>
          <p:cNvSpPr/>
          <p:nvPr/>
        </p:nvSpPr>
        <p:spPr>
          <a:xfrm>
            <a:off x="9659304" y="2408418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91080B"/>
          </a:solidFill>
          <a:ln/>
        </p:spPr>
      </p:sp>
      <p:sp>
        <p:nvSpPr>
          <p:cNvPr id="8" name="Shape 4"/>
          <p:cNvSpPr/>
          <p:nvPr/>
        </p:nvSpPr>
        <p:spPr>
          <a:xfrm>
            <a:off x="9431597" y="27083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9624359" y="2749987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</a:rPr>
              <a:t>4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5912069" y="2649909"/>
            <a:ext cx="3139063" cy="3558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2734"/>
              </a:lnSpc>
            </a:pPr>
            <a:r>
              <a:rPr lang="fa-IR" sz="2400" b="1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تعیین دقیق تر حالت هدف</a:t>
            </a:r>
            <a:endParaRPr lang="en-US" sz="2187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1" name="Text 7"/>
          <p:cNvSpPr/>
          <p:nvPr/>
        </p:nvSpPr>
        <p:spPr>
          <a:xfrm>
            <a:off x="133229" y="3084781"/>
            <a:ext cx="9263303" cy="413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 rtl="1">
              <a:lnSpc>
                <a:spcPts val="2799"/>
              </a:lnSpc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تعیین حالت هدف با دقت بیشتر و افزایش اطلاعات در مورد آن تا الگوریتم بتواند به سرعت‌تر به آن برسد</a:t>
            </a:r>
            <a:endParaRPr lang="en-US" sz="16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9431597" y="42106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590069" y="425231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</a:rPr>
              <a:t>5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829188" y="42383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2734"/>
              </a:lnSpc>
            </a:pPr>
            <a:r>
              <a:rPr lang="fa-IR" sz="2400" b="1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کاهش ابعاد فضای حالت</a:t>
            </a:r>
            <a:endParaRPr lang="en-US" sz="2187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133229" y="4786125"/>
            <a:ext cx="11139116" cy="4816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5" algn="r" rtl="1">
              <a:lnSpc>
                <a:spcPts val="2799"/>
              </a:lnSpc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استفاده از تکنیک‌های کاهش ابعاد مسئله مانند استفاده از توابع هش (</a:t>
            </a:r>
            <a:r>
              <a:rPr lang="en-US" sz="1600" b="0" i="0" dirty="0">
                <a:solidFill>
                  <a:schemeClr val="bg1"/>
                </a:solidFill>
                <a:effectLst/>
                <a:cs typeface="IRAN SansMobileNoEn" panose="020B0506030804020204" pitchFamily="34" charset="-78"/>
              </a:rPr>
              <a:t> </a:t>
            </a:r>
            <a:r>
              <a:rPr lang="en-US" sz="1600" dirty="0">
                <a:solidFill>
                  <a:schemeClr val="bg1"/>
                </a:solidFill>
                <a:cs typeface="IRAN SansMobileNoEn" panose="020B0506030804020204" pitchFamily="34" charset="-78"/>
              </a:rPr>
              <a:t>(</a:t>
            </a:r>
            <a:r>
              <a:rPr lang="en-US" sz="1600" b="0" i="0" dirty="0">
                <a:solidFill>
                  <a:schemeClr val="bg1"/>
                </a:solidFill>
                <a:effectLst/>
                <a:cs typeface="IRAN SansMobileNoEn" panose="020B0506030804020204" pitchFamily="34" charset="-78"/>
              </a:rPr>
              <a:t>Hash Functio</a:t>
            </a:r>
            <a:r>
              <a:rPr lang="en-US" sz="1600" dirty="0">
                <a:solidFill>
                  <a:schemeClr val="bg1"/>
                </a:solidFill>
                <a:cs typeface="IRAN SansMobileNoEn" panose="020B0506030804020204" pitchFamily="34" charset="-78"/>
              </a:rPr>
              <a:t>ns</a:t>
            </a:r>
            <a:r>
              <a:rPr lang="en-US" sz="1600" b="0" i="0" dirty="0">
                <a:solidFill>
                  <a:schemeClr val="bg1"/>
                </a:solidFill>
                <a:effectLst/>
                <a:cs typeface="IRAN SansMobileNoEn" panose="020B0506030804020204" pitchFamily="34" charset="-78"/>
              </a:rPr>
              <a:t> </a:t>
            </a:r>
            <a:r>
              <a:rPr lang="fa-IR" sz="1600" b="0" i="0" dirty="0">
                <a:solidFill>
                  <a:schemeClr val="bg1"/>
                </a:solidFill>
                <a:effectLst/>
                <a:cs typeface="IRAN SansMobileNoEn" panose="020B0506030804020204" pitchFamily="34" charset="-78"/>
              </a:rPr>
              <a:t>ب</a:t>
            </a: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رای نشان دادن </a:t>
            </a:r>
            <a:endParaRPr lang="en-US" sz="16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lvl="5" algn="r" rtl="1">
              <a:lnSpc>
                <a:spcPts val="2799"/>
              </a:lnSpc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حالت‌های مشابه .</a:t>
            </a:r>
            <a:endParaRPr lang="en-US" sz="175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8" name="Shape 14"/>
          <p:cNvSpPr/>
          <p:nvPr/>
        </p:nvSpPr>
        <p:spPr>
          <a:xfrm>
            <a:off x="9431597" y="57129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Text 15"/>
          <p:cNvSpPr/>
          <p:nvPr/>
        </p:nvSpPr>
        <p:spPr>
          <a:xfrm>
            <a:off x="9593879" y="575464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6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448902" y="5760507"/>
            <a:ext cx="2560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400" b="1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استفاده از الگوریتم‌های جستجوی متقابل:</a:t>
            </a:r>
            <a:endParaRPr lang="en-US" sz="2187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1323260" y="6237184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استفاده از الگوریتم‌های جستجوی متقابل مانند جستجوی دودویی در مراحل تکمیلی جستجو</a:t>
            </a:r>
            <a:endParaRPr lang="en-US" sz="175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3900C9B5-6787-CAEA-AA2F-638BF3D72947}"/>
              </a:ext>
            </a:extLst>
          </p:cNvPr>
          <p:cNvSpPr/>
          <p:nvPr/>
        </p:nvSpPr>
        <p:spPr>
          <a:xfrm>
            <a:off x="5785493" y="7541151"/>
            <a:ext cx="3172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</a:rPr>
              <a:t>18</a:t>
            </a: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1005219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98937" y="1006971"/>
            <a:ext cx="6690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5468"/>
              </a:lnSpc>
            </a:pPr>
            <a:r>
              <a:rPr lang="fa-IR" sz="32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بهبود جستجو برای قفل های هوشمند</a:t>
            </a:r>
            <a:endParaRPr lang="en-US" sz="32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6" name="Shape 2"/>
          <p:cNvSpPr/>
          <p:nvPr/>
        </p:nvSpPr>
        <p:spPr>
          <a:xfrm>
            <a:off x="9659304" y="2408418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91080B"/>
          </a:solidFill>
          <a:ln/>
        </p:spPr>
      </p:sp>
      <p:sp>
        <p:nvSpPr>
          <p:cNvPr id="8" name="Shape 4"/>
          <p:cNvSpPr/>
          <p:nvPr/>
        </p:nvSpPr>
        <p:spPr>
          <a:xfrm>
            <a:off x="9431597" y="27083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9624359" y="2749987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</a:rPr>
              <a:t>7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5912069" y="2649909"/>
            <a:ext cx="3139063" cy="3558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2734"/>
              </a:lnSpc>
            </a:pPr>
            <a:r>
              <a:rPr lang="fa-IR" sz="2400" b="1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پارامترهای تنظیم‌پذیر</a:t>
            </a:r>
            <a:endParaRPr lang="en-US" sz="2187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1" name="Text 7"/>
          <p:cNvSpPr/>
          <p:nvPr/>
        </p:nvSpPr>
        <p:spPr>
          <a:xfrm>
            <a:off x="133229" y="3084781"/>
            <a:ext cx="9263303" cy="35078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 rtl="1">
              <a:lnSpc>
                <a:spcPts val="2799"/>
              </a:lnSpc>
            </a:pPr>
            <a:r>
              <a:rPr lang="fa-IR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امکان تنظیم پارامترهای الگوریتم جستجو بر اساس خصوصیات مسئله و اطلاعات در دسترس</a:t>
            </a:r>
            <a:endParaRPr lang="en-US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lvl="1" algn="r" rtl="1">
              <a:lnSpc>
                <a:spcPts val="2799"/>
              </a:lnSpc>
            </a:pPr>
            <a:endParaRPr lang="en-US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lvl="1" algn="r" rtl="1">
              <a:lnSpc>
                <a:spcPts val="2799"/>
              </a:lnSpc>
            </a:pPr>
            <a:endParaRPr lang="en-US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lvl="1" algn="r" rtl="1">
              <a:lnSpc>
                <a:spcPts val="2799"/>
              </a:lnSpc>
            </a:pPr>
            <a:endParaRPr lang="en-US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marL="742950" lvl="1" indent="-285750" algn="r" rtl="1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fa-IR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این راهبردها بستگی به خصوصیات و مشخصات محیط و مسئله قفل هوشمند دارند. </a:t>
            </a:r>
            <a:endParaRPr lang="en-US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lvl="1" algn="r" rtl="1">
              <a:lnSpc>
                <a:spcPts val="2799"/>
              </a:lnSpc>
            </a:pPr>
            <a:r>
              <a:rPr lang="fa-IR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به عنوان مثال، اگر اطلاعات دقیق‌تری در مورد هزینه حرکات در دسترس باشد، از الگوریتم‌های</a:t>
            </a:r>
            <a:endParaRPr lang="en-US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lvl="1" algn="r" rtl="1">
              <a:lnSpc>
                <a:spcPts val="2799"/>
              </a:lnSpc>
            </a:pPr>
            <a:r>
              <a:rPr lang="fa-IR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هوشمندانه‌تر می‌توان استفاده کرد.</a:t>
            </a:r>
            <a:endParaRPr lang="en-US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9590069" y="425231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829188" y="42383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2734"/>
              </a:lnSpc>
            </a:pPr>
            <a:endParaRPr lang="en-US" sz="2187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133229" y="4786125"/>
            <a:ext cx="11139116" cy="4816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5" algn="r" rtl="1">
              <a:lnSpc>
                <a:spcPts val="2799"/>
              </a:lnSpc>
            </a:pPr>
            <a:endParaRPr lang="en-US" sz="175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9" name="Text 15"/>
          <p:cNvSpPr/>
          <p:nvPr/>
        </p:nvSpPr>
        <p:spPr>
          <a:xfrm>
            <a:off x="9289297" y="5754648"/>
            <a:ext cx="47984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448902" y="5760507"/>
            <a:ext cx="2560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endParaRPr lang="en-US" sz="2187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1323260" y="6237184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99"/>
              </a:lnSpc>
              <a:buNone/>
            </a:pPr>
            <a:endParaRPr lang="en-US" sz="175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3900C9B5-6787-CAEA-AA2F-638BF3D72947}"/>
              </a:ext>
            </a:extLst>
          </p:cNvPr>
          <p:cNvSpPr/>
          <p:nvPr/>
        </p:nvSpPr>
        <p:spPr>
          <a:xfrm>
            <a:off x="5785493" y="7541151"/>
            <a:ext cx="3172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</a:rPr>
              <a:t>19</a:t>
            </a: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3261491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453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7126013" y="614822"/>
            <a:ext cx="57159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fa-IR" sz="4000" b="1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برترین قفل های هوشمند بازار</a:t>
            </a:r>
            <a:endParaRPr lang="en-US" sz="4000" b="1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8" name="Shape 5"/>
          <p:cNvSpPr/>
          <p:nvPr/>
        </p:nvSpPr>
        <p:spPr>
          <a:xfrm>
            <a:off x="7126013" y="1903013"/>
            <a:ext cx="5576949" cy="2656227"/>
          </a:xfrm>
          <a:prstGeom prst="roundRect">
            <a:avLst>
              <a:gd name="adj" fmla="val 4953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7819697" y="2149127"/>
            <a:ext cx="4853448" cy="379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fa-IR" sz="2400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 </a:t>
            </a:r>
            <a:r>
              <a:rPr lang="de-DE" sz="2400" b="1" i="0" dirty="0">
                <a:solidFill>
                  <a:schemeClr val="bg1"/>
                </a:solidFill>
                <a:effectLst/>
              </a:rPr>
              <a:t>Schlage Encode Smart WiFi Deadbolt: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7315200" y="2642354"/>
            <a:ext cx="5319390" cy="525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endParaRPr lang="en-US" sz="1750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18" name="Text 7">
            <a:extLst>
              <a:ext uri="{FF2B5EF4-FFF2-40B4-BE49-F238E27FC236}">
                <a16:creationId xmlns:a16="http://schemas.microsoft.com/office/drawing/2014/main" id="{76B930F8-5661-E950-2C49-F6061381F882}"/>
              </a:ext>
            </a:extLst>
          </p:cNvPr>
          <p:cNvSpPr/>
          <p:nvPr/>
        </p:nvSpPr>
        <p:spPr>
          <a:xfrm>
            <a:off x="7425560" y="2700153"/>
            <a:ext cx="5151642" cy="17514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rtl="1">
              <a:lnSpc>
                <a:spcPts val="2799"/>
              </a:lnSpc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این قفل هوشمند دارای امکان اتصال به شبکه </a:t>
            </a:r>
            <a:r>
              <a:rPr lang="en-US" sz="1600" dirty="0" err="1">
                <a:solidFill>
                  <a:schemeClr val="bg1"/>
                </a:solidFill>
                <a:cs typeface="IRAN SansMobileNoEn" panose="020B0506030804020204" pitchFamily="34" charset="-78"/>
              </a:rPr>
              <a:t>WiFi</a:t>
            </a: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می‌باشد و از طریق برنامه موبایل کنترل می‌شود. همچنین، دارای صفحه کلید لمسی برای وارد کردن رمز عبور اس</a:t>
            </a:r>
            <a:r>
              <a:rPr lang="fa-IR" sz="1600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ت.</a:t>
            </a:r>
            <a:endParaRPr lang="en-US" sz="175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9" name="Shape 5">
            <a:extLst>
              <a:ext uri="{FF2B5EF4-FFF2-40B4-BE49-F238E27FC236}">
                <a16:creationId xmlns:a16="http://schemas.microsoft.com/office/drawing/2014/main" id="{D610DC65-AFE2-B3F4-44D9-4C3CD82DAC05}"/>
              </a:ext>
            </a:extLst>
          </p:cNvPr>
          <p:cNvSpPr/>
          <p:nvPr/>
        </p:nvSpPr>
        <p:spPr>
          <a:xfrm>
            <a:off x="1423303" y="1903013"/>
            <a:ext cx="5576949" cy="2656227"/>
          </a:xfrm>
          <a:prstGeom prst="roundRect">
            <a:avLst>
              <a:gd name="adj" fmla="val 4953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2311320D-5ECC-C79B-9C01-091CBCDEF5B1}"/>
              </a:ext>
            </a:extLst>
          </p:cNvPr>
          <p:cNvSpPr/>
          <p:nvPr/>
        </p:nvSpPr>
        <p:spPr>
          <a:xfrm>
            <a:off x="4130566" y="2140477"/>
            <a:ext cx="2839869" cy="3882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fa-IR" sz="2400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Yale Assure Lock SL: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21" name="Text 7">
            <a:extLst>
              <a:ext uri="{FF2B5EF4-FFF2-40B4-BE49-F238E27FC236}">
                <a16:creationId xmlns:a16="http://schemas.microsoft.com/office/drawing/2014/main" id="{5F0A643E-1B57-77EE-5F5A-7444A8348411}"/>
              </a:ext>
            </a:extLst>
          </p:cNvPr>
          <p:cNvSpPr/>
          <p:nvPr/>
        </p:nvSpPr>
        <p:spPr>
          <a:xfrm>
            <a:off x="1423303" y="2700152"/>
            <a:ext cx="5576950" cy="13710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این یکی از قفل‌های هوشمند زیبا و با دیزاین ارگونومیک می‌باشد و از قابلیت‌های مانند کنترل از راه دور، گزارشات دسترسی، و اتصال به سیستم‌های هوشمند پشتیبانی می‌کند.</a:t>
            </a:r>
            <a:endParaRPr lang="en-US" sz="175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2" name="Text 7">
            <a:extLst>
              <a:ext uri="{FF2B5EF4-FFF2-40B4-BE49-F238E27FC236}">
                <a16:creationId xmlns:a16="http://schemas.microsoft.com/office/drawing/2014/main" id="{24C1208A-AA19-6F08-621C-E298EB78FB7F}"/>
              </a:ext>
            </a:extLst>
          </p:cNvPr>
          <p:cNvSpPr/>
          <p:nvPr/>
        </p:nvSpPr>
        <p:spPr>
          <a:xfrm>
            <a:off x="2862660" y="3054270"/>
            <a:ext cx="4107775" cy="4707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endParaRPr lang="en-US" sz="1750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23" name="Shape 5">
            <a:extLst>
              <a:ext uri="{FF2B5EF4-FFF2-40B4-BE49-F238E27FC236}">
                <a16:creationId xmlns:a16="http://schemas.microsoft.com/office/drawing/2014/main" id="{3D584FC3-7277-C766-278E-B17383C46D81}"/>
              </a:ext>
            </a:extLst>
          </p:cNvPr>
          <p:cNvSpPr/>
          <p:nvPr/>
        </p:nvSpPr>
        <p:spPr>
          <a:xfrm>
            <a:off x="7126013" y="4697242"/>
            <a:ext cx="5576949" cy="2656227"/>
          </a:xfrm>
          <a:prstGeom prst="roundRect">
            <a:avLst>
              <a:gd name="adj" fmla="val 4953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4" name="Text 6">
            <a:extLst>
              <a:ext uri="{FF2B5EF4-FFF2-40B4-BE49-F238E27FC236}">
                <a16:creationId xmlns:a16="http://schemas.microsoft.com/office/drawing/2014/main" id="{AA5F1569-BE8E-9114-D0A0-3B92FEE4E489}"/>
              </a:ext>
            </a:extLst>
          </p:cNvPr>
          <p:cNvSpPr/>
          <p:nvPr/>
        </p:nvSpPr>
        <p:spPr>
          <a:xfrm>
            <a:off x="10425245" y="4975781"/>
            <a:ext cx="2247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400" b="1" i="0" dirty="0">
                <a:solidFill>
                  <a:schemeClr val="bg1"/>
                </a:solidFill>
                <a:effectLst/>
              </a:rPr>
              <a:t>Nest x Yale Lock: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1A2CC03F-D198-5C48-3386-5ECA760075E9}"/>
              </a:ext>
            </a:extLst>
          </p:cNvPr>
          <p:cNvSpPr/>
          <p:nvPr/>
        </p:nvSpPr>
        <p:spPr>
          <a:xfrm>
            <a:off x="8469426" y="5489562"/>
            <a:ext cx="4107775" cy="8486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endParaRPr lang="en-US" sz="1750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26" name="Text 7">
            <a:extLst>
              <a:ext uri="{FF2B5EF4-FFF2-40B4-BE49-F238E27FC236}">
                <a16:creationId xmlns:a16="http://schemas.microsoft.com/office/drawing/2014/main" id="{CE0D9104-9237-C878-D665-7430BE7187CA}"/>
              </a:ext>
            </a:extLst>
          </p:cNvPr>
          <p:cNvSpPr/>
          <p:nvPr/>
        </p:nvSpPr>
        <p:spPr>
          <a:xfrm>
            <a:off x="7504389" y="5524611"/>
            <a:ext cx="5072813" cy="16059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تولید شده به همکاری بین </a:t>
            </a:r>
            <a:r>
              <a:rPr lang="en-US" sz="1600" b="0" i="0" dirty="0">
                <a:solidFill>
                  <a:schemeClr val="bg1"/>
                </a:solidFill>
                <a:effectLst/>
                <a:cs typeface="IRAN SansMobileNoEn" panose="020B0506030804020204" pitchFamily="34" charset="-78"/>
              </a:rPr>
              <a:t>Nest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</a:t>
            </a: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و </a:t>
            </a:r>
            <a:r>
              <a:rPr lang="en-US" sz="1600" b="0" i="0" dirty="0">
                <a:solidFill>
                  <a:schemeClr val="bg1"/>
                </a:solidFill>
                <a:effectLst/>
                <a:cs typeface="IRAN SansMobileNoEn" panose="020B0506030804020204" pitchFamily="34" charset="-78"/>
              </a:rPr>
              <a:t>Yale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، </a:t>
            </a: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این قفل هوشمند دارای اتصال به سیستم‌های </a:t>
            </a:r>
            <a:r>
              <a:rPr lang="en-US" sz="1600" b="0" i="0" dirty="0">
                <a:solidFill>
                  <a:schemeClr val="bg1"/>
                </a:solidFill>
                <a:effectLst/>
                <a:cs typeface="IRAN SansMobileNoEn" panose="020B0506030804020204" pitchFamily="34" charset="-78"/>
              </a:rPr>
              <a:t>Nest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</a:t>
            </a: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و دیگر دستگاه‌های هوشمند است.</a:t>
            </a:r>
            <a:endParaRPr lang="en-US" sz="175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7" name="Shape 5">
            <a:extLst>
              <a:ext uri="{FF2B5EF4-FFF2-40B4-BE49-F238E27FC236}">
                <a16:creationId xmlns:a16="http://schemas.microsoft.com/office/drawing/2014/main" id="{1AB8B075-01DA-7000-5376-AEF9FC3A4509}"/>
              </a:ext>
            </a:extLst>
          </p:cNvPr>
          <p:cNvSpPr/>
          <p:nvPr/>
        </p:nvSpPr>
        <p:spPr>
          <a:xfrm>
            <a:off x="1408395" y="4693328"/>
            <a:ext cx="5576949" cy="2656227"/>
          </a:xfrm>
          <a:prstGeom prst="roundRect">
            <a:avLst>
              <a:gd name="adj" fmla="val 4953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E0C123BD-D92C-C5B5-6A61-76B03D41AD07}"/>
              </a:ext>
            </a:extLst>
          </p:cNvPr>
          <p:cNvSpPr/>
          <p:nvPr/>
        </p:nvSpPr>
        <p:spPr>
          <a:xfrm>
            <a:off x="3436883" y="4998683"/>
            <a:ext cx="3503735" cy="3203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4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 Kwikset </a:t>
            </a:r>
            <a:r>
              <a:rPr lang="en-US" sz="2400" b="1" i="0" dirty="0" err="1">
                <a:solidFill>
                  <a:schemeClr val="bg1"/>
                </a:solidFill>
                <a:effectLst/>
              </a:rPr>
              <a:t>Kevo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 Smart Lock: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29" name="Text 7">
            <a:extLst>
              <a:ext uri="{FF2B5EF4-FFF2-40B4-BE49-F238E27FC236}">
                <a16:creationId xmlns:a16="http://schemas.microsoft.com/office/drawing/2014/main" id="{D721414E-0855-2A72-7B3A-D625719FE616}"/>
              </a:ext>
            </a:extLst>
          </p:cNvPr>
          <p:cNvSpPr/>
          <p:nvPr/>
        </p:nvSpPr>
        <p:spPr>
          <a:xfrm>
            <a:off x="1927439" y="5524610"/>
            <a:ext cx="4917236" cy="16059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قفل هوشمند </a:t>
            </a:r>
            <a:r>
              <a:rPr lang="en-US" sz="1600" b="0" i="0" dirty="0" err="1">
                <a:solidFill>
                  <a:schemeClr val="bg1"/>
                </a:solidFill>
                <a:effectLst/>
                <a:cs typeface="IRAN SansMobileNoEn" panose="020B0506030804020204" pitchFamily="34" charset="-78"/>
              </a:rPr>
              <a:t>Kevo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</a:t>
            </a: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از </a:t>
            </a:r>
            <a:r>
              <a:rPr lang="en-US" sz="1600" b="0" i="0" dirty="0">
                <a:solidFill>
                  <a:schemeClr val="bg1"/>
                </a:solidFill>
                <a:effectLst/>
                <a:cs typeface="IRAN SansMobileNoEn" panose="020B0506030804020204" pitchFamily="34" charset="-78"/>
              </a:rPr>
              <a:t>Kwikset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</a:t>
            </a: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به اثر انگشت و کارت‌های هوشمند نیز پشتیبانی می‌کند و می‌تواند به راحتی با گوشی‌های هوشمند تعامل کند.</a:t>
            </a:r>
            <a:endParaRPr lang="en-US" sz="175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30" name="Text 7">
            <a:extLst>
              <a:ext uri="{FF2B5EF4-FFF2-40B4-BE49-F238E27FC236}">
                <a16:creationId xmlns:a16="http://schemas.microsoft.com/office/drawing/2014/main" id="{D0D8E705-6722-476E-6B71-14A8015A78BB}"/>
              </a:ext>
            </a:extLst>
          </p:cNvPr>
          <p:cNvSpPr/>
          <p:nvPr/>
        </p:nvSpPr>
        <p:spPr>
          <a:xfrm>
            <a:off x="2736899" y="5878728"/>
            <a:ext cx="4107775" cy="8486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endParaRPr lang="en-US" sz="1750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31" name="Text 8">
            <a:extLst>
              <a:ext uri="{FF2B5EF4-FFF2-40B4-BE49-F238E27FC236}">
                <a16:creationId xmlns:a16="http://schemas.microsoft.com/office/drawing/2014/main" id="{EF1F8219-E049-18EA-D71F-EE93A0D37F44}"/>
              </a:ext>
            </a:extLst>
          </p:cNvPr>
          <p:cNvSpPr/>
          <p:nvPr/>
        </p:nvSpPr>
        <p:spPr>
          <a:xfrm>
            <a:off x="6940618" y="7647448"/>
            <a:ext cx="3172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Barlow" pitchFamily="34" charset="0"/>
              </a:rPr>
              <a:t>20</a:t>
            </a: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1574724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453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7126013" y="614822"/>
            <a:ext cx="57159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fa-IR" sz="4000" b="1" dirty="0">
                <a:solidFill>
                  <a:schemeClr val="bg1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برترین قفل های هوشمند بازار</a:t>
            </a:r>
            <a:endParaRPr lang="en-US" sz="4000" b="1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8" name="Shape 5"/>
          <p:cNvSpPr/>
          <p:nvPr/>
        </p:nvSpPr>
        <p:spPr>
          <a:xfrm>
            <a:off x="7315200" y="2766540"/>
            <a:ext cx="5576949" cy="2656227"/>
          </a:xfrm>
          <a:prstGeom prst="roundRect">
            <a:avLst>
              <a:gd name="adj" fmla="val 4953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7819697" y="3001693"/>
            <a:ext cx="4853448" cy="379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fa-IR" sz="24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chemeClr val="bg1"/>
                </a:solidFill>
                <a:effectLst/>
              </a:rPr>
              <a:t>Lockly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 Secure Pro: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7315200" y="2642354"/>
            <a:ext cx="5319390" cy="525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endParaRPr lang="en-US" sz="1750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18" name="Text 7">
            <a:extLst>
              <a:ext uri="{FF2B5EF4-FFF2-40B4-BE49-F238E27FC236}">
                <a16:creationId xmlns:a16="http://schemas.microsoft.com/office/drawing/2014/main" id="{76B930F8-5661-E950-2C49-F6061381F882}"/>
              </a:ext>
            </a:extLst>
          </p:cNvPr>
          <p:cNvSpPr/>
          <p:nvPr/>
        </p:nvSpPr>
        <p:spPr>
          <a:xfrm>
            <a:off x="7521503" y="3542174"/>
            <a:ext cx="5151642" cy="17514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rtl="1">
              <a:lnSpc>
                <a:spcPts val="2799"/>
              </a:lnSpc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ین قفل هوشمند از فناوری هوش مصنوعی برای محافظت از رمز عبورهای وارد شده و دارای صفحه‌کلید لمسی دینامیک برای وارد کردن رمز عبور است.</a:t>
            </a:r>
            <a:endParaRPr lang="en-US" sz="175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9" name="Shape 5">
            <a:extLst>
              <a:ext uri="{FF2B5EF4-FFF2-40B4-BE49-F238E27FC236}">
                <a16:creationId xmlns:a16="http://schemas.microsoft.com/office/drawing/2014/main" id="{D610DC65-AFE2-B3F4-44D9-4C3CD82DAC05}"/>
              </a:ext>
            </a:extLst>
          </p:cNvPr>
          <p:cNvSpPr/>
          <p:nvPr/>
        </p:nvSpPr>
        <p:spPr>
          <a:xfrm>
            <a:off x="1453613" y="2779431"/>
            <a:ext cx="5576949" cy="2656227"/>
          </a:xfrm>
          <a:prstGeom prst="roundRect">
            <a:avLst>
              <a:gd name="adj" fmla="val 4953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2311320D-5ECC-C79B-9C01-091CBCDEF5B1}"/>
              </a:ext>
            </a:extLst>
          </p:cNvPr>
          <p:cNvSpPr/>
          <p:nvPr/>
        </p:nvSpPr>
        <p:spPr>
          <a:xfrm>
            <a:off x="3090041" y="2962149"/>
            <a:ext cx="3925614" cy="3882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rtl="1">
              <a:lnSpc>
                <a:spcPts val="2734"/>
              </a:lnSpc>
              <a:buNone/>
            </a:pPr>
            <a:r>
              <a:rPr lang="sv-SE" sz="2400" b="1" i="0" dirty="0">
                <a:solidFill>
                  <a:schemeClr val="bg1"/>
                </a:solidFill>
                <a:effectLst/>
                <a:latin typeface="Söhne"/>
              </a:rPr>
              <a:t>Ultraloq UL3 BT Smart Lock: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21" name="Text 7">
            <a:extLst>
              <a:ext uri="{FF2B5EF4-FFF2-40B4-BE49-F238E27FC236}">
                <a16:creationId xmlns:a16="http://schemas.microsoft.com/office/drawing/2014/main" id="{5F0A643E-1B57-77EE-5F5A-7444A8348411}"/>
              </a:ext>
            </a:extLst>
          </p:cNvPr>
          <p:cNvSpPr/>
          <p:nvPr/>
        </p:nvSpPr>
        <p:spPr>
          <a:xfrm>
            <a:off x="1267724" y="3437455"/>
            <a:ext cx="5576950" cy="13710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این قفل هوشمند دارای ویژگی‌های اسکن اثر انگشت، کارت‌های </a:t>
            </a:r>
            <a:r>
              <a:rPr lang="en-US" sz="1600" b="0" i="0" dirty="0">
                <a:solidFill>
                  <a:schemeClr val="bg1"/>
                </a:solidFill>
                <a:effectLst/>
                <a:cs typeface="IRAN SansMobileNoEn" panose="020B0506030804020204" pitchFamily="34" charset="-78"/>
              </a:rPr>
              <a:t>RFID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، </a:t>
            </a: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کنترل از راه دور با استفاده از بلوتوث، و کد پین است.</a:t>
            </a:r>
            <a:endParaRPr lang="en-US" sz="175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2" name="Text 7">
            <a:extLst>
              <a:ext uri="{FF2B5EF4-FFF2-40B4-BE49-F238E27FC236}">
                <a16:creationId xmlns:a16="http://schemas.microsoft.com/office/drawing/2014/main" id="{24C1208A-AA19-6F08-621C-E298EB78FB7F}"/>
              </a:ext>
            </a:extLst>
          </p:cNvPr>
          <p:cNvSpPr/>
          <p:nvPr/>
        </p:nvSpPr>
        <p:spPr>
          <a:xfrm>
            <a:off x="2862660" y="3054270"/>
            <a:ext cx="4107775" cy="4707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endParaRPr lang="en-US" sz="1750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24" name="Text 6">
            <a:extLst>
              <a:ext uri="{FF2B5EF4-FFF2-40B4-BE49-F238E27FC236}">
                <a16:creationId xmlns:a16="http://schemas.microsoft.com/office/drawing/2014/main" id="{AA5F1569-BE8E-9114-D0A0-3B92FEE4E489}"/>
              </a:ext>
            </a:extLst>
          </p:cNvPr>
          <p:cNvSpPr/>
          <p:nvPr/>
        </p:nvSpPr>
        <p:spPr>
          <a:xfrm>
            <a:off x="10425245" y="4975781"/>
            <a:ext cx="2247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1A2CC03F-D198-5C48-3386-5ECA760075E9}"/>
              </a:ext>
            </a:extLst>
          </p:cNvPr>
          <p:cNvSpPr/>
          <p:nvPr/>
        </p:nvSpPr>
        <p:spPr>
          <a:xfrm>
            <a:off x="8469426" y="5489562"/>
            <a:ext cx="4107775" cy="8486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endParaRPr lang="en-US" sz="1750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26" name="Text 7">
            <a:extLst>
              <a:ext uri="{FF2B5EF4-FFF2-40B4-BE49-F238E27FC236}">
                <a16:creationId xmlns:a16="http://schemas.microsoft.com/office/drawing/2014/main" id="{CE0D9104-9237-C878-D665-7430BE7187CA}"/>
              </a:ext>
            </a:extLst>
          </p:cNvPr>
          <p:cNvSpPr/>
          <p:nvPr/>
        </p:nvSpPr>
        <p:spPr>
          <a:xfrm>
            <a:off x="7504389" y="5524611"/>
            <a:ext cx="5072813" cy="16059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endParaRPr lang="en-US" sz="175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E0C123BD-D92C-C5B5-6A61-76B03D41AD07}"/>
              </a:ext>
            </a:extLst>
          </p:cNvPr>
          <p:cNvSpPr/>
          <p:nvPr/>
        </p:nvSpPr>
        <p:spPr>
          <a:xfrm>
            <a:off x="3436883" y="4998683"/>
            <a:ext cx="3503735" cy="3203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4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29" name="Text 7">
            <a:extLst>
              <a:ext uri="{FF2B5EF4-FFF2-40B4-BE49-F238E27FC236}">
                <a16:creationId xmlns:a16="http://schemas.microsoft.com/office/drawing/2014/main" id="{D721414E-0855-2A72-7B3A-D625719FE616}"/>
              </a:ext>
            </a:extLst>
          </p:cNvPr>
          <p:cNvSpPr/>
          <p:nvPr/>
        </p:nvSpPr>
        <p:spPr>
          <a:xfrm>
            <a:off x="1927439" y="5524610"/>
            <a:ext cx="4917236" cy="16059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endParaRPr lang="en-US" sz="175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30" name="Text 7">
            <a:extLst>
              <a:ext uri="{FF2B5EF4-FFF2-40B4-BE49-F238E27FC236}">
                <a16:creationId xmlns:a16="http://schemas.microsoft.com/office/drawing/2014/main" id="{D0D8E705-6722-476E-6B71-14A8015A78BB}"/>
              </a:ext>
            </a:extLst>
          </p:cNvPr>
          <p:cNvSpPr/>
          <p:nvPr/>
        </p:nvSpPr>
        <p:spPr>
          <a:xfrm>
            <a:off x="2736899" y="5878728"/>
            <a:ext cx="4107775" cy="8486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endParaRPr lang="en-US" sz="1750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31" name="Text 8">
            <a:extLst>
              <a:ext uri="{FF2B5EF4-FFF2-40B4-BE49-F238E27FC236}">
                <a16:creationId xmlns:a16="http://schemas.microsoft.com/office/drawing/2014/main" id="{EF1F8219-E049-18EA-D71F-EE93A0D37F44}"/>
              </a:ext>
            </a:extLst>
          </p:cNvPr>
          <p:cNvSpPr/>
          <p:nvPr/>
        </p:nvSpPr>
        <p:spPr>
          <a:xfrm>
            <a:off x="6940618" y="7647448"/>
            <a:ext cx="3172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Barlow" pitchFamily="34" charset="0"/>
              </a:rPr>
              <a:t>21</a:t>
            </a: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1682775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12399104" y="625930"/>
            <a:ext cx="16482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 rtl="1">
              <a:lnSpc>
                <a:spcPts val="5468"/>
              </a:lnSpc>
              <a:buNone/>
            </a:pPr>
            <a:r>
              <a:rPr lang="fa-IR" sz="4374" b="1" dirty="0">
                <a:solidFill>
                  <a:srgbClr val="FFFFFF"/>
                </a:solidFill>
                <a:latin typeface="IRAN SansMobileNoEn" panose="020B0506030804020204" pitchFamily="34" charset="-78"/>
                <a:ea typeface="Barlow" pitchFamily="34" charset="-122"/>
                <a:cs typeface="IRAN SansMobileNoEn" panose="020B0506030804020204" pitchFamily="34" charset="-78"/>
              </a:rPr>
              <a:t>منابع :</a:t>
            </a:r>
            <a:endParaRPr lang="en-US" sz="4374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E332C5-0969-00D6-F9A4-C9AB89BD83BE}"/>
              </a:ext>
            </a:extLst>
          </p:cNvPr>
          <p:cNvGrpSpPr/>
          <p:nvPr/>
        </p:nvGrpSpPr>
        <p:grpSpPr>
          <a:xfrm>
            <a:off x="13390556" y="1874348"/>
            <a:ext cx="499943" cy="499943"/>
            <a:chOff x="2624376" y="2950131"/>
            <a:chExt cx="499943" cy="499943"/>
          </a:xfrm>
        </p:grpSpPr>
        <p:sp>
          <p:nvSpPr>
            <p:cNvPr id="5" name="Shape 2"/>
            <p:cNvSpPr/>
            <p:nvPr/>
          </p:nvSpPr>
          <p:spPr>
            <a:xfrm>
              <a:off x="2624376" y="2950131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790709"/>
            </a:solidFill>
            <a:ln w="13811">
              <a:solidFill>
                <a:srgbClr val="91080B"/>
              </a:solidFill>
              <a:prstDash val="solid"/>
            </a:ln>
          </p:spPr>
        </p:sp>
        <p:sp>
          <p:nvSpPr>
            <p:cNvPr id="6" name="Text 3"/>
            <p:cNvSpPr/>
            <p:nvPr/>
          </p:nvSpPr>
          <p:spPr>
            <a:xfrm>
              <a:off x="2817138" y="2991803"/>
              <a:ext cx="11430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b="1" dirty="0">
                  <a:solidFill>
                    <a:srgbClr val="E5E0DF"/>
                  </a:solidFill>
                  <a:latin typeface="Barlow" pitchFamily="34" charset="0"/>
                  <a:ea typeface="Barlow" pitchFamily="34" charset="-122"/>
                  <a:cs typeface="Barlow" pitchFamily="34" charset="-120"/>
                </a:rPr>
                <a:t>1</a:t>
              </a:r>
              <a:endParaRPr lang="en-US" sz="2624" dirty="0"/>
            </a:p>
          </p:txBody>
        </p:sp>
      </p:grpSp>
      <p:sp>
        <p:nvSpPr>
          <p:cNvPr id="11" name="Text 8"/>
          <p:cNvSpPr/>
          <p:nvPr/>
        </p:nvSpPr>
        <p:spPr>
          <a:xfrm>
            <a:off x="10975731" y="279928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cs typeface="IRAN SansMobileNoEn" panose="020B0506030804020204" pitchFamily="34" charset="-78"/>
              </a:rPr>
              <a:t>https://www.schlage.com/en/home.html</a:t>
            </a:r>
            <a:endParaRPr lang="en-US" sz="2187" dirty="0">
              <a:cs typeface="IRAN SansMobileNoEn" panose="020B0506030804020204" pitchFamily="34" charset="-78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7577138" y="501050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8" name="Shape 2">
            <a:extLst>
              <a:ext uri="{FF2B5EF4-FFF2-40B4-BE49-F238E27FC236}">
                <a16:creationId xmlns:a16="http://schemas.microsoft.com/office/drawing/2014/main" id="{45D600CE-999F-0594-517B-96347B82B15E}"/>
              </a:ext>
            </a:extLst>
          </p:cNvPr>
          <p:cNvSpPr/>
          <p:nvPr/>
        </p:nvSpPr>
        <p:spPr>
          <a:xfrm>
            <a:off x="13390556" y="27643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379DE9B5-86EE-A617-0394-4DA35C5C3F3F}"/>
              </a:ext>
            </a:extLst>
          </p:cNvPr>
          <p:cNvSpPr/>
          <p:nvPr/>
        </p:nvSpPr>
        <p:spPr>
          <a:xfrm>
            <a:off x="13583318" y="2806048"/>
            <a:ext cx="114300" cy="2957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fa-IR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9" name="Shape 2">
            <a:extLst>
              <a:ext uri="{FF2B5EF4-FFF2-40B4-BE49-F238E27FC236}">
                <a16:creationId xmlns:a16="http://schemas.microsoft.com/office/drawing/2014/main" id="{BCB8D3D3-9A34-2BB0-12CF-2A67CE016707}"/>
              </a:ext>
            </a:extLst>
          </p:cNvPr>
          <p:cNvSpPr/>
          <p:nvPr/>
        </p:nvSpPr>
        <p:spPr>
          <a:xfrm>
            <a:off x="13390556" y="36780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3F9DA66C-ED16-7174-B073-8FA93BFC4A3C}"/>
              </a:ext>
            </a:extLst>
          </p:cNvPr>
          <p:cNvSpPr/>
          <p:nvPr/>
        </p:nvSpPr>
        <p:spPr>
          <a:xfrm>
            <a:off x="13583318" y="3719709"/>
            <a:ext cx="114300" cy="2957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fa-IR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24" name="Shape 2">
            <a:extLst>
              <a:ext uri="{FF2B5EF4-FFF2-40B4-BE49-F238E27FC236}">
                <a16:creationId xmlns:a16="http://schemas.microsoft.com/office/drawing/2014/main" id="{EA0ADB42-7808-27C8-6B3A-030EE378B39A}"/>
              </a:ext>
            </a:extLst>
          </p:cNvPr>
          <p:cNvSpPr/>
          <p:nvPr/>
        </p:nvSpPr>
        <p:spPr>
          <a:xfrm>
            <a:off x="13390556" y="458279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37733753-7D46-3DAA-1EB5-899FBB2A5C8C}"/>
              </a:ext>
            </a:extLst>
          </p:cNvPr>
          <p:cNvSpPr/>
          <p:nvPr/>
        </p:nvSpPr>
        <p:spPr>
          <a:xfrm>
            <a:off x="13583318" y="4624469"/>
            <a:ext cx="114300" cy="2957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fa-IR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624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0DE032E0-2F90-1230-2F5A-C8AAEBEE8714}"/>
              </a:ext>
            </a:extLst>
          </p:cNvPr>
          <p:cNvSpPr/>
          <p:nvPr/>
        </p:nvSpPr>
        <p:spPr>
          <a:xfrm>
            <a:off x="10975731" y="37393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cs typeface="IRAN SansMobileNoEn" panose="020B0506030804020204" pitchFamily="34" charset="-78"/>
              </a:rPr>
              <a:t>https://www.yalehome.com/global/en</a:t>
            </a:r>
            <a:endParaRPr lang="en-US" sz="2187" dirty="0">
              <a:cs typeface="IRAN SansMobileNoEn" panose="020B0506030804020204" pitchFamily="34" charset="-78"/>
            </a:endParaRPr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BF56E148-1F62-4CF9-DF15-67F5C1435348}"/>
              </a:ext>
            </a:extLst>
          </p:cNvPr>
          <p:cNvSpPr/>
          <p:nvPr/>
        </p:nvSpPr>
        <p:spPr>
          <a:xfrm>
            <a:off x="10927504" y="63417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https://ieeexplore.ieee.org/xpl/RecentIssue.jsp?punumber=7361</a:t>
            </a:r>
            <a:endParaRPr lang="en-US" sz="2187" dirty="0">
              <a:solidFill>
                <a:schemeClr val="bg1"/>
              </a:solidFill>
              <a:cs typeface="IRAN SansMobileNoEn" panose="020B0506030804020204" pitchFamily="34" charset="-78"/>
            </a:endParaRPr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787C36AC-FC6C-ECBC-6280-217F5115495F}"/>
              </a:ext>
            </a:extLst>
          </p:cNvPr>
          <p:cNvSpPr/>
          <p:nvPr/>
        </p:nvSpPr>
        <p:spPr>
          <a:xfrm>
            <a:off x="10968755" y="469488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cs typeface="IRAN SansMobileNoEn" panose="020B0506030804020204" pitchFamily="34" charset="-78"/>
              </a:rPr>
              <a:t>https://www.digistyle.com/</a:t>
            </a:r>
            <a:endParaRPr lang="en-US" sz="2187" dirty="0">
              <a:cs typeface="IRAN SansMobileNoEn" panose="020B0506030804020204" pitchFamily="34" charset="-78"/>
            </a:endParaRPr>
          </a:p>
        </p:txBody>
      </p:sp>
      <p:sp>
        <p:nvSpPr>
          <p:cNvPr id="27" name="Shape 2">
            <a:extLst>
              <a:ext uri="{FF2B5EF4-FFF2-40B4-BE49-F238E27FC236}">
                <a16:creationId xmlns:a16="http://schemas.microsoft.com/office/drawing/2014/main" id="{4E4F0E54-9C06-F740-5E77-D634D47D18AD}"/>
              </a:ext>
            </a:extLst>
          </p:cNvPr>
          <p:cNvSpPr/>
          <p:nvPr/>
        </p:nvSpPr>
        <p:spPr>
          <a:xfrm>
            <a:off x="13390556" y="547379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Text 3">
            <a:extLst>
              <a:ext uri="{FF2B5EF4-FFF2-40B4-BE49-F238E27FC236}">
                <a16:creationId xmlns:a16="http://schemas.microsoft.com/office/drawing/2014/main" id="{F1697F7F-609A-EAB5-1FCB-6A329131D114}"/>
              </a:ext>
            </a:extLst>
          </p:cNvPr>
          <p:cNvSpPr/>
          <p:nvPr/>
        </p:nvSpPr>
        <p:spPr>
          <a:xfrm>
            <a:off x="13583318" y="5515469"/>
            <a:ext cx="114300" cy="2957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fa-IR" sz="2624" b="1" dirty="0">
                <a:solidFill>
                  <a:srgbClr val="E5E0DF"/>
                </a:solidFill>
                <a:latin typeface="Barlow" pitchFamily="34" charset="0"/>
              </a:rPr>
              <a:t>5</a:t>
            </a:r>
            <a:endParaRPr lang="en-US" sz="2624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C4202E-8433-D6C4-9A6E-5CF0B676DD11}"/>
              </a:ext>
            </a:extLst>
          </p:cNvPr>
          <p:cNvGrpSpPr/>
          <p:nvPr/>
        </p:nvGrpSpPr>
        <p:grpSpPr>
          <a:xfrm>
            <a:off x="13390496" y="6364797"/>
            <a:ext cx="499943" cy="499943"/>
            <a:chOff x="2624376" y="2950131"/>
            <a:chExt cx="499943" cy="499943"/>
          </a:xfrm>
        </p:grpSpPr>
        <p:sp>
          <p:nvSpPr>
            <p:cNvPr id="51" name="Shape 2">
              <a:extLst>
                <a:ext uri="{FF2B5EF4-FFF2-40B4-BE49-F238E27FC236}">
                  <a16:creationId xmlns:a16="http://schemas.microsoft.com/office/drawing/2014/main" id="{4C1E58D3-F739-C693-50E7-14BE5289F306}"/>
                </a:ext>
              </a:extLst>
            </p:cNvPr>
            <p:cNvSpPr/>
            <p:nvPr/>
          </p:nvSpPr>
          <p:spPr>
            <a:xfrm>
              <a:off x="2624376" y="2950131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790709"/>
            </a:solidFill>
            <a:ln w="13811">
              <a:solidFill>
                <a:srgbClr val="91080B"/>
              </a:solidFill>
              <a:prstDash val="solid"/>
            </a:ln>
          </p:spPr>
        </p:sp>
        <p:sp>
          <p:nvSpPr>
            <p:cNvPr id="52" name="Text 3">
              <a:extLst>
                <a:ext uri="{FF2B5EF4-FFF2-40B4-BE49-F238E27FC236}">
                  <a16:creationId xmlns:a16="http://schemas.microsoft.com/office/drawing/2014/main" id="{4557CC7B-BB86-7104-1586-A2913DF6DCCC}"/>
                </a:ext>
              </a:extLst>
            </p:cNvPr>
            <p:cNvSpPr/>
            <p:nvPr/>
          </p:nvSpPr>
          <p:spPr>
            <a:xfrm>
              <a:off x="2817138" y="2991803"/>
              <a:ext cx="11430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fa-IR" sz="2624" b="1" dirty="0">
                  <a:solidFill>
                    <a:srgbClr val="E5E0DF"/>
                  </a:solidFill>
                  <a:latin typeface="Barlow" pitchFamily="34" charset="0"/>
                </a:rPr>
                <a:t>6</a:t>
              </a:r>
              <a:endParaRPr lang="en-US" sz="2624" dirty="0"/>
            </a:p>
          </p:txBody>
        </p:sp>
      </p:grpSp>
      <p:sp>
        <p:nvSpPr>
          <p:cNvPr id="53" name="Text 8">
            <a:extLst>
              <a:ext uri="{FF2B5EF4-FFF2-40B4-BE49-F238E27FC236}">
                <a16:creationId xmlns:a16="http://schemas.microsoft.com/office/drawing/2014/main" id="{54E22A61-4804-7B0A-519B-383F6E986519}"/>
              </a:ext>
            </a:extLst>
          </p:cNvPr>
          <p:cNvSpPr/>
          <p:nvPr/>
        </p:nvSpPr>
        <p:spPr>
          <a:xfrm>
            <a:off x="10968755" y="551546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cs typeface="IRAN SansMobileNoEn" panose="020B0506030804020204" pitchFamily="34" charset="-78"/>
              </a:rPr>
              <a:t>http://www.amazon.com/</a:t>
            </a:r>
            <a:endParaRPr lang="en-US" sz="2187" dirty="0">
              <a:cs typeface="IRAN SansMobileNoEn" panose="020B0506030804020204" pitchFamily="34" charset="-78"/>
            </a:endParaRPr>
          </a:p>
        </p:txBody>
      </p:sp>
      <p:sp>
        <p:nvSpPr>
          <p:cNvPr id="56" name="Text 8">
            <a:extLst>
              <a:ext uri="{FF2B5EF4-FFF2-40B4-BE49-F238E27FC236}">
                <a16:creationId xmlns:a16="http://schemas.microsoft.com/office/drawing/2014/main" id="{7C54EECC-3517-BE81-AB1A-A9CB466842B0}"/>
              </a:ext>
            </a:extLst>
          </p:cNvPr>
          <p:cNvSpPr/>
          <p:nvPr/>
        </p:nvSpPr>
        <p:spPr>
          <a:xfrm>
            <a:off x="10986136" y="191678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cs typeface="IRAN SansMobileNoEn" panose="020B0506030804020204" pitchFamily="34" charset="-78"/>
              </a:rPr>
              <a:t>https://august.com/</a:t>
            </a:r>
            <a:endParaRPr lang="en-US" sz="2187" dirty="0">
              <a:cs typeface="IRAN SansMobileNoEn" panose="020B0506030804020204" pitchFamily="34" charset="-78"/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87C7EB23-EB19-C894-A77B-99997A838265}"/>
              </a:ext>
            </a:extLst>
          </p:cNvPr>
          <p:cNvSpPr/>
          <p:nvPr/>
        </p:nvSpPr>
        <p:spPr>
          <a:xfrm>
            <a:off x="6940618" y="7647448"/>
            <a:ext cx="3172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Barlow" pitchFamily="34" charset="0"/>
              </a:rPr>
              <a:t>22</a:t>
            </a: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336280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12242153" y="629666"/>
            <a:ext cx="16792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 rtl="1">
              <a:lnSpc>
                <a:spcPts val="5468"/>
              </a:lnSpc>
              <a:buNone/>
            </a:pPr>
            <a:r>
              <a:rPr lang="fa-IR" sz="4374" b="1" dirty="0">
                <a:solidFill>
                  <a:srgbClr val="FFFFFF"/>
                </a:solidFill>
                <a:latin typeface="IRAN SansMobileNoEn" panose="020B0506030804020204" pitchFamily="34" charset="-78"/>
                <a:ea typeface="Barlow" pitchFamily="34" charset="-122"/>
                <a:cs typeface="IRAN SansMobileNoEn" panose="020B0506030804020204" pitchFamily="34" charset="-78"/>
              </a:rPr>
              <a:t>فهرست</a:t>
            </a:r>
            <a:endParaRPr lang="en-US" sz="4374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E332C5-0969-00D6-F9A4-C9AB89BD83BE}"/>
              </a:ext>
            </a:extLst>
          </p:cNvPr>
          <p:cNvGrpSpPr/>
          <p:nvPr/>
        </p:nvGrpSpPr>
        <p:grpSpPr>
          <a:xfrm>
            <a:off x="13390556" y="1874348"/>
            <a:ext cx="499943" cy="499943"/>
            <a:chOff x="2624376" y="2950131"/>
            <a:chExt cx="499943" cy="499943"/>
          </a:xfrm>
        </p:grpSpPr>
        <p:sp>
          <p:nvSpPr>
            <p:cNvPr id="5" name="Shape 2"/>
            <p:cNvSpPr/>
            <p:nvPr/>
          </p:nvSpPr>
          <p:spPr>
            <a:xfrm>
              <a:off x="2624376" y="2950131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790709"/>
            </a:solidFill>
            <a:ln w="13811">
              <a:solidFill>
                <a:srgbClr val="91080B"/>
              </a:solidFill>
              <a:prstDash val="solid"/>
            </a:ln>
          </p:spPr>
        </p:sp>
        <p:sp>
          <p:nvSpPr>
            <p:cNvPr id="6" name="Text 3"/>
            <p:cNvSpPr/>
            <p:nvPr/>
          </p:nvSpPr>
          <p:spPr>
            <a:xfrm>
              <a:off x="2817137" y="2991861"/>
              <a:ext cx="11430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b="1" dirty="0">
                  <a:solidFill>
                    <a:srgbClr val="E5E0DF"/>
                  </a:solidFill>
                  <a:latin typeface="Barlow" pitchFamily="34" charset="0"/>
                </a:rPr>
                <a:t>7</a:t>
              </a:r>
              <a:endParaRPr lang="en-US" sz="2624" dirty="0"/>
            </a:p>
          </p:txBody>
        </p:sp>
      </p:grpSp>
      <p:sp>
        <p:nvSpPr>
          <p:cNvPr id="18" name="Text 15"/>
          <p:cNvSpPr/>
          <p:nvPr/>
        </p:nvSpPr>
        <p:spPr>
          <a:xfrm>
            <a:off x="7577138" y="501050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8" name="Shape 2">
            <a:extLst>
              <a:ext uri="{FF2B5EF4-FFF2-40B4-BE49-F238E27FC236}">
                <a16:creationId xmlns:a16="http://schemas.microsoft.com/office/drawing/2014/main" id="{45D600CE-999F-0594-517B-96347B82B15E}"/>
              </a:ext>
            </a:extLst>
          </p:cNvPr>
          <p:cNvSpPr/>
          <p:nvPr/>
        </p:nvSpPr>
        <p:spPr>
          <a:xfrm>
            <a:off x="13390556" y="27643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379DE9B5-86EE-A617-0394-4DA35C5C3F3F}"/>
              </a:ext>
            </a:extLst>
          </p:cNvPr>
          <p:cNvSpPr/>
          <p:nvPr/>
        </p:nvSpPr>
        <p:spPr>
          <a:xfrm>
            <a:off x="13583318" y="2806048"/>
            <a:ext cx="114300" cy="2957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fa-IR" sz="2624" b="1" dirty="0">
                <a:solidFill>
                  <a:srgbClr val="E5E0DF"/>
                </a:solidFill>
                <a:latin typeface="Barlow" pitchFamily="34" charset="0"/>
              </a:rPr>
              <a:t>8</a:t>
            </a:r>
            <a:endParaRPr lang="en-US" sz="2624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0DE032E0-2F90-1230-2F5A-C8AAEBEE8714}"/>
              </a:ext>
            </a:extLst>
          </p:cNvPr>
          <p:cNvSpPr/>
          <p:nvPr/>
        </p:nvSpPr>
        <p:spPr>
          <a:xfrm>
            <a:off x="9585434" y="2888488"/>
            <a:ext cx="3612241" cy="499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کد برنامه نویسی قفل هوشمند</a:t>
            </a:r>
          </a:p>
        </p:txBody>
      </p:sp>
      <p:sp>
        <p:nvSpPr>
          <p:cNvPr id="28" name="Text 3">
            <a:extLst>
              <a:ext uri="{FF2B5EF4-FFF2-40B4-BE49-F238E27FC236}">
                <a16:creationId xmlns:a16="http://schemas.microsoft.com/office/drawing/2014/main" id="{F1697F7F-609A-EAB5-1FCB-6A329131D114}"/>
              </a:ext>
            </a:extLst>
          </p:cNvPr>
          <p:cNvSpPr/>
          <p:nvPr/>
        </p:nvSpPr>
        <p:spPr>
          <a:xfrm>
            <a:off x="13583318" y="5515469"/>
            <a:ext cx="114300" cy="2957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4AFC2D8D-4AED-AACF-19D9-CB37FDED89B4}"/>
              </a:ext>
            </a:extLst>
          </p:cNvPr>
          <p:cNvSpPr/>
          <p:nvPr/>
        </p:nvSpPr>
        <p:spPr>
          <a:xfrm>
            <a:off x="10975731" y="193267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جدول حالت قفل هوشمند (</a:t>
            </a:r>
            <a:r>
              <a:rPr lang="en-US" sz="2187" b="1" dirty="0">
                <a:solidFill>
                  <a:srgbClr val="E5E0DF"/>
                </a:solidFill>
                <a:cs typeface="IRAN SansMobileNoEn" panose="020B0506030804020204" pitchFamily="34" charset="-78"/>
              </a:rPr>
              <a:t>percept-Action</a:t>
            </a:r>
            <a:r>
              <a:rPr lang="fa-IR" sz="2187" b="1" dirty="0">
                <a:solidFill>
                  <a:srgbClr val="E5E0D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)</a:t>
            </a:r>
            <a:endParaRPr lang="en-US" sz="2187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9" name="Shape 2">
            <a:extLst>
              <a:ext uri="{FF2B5EF4-FFF2-40B4-BE49-F238E27FC236}">
                <a16:creationId xmlns:a16="http://schemas.microsoft.com/office/drawing/2014/main" id="{5887B56A-54FD-2162-C218-129EB81B07B4}"/>
              </a:ext>
            </a:extLst>
          </p:cNvPr>
          <p:cNvSpPr/>
          <p:nvPr/>
        </p:nvSpPr>
        <p:spPr>
          <a:xfrm>
            <a:off x="13390556" y="356284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US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1" name="Shape 2">
            <a:extLst>
              <a:ext uri="{FF2B5EF4-FFF2-40B4-BE49-F238E27FC236}">
                <a16:creationId xmlns:a16="http://schemas.microsoft.com/office/drawing/2014/main" id="{13E3FB33-8C4C-4C37-DF0A-64C0E425687A}"/>
              </a:ext>
            </a:extLst>
          </p:cNvPr>
          <p:cNvSpPr/>
          <p:nvPr/>
        </p:nvSpPr>
        <p:spPr>
          <a:xfrm>
            <a:off x="13372173" y="51197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2" name="Shape 2">
            <a:extLst>
              <a:ext uri="{FF2B5EF4-FFF2-40B4-BE49-F238E27FC236}">
                <a16:creationId xmlns:a16="http://schemas.microsoft.com/office/drawing/2014/main" id="{80E28B2A-A4B7-3EC9-608C-44D441D0B2BC}"/>
              </a:ext>
            </a:extLst>
          </p:cNvPr>
          <p:cNvSpPr/>
          <p:nvPr/>
        </p:nvSpPr>
        <p:spPr>
          <a:xfrm>
            <a:off x="13390556" y="589036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3" name="Shape 2">
            <a:extLst>
              <a:ext uri="{FF2B5EF4-FFF2-40B4-BE49-F238E27FC236}">
                <a16:creationId xmlns:a16="http://schemas.microsoft.com/office/drawing/2014/main" id="{B25A3C3D-C0D4-1DDD-AB30-0893250C8233}"/>
              </a:ext>
            </a:extLst>
          </p:cNvPr>
          <p:cNvSpPr/>
          <p:nvPr/>
        </p:nvSpPr>
        <p:spPr>
          <a:xfrm>
            <a:off x="13371589" y="678067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48403EFD-B3AB-2A9C-3A4B-5C5403EFE057}"/>
              </a:ext>
            </a:extLst>
          </p:cNvPr>
          <p:cNvSpPr/>
          <p:nvPr/>
        </p:nvSpPr>
        <p:spPr>
          <a:xfrm>
            <a:off x="13423986" y="3600855"/>
            <a:ext cx="4567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</a:rPr>
              <a:t>9</a:t>
            </a:r>
            <a:endParaRPr lang="en-US" sz="2624" dirty="0"/>
          </a:p>
        </p:txBody>
      </p:sp>
      <p:sp>
        <p:nvSpPr>
          <p:cNvPr id="19" name="Shape 2">
            <a:extLst>
              <a:ext uri="{FF2B5EF4-FFF2-40B4-BE49-F238E27FC236}">
                <a16:creationId xmlns:a16="http://schemas.microsoft.com/office/drawing/2014/main" id="{337AB3F3-02E1-0CC0-C764-3CDD43BD7911}"/>
              </a:ext>
            </a:extLst>
          </p:cNvPr>
          <p:cNvSpPr/>
          <p:nvPr/>
        </p:nvSpPr>
        <p:spPr>
          <a:xfrm>
            <a:off x="13390495" y="43373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US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3DDB56B7-0311-403A-1D11-6CB36E307B6B}"/>
              </a:ext>
            </a:extLst>
          </p:cNvPr>
          <p:cNvSpPr/>
          <p:nvPr/>
        </p:nvSpPr>
        <p:spPr>
          <a:xfrm>
            <a:off x="13427189" y="4374382"/>
            <a:ext cx="4567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</a:rPr>
              <a:t>10</a:t>
            </a:r>
            <a:endParaRPr lang="en-US" sz="2624" dirty="0"/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FC468CF0-B727-6BDC-9474-79ECB5BACE2D}"/>
              </a:ext>
            </a:extLst>
          </p:cNvPr>
          <p:cNvSpPr/>
          <p:nvPr/>
        </p:nvSpPr>
        <p:spPr>
          <a:xfrm>
            <a:off x="13407645" y="5128116"/>
            <a:ext cx="4567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</a:rPr>
              <a:t>11</a:t>
            </a:r>
            <a:endParaRPr lang="en-US" sz="2624" dirty="0"/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AB2A3205-98DD-9181-2106-88A6EB6C26F7}"/>
              </a:ext>
            </a:extLst>
          </p:cNvPr>
          <p:cNvSpPr/>
          <p:nvPr/>
        </p:nvSpPr>
        <p:spPr>
          <a:xfrm>
            <a:off x="13406494" y="5897291"/>
            <a:ext cx="4567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</a:rPr>
              <a:t>12</a:t>
            </a:r>
            <a:endParaRPr lang="en-US" sz="2624" dirty="0"/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B146A5BB-996C-B2F8-2220-F3A600D28F8D}"/>
              </a:ext>
            </a:extLst>
          </p:cNvPr>
          <p:cNvSpPr/>
          <p:nvPr/>
        </p:nvSpPr>
        <p:spPr>
          <a:xfrm>
            <a:off x="13421370" y="6800360"/>
            <a:ext cx="4567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</a:rPr>
              <a:t>13</a:t>
            </a:r>
            <a:endParaRPr lang="en-US" sz="2624" dirty="0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A052D953-18DD-9E35-E253-76B6DF2C0830}"/>
              </a:ext>
            </a:extLst>
          </p:cNvPr>
          <p:cNvSpPr/>
          <p:nvPr/>
        </p:nvSpPr>
        <p:spPr>
          <a:xfrm>
            <a:off x="9469558" y="4412438"/>
            <a:ext cx="3612241" cy="499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مسائل ارضای محدویت </a:t>
            </a:r>
          </a:p>
        </p:txBody>
      </p:sp>
      <p:sp>
        <p:nvSpPr>
          <p:cNvPr id="27" name="Text 8">
            <a:extLst>
              <a:ext uri="{FF2B5EF4-FFF2-40B4-BE49-F238E27FC236}">
                <a16:creationId xmlns:a16="http://schemas.microsoft.com/office/drawing/2014/main" id="{5AB3EDA2-D8BF-7E31-5DA7-D7AE877A1126}"/>
              </a:ext>
            </a:extLst>
          </p:cNvPr>
          <p:cNvSpPr/>
          <p:nvPr/>
        </p:nvSpPr>
        <p:spPr>
          <a:xfrm>
            <a:off x="9594285" y="4457291"/>
            <a:ext cx="3612241" cy="499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endParaRPr lang="fa-IR" sz="2187" b="1" dirty="0">
              <a:solidFill>
                <a:srgbClr val="E5E0DF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8DEDEEF0-845B-71FD-4226-9A50774206A0}"/>
              </a:ext>
            </a:extLst>
          </p:cNvPr>
          <p:cNvSpPr/>
          <p:nvPr/>
        </p:nvSpPr>
        <p:spPr>
          <a:xfrm>
            <a:off x="9053348" y="5208044"/>
            <a:ext cx="4125975" cy="499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جستجوی عقبگرد قفل هلی هوشمند</a:t>
            </a:r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3799D312-76C4-450C-B938-89185DA0952C}"/>
              </a:ext>
            </a:extLst>
          </p:cNvPr>
          <p:cNvSpPr/>
          <p:nvPr/>
        </p:nvSpPr>
        <p:spPr>
          <a:xfrm>
            <a:off x="8907517" y="5958797"/>
            <a:ext cx="4299009" cy="499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بهبود جستجو برای قفل های هوشمند</a:t>
            </a:r>
          </a:p>
        </p:txBody>
      </p:sp>
      <p:sp>
        <p:nvSpPr>
          <p:cNvPr id="31" name="Text 8">
            <a:extLst>
              <a:ext uri="{FF2B5EF4-FFF2-40B4-BE49-F238E27FC236}">
                <a16:creationId xmlns:a16="http://schemas.microsoft.com/office/drawing/2014/main" id="{AA2E6F64-7789-5173-5F75-E19C671D0E69}"/>
              </a:ext>
            </a:extLst>
          </p:cNvPr>
          <p:cNvSpPr/>
          <p:nvPr/>
        </p:nvSpPr>
        <p:spPr>
          <a:xfrm>
            <a:off x="9594285" y="6798099"/>
            <a:ext cx="3612241" cy="499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برترین قفل های هوشمند بازار</a:t>
            </a: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7D4A83C6-31B3-4114-39B2-AD63DB102A2A}"/>
              </a:ext>
            </a:extLst>
          </p:cNvPr>
          <p:cNvSpPr/>
          <p:nvPr/>
        </p:nvSpPr>
        <p:spPr>
          <a:xfrm>
            <a:off x="9594285" y="3670883"/>
            <a:ext cx="3612241" cy="499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جستجوی ناآگاهانه</a:t>
            </a:r>
          </a:p>
        </p:txBody>
      </p:sp>
    </p:spTree>
    <p:extLst>
      <p:ext uri="{BB962C8B-B14F-4D97-AF65-F5344CB8AC3E}">
        <p14:creationId xmlns:p14="http://schemas.microsoft.com/office/powerpoint/2010/main" val="63889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Text 15"/>
          <p:cNvSpPr/>
          <p:nvPr/>
        </p:nvSpPr>
        <p:spPr>
          <a:xfrm>
            <a:off x="7577138" y="501050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379DE9B5-86EE-A617-0394-4DA35C5C3F3F}"/>
              </a:ext>
            </a:extLst>
          </p:cNvPr>
          <p:cNvSpPr/>
          <p:nvPr/>
        </p:nvSpPr>
        <p:spPr>
          <a:xfrm>
            <a:off x="13583318" y="2806048"/>
            <a:ext cx="114300" cy="2957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3F9DA66C-ED16-7174-B073-8FA93BFC4A3C}"/>
              </a:ext>
            </a:extLst>
          </p:cNvPr>
          <p:cNvSpPr/>
          <p:nvPr/>
        </p:nvSpPr>
        <p:spPr>
          <a:xfrm>
            <a:off x="13583318" y="3719709"/>
            <a:ext cx="114300" cy="2957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37733753-7D46-3DAA-1EB5-899FBB2A5C8C}"/>
              </a:ext>
            </a:extLst>
          </p:cNvPr>
          <p:cNvSpPr/>
          <p:nvPr/>
        </p:nvSpPr>
        <p:spPr>
          <a:xfrm>
            <a:off x="13583318" y="4624469"/>
            <a:ext cx="114300" cy="2957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8" name="Text 3">
            <a:extLst>
              <a:ext uri="{FF2B5EF4-FFF2-40B4-BE49-F238E27FC236}">
                <a16:creationId xmlns:a16="http://schemas.microsoft.com/office/drawing/2014/main" id="{F1697F7F-609A-EAB5-1FCB-6A329131D114}"/>
              </a:ext>
            </a:extLst>
          </p:cNvPr>
          <p:cNvSpPr/>
          <p:nvPr/>
        </p:nvSpPr>
        <p:spPr>
          <a:xfrm>
            <a:off x="13583318" y="5515469"/>
            <a:ext cx="114300" cy="2957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C98A82C2-202D-10C5-D779-9C3733A20933}"/>
              </a:ext>
            </a:extLst>
          </p:cNvPr>
          <p:cNvSpPr/>
          <p:nvPr/>
        </p:nvSpPr>
        <p:spPr>
          <a:xfrm>
            <a:off x="932782" y="1855799"/>
            <a:ext cx="12586149" cy="56196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ct val="250000"/>
              </a:lnSpc>
              <a:buNone/>
            </a:pPr>
            <a:r>
              <a:rPr lang="fa-IR" sz="24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قفل هوشمند یک نوع قفل است که از فناوری‌های هوشمند و ارتباطات بی‌سیم برای کنترل و مدیریت دسترسی به محیط‌های مختلف مانند خانه، دفتر، یا اتاق استفاده می‌کند. این نوع قفل به شما امکان می‌دهد تا از راه دور و به صورت الکترونیکی و از طریق دستگاه‌های هوشمند مختلف مثل گوشی‌های هوشمند، تبلت‌ها، یا کلیدهای خاص دسترسی به فضاها را کنترل کنید.</a:t>
            </a:r>
            <a:r>
              <a:rPr lang="fa-IR" sz="2400" b="0" i="0" dirty="0">
                <a:solidFill>
                  <a:srgbClr val="37415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</a:t>
            </a:r>
            <a:r>
              <a:rPr lang="fa-IR" sz="24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قفل‌های هوشمند به کاربران امکانات بسیاری برای افزایش امنیت و راحتی در دسترسی به فضاهای مختلف را می‌دهند و با پیشرفت تکنولوژی، این نوع قفل‌ها به سرعت در بازار گسترش یافته‌اند.</a:t>
            </a:r>
            <a:endParaRPr lang="en-US" sz="240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D3145AD-AE14-BED8-A4D5-70CF0044D45E}"/>
              </a:ext>
            </a:extLst>
          </p:cNvPr>
          <p:cNvSpPr/>
          <p:nvPr/>
        </p:nvSpPr>
        <p:spPr>
          <a:xfrm>
            <a:off x="11361374" y="112773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3200" b="1" dirty="0">
                <a:solidFill>
                  <a:srgbClr val="E5E0D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معرفی قفل های هوشمند</a:t>
            </a:r>
            <a:endParaRPr lang="en-US" sz="3200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D32E609A-9EF3-3FBC-31CB-4D73F8D01452}"/>
              </a:ext>
            </a:extLst>
          </p:cNvPr>
          <p:cNvSpPr/>
          <p:nvPr/>
        </p:nvSpPr>
        <p:spPr>
          <a:xfrm>
            <a:off x="7616634" y="7475472"/>
            <a:ext cx="3172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Barlow" pitchFamily="34" charset="0"/>
              </a:rPr>
              <a:t>1</a:t>
            </a: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12855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98937" y="1006971"/>
            <a:ext cx="6690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5468"/>
              </a:lnSpc>
            </a:pPr>
            <a:r>
              <a:rPr lang="en-US" sz="3200" b="1" dirty="0" err="1">
                <a:solidFill>
                  <a:srgbClr val="FFFFFF"/>
                </a:solidFill>
                <a:latin typeface="IRAN SansMobileNoEn" panose="020B0506030804020204" pitchFamily="34" charset="-78"/>
                <a:ea typeface="Barlow" pitchFamily="34" charset="-122"/>
                <a:cs typeface="IRAN SansMobileNoEn" panose="020B0506030804020204" pitchFamily="34" charset="-78"/>
              </a:rPr>
              <a:t>راهکارهای</a:t>
            </a:r>
            <a:r>
              <a:rPr lang="en-US" sz="3200" b="1" dirty="0">
                <a:solidFill>
                  <a:srgbClr val="FFFFFF"/>
                </a:solidFill>
                <a:latin typeface="IRAN SansMobileNoEn" panose="020B0506030804020204" pitchFamily="34" charset="-78"/>
                <a:ea typeface="Barlow" pitchFamily="34" charset="-122"/>
                <a:cs typeface="IRAN SansMobileNoEn" panose="020B0506030804020204" pitchFamily="34" charset="-78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IRAN SansMobileNoEn" panose="020B0506030804020204" pitchFamily="34" charset="-78"/>
                <a:ea typeface="Barlow" pitchFamily="34" charset="-122"/>
                <a:cs typeface="IRAN SansMobileNoEn" panose="020B0506030804020204" pitchFamily="34" charset="-78"/>
              </a:rPr>
              <a:t>امنیتی</a:t>
            </a:r>
            <a:r>
              <a:rPr lang="en-US" sz="3200" b="1" dirty="0">
                <a:solidFill>
                  <a:srgbClr val="FFFFFF"/>
                </a:solidFill>
                <a:latin typeface="IRAN SansMobileNoEn" panose="020B0506030804020204" pitchFamily="34" charset="-78"/>
                <a:ea typeface="Barlow" pitchFamily="34" charset="-122"/>
                <a:cs typeface="IRAN SansMobileNoEn" panose="020B0506030804020204" pitchFamily="34" charset="-78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IRAN SansMobileNoEn" panose="020B0506030804020204" pitchFamily="34" charset="-78"/>
                <a:ea typeface="Barlow" pitchFamily="34" charset="-122"/>
                <a:cs typeface="IRAN SansMobileNoEn" panose="020B0506030804020204" pitchFamily="34" charset="-78"/>
              </a:rPr>
              <a:t>قفل</a:t>
            </a:r>
            <a:r>
              <a:rPr lang="en-US" sz="3200" b="1" dirty="0">
                <a:solidFill>
                  <a:srgbClr val="FFFFFF"/>
                </a:solidFill>
                <a:latin typeface="IRAN SansMobileNoEn" panose="020B0506030804020204" pitchFamily="34" charset="-78"/>
                <a:ea typeface="Barlow" pitchFamily="34" charset="-122"/>
                <a:cs typeface="IRAN SansMobileNoEn" panose="020B0506030804020204" pitchFamily="34" charset="-78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IRAN SansMobileNoEn" panose="020B0506030804020204" pitchFamily="34" charset="-78"/>
                <a:ea typeface="Barlow" pitchFamily="34" charset="-122"/>
                <a:cs typeface="IRAN SansMobileNoEn" panose="020B0506030804020204" pitchFamily="34" charset="-78"/>
              </a:rPr>
              <a:t>هوشمند</a:t>
            </a:r>
            <a:endParaRPr lang="en-US" sz="3200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6" name="Shape 2"/>
          <p:cNvSpPr/>
          <p:nvPr/>
        </p:nvSpPr>
        <p:spPr>
          <a:xfrm>
            <a:off x="9659304" y="2408418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91080B"/>
          </a:solidFill>
          <a:ln/>
        </p:spPr>
      </p:sp>
      <p:sp>
        <p:nvSpPr>
          <p:cNvPr id="8" name="Shape 4"/>
          <p:cNvSpPr/>
          <p:nvPr/>
        </p:nvSpPr>
        <p:spPr>
          <a:xfrm>
            <a:off x="9431597" y="27083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9624359" y="2749987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406992" y="2658567"/>
            <a:ext cx="2644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2734"/>
              </a:lnSpc>
            </a:pPr>
            <a:r>
              <a:rPr lang="en-US" sz="2187" b="1" dirty="0">
                <a:solidFill>
                  <a:srgbClr val="E5E0DF"/>
                </a:solidFill>
                <a:latin typeface="IRAN SansMobileNoEn" panose="020B0506030804020204" pitchFamily="34" charset="-78"/>
                <a:ea typeface="Barlow" pitchFamily="34" charset="-122"/>
                <a:cs typeface="IRAN SansMobileNoEn" panose="020B0506030804020204" pitchFamily="34" charset="-78"/>
              </a:rPr>
              <a:t>استفاده از قفل با کد عبور</a:t>
            </a:r>
            <a:endParaRPr lang="en-US" sz="2187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1" name="Text 7"/>
          <p:cNvSpPr/>
          <p:nvPr/>
        </p:nvSpPr>
        <p:spPr>
          <a:xfrm>
            <a:off x="1323260" y="3143082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2799"/>
              </a:lnSpc>
            </a:pPr>
            <a:r>
              <a:rPr lang="en-US" sz="1750" dirty="0">
                <a:solidFill>
                  <a:srgbClr val="E5E0DF"/>
                </a:solidFill>
                <a:latin typeface="IRAN SansMobileNoEn" panose="020B0506030804020204" pitchFamily="34" charset="-78"/>
                <a:ea typeface="Barlow" pitchFamily="34" charset="-122"/>
                <a:cs typeface="IRAN SansMobileNoEn" panose="020B0506030804020204" pitchFamily="34" charset="-78"/>
              </a:rPr>
              <a:t>اگر کد عبوری است که فقط شما می‌دانید، احتمالاً دیگران نمی‌توانند وارد خانه </a:t>
            </a:r>
            <a:r>
              <a:rPr lang="en-US" sz="1750" dirty="0" err="1">
                <a:solidFill>
                  <a:srgbClr val="E5E0DF"/>
                </a:solidFill>
                <a:latin typeface="IRAN SansMobileNoEn" panose="020B0506030804020204" pitchFamily="34" charset="-78"/>
                <a:ea typeface="Barlow" pitchFamily="34" charset="-122"/>
                <a:cs typeface="IRAN SansMobileNoEn" panose="020B0506030804020204" pitchFamily="34" charset="-78"/>
              </a:rPr>
              <a:t>شما</a:t>
            </a:r>
            <a:r>
              <a:rPr lang="en-US" sz="1750" dirty="0">
                <a:solidFill>
                  <a:srgbClr val="E5E0DF"/>
                </a:solidFill>
                <a:latin typeface="IRAN SansMobileNoEn" panose="020B0506030804020204" pitchFamily="34" charset="-78"/>
                <a:ea typeface="Barlow" pitchFamily="34" charset="-122"/>
                <a:cs typeface="IRAN SansMobileNoEn" panose="020B0506030804020204" pitchFamily="34" charset="-78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IRAN SansMobileNoEn" panose="020B0506030804020204" pitchFamily="34" charset="-78"/>
                <a:ea typeface="Barlow" pitchFamily="34" charset="-122"/>
                <a:cs typeface="IRAN SansMobileNoEn" panose="020B0506030804020204" pitchFamily="34" charset="-78"/>
              </a:rPr>
              <a:t>شوند</a:t>
            </a:r>
            <a:endParaRPr lang="en-US" sz="1750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9431597" y="42106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590069" y="425231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829188" y="42383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2734"/>
              </a:lnSpc>
            </a:pPr>
            <a:r>
              <a:rPr lang="en-US" sz="2187" b="1" dirty="0">
                <a:solidFill>
                  <a:srgbClr val="E5E0DF"/>
                </a:solidFill>
                <a:latin typeface="IRAN SansMobileNoEn" panose="020B0506030804020204" pitchFamily="34" charset="-78"/>
                <a:ea typeface="Barlow" pitchFamily="34" charset="-122"/>
                <a:cs typeface="IRAN SansMobileNoEn" panose="020B0506030804020204" pitchFamily="34" charset="-78"/>
              </a:rPr>
              <a:t>تنظیم مجدد قفل</a:t>
            </a:r>
            <a:endParaRPr lang="en-US" sz="2187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0" y="4728176"/>
            <a:ext cx="11397343" cy="9028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5" algn="r" rtl="1">
              <a:lnSpc>
                <a:spcPts val="2799"/>
              </a:lnSpc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تنظیم قفل های هوشمند به معنای تعیین یا تغییر تنظیمات و ویژگی‌های قفل هوشمند می‌باشد. این عبارت به </a:t>
            </a:r>
            <a:endParaRPr lang="en-US" sz="16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lvl="5" algn="r" rtl="1">
              <a:lnSpc>
                <a:spcPts val="2799"/>
              </a:lnSpc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فعالیت‌هایی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</a:t>
            </a: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اشاره دارد که کاربر یا مالک قفل هوشمند </a:t>
            </a:r>
            <a:r>
              <a:rPr lang="fa-IR" sz="14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می‌تواند</a:t>
            </a:r>
            <a:r>
              <a:rPr lang="fa-IR" sz="1600" b="0" i="0" dirty="0">
                <a:solidFill>
                  <a:schemeClr val="bg1"/>
                </a:solidFill>
                <a:effectLst/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انجام دهد تا قفل را به شکل دلخواه خود تنظیم کند</a:t>
            </a:r>
            <a:endParaRPr lang="en-US" sz="1600" b="0" i="0" dirty="0">
              <a:solidFill>
                <a:schemeClr val="bg1"/>
              </a:solidFill>
              <a:effectLst/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  <a:p>
            <a:pPr lvl="5" algn="r" rtl="1">
              <a:lnSpc>
                <a:spcPts val="2799"/>
              </a:lnSpc>
            </a:pPr>
            <a:endParaRPr lang="en-US" sz="1750" dirty="0">
              <a:solidFill>
                <a:schemeClr val="bg1"/>
              </a:solidFill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8" name="Shape 14"/>
          <p:cNvSpPr/>
          <p:nvPr/>
        </p:nvSpPr>
        <p:spPr>
          <a:xfrm>
            <a:off x="9431597" y="57129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9593879" y="575464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448902" y="5760507"/>
            <a:ext cx="2560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IRAN SansMobileNoEn" panose="020B0506030804020204" pitchFamily="34" charset="-78"/>
                <a:ea typeface="Barlow" pitchFamily="34" charset="-122"/>
                <a:cs typeface="IRAN SansMobileNoEn" panose="020B0506030804020204" pitchFamily="34" charset="-78"/>
              </a:rPr>
              <a:t>فعال کردن حالت هشدار</a:t>
            </a:r>
            <a:endParaRPr lang="en-US" sz="2187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1323260" y="6237184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RAN SansMobileNoEn" panose="020B0506030804020204" pitchFamily="34" charset="-78"/>
                <a:ea typeface="Barlow" pitchFamily="34" charset="-122"/>
                <a:cs typeface="IRAN SansMobileNoEn" panose="020B0506030804020204" pitchFamily="34" charset="-78"/>
              </a:rPr>
              <a:t>هشدار در صورت تلاش برای ورود توسط فرد غیرمجاز صادر خواهد شد.</a:t>
            </a:r>
            <a:endParaRPr lang="en-US" sz="1750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3900C9B5-6787-CAEA-AA2F-638BF3D72947}"/>
              </a:ext>
            </a:extLst>
          </p:cNvPr>
          <p:cNvSpPr/>
          <p:nvPr/>
        </p:nvSpPr>
        <p:spPr>
          <a:xfrm>
            <a:off x="5785493" y="7541151"/>
            <a:ext cx="3172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Barlow" pitchFamily="34" charset="0"/>
              </a:rPr>
              <a:t>2</a:t>
            </a:r>
            <a:endParaRPr lang="en-US" sz="218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9790386" y="694492"/>
            <a:ext cx="42612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5468"/>
              </a:lnSpc>
            </a:pPr>
            <a:r>
              <a:rPr lang="fa-IR" sz="3200" b="1" dirty="0">
                <a:solidFill>
                  <a:srgbClr val="FFFFFF"/>
                </a:solidFill>
                <a:latin typeface="IRAN SansMobileNoEn" panose="020B0506030804020204" pitchFamily="34" charset="-78"/>
                <a:ea typeface="Barlow" pitchFamily="34" charset="-122"/>
                <a:cs typeface="IRAN SansMobileNoEn" panose="020B0506030804020204" pitchFamily="34" charset="-78"/>
              </a:rPr>
              <a:t>معرفی قفل هوشمند مورد نظر</a:t>
            </a:r>
            <a:endParaRPr lang="en-US" sz="3200" dirty="0">
              <a:latin typeface="IRAN SansMobileNoEn" panose="020B0506030804020204" pitchFamily="34" charset="-78"/>
              <a:cs typeface="IRAN SansMobileNoEn" panose="020B0506030804020204" pitchFamily="34" charset="-78"/>
            </a:endParaRPr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A57223C4-4EDB-3CF4-74EC-E885AE3E2F75}"/>
              </a:ext>
            </a:extLst>
          </p:cNvPr>
          <p:cNvSpPr/>
          <p:nvPr/>
        </p:nvSpPr>
        <p:spPr>
          <a:xfrm>
            <a:off x="648833" y="1927668"/>
            <a:ext cx="507405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/>
            <a:r>
              <a:rPr lang="en-US" sz="2800" b="1" dirty="0">
                <a:solidFill>
                  <a:schemeClr val="bg1"/>
                </a:solidFill>
                <a:effectLst/>
                <a:latin typeface="Graphik Bold"/>
              </a:rPr>
              <a:t>August Smart Lock Pro + Connect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0EE1B-E4C4-BFEB-E53D-7B2BE1F2B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956" y="1128155"/>
            <a:ext cx="6243145" cy="62431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E9F63E3-DA12-DECB-EA2D-8C76C59AA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068" y="4262496"/>
            <a:ext cx="2803815" cy="472221"/>
          </a:xfrm>
          <a:prstGeom prst="rect">
            <a:avLst/>
          </a:prstGeom>
        </p:spPr>
      </p:pic>
      <p:sp>
        <p:nvSpPr>
          <p:cNvPr id="21" name="Text 1">
            <a:extLst>
              <a:ext uri="{FF2B5EF4-FFF2-40B4-BE49-F238E27FC236}">
                <a16:creationId xmlns:a16="http://schemas.microsoft.com/office/drawing/2014/main" id="{78BF2604-2B0C-DD90-9EF5-3018C0C4B910}"/>
              </a:ext>
            </a:extLst>
          </p:cNvPr>
          <p:cNvSpPr/>
          <p:nvPr/>
        </p:nvSpPr>
        <p:spPr>
          <a:xfrm>
            <a:off x="2130792" y="2822352"/>
            <a:ext cx="3592091" cy="4722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/>
            <a:r>
              <a:rPr lang="fa-IR" sz="2200" b="1" i="0" dirty="0">
                <a:solidFill>
                  <a:schemeClr val="bg1"/>
                </a:solidFill>
                <a:effectLst/>
                <a:latin typeface="Graphik Bold"/>
              </a:rPr>
              <a:t> 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Söhne"/>
              </a:rPr>
              <a:t>August Home Inc </a:t>
            </a:r>
            <a:r>
              <a:rPr lang="fa-IR" sz="2200" i="0" dirty="0">
                <a:solidFill>
                  <a:schemeClr val="bg1"/>
                </a:solidFill>
                <a:effectLst/>
                <a:latin typeface="Graphik Bold"/>
              </a:rPr>
              <a:t>ساخت شرکت</a:t>
            </a:r>
            <a:endParaRPr lang="en-US" sz="2200" i="0" dirty="0">
              <a:solidFill>
                <a:schemeClr val="bg1"/>
              </a:solidFill>
              <a:effectLst/>
              <a:latin typeface="Graphik Bold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1B1BDDFC-269A-41B1-0D4E-AEBA3FA6D68A}"/>
              </a:ext>
            </a:extLst>
          </p:cNvPr>
          <p:cNvSpPr/>
          <p:nvPr/>
        </p:nvSpPr>
        <p:spPr>
          <a:xfrm>
            <a:off x="2272680" y="3494884"/>
            <a:ext cx="3592091" cy="4722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/>
            <a:r>
              <a:rPr lang="fa-IR" sz="2200" b="1" i="0" dirty="0">
                <a:solidFill>
                  <a:schemeClr val="bg1"/>
                </a:solidFill>
                <a:effectLst/>
                <a:latin typeface="Graphik Bold"/>
              </a:rPr>
              <a:t>  </a:t>
            </a:r>
            <a:r>
              <a:rPr lang="fa-IR" sz="2200" i="0" dirty="0">
                <a:solidFill>
                  <a:schemeClr val="bg1"/>
                </a:solidFill>
                <a:effectLst/>
                <a:latin typeface="Graphik Bold"/>
              </a:rPr>
              <a:t>ساخت سال 2017</a:t>
            </a:r>
            <a:endParaRPr lang="en-US" sz="2200" i="0" dirty="0">
              <a:solidFill>
                <a:schemeClr val="bg1"/>
              </a:solidFill>
              <a:effectLst/>
              <a:latin typeface="Graphik Bold"/>
            </a:endParaRPr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2EE9384E-4BCF-1ED1-7811-246DF7697432}"/>
              </a:ext>
            </a:extLst>
          </p:cNvPr>
          <p:cNvSpPr/>
          <p:nvPr/>
        </p:nvSpPr>
        <p:spPr>
          <a:xfrm>
            <a:off x="7156576" y="7439596"/>
            <a:ext cx="3172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Barlow" pitchFamily="34" charset="0"/>
              </a:rPr>
              <a:t>3</a:t>
            </a:r>
            <a:endParaRPr lang="en-US" sz="218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07628" y="1006971"/>
            <a:ext cx="73816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5468"/>
              </a:lnSpc>
            </a:pPr>
            <a:r>
              <a:rPr lang="en-US" sz="4400" b="1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August</a:t>
            </a:r>
            <a:r>
              <a:rPr lang="fa-IR" sz="4374" b="1" dirty="0">
                <a:solidFill>
                  <a:srgbClr val="FFFFFF"/>
                </a:solidFill>
                <a:latin typeface="IRANSansMobile(FaNum)" panose="020B0506030804020204" pitchFamily="34" charset="-78"/>
                <a:ea typeface="Barlow" pitchFamily="34" charset="-122"/>
                <a:cs typeface="IRANSansMobile(FaNum)" panose="020B0506030804020204" pitchFamily="34" charset="-78"/>
              </a:rPr>
              <a:t>ویژگی های قفل هوشمند </a:t>
            </a:r>
            <a:endParaRPr lang="en-US" sz="4374" dirty="0"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6" name="Shape 2"/>
          <p:cNvSpPr/>
          <p:nvPr/>
        </p:nvSpPr>
        <p:spPr>
          <a:xfrm>
            <a:off x="9659304" y="2408418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91080B"/>
          </a:solidFill>
          <a:ln/>
        </p:spPr>
      </p:sp>
      <p:sp>
        <p:nvSpPr>
          <p:cNvPr id="8" name="Shape 4"/>
          <p:cNvSpPr/>
          <p:nvPr/>
        </p:nvSpPr>
        <p:spPr>
          <a:xfrm>
            <a:off x="9431597" y="27083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9624359" y="2749987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406992" y="2658567"/>
            <a:ext cx="2644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2734"/>
              </a:lnSpc>
            </a:pPr>
            <a:r>
              <a:rPr lang="fa-IR" sz="24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قابلیت‌های وای-فای برای دسترسی از راه دور</a:t>
            </a:r>
            <a:endParaRPr lang="en-US" sz="2187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11" name="Text 7"/>
          <p:cNvSpPr/>
          <p:nvPr/>
        </p:nvSpPr>
        <p:spPr>
          <a:xfrm>
            <a:off x="-964583" y="3143082"/>
            <a:ext cx="10038931" cy="12438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2799"/>
              </a:lnSpc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قفل هوشمند است از طریق شبکه‌ی وای-فای به اینترنت متصل شود و شما از هر مکانی که دسترسی</a:t>
            </a:r>
            <a:endParaRPr lang="en-US" sz="1600" b="0" i="0" dirty="0">
              <a:solidFill>
                <a:schemeClr val="bg1"/>
              </a:solidFill>
              <a:effectLst/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  <a:p>
            <a:pPr lvl="1" algn="r">
              <a:lnSpc>
                <a:spcPts val="2799"/>
              </a:lnSpc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 به اینترنت داشته باشید، </a:t>
            </a:r>
            <a:r>
              <a:rPr lang="fa-IR" sz="1600" dirty="0">
                <a:solidFill>
                  <a:schemeClr val="bg1"/>
                </a:solidFill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توانایی کنترل </a:t>
            </a: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و مدیریت قفل را داشته باشید</a:t>
            </a:r>
            <a:endParaRPr lang="en-US" sz="1750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9431597" y="42106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590069" y="425231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829188" y="42383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2734"/>
              </a:lnSpc>
            </a:pPr>
            <a:r>
              <a:rPr lang="fa-IR" sz="24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خودکار قفل شدن</a:t>
            </a:r>
            <a:endParaRPr lang="en-US" sz="2187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-302431" y="4728175"/>
            <a:ext cx="9435059" cy="15583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5" algn="r">
              <a:lnSpc>
                <a:spcPts val="2799"/>
              </a:lnSpc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ین ویژگی به شما این امکان را می‌دهد که تعیین کنید در چه زمانی بعد از خروج از خانه، درب به صورت خودکار</a:t>
            </a:r>
            <a:endParaRPr lang="en-US" sz="1600" b="0" i="0" dirty="0">
              <a:solidFill>
                <a:schemeClr val="bg1"/>
              </a:solidFill>
              <a:effectLst/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  <a:p>
            <a:pPr lvl="5" algn="r">
              <a:lnSpc>
                <a:spcPts val="2799"/>
              </a:lnSpc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 قفل شود.می‌توانید این تنظیم را به صورت فوری یا حتی تا مدت زمان مشخص (مثلاً 30 دقیقه) پس از خروج </a:t>
            </a:r>
            <a:endParaRPr lang="en-US" sz="1600" b="0" i="0" dirty="0">
              <a:solidFill>
                <a:schemeClr val="bg1"/>
              </a:solidFill>
              <a:effectLst/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  <a:p>
            <a:pPr lvl="5" algn="r">
              <a:lnSpc>
                <a:spcPts val="2799"/>
              </a:lnSpc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به افزایش امنیت و فراموش نکردن قفل کردن درب کمک می‌کند</a:t>
            </a:r>
            <a:r>
              <a:rPr lang="fa-IR" sz="16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18" name="Shape 14"/>
          <p:cNvSpPr/>
          <p:nvPr/>
        </p:nvSpPr>
        <p:spPr>
          <a:xfrm>
            <a:off x="9431597" y="57129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9593879" y="575464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425686" y="6087886"/>
            <a:ext cx="2560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4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نصب آسان در عرض چند دقیقه</a:t>
            </a:r>
            <a:endParaRPr lang="en-US" sz="2187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567559" y="6556347"/>
            <a:ext cx="8483573" cy="6662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fa-IR" sz="1750" dirty="0">
                <a:solidFill>
                  <a:srgbClr val="E5E0DF"/>
                </a:solidFill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 </a:t>
            </a:r>
            <a:r>
              <a:rPr lang="en-US" sz="1750" dirty="0">
                <a:solidFill>
                  <a:srgbClr val="E5E0DF"/>
                </a:solidFill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 </a:t>
            </a:r>
            <a:r>
              <a:rPr lang="fa-IR" sz="1750" dirty="0">
                <a:solidFill>
                  <a:srgbClr val="E5E0DF"/>
                </a:solidFill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 یکی از قفل هاییست که به راحتی و در عزض چند دقیقه نصب میشود و</a:t>
            </a:r>
            <a:endParaRPr lang="en-US" sz="1750" dirty="0">
              <a:solidFill>
                <a:srgbClr val="E5E0DF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  <a:p>
            <a:pPr marL="0" indent="0" algn="r">
              <a:lnSpc>
                <a:spcPts val="2799"/>
              </a:lnSpc>
              <a:buNone/>
            </a:pPr>
            <a:r>
              <a:rPr lang="fa-IR" sz="1750" dirty="0">
                <a:solidFill>
                  <a:srgbClr val="E5E0DF"/>
                </a:solidFill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 پیچیدگی نصب ندارد</a:t>
            </a:r>
            <a:r>
              <a:rPr lang="en-US" sz="1750" dirty="0">
                <a:solidFill>
                  <a:srgbClr val="E5E0DF"/>
                </a:solidFill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August</a:t>
            </a:r>
            <a:r>
              <a:rPr lang="fa-IR" sz="1750" dirty="0">
                <a:solidFill>
                  <a:srgbClr val="E5E0DF"/>
                </a:solidFill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قفل هوشمند </a:t>
            </a:r>
            <a:endParaRPr lang="en-US" sz="1750" dirty="0"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3900C9B5-6787-CAEA-AA2F-638BF3D72947}"/>
              </a:ext>
            </a:extLst>
          </p:cNvPr>
          <p:cNvSpPr/>
          <p:nvPr/>
        </p:nvSpPr>
        <p:spPr>
          <a:xfrm>
            <a:off x="5785493" y="7541151"/>
            <a:ext cx="3172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Barlow" pitchFamily="34" charset="0"/>
              </a:rPr>
              <a:t>4</a:t>
            </a: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38224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98937" y="1006971"/>
            <a:ext cx="6690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5468"/>
              </a:lnSpc>
            </a:pPr>
            <a:r>
              <a:rPr lang="en-US" sz="4400" b="1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August</a:t>
            </a:r>
            <a:r>
              <a:rPr lang="fa-IR" sz="4374" b="1" dirty="0">
                <a:solidFill>
                  <a:srgbClr val="FFFFFF"/>
                </a:solidFill>
                <a:latin typeface="IRANSansMobile(FaNum)" panose="020B0506030804020204" pitchFamily="34" charset="-78"/>
                <a:ea typeface="Barlow" pitchFamily="34" charset="-122"/>
                <a:cs typeface="IRANSansMobile(FaNum)" panose="020B0506030804020204" pitchFamily="34" charset="-78"/>
              </a:rPr>
              <a:t>ویژگی های قفل هوشمند </a:t>
            </a:r>
            <a:endParaRPr lang="en-US" sz="4374" dirty="0"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6" name="Shape 2"/>
          <p:cNvSpPr/>
          <p:nvPr/>
        </p:nvSpPr>
        <p:spPr>
          <a:xfrm>
            <a:off x="9659304" y="2408418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91080B"/>
          </a:solidFill>
          <a:ln/>
        </p:spPr>
      </p:sp>
      <p:sp>
        <p:nvSpPr>
          <p:cNvPr id="8" name="Shape 4"/>
          <p:cNvSpPr/>
          <p:nvPr/>
        </p:nvSpPr>
        <p:spPr>
          <a:xfrm>
            <a:off x="9431597" y="27083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9624359" y="2749987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fa-IR" sz="2624" b="1" dirty="0">
                <a:solidFill>
                  <a:srgbClr val="E5E0DF"/>
                </a:solidFill>
                <a:latin typeface="Barlow" pitchFamily="34" charset="0"/>
              </a:rPr>
              <a:t>4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559631" y="2274246"/>
            <a:ext cx="2644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2734"/>
              </a:lnSpc>
            </a:pPr>
            <a:r>
              <a:rPr lang="fa-IR" sz="24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 + کنترل کامل با گوشی هوشمند 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Apple Watch</a:t>
            </a:r>
            <a:endParaRPr lang="en-US" sz="2187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11" name="Text 7"/>
          <p:cNvSpPr/>
          <p:nvPr/>
        </p:nvSpPr>
        <p:spPr>
          <a:xfrm>
            <a:off x="1475899" y="2758761"/>
            <a:ext cx="7751088" cy="8194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2799"/>
              </a:lnSpc>
            </a:pPr>
            <a:r>
              <a:rPr lang="fa-IR" sz="1600" b="0" i="0" dirty="0">
                <a:solidFill>
                  <a:schemeClr val="bg1"/>
                </a:solidFill>
                <a:effectLst/>
                <a:latin typeface="Söhne"/>
              </a:rPr>
              <a:t>  </a:t>
            </a: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سازگاری دارد و به راحتی با لمس یک صفحه دیجیتال میتوان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ios</a:t>
            </a: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و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 android </a:t>
            </a: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این قفل هوشمند با سیستم های </a:t>
            </a:r>
          </a:p>
          <a:p>
            <a:pPr lvl="1" algn="r">
              <a:lnSpc>
                <a:spcPts val="2799"/>
              </a:lnSpc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قفل هوشمند منزل یا محیط کار خود را کنترل کرد</a:t>
            </a:r>
            <a:endParaRPr lang="en-US" sz="1750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9431597" y="42106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590069" y="425231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fa-IR" sz="2624" b="1" dirty="0">
                <a:solidFill>
                  <a:srgbClr val="E5E0DF"/>
                </a:solidFill>
                <a:latin typeface="Barlow" pitchFamily="34" charset="0"/>
              </a:rPr>
              <a:t>5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958341" y="39051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r">
              <a:lnSpc>
                <a:spcPts val="2734"/>
              </a:lnSpc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Söhne"/>
              </a:rPr>
              <a:t>DoorSense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™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6" name="Text 12"/>
          <p:cNvSpPr/>
          <p:nvPr/>
        </p:nvSpPr>
        <p:spPr>
          <a:xfrm>
            <a:off x="892020" y="4394920"/>
            <a:ext cx="8369761" cy="510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5" algn="r">
              <a:lnSpc>
                <a:spcPts val="2799"/>
              </a:lnSpc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به شما اطلاع میدهد که درب باز یا بسته است بنابراین شما میتوانید با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 August</a:t>
            </a: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تکنولوژی اختصاصی </a:t>
            </a:r>
          </a:p>
        </p:txBody>
      </p:sp>
      <p:sp>
        <p:nvSpPr>
          <p:cNvPr id="18" name="Shape 14"/>
          <p:cNvSpPr/>
          <p:nvPr/>
        </p:nvSpPr>
        <p:spPr>
          <a:xfrm>
            <a:off x="9431597" y="57129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9593879" y="575464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</a:rPr>
              <a:t>6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666667" y="5615702"/>
            <a:ext cx="2560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4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گزارش فعالیت + اعلان‌های خانه هوشمند</a:t>
            </a:r>
            <a:endParaRPr lang="en-US" sz="2187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1541025" y="6082080"/>
            <a:ext cx="7751088" cy="11775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بررسی کنید که چه کسی درب را باز کرده و آیا و یا زمانی که در حالت واقعی باز شد را ببینید. هشدارها را به گونه‌ای</a:t>
            </a:r>
          </a:p>
          <a:p>
            <a:pPr marL="0" indent="0" algn="r">
              <a:lnSpc>
                <a:spcPts val="2799"/>
              </a:lnSpc>
              <a:buNone/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 تنظیم کنید که هنگام ورود افراد خاص به خانه اعلان دهد. بررسی کنید که آیا کودکان از مدرسه به خانه برگشته‌اند، </a:t>
            </a:r>
          </a:p>
          <a:p>
            <a:pPr marL="0" indent="0" algn="r">
              <a:lnSpc>
                <a:spcPts val="2799"/>
              </a:lnSpc>
              <a:buNone/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چه مدت خدمات تعمیر در محل بوده‌اند، یا ببینید که کدام کسانی داخل بوده‌اند اگر فعالیت غیرمعمول مشاهده کنی</a:t>
            </a:r>
            <a:endParaRPr lang="en-US" sz="1750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3900C9B5-6787-CAEA-AA2F-638BF3D72947}"/>
              </a:ext>
            </a:extLst>
          </p:cNvPr>
          <p:cNvSpPr/>
          <p:nvPr/>
        </p:nvSpPr>
        <p:spPr>
          <a:xfrm>
            <a:off x="5785493" y="7571037"/>
            <a:ext cx="3172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Barlow" pitchFamily="34" charset="0"/>
              </a:rPr>
              <a:t>5</a:t>
            </a:r>
            <a:endParaRPr lang="en-US" sz="2187" dirty="0"/>
          </a:p>
        </p:txBody>
      </p:sp>
      <p:sp>
        <p:nvSpPr>
          <p:cNvPr id="23" name="Text 12">
            <a:extLst>
              <a:ext uri="{FF2B5EF4-FFF2-40B4-BE49-F238E27FC236}">
                <a16:creationId xmlns:a16="http://schemas.microsoft.com/office/drawing/2014/main" id="{C3C0A247-A4DF-03D3-2ECF-8AF617B5DF03}"/>
              </a:ext>
            </a:extLst>
          </p:cNvPr>
          <p:cNvSpPr/>
          <p:nvPr/>
        </p:nvSpPr>
        <p:spPr>
          <a:xfrm>
            <a:off x="892020" y="4792682"/>
            <a:ext cx="8369761" cy="510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5" algn="r">
              <a:lnSpc>
                <a:spcPts val="2799"/>
              </a:lnSpc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آرامش بدانید درب شما همزمان باز یا بسته است و از راه دور ان را کنترل کنید</a:t>
            </a:r>
          </a:p>
        </p:txBody>
      </p:sp>
    </p:spTree>
    <p:extLst>
      <p:ext uri="{BB962C8B-B14F-4D97-AF65-F5344CB8AC3E}">
        <p14:creationId xmlns:p14="http://schemas.microsoft.com/office/powerpoint/2010/main" val="151746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453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9321647" y="614822"/>
            <a:ext cx="35203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fa-IR" sz="4374" b="1" dirty="0">
                <a:solidFill>
                  <a:srgbClr val="FFFFF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قفل هوشمند</a:t>
            </a:r>
            <a:r>
              <a:rPr lang="en-US" sz="4374" b="1" dirty="0">
                <a:solidFill>
                  <a:srgbClr val="FFFFFF"/>
                </a:solidFill>
                <a:latin typeface="IRAN SansMobileNoEn" panose="020B0506030804020204" pitchFamily="34" charset="-78"/>
                <a:cs typeface="IRAN SansMobileNoEn" panose="020B0506030804020204" pitchFamily="34" charset="-78"/>
              </a:rPr>
              <a:t> </a:t>
            </a:r>
            <a:r>
              <a:rPr lang="en-US" sz="4374" b="1" dirty="0">
                <a:solidFill>
                  <a:srgbClr val="FFFFFF"/>
                </a:solidFill>
                <a:cs typeface="IRAN SansMobileNoEn" panose="020B0506030804020204" pitchFamily="34" charset="-78"/>
              </a:rPr>
              <a:t>PEAS</a:t>
            </a:r>
            <a:endParaRPr lang="en-US" sz="4374" dirty="0">
              <a:cs typeface="IRAN SansMobileNoEn" panose="020B0506030804020204" pitchFamily="34" charset="-78"/>
            </a:endParaRPr>
          </a:p>
        </p:txBody>
      </p:sp>
      <p:sp>
        <p:nvSpPr>
          <p:cNvPr id="8" name="Shape 5"/>
          <p:cNvSpPr/>
          <p:nvPr/>
        </p:nvSpPr>
        <p:spPr>
          <a:xfrm>
            <a:off x="7126013" y="1903013"/>
            <a:ext cx="5576949" cy="2656227"/>
          </a:xfrm>
          <a:prstGeom prst="roundRect">
            <a:avLst>
              <a:gd name="adj" fmla="val 4953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10425245" y="2181552"/>
            <a:ext cx="2247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fa-IR" sz="24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fa-IR" sz="2400" b="1" i="0" dirty="0">
                <a:solidFill>
                  <a:schemeClr val="bg1"/>
                </a:solidFill>
                <a:effectLst/>
                <a:latin typeface="Söhne"/>
              </a:rPr>
              <a:t>(کارایی)  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Performance</a:t>
            </a:r>
            <a:r>
              <a:rPr lang="fa-IR" sz="24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7315200" y="2642354"/>
            <a:ext cx="5319390" cy="525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این بخش به توانایی‌ها و عملکرد کلی سیستم اشار</a:t>
            </a:r>
            <a:r>
              <a:rPr lang="fa-IR" sz="1600" dirty="0">
                <a:solidFill>
                  <a:schemeClr val="bg1"/>
                </a:solidFill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ه </a:t>
            </a: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دارد</a:t>
            </a:r>
            <a:endParaRPr lang="en-US" sz="1750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18" name="Text 7">
            <a:extLst>
              <a:ext uri="{FF2B5EF4-FFF2-40B4-BE49-F238E27FC236}">
                <a16:creationId xmlns:a16="http://schemas.microsoft.com/office/drawing/2014/main" id="{76B930F8-5661-E950-2C49-F6061381F882}"/>
              </a:ext>
            </a:extLst>
          </p:cNvPr>
          <p:cNvSpPr/>
          <p:nvPr/>
        </p:nvSpPr>
        <p:spPr>
          <a:xfrm>
            <a:off x="8469426" y="3088413"/>
            <a:ext cx="4107775" cy="8486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تشخیص وضعیت درب، قفل شدن و باز شدن سریع، اتصال به اینترنت برای کنترل از راه دور</a:t>
            </a:r>
            <a:endParaRPr lang="en-US" sz="1750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19" name="Shape 5">
            <a:extLst>
              <a:ext uri="{FF2B5EF4-FFF2-40B4-BE49-F238E27FC236}">
                <a16:creationId xmlns:a16="http://schemas.microsoft.com/office/drawing/2014/main" id="{D610DC65-AFE2-B3F4-44D9-4C3CD82DAC05}"/>
              </a:ext>
            </a:extLst>
          </p:cNvPr>
          <p:cNvSpPr/>
          <p:nvPr/>
        </p:nvSpPr>
        <p:spPr>
          <a:xfrm>
            <a:off x="1423303" y="1903013"/>
            <a:ext cx="5576949" cy="2656227"/>
          </a:xfrm>
          <a:prstGeom prst="roundRect">
            <a:avLst>
              <a:gd name="adj" fmla="val 4953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2311320D-5ECC-C79B-9C01-091CBCDEF5B1}"/>
              </a:ext>
            </a:extLst>
          </p:cNvPr>
          <p:cNvSpPr/>
          <p:nvPr/>
        </p:nvSpPr>
        <p:spPr>
          <a:xfrm>
            <a:off x="4722535" y="2181552"/>
            <a:ext cx="2247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fa-IR" sz="24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fa-IR" sz="2400" b="1" i="0" dirty="0">
                <a:solidFill>
                  <a:schemeClr val="bg1"/>
                </a:solidFill>
                <a:effectLst/>
                <a:latin typeface="Söhne"/>
              </a:rPr>
              <a:t> (محیط)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Environment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21" name="Text 7">
            <a:extLst>
              <a:ext uri="{FF2B5EF4-FFF2-40B4-BE49-F238E27FC236}">
                <a16:creationId xmlns:a16="http://schemas.microsoft.com/office/drawing/2014/main" id="{5F0A643E-1B57-77EE-5F5A-7444A8348411}"/>
              </a:ext>
            </a:extLst>
          </p:cNvPr>
          <p:cNvSpPr/>
          <p:nvPr/>
        </p:nvSpPr>
        <p:spPr>
          <a:xfrm>
            <a:off x="1423303" y="2700152"/>
            <a:ext cx="5576950" cy="4707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این بخش به محیطی اشاره دارد که سیستم در آن عمل می‌کند</a:t>
            </a:r>
            <a:endParaRPr lang="en-US" sz="1750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22" name="Text 7">
            <a:extLst>
              <a:ext uri="{FF2B5EF4-FFF2-40B4-BE49-F238E27FC236}">
                <a16:creationId xmlns:a16="http://schemas.microsoft.com/office/drawing/2014/main" id="{24C1208A-AA19-6F08-621C-E298EB78FB7F}"/>
              </a:ext>
            </a:extLst>
          </p:cNvPr>
          <p:cNvSpPr/>
          <p:nvPr/>
        </p:nvSpPr>
        <p:spPr>
          <a:xfrm>
            <a:off x="2862660" y="3054270"/>
            <a:ext cx="4107775" cy="4707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محیط خانه و درب ورودی</a:t>
            </a:r>
            <a:endParaRPr lang="en-US" sz="1750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23" name="Shape 5">
            <a:extLst>
              <a:ext uri="{FF2B5EF4-FFF2-40B4-BE49-F238E27FC236}">
                <a16:creationId xmlns:a16="http://schemas.microsoft.com/office/drawing/2014/main" id="{3D584FC3-7277-C766-278E-B17383C46D81}"/>
              </a:ext>
            </a:extLst>
          </p:cNvPr>
          <p:cNvSpPr/>
          <p:nvPr/>
        </p:nvSpPr>
        <p:spPr>
          <a:xfrm>
            <a:off x="7126013" y="4697242"/>
            <a:ext cx="5576949" cy="2656227"/>
          </a:xfrm>
          <a:prstGeom prst="roundRect">
            <a:avLst>
              <a:gd name="adj" fmla="val 4953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4" name="Text 6">
            <a:extLst>
              <a:ext uri="{FF2B5EF4-FFF2-40B4-BE49-F238E27FC236}">
                <a16:creationId xmlns:a16="http://schemas.microsoft.com/office/drawing/2014/main" id="{AA5F1569-BE8E-9114-D0A0-3B92FEE4E489}"/>
              </a:ext>
            </a:extLst>
          </p:cNvPr>
          <p:cNvSpPr/>
          <p:nvPr/>
        </p:nvSpPr>
        <p:spPr>
          <a:xfrm>
            <a:off x="10425245" y="4975781"/>
            <a:ext cx="2247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fa-IR" sz="24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fa-IR" sz="2400" b="1" i="0" dirty="0">
                <a:solidFill>
                  <a:schemeClr val="bg1"/>
                </a:solidFill>
                <a:effectLst/>
                <a:latin typeface="Söhne"/>
              </a:rPr>
              <a:t>(عملگرها)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Actuators</a:t>
            </a:r>
            <a:r>
              <a:rPr lang="fa-IR" sz="24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1A2CC03F-D198-5C48-3386-5ECA760075E9}"/>
              </a:ext>
            </a:extLst>
          </p:cNvPr>
          <p:cNvSpPr/>
          <p:nvPr/>
        </p:nvSpPr>
        <p:spPr>
          <a:xfrm>
            <a:off x="8469426" y="5489562"/>
            <a:ext cx="4107775" cy="8486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این بخش به عناصری اشاره دارد که وظیفه اعمال تغییرات در محیط را دارند</a:t>
            </a:r>
            <a:endParaRPr lang="en-US" sz="1750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26" name="Text 7">
            <a:extLst>
              <a:ext uri="{FF2B5EF4-FFF2-40B4-BE49-F238E27FC236}">
                <a16:creationId xmlns:a16="http://schemas.microsoft.com/office/drawing/2014/main" id="{CE0D9104-9237-C878-D665-7430BE7187CA}"/>
              </a:ext>
            </a:extLst>
          </p:cNvPr>
          <p:cNvSpPr/>
          <p:nvPr/>
        </p:nvSpPr>
        <p:spPr>
          <a:xfrm>
            <a:off x="8182304" y="6262253"/>
            <a:ext cx="4394898" cy="6001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موتور قفل و دیگر اجزا برای اعمال تغییرات در وضعیت قفل</a:t>
            </a:r>
            <a:endParaRPr lang="en-US" sz="1750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27" name="Shape 5">
            <a:extLst>
              <a:ext uri="{FF2B5EF4-FFF2-40B4-BE49-F238E27FC236}">
                <a16:creationId xmlns:a16="http://schemas.microsoft.com/office/drawing/2014/main" id="{1AB8B075-01DA-7000-5376-AEF9FC3A4509}"/>
              </a:ext>
            </a:extLst>
          </p:cNvPr>
          <p:cNvSpPr/>
          <p:nvPr/>
        </p:nvSpPr>
        <p:spPr>
          <a:xfrm>
            <a:off x="1393486" y="4693328"/>
            <a:ext cx="5576949" cy="2656227"/>
          </a:xfrm>
          <a:prstGeom prst="roundRect">
            <a:avLst>
              <a:gd name="adj" fmla="val 4953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E0C123BD-D92C-C5B5-6A61-76B03D41AD07}"/>
              </a:ext>
            </a:extLst>
          </p:cNvPr>
          <p:cNvSpPr/>
          <p:nvPr/>
        </p:nvSpPr>
        <p:spPr>
          <a:xfrm>
            <a:off x="4692718" y="4971867"/>
            <a:ext cx="2247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fa-IR" sz="24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fa-IR" sz="2400" b="1" i="0" dirty="0">
                <a:solidFill>
                  <a:schemeClr val="bg1"/>
                </a:solidFill>
                <a:effectLst/>
                <a:latin typeface="Söhne"/>
              </a:rPr>
              <a:t>(حسگرها)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Sensors</a:t>
            </a:r>
            <a:r>
              <a:rPr lang="fa-IR" sz="24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29" name="Text 7">
            <a:extLst>
              <a:ext uri="{FF2B5EF4-FFF2-40B4-BE49-F238E27FC236}">
                <a16:creationId xmlns:a16="http://schemas.microsoft.com/office/drawing/2014/main" id="{D721414E-0855-2A72-7B3A-D625719FE616}"/>
              </a:ext>
            </a:extLst>
          </p:cNvPr>
          <p:cNvSpPr/>
          <p:nvPr/>
        </p:nvSpPr>
        <p:spPr>
          <a:xfrm>
            <a:off x="2736899" y="5524610"/>
            <a:ext cx="4107775" cy="5309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حسگرها اطلاعاتی از محیط جمع‌آوری می‌کنند</a:t>
            </a:r>
            <a:endParaRPr lang="en-US" sz="1750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30" name="Text 7">
            <a:extLst>
              <a:ext uri="{FF2B5EF4-FFF2-40B4-BE49-F238E27FC236}">
                <a16:creationId xmlns:a16="http://schemas.microsoft.com/office/drawing/2014/main" id="{D0D8E705-6722-476E-6B71-14A8015A78BB}"/>
              </a:ext>
            </a:extLst>
          </p:cNvPr>
          <p:cNvSpPr/>
          <p:nvPr/>
        </p:nvSpPr>
        <p:spPr>
          <a:xfrm>
            <a:off x="2736899" y="5878728"/>
            <a:ext cx="4107775" cy="8486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fa-IR" sz="1600" b="0" i="0" dirty="0">
                <a:solidFill>
                  <a:schemeClr val="bg1"/>
                </a:solidFill>
                <a:effectLst/>
                <a:latin typeface="IRANSansMobile(FaNum)" panose="020B0506030804020204" pitchFamily="34" charset="-78"/>
                <a:cs typeface="IRANSansMobile(FaNum)" panose="020B0506030804020204" pitchFamily="34" charset="-78"/>
              </a:rPr>
              <a:t>حسگرهای وضعیت درب، حسگرهای حرکت، و حسگرهای امنیتی</a:t>
            </a:r>
            <a:endParaRPr lang="en-US" sz="1750" dirty="0">
              <a:solidFill>
                <a:schemeClr val="bg1"/>
              </a:solidFill>
              <a:latin typeface="IRANSansMobile(FaNum)" panose="020B0506030804020204" pitchFamily="34" charset="-78"/>
              <a:cs typeface="IRANSansMobile(FaNum)" panose="020B0506030804020204" pitchFamily="34" charset="-78"/>
            </a:endParaRPr>
          </a:p>
        </p:txBody>
      </p:sp>
      <p:sp>
        <p:nvSpPr>
          <p:cNvPr id="31" name="Text 8">
            <a:extLst>
              <a:ext uri="{FF2B5EF4-FFF2-40B4-BE49-F238E27FC236}">
                <a16:creationId xmlns:a16="http://schemas.microsoft.com/office/drawing/2014/main" id="{EF1F8219-E049-18EA-D71F-EE93A0D37F44}"/>
              </a:ext>
            </a:extLst>
          </p:cNvPr>
          <p:cNvSpPr/>
          <p:nvPr/>
        </p:nvSpPr>
        <p:spPr>
          <a:xfrm>
            <a:off x="6940618" y="7647448"/>
            <a:ext cx="3172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fa-IR" sz="2187" b="1" dirty="0">
                <a:solidFill>
                  <a:srgbClr val="E5E0DF"/>
                </a:solidFill>
                <a:latin typeface="Barlow" pitchFamily="34" charset="0"/>
              </a:rPr>
              <a:t>6</a:t>
            </a:r>
            <a:endParaRPr lang="en-US" sz="218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2588</Words>
  <Application>Microsoft Office PowerPoint</Application>
  <PresentationFormat>Custom</PresentationFormat>
  <Paragraphs>337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Barlow</vt:lpstr>
      <vt:lpstr>Calibri</vt:lpstr>
      <vt:lpstr>Cascadia code</vt:lpstr>
      <vt:lpstr>Graphik Bold</vt:lpstr>
      <vt:lpstr>IRAN SansMobileNoEn</vt:lpstr>
      <vt:lpstr>IRANSansMobile(FaNum)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9</cp:revision>
  <dcterms:created xsi:type="dcterms:W3CDTF">2023-12-23T14:40:59Z</dcterms:created>
  <dcterms:modified xsi:type="dcterms:W3CDTF">2023-12-29T14:58:54Z</dcterms:modified>
</cp:coreProperties>
</file>