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Black"/>
      <p:bold r:id="rId20"/>
      <p:boldItalic r:id="rId21"/>
    </p:embeddedFont>
    <p:embeddedFont>
      <p:font typeface="Roboto Thin"/>
      <p:regular r:id="rId22"/>
      <p:bold r:id="rId23"/>
      <p:italic r:id="rId24"/>
      <p:boldItalic r:id="rId25"/>
    </p:embeddedFont>
    <p:embeddedFont>
      <p:font typeface="Roboto"/>
      <p:regular r:id="rId26"/>
      <p:bold r:id="rId27"/>
      <p:italic r:id="rId28"/>
      <p:boldItalic r:id="rId29"/>
    </p:embeddedFont>
    <p:embeddedFont>
      <p:font typeface="Didact Gothic"/>
      <p:regular r:id="rId30"/>
    </p:embeddedFont>
    <p:embeddedFont>
      <p:font typeface="Roboto Light"/>
      <p:regular r:id="rId31"/>
      <p:bold r:id="rId32"/>
      <p:italic r:id="rId33"/>
      <p:boldItalic r:id="rId34"/>
    </p:embeddedFont>
    <p:embeddedFont>
      <p:font typeface="Bree Serif"/>
      <p:regular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C5mMMM4vmqmUMv3dHHBc+61RB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font" Target="fonts/RobotoBlack-bold.fntdata"/><Relationship Id="rId22" Type="http://schemas.openxmlformats.org/officeDocument/2006/relationships/font" Target="fonts/RobotoThin-regular.fntdata"/><Relationship Id="rId21" Type="http://schemas.openxmlformats.org/officeDocument/2006/relationships/font" Target="fonts/RobotoBlack-boldItalic.fntdata"/><Relationship Id="rId24" Type="http://schemas.openxmlformats.org/officeDocument/2006/relationships/font" Target="fonts/RobotoThin-italic.fntdata"/><Relationship Id="rId23" Type="http://schemas.openxmlformats.org/officeDocument/2006/relationships/font" Target="fonts/RobotoTh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Thin-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regular.fntdata"/><Relationship Id="rId30" Type="http://schemas.openxmlformats.org/officeDocument/2006/relationships/font" Target="fonts/DidactGothic-regular.fntdata"/><Relationship Id="rId11" Type="http://schemas.openxmlformats.org/officeDocument/2006/relationships/slide" Target="slides/slide7.xml"/><Relationship Id="rId33" Type="http://schemas.openxmlformats.org/officeDocument/2006/relationships/font" Target="fonts/RobotoLight-italic.fntdata"/><Relationship Id="rId10" Type="http://schemas.openxmlformats.org/officeDocument/2006/relationships/slide" Target="slides/slide6.xml"/><Relationship Id="rId32" Type="http://schemas.openxmlformats.org/officeDocument/2006/relationships/font" Target="fonts/RobotoLight-bold.fntdata"/><Relationship Id="rId13" Type="http://schemas.openxmlformats.org/officeDocument/2006/relationships/slide" Target="slides/slide9.xml"/><Relationship Id="rId35" Type="http://schemas.openxmlformats.org/officeDocument/2006/relationships/font" Target="fonts/BreeSerif-regular.fntdata"/><Relationship Id="rId12" Type="http://schemas.openxmlformats.org/officeDocument/2006/relationships/slide" Target="slides/slide8.xml"/><Relationship Id="rId34" Type="http://schemas.openxmlformats.org/officeDocument/2006/relationships/font" Target="fonts/RobotoLight-boldItalic.fntdata"/><Relationship Id="rId15" Type="http://schemas.openxmlformats.org/officeDocument/2006/relationships/slide" Target="slides/slide11.xml"/><Relationship Id="rId37" Type="http://schemas.openxmlformats.org/officeDocument/2006/relationships/font" Target="fonts/RobotoMono-bold.fntdata"/><Relationship Id="rId14" Type="http://schemas.openxmlformats.org/officeDocument/2006/relationships/slide" Target="slides/slide10.xml"/><Relationship Id="rId36" Type="http://schemas.openxmlformats.org/officeDocument/2006/relationships/font" Target="fonts/RobotoMono-regular.fntdata"/><Relationship Id="rId17" Type="http://schemas.openxmlformats.org/officeDocument/2006/relationships/slide" Target="slides/slide13.xml"/><Relationship Id="rId39" Type="http://schemas.openxmlformats.org/officeDocument/2006/relationships/font" Target="fonts/RobotoMono-boldItalic.fntdata"/><Relationship Id="rId16" Type="http://schemas.openxmlformats.org/officeDocument/2006/relationships/slide" Target="slides/slide12.xml"/><Relationship Id="rId38" Type="http://schemas.openxmlformats.org/officeDocument/2006/relationships/font" Target="fonts/RobotoMon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fb94c6a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0fb94c6ad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fb94c6a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0fb94c6ad8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fb94c6ad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0fb94c6ad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fb94c6ad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0fb94c6ad8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fb94c6ad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0fb94c6ad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fb94c6ad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0fb94c6ad8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08150b07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108150b07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1</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Setup, Variabile, Tipuri de date</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0fb94c6ad8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Tipuri de date</a:t>
            </a:r>
            <a:endParaRPr b="1">
              <a:solidFill>
                <a:schemeClr val="lt2"/>
              </a:solidFill>
              <a:latin typeface="Roboto"/>
              <a:ea typeface="Roboto"/>
              <a:cs typeface="Roboto"/>
              <a:sym typeface="Roboto"/>
            </a:endParaRPr>
          </a:p>
        </p:txBody>
      </p:sp>
      <p:cxnSp>
        <p:nvCxnSpPr>
          <p:cNvPr id="267" name="Google Shape;267;g10fb94c6ad8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8" name="Google Shape;268;g10fb94c6ad8_0_0"/>
          <p:cNvSpPr txBox="1"/>
          <p:nvPr/>
        </p:nvSpPr>
        <p:spPr>
          <a:xfrm>
            <a:off x="361625" y="1333800"/>
            <a:ext cx="85206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Datele salvate in variabile pot avea diferite tipuri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Exista mai multe tipuri de date dar cele mai importante/folosite sunt</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int - numar intreg</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float - numar zecimal </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bool - adevarat/fals</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string - sir de caractere de la tastatura delimitate de ‘ ‘ sau “ “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In intalnirea 3 vom discuta si despre colectii, care sunt tot tipuri de date (list, dict, set, tuple)</a:t>
            </a:r>
            <a:endParaRPr b="1" i="0" sz="1400" u="none" cap="none" strike="noStrike">
              <a:solidFill>
                <a:schemeClr val="lt1"/>
              </a:solidFill>
              <a:latin typeface="Roboto"/>
              <a:ea typeface="Roboto"/>
              <a:cs typeface="Roboto"/>
              <a:sym typeface="Roboto"/>
            </a:endParaRPr>
          </a:p>
        </p:txBody>
      </p:sp>
      <p:pic>
        <p:nvPicPr>
          <p:cNvPr id="269" name="Google Shape;269;g10fb94c6ad8_0_0"/>
          <p:cNvPicPr preferRelativeResize="0"/>
          <p:nvPr/>
        </p:nvPicPr>
        <p:blipFill rotWithShape="1">
          <a:blip r:embed="rId3">
            <a:alphaModFix/>
          </a:blip>
          <a:srcRect b="0" l="0" r="0" t="0"/>
          <a:stretch/>
        </p:blipFill>
        <p:spPr>
          <a:xfrm>
            <a:off x="437750" y="3451850"/>
            <a:ext cx="4600575" cy="119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10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1000"/>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1000"/>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Effect filter="fade" transition="in">
                                      <p:cBhvr>
                                        <p:cTn dur="1000"/>
                                        <p:tgtEl>
                                          <p:spTgt spid="2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animEffect filter="fade" transition="in">
                                      <p:cBhvr>
                                        <p:cTn dur="1000"/>
                                        <p:tgtEl>
                                          <p:spTgt spid="2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animEffect filter="fade" transition="in">
                                      <p:cBhvr>
                                        <p:cTn dur="1000"/>
                                        <p:tgtEl>
                                          <p:spTgt spid="2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6" st="6"/>
                                            </p:txEl>
                                          </p:spTgt>
                                        </p:tgtEl>
                                        <p:attrNameLst>
                                          <p:attrName>style.visibility</p:attrName>
                                        </p:attrNameLst>
                                      </p:cBhvr>
                                      <p:to>
                                        <p:strVal val="visible"/>
                                      </p:to>
                                    </p:set>
                                    <p:animEffect filter="fade" transition="in">
                                      <p:cBhvr>
                                        <p:cTn dur="1000"/>
                                        <p:tgtEl>
                                          <p:spTgt spid="2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7" st="7"/>
                                            </p:txEl>
                                          </p:spTgt>
                                        </p:tgtEl>
                                        <p:attrNameLst>
                                          <p:attrName>style.visibility</p:attrName>
                                        </p:attrNameLst>
                                      </p:cBhvr>
                                      <p:to>
                                        <p:strVal val="visible"/>
                                      </p:to>
                                    </p:set>
                                    <p:animEffect filter="fade" transition="in">
                                      <p:cBhvr>
                                        <p:cTn dur="1000"/>
                                        <p:tgtEl>
                                          <p:spTgt spid="2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0fb94c6ad8_0_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Functia type() si type casting</a:t>
            </a:r>
            <a:endParaRPr b="1">
              <a:solidFill>
                <a:schemeClr val="lt2"/>
              </a:solidFill>
              <a:latin typeface="Roboto"/>
              <a:ea typeface="Roboto"/>
              <a:cs typeface="Roboto"/>
              <a:sym typeface="Roboto"/>
            </a:endParaRPr>
          </a:p>
        </p:txBody>
      </p:sp>
      <p:cxnSp>
        <p:nvCxnSpPr>
          <p:cNvPr id="275" name="Google Shape;275;g10fb94c6ad8_0_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6" name="Google Shape;276;g10fb94c6ad8_0_9"/>
          <p:cNvSpPr txBox="1"/>
          <p:nvPr/>
        </p:nvSpPr>
        <p:spPr>
          <a:xfrm>
            <a:off x="361625" y="1333800"/>
            <a:ext cx="85206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O functie este o logica de cod predefinita care face ceva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Are sintaxa nume_functie()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In paranteze punem datele de intrare / input</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Vom discuta pe larg despre functii in capitolele urmatoare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Functia type ne expune tipul de date al variabilei date ca input</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Functiile int(), str(), bool(), float() schimba tipul de date. (ex: int(‘3’) =&gt; 3)</a:t>
            </a:r>
            <a:endParaRPr b="1" i="0" sz="1400" u="none" cap="none" strike="noStrike">
              <a:solidFill>
                <a:schemeClr val="lt1"/>
              </a:solidFill>
              <a:latin typeface="Roboto"/>
              <a:ea typeface="Roboto"/>
              <a:cs typeface="Roboto"/>
              <a:sym typeface="Roboto"/>
            </a:endParaRPr>
          </a:p>
        </p:txBody>
      </p:sp>
      <p:pic>
        <p:nvPicPr>
          <p:cNvPr id="277" name="Google Shape;277;g10fb94c6ad8_0_9"/>
          <p:cNvPicPr preferRelativeResize="0"/>
          <p:nvPr/>
        </p:nvPicPr>
        <p:blipFill rotWithShape="1">
          <a:blip r:embed="rId3">
            <a:alphaModFix/>
          </a:blip>
          <a:srcRect b="0" l="0" r="0" t="0"/>
          <a:stretch/>
        </p:blipFill>
        <p:spPr>
          <a:xfrm>
            <a:off x="537650" y="2678550"/>
            <a:ext cx="3752850" cy="685800"/>
          </a:xfrm>
          <a:prstGeom prst="rect">
            <a:avLst/>
          </a:prstGeom>
          <a:noFill/>
          <a:ln>
            <a:noFill/>
          </a:ln>
        </p:spPr>
      </p:pic>
      <p:pic>
        <p:nvPicPr>
          <p:cNvPr id="278" name="Google Shape;278;g10fb94c6ad8_0_9"/>
          <p:cNvPicPr preferRelativeResize="0"/>
          <p:nvPr/>
        </p:nvPicPr>
        <p:blipFill rotWithShape="1">
          <a:blip r:embed="rId4">
            <a:alphaModFix/>
          </a:blip>
          <a:srcRect b="0" l="0" r="0" t="0"/>
          <a:stretch/>
        </p:blipFill>
        <p:spPr>
          <a:xfrm>
            <a:off x="537650" y="3973300"/>
            <a:ext cx="6105525" cy="96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1000"/>
                                        <p:tgtEl>
                                          <p:spTgt spid="2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6" st="6"/>
                                            </p:txEl>
                                          </p:spTgt>
                                        </p:tgtEl>
                                        <p:attrNameLst>
                                          <p:attrName>style.visibility</p:attrName>
                                        </p:attrNameLst>
                                      </p:cBhvr>
                                      <p:to>
                                        <p:strVal val="visible"/>
                                      </p:to>
                                    </p:set>
                                    <p:animEffect filter="fade" transition="in">
                                      <p:cBhvr>
                                        <p:cTn dur="1000"/>
                                        <p:tgtEl>
                                          <p:spTgt spid="2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7" st="7"/>
                                            </p:txEl>
                                          </p:spTgt>
                                        </p:tgtEl>
                                        <p:attrNameLst>
                                          <p:attrName>style.visibility</p:attrName>
                                        </p:attrNameLst>
                                      </p:cBhvr>
                                      <p:to>
                                        <p:strVal val="visible"/>
                                      </p:to>
                                    </p:set>
                                    <p:animEffect filter="fade" transition="in">
                                      <p:cBhvr>
                                        <p:cTn dur="1000"/>
                                        <p:tgtEl>
                                          <p:spTgt spid="2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8" st="8"/>
                                            </p:txEl>
                                          </p:spTgt>
                                        </p:tgtEl>
                                        <p:attrNameLst>
                                          <p:attrName>style.visibility</p:attrName>
                                        </p:attrNameLst>
                                      </p:cBhvr>
                                      <p:to>
                                        <p:strVal val="visible"/>
                                      </p:to>
                                    </p:set>
                                    <p:animEffect filter="fade" transition="in">
                                      <p:cBhvr>
                                        <p:cTn dur="1000"/>
                                        <p:tgtEl>
                                          <p:spTgt spid="2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9" st="9"/>
                                            </p:txEl>
                                          </p:spTgt>
                                        </p:tgtEl>
                                        <p:attrNameLst>
                                          <p:attrName>style.visibility</p:attrName>
                                        </p:attrNameLst>
                                      </p:cBhvr>
                                      <p:to>
                                        <p:strVal val="visible"/>
                                      </p:to>
                                    </p:set>
                                    <p:animEffect filter="fade" transition="in">
                                      <p:cBhvr>
                                        <p:cTn dur="1000"/>
                                        <p:tgtEl>
                                          <p:spTgt spid="27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0" st="10"/>
                                            </p:txEl>
                                          </p:spTgt>
                                        </p:tgtEl>
                                        <p:attrNameLst>
                                          <p:attrName>style.visibility</p:attrName>
                                        </p:attrNameLst>
                                      </p:cBhvr>
                                      <p:to>
                                        <p:strVal val="visible"/>
                                      </p:to>
                                    </p:set>
                                    <p:animEffect filter="fade" transition="in">
                                      <p:cBhvr>
                                        <p:cTn dur="1000"/>
                                        <p:tgtEl>
                                          <p:spTgt spid="27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0fb94c6ad8_0_1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Functia print()</a:t>
            </a:r>
            <a:endParaRPr b="1">
              <a:solidFill>
                <a:schemeClr val="lt2"/>
              </a:solidFill>
              <a:latin typeface="Roboto"/>
              <a:ea typeface="Roboto"/>
              <a:cs typeface="Roboto"/>
              <a:sym typeface="Roboto"/>
            </a:endParaRPr>
          </a:p>
        </p:txBody>
      </p:sp>
      <p:cxnSp>
        <p:nvCxnSpPr>
          <p:cNvPr id="284" name="Google Shape;284;g10fb94c6ad8_0_1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5" name="Google Shape;285;g10fb94c6ad8_0_19"/>
          <p:cNvSpPr txBox="1"/>
          <p:nvPr/>
        </p:nvSpPr>
        <p:spPr>
          <a:xfrm>
            <a:off x="361625" y="1333800"/>
            <a:ext cx="85206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Printeaza in consola ce punem intre paranteze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Daca dorim sa facem o concatenare (adunare) de stringuri, putem face asta cu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Daca dorim sa adunam int + string (mere cu pere), vom primi eroare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Exista 2 solutii pentru a rezolva aceasta problema</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pic>
        <p:nvPicPr>
          <p:cNvPr id="286" name="Google Shape;286;g10fb94c6ad8_0_19"/>
          <p:cNvPicPr preferRelativeResize="0"/>
          <p:nvPr/>
        </p:nvPicPr>
        <p:blipFill rotWithShape="1">
          <a:blip r:embed="rId3">
            <a:alphaModFix/>
          </a:blip>
          <a:srcRect b="0" l="0" r="0" t="0"/>
          <a:stretch/>
        </p:blipFill>
        <p:spPr>
          <a:xfrm>
            <a:off x="594700" y="2053550"/>
            <a:ext cx="5657850" cy="838200"/>
          </a:xfrm>
          <a:prstGeom prst="rect">
            <a:avLst/>
          </a:prstGeom>
          <a:noFill/>
          <a:ln>
            <a:noFill/>
          </a:ln>
        </p:spPr>
      </p:pic>
      <p:pic>
        <p:nvPicPr>
          <p:cNvPr id="287" name="Google Shape;287;g10fb94c6ad8_0_19"/>
          <p:cNvPicPr preferRelativeResize="0"/>
          <p:nvPr/>
        </p:nvPicPr>
        <p:blipFill rotWithShape="1">
          <a:blip r:embed="rId4">
            <a:alphaModFix/>
          </a:blip>
          <a:srcRect b="0" l="0" r="0" t="0"/>
          <a:stretch/>
        </p:blipFill>
        <p:spPr>
          <a:xfrm>
            <a:off x="347663" y="3694150"/>
            <a:ext cx="8448675" cy="129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0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0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0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10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1000"/>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Effect filter="fade" transition="in">
                                      <p:cBhvr>
                                        <p:cTn dur="1000"/>
                                        <p:tgtEl>
                                          <p:spTgt spid="2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Effect filter="fade" transition="in">
                                      <p:cBhvr>
                                        <p:cTn dur="1000"/>
                                        <p:tgtEl>
                                          <p:spTgt spid="2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8" st="8"/>
                                            </p:txEl>
                                          </p:spTgt>
                                        </p:tgtEl>
                                        <p:attrNameLst>
                                          <p:attrName>style.visibility</p:attrName>
                                        </p:attrNameLst>
                                      </p:cBhvr>
                                      <p:to>
                                        <p:strVal val="visible"/>
                                      </p:to>
                                    </p:set>
                                    <p:animEffect filter="fade" transition="in">
                                      <p:cBhvr>
                                        <p:cTn dur="1000"/>
                                        <p:tgtEl>
                                          <p:spTgt spid="2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9" st="9"/>
                                            </p:txEl>
                                          </p:spTgt>
                                        </p:tgtEl>
                                        <p:attrNameLst>
                                          <p:attrName>style.visibility</p:attrName>
                                        </p:attrNameLst>
                                      </p:cBhvr>
                                      <p:to>
                                        <p:strVal val="visible"/>
                                      </p:to>
                                    </p:set>
                                    <p:animEffect filter="fade" transition="in">
                                      <p:cBhvr>
                                        <p:cTn dur="1000"/>
                                        <p:tgtEl>
                                          <p:spTgt spid="2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0" st="10"/>
                                            </p:txEl>
                                          </p:spTgt>
                                        </p:tgtEl>
                                        <p:attrNameLst>
                                          <p:attrName>style.visibility</p:attrName>
                                        </p:attrNameLst>
                                      </p:cBhvr>
                                      <p:to>
                                        <p:strVal val="visible"/>
                                      </p:to>
                                    </p:set>
                                    <p:animEffect filter="fade" transition="in">
                                      <p:cBhvr>
                                        <p:cTn dur="1000"/>
                                        <p:tgtEl>
                                          <p:spTgt spid="2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0fb94c6ad8_0_2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Assert</a:t>
            </a:r>
            <a:endParaRPr b="1">
              <a:solidFill>
                <a:schemeClr val="lt2"/>
              </a:solidFill>
              <a:latin typeface="Roboto"/>
              <a:ea typeface="Roboto"/>
              <a:cs typeface="Roboto"/>
              <a:sym typeface="Roboto"/>
            </a:endParaRPr>
          </a:p>
        </p:txBody>
      </p:sp>
      <p:cxnSp>
        <p:nvCxnSpPr>
          <p:cNvPr id="293" name="Google Shape;293;g10fb94c6ad8_0_2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94" name="Google Shape;294;g10fb94c6ad8_0_29"/>
          <p:cNvSpPr txBox="1"/>
          <p:nvPr/>
        </p:nvSpPr>
        <p:spPr>
          <a:xfrm>
            <a:off x="361625" y="1333800"/>
            <a:ext cx="85206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Assert e o modalitate in programare de a face verificari</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Verifica daca statement (propozitia) este evaluata in final ca True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Daca raspunsul e True, codul curge mai departe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Daca raspunsul e False, codul se opreste si da o eroare. Nu se executa liniile de cod ce urmeaza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Toate testele automate se termina in mod normal cu un assert, deci cu o verificare.</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pic>
        <p:nvPicPr>
          <p:cNvPr id="295" name="Google Shape;295;g10fb94c6ad8_0_29"/>
          <p:cNvPicPr preferRelativeResize="0"/>
          <p:nvPr/>
        </p:nvPicPr>
        <p:blipFill rotWithShape="1">
          <a:blip r:embed="rId3">
            <a:alphaModFix/>
          </a:blip>
          <a:srcRect b="0" l="0" r="0" t="0"/>
          <a:stretch/>
        </p:blipFill>
        <p:spPr>
          <a:xfrm>
            <a:off x="529413" y="2774338"/>
            <a:ext cx="4791075" cy="174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10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1000"/>
                                        <p:tgtEl>
                                          <p:spTgt spid="2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1000"/>
                                        <p:tgtEl>
                                          <p:spTgt spid="2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Effect filter="fade" transition="in">
                                      <p:cBhvr>
                                        <p:cTn dur="1000"/>
                                        <p:tgtEl>
                                          <p:spTgt spid="2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animEffect filter="fade" transition="in">
                                      <p:cBhvr>
                                        <p:cTn dur="1000"/>
                                        <p:tgtEl>
                                          <p:spTgt spid="2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animEffect filter="fade" transition="in">
                                      <p:cBhvr>
                                        <p:cTn dur="1000"/>
                                        <p:tgtEl>
                                          <p:spTgt spid="2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6" st="6"/>
                                            </p:txEl>
                                          </p:spTgt>
                                        </p:tgtEl>
                                        <p:attrNameLst>
                                          <p:attrName>style.visibility</p:attrName>
                                        </p:attrNameLst>
                                      </p:cBhvr>
                                      <p:to>
                                        <p:strVal val="visible"/>
                                      </p:to>
                                    </p:set>
                                    <p:animEffect filter="fade" transition="in">
                                      <p:cBhvr>
                                        <p:cTn dur="1000"/>
                                        <p:tgtEl>
                                          <p:spTgt spid="2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7" st="7"/>
                                            </p:txEl>
                                          </p:spTgt>
                                        </p:tgtEl>
                                        <p:attrNameLst>
                                          <p:attrName>style.visibility</p:attrName>
                                        </p:attrNameLst>
                                      </p:cBhvr>
                                      <p:to>
                                        <p:strVal val="visible"/>
                                      </p:to>
                                    </p:set>
                                    <p:animEffect filter="fade" transition="in">
                                      <p:cBhvr>
                                        <p:cTn dur="1000"/>
                                        <p:tgtEl>
                                          <p:spTgt spid="2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8" st="8"/>
                                            </p:txEl>
                                          </p:spTgt>
                                        </p:tgtEl>
                                        <p:attrNameLst>
                                          <p:attrName>style.visibility</p:attrName>
                                        </p:attrNameLst>
                                      </p:cBhvr>
                                      <p:to>
                                        <p:strVal val="visible"/>
                                      </p:to>
                                    </p:set>
                                    <p:animEffect filter="fade" transition="in">
                                      <p:cBhvr>
                                        <p:cTn dur="1000"/>
                                        <p:tgtEl>
                                          <p:spTgt spid="29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9" st="9"/>
                                            </p:txEl>
                                          </p:spTgt>
                                        </p:tgtEl>
                                        <p:attrNameLst>
                                          <p:attrName>style.visibility</p:attrName>
                                        </p:attrNameLst>
                                      </p:cBhvr>
                                      <p:to>
                                        <p:strVal val="visible"/>
                                      </p:to>
                                    </p:set>
                                    <p:animEffect filter="fade" transition="in">
                                      <p:cBhvr>
                                        <p:cTn dur="1000"/>
                                        <p:tgtEl>
                                          <p:spTgt spid="29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0" st="10"/>
                                            </p:txEl>
                                          </p:spTgt>
                                        </p:tgtEl>
                                        <p:attrNameLst>
                                          <p:attrName>style.visibility</p:attrName>
                                        </p:attrNameLst>
                                      </p:cBhvr>
                                      <p:to>
                                        <p:strVal val="visible"/>
                                      </p:to>
                                    </p:set>
                                    <p:animEffect filter="fade" transition="in">
                                      <p:cBhvr>
                                        <p:cTn dur="1000"/>
                                        <p:tgtEl>
                                          <p:spTgt spid="29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0fb94c6ad8_0_3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Functia input()</a:t>
            </a:r>
            <a:endParaRPr b="1">
              <a:solidFill>
                <a:schemeClr val="lt2"/>
              </a:solidFill>
              <a:latin typeface="Roboto"/>
              <a:ea typeface="Roboto"/>
              <a:cs typeface="Roboto"/>
              <a:sym typeface="Roboto"/>
            </a:endParaRPr>
          </a:p>
        </p:txBody>
      </p:sp>
      <p:cxnSp>
        <p:nvCxnSpPr>
          <p:cNvPr id="301" name="Google Shape;301;g10fb94c6ad8_0_3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302" name="Google Shape;302;g10fb94c6ad8_0_38"/>
          <p:cNvSpPr txBox="1"/>
          <p:nvPr/>
        </p:nvSpPr>
        <p:spPr>
          <a:xfrm>
            <a:off x="361625" y="1333800"/>
            <a:ext cx="85206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Functia input() ne ajuta sa luam date de la tastatura si sa le salvam intr-o variabila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Daca nu facem type casting, defaultul datelor date de user = string</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Ulterior putem accesa valorile salvate in variabile dupa necesitate</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pic>
        <p:nvPicPr>
          <p:cNvPr id="303" name="Google Shape;303;g10fb94c6ad8_0_38"/>
          <p:cNvPicPr preferRelativeResize="0"/>
          <p:nvPr/>
        </p:nvPicPr>
        <p:blipFill rotWithShape="1">
          <a:blip r:embed="rId3">
            <a:alphaModFix/>
          </a:blip>
          <a:srcRect b="0" l="0" r="0" t="0"/>
          <a:stretch/>
        </p:blipFill>
        <p:spPr>
          <a:xfrm>
            <a:off x="559025" y="2318700"/>
            <a:ext cx="6934200" cy="75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10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10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10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1000"/>
                                        <p:tgtEl>
                                          <p:spTgt spid="3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1000"/>
                                        <p:tgtEl>
                                          <p:spTgt spid="3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1000"/>
                                        <p:tgtEl>
                                          <p:spTgt spid="3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animEffect filter="fade" transition="in">
                                      <p:cBhvr>
                                        <p:cTn dur="1000"/>
                                        <p:tgtEl>
                                          <p:spTgt spid="3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7" st="7"/>
                                            </p:txEl>
                                          </p:spTgt>
                                        </p:tgtEl>
                                        <p:attrNameLst>
                                          <p:attrName>style.visibility</p:attrName>
                                        </p:attrNameLst>
                                      </p:cBhvr>
                                      <p:to>
                                        <p:strVal val="visible"/>
                                      </p:to>
                                    </p:set>
                                    <p:animEffect filter="fade" transition="in">
                                      <p:cBhvr>
                                        <p:cTn dur="1000"/>
                                        <p:tgtEl>
                                          <p:spTgt spid="3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8" st="8"/>
                                            </p:txEl>
                                          </p:spTgt>
                                        </p:tgtEl>
                                        <p:attrNameLst>
                                          <p:attrName>style.visibility</p:attrName>
                                        </p:attrNameLst>
                                      </p:cBhvr>
                                      <p:to>
                                        <p:strVal val="visible"/>
                                      </p:to>
                                    </p:set>
                                    <p:animEffect filter="fade" transition="in">
                                      <p:cBhvr>
                                        <p:cTn dur="1000"/>
                                        <p:tgtEl>
                                          <p:spTgt spid="30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0fb94c6ad8_0_4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String (index, len(), slicing, metode)</a:t>
            </a:r>
            <a:endParaRPr b="1">
              <a:solidFill>
                <a:schemeClr val="lt2"/>
              </a:solidFill>
              <a:latin typeface="Roboto"/>
              <a:ea typeface="Roboto"/>
              <a:cs typeface="Roboto"/>
              <a:sym typeface="Roboto"/>
            </a:endParaRPr>
          </a:p>
        </p:txBody>
      </p:sp>
      <p:cxnSp>
        <p:nvCxnSpPr>
          <p:cNvPr id="309" name="Google Shape;309;g10fb94c6ad8_0_4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310" name="Google Shape;310;g10fb94c6ad8_0_46"/>
          <p:cNvSpPr txBox="1"/>
          <p:nvPr/>
        </p:nvSpPr>
        <p:spPr>
          <a:xfrm>
            <a:off x="361625" y="1333800"/>
            <a:ext cx="85206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Fiecare caracter dintr-un string, are un numar asociat (index), incepand de la 0</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Functia len() ne spune cate caractere are stringul</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Slicing - putem accesa ‘felii’ din string folosind urmatoarea sintaxa</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My_str[start_pos, end_pos, pas]</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Dupa my_str daca punem . ajungem la functii ajutatoare</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Upper, lower, replace, count etc</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Accesati descrierea lor apasand CTRL+Click pe numele lor</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pic>
        <p:nvPicPr>
          <p:cNvPr id="311" name="Google Shape;311;g10fb94c6ad8_0_46"/>
          <p:cNvPicPr preferRelativeResize="0"/>
          <p:nvPr/>
        </p:nvPicPr>
        <p:blipFill rotWithShape="1">
          <a:blip r:embed="rId3">
            <a:alphaModFix/>
          </a:blip>
          <a:srcRect b="0" l="0" r="0" t="0"/>
          <a:stretch/>
        </p:blipFill>
        <p:spPr>
          <a:xfrm>
            <a:off x="545375" y="3114388"/>
            <a:ext cx="7896225" cy="176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1000"/>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1000"/>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1000"/>
                                        <p:tgtEl>
                                          <p:spTgt spid="3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animEffect filter="fade" transition="in">
                                      <p:cBhvr>
                                        <p:cTn dur="1000"/>
                                        <p:tgtEl>
                                          <p:spTgt spid="3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animEffect filter="fade" transition="in">
                                      <p:cBhvr>
                                        <p:cTn dur="1000"/>
                                        <p:tgtEl>
                                          <p:spTgt spid="3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5" st="5"/>
                                            </p:txEl>
                                          </p:spTgt>
                                        </p:tgtEl>
                                        <p:attrNameLst>
                                          <p:attrName>style.visibility</p:attrName>
                                        </p:attrNameLst>
                                      </p:cBhvr>
                                      <p:to>
                                        <p:strVal val="visible"/>
                                      </p:to>
                                    </p:set>
                                    <p:animEffect filter="fade" transition="in">
                                      <p:cBhvr>
                                        <p:cTn dur="1000"/>
                                        <p:tgtEl>
                                          <p:spTgt spid="3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6" st="6"/>
                                            </p:txEl>
                                          </p:spTgt>
                                        </p:tgtEl>
                                        <p:attrNameLst>
                                          <p:attrName>style.visibility</p:attrName>
                                        </p:attrNameLst>
                                      </p:cBhvr>
                                      <p:to>
                                        <p:strVal val="visible"/>
                                      </p:to>
                                    </p:set>
                                    <p:animEffect filter="fade" transition="in">
                                      <p:cBhvr>
                                        <p:cTn dur="1000"/>
                                        <p:tgtEl>
                                          <p:spTgt spid="3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7" st="7"/>
                                            </p:txEl>
                                          </p:spTgt>
                                        </p:tgtEl>
                                        <p:attrNameLst>
                                          <p:attrName>style.visibility</p:attrName>
                                        </p:attrNameLst>
                                      </p:cBhvr>
                                      <p:to>
                                        <p:strVal val="visible"/>
                                      </p:to>
                                    </p:set>
                                    <p:animEffect filter="fade" transition="in">
                                      <p:cBhvr>
                                        <p:cTn dur="1000"/>
                                        <p:tgtEl>
                                          <p:spTgt spid="3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8" st="8"/>
                                            </p:txEl>
                                          </p:spTgt>
                                        </p:tgtEl>
                                        <p:attrNameLst>
                                          <p:attrName>style.visibility</p:attrName>
                                        </p:attrNameLst>
                                      </p:cBhvr>
                                      <p:to>
                                        <p:strVal val="visible"/>
                                      </p:to>
                                    </p:set>
                                    <p:animEffect filter="fade" transition="in">
                                      <p:cBhvr>
                                        <p:cTn dur="1000"/>
                                        <p:tgtEl>
                                          <p:spTgt spid="3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9" st="9"/>
                                            </p:txEl>
                                          </p:spTgt>
                                        </p:tgtEl>
                                        <p:attrNameLst>
                                          <p:attrName>style.visibility</p:attrName>
                                        </p:attrNameLst>
                                      </p:cBhvr>
                                      <p:to>
                                        <p:strVal val="visible"/>
                                      </p:to>
                                    </p:set>
                                    <p:animEffect filter="fade" transition="in">
                                      <p:cBhvr>
                                        <p:cTn dur="1000"/>
                                        <p:tgtEl>
                                          <p:spTgt spid="31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0" st="10"/>
                                            </p:txEl>
                                          </p:spTgt>
                                        </p:tgtEl>
                                        <p:attrNameLst>
                                          <p:attrName>style.visibility</p:attrName>
                                        </p:attrNameLst>
                                      </p:cBhvr>
                                      <p:to>
                                        <p:strVal val="visible"/>
                                      </p:to>
                                    </p:set>
                                    <p:animEffect filter="fade" transition="in">
                                      <p:cBhvr>
                                        <p:cTn dur="1000"/>
                                        <p:tgtEl>
                                          <p:spTgt spid="31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1" st="11"/>
                                            </p:txEl>
                                          </p:spTgt>
                                        </p:tgtEl>
                                        <p:attrNameLst>
                                          <p:attrName>style.visibility</p:attrName>
                                        </p:attrNameLst>
                                      </p:cBhvr>
                                      <p:to>
                                        <p:strVal val="visible"/>
                                      </p:to>
                                    </p:set>
                                    <p:animEffect filter="fade" transition="in">
                                      <p:cBhvr>
                                        <p:cTn dur="1000"/>
                                        <p:tgtEl>
                                          <p:spTgt spid="31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2" st="12"/>
                                            </p:txEl>
                                          </p:spTgt>
                                        </p:tgtEl>
                                        <p:attrNameLst>
                                          <p:attrName>style.visibility</p:attrName>
                                        </p:attrNameLst>
                                      </p:cBhvr>
                                      <p:to>
                                        <p:strVal val="visible"/>
                                      </p:to>
                                    </p:set>
                                    <p:animEffect filter="fade" transition="in">
                                      <p:cBhvr>
                                        <p:cTn dur="1000"/>
                                        <p:tgtEl>
                                          <p:spTgt spid="31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voastru.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 curs</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500">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sz="15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10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 curs</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1</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avem toti setup functional</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intelegem cum functioneaza programarea si de ce e importanta pt. Automation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Primul program Hello World</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Ce este un comentariu?</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stim si sa putem explica altora ce e o variabila si de ce avem nevoie de 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intelegem cele mai uzuale tipuri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intelegem ce este type casting si de ce e util</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intelegem cum functioneaza print statement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stim cum luam date de la tastatura (user input)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Ce e un assert si la ce e bun?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descoperim si sa aprofundam complexitatea unui string</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Index</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Length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Slicing</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Metode ajutatoare </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1000"/>
                                        <p:tgtEl>
                                          <p:spTgt spid="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1000"/>
                                        <p:tgtEl>
                                          <p:spTgt spid="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animEffect filter="fade" transition="in">
                                      <p:cBhvr>
                                        <p:cTn dur="1000"/>
                                        <p:tgtEl>
                                          <p:spTgt spid="2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9" st="9"/>
                                            </p:txEl>
                                          </p:spTgt>
                                        </p:tgtEl>
                                        <p:attrNameLst>
                                          <p:attrName>style.visibility</p:attrName>
                                        </p:attrNameLst>
                                      </p:cBhvr>
                                      <p:to>
                                        <p:strVal val="visible"/>
                                      </p:to>
                                    </p:set>
                                    <p:animEffect filter="fade" transition="in">
                                      <p:cBhvr>
                                        <p:cTn dur="1000"/>
                                        <p:tgtEl>
                                          <p:spTgt spid="2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0" st="10"/>
                                            </p:txEl>
                                          </p:spTgt>
                                        </p:tgtEl>
                                        <p:attrNameLst>
                                          <p:attrName>style.visibility</p:attrName>
                                        </p:attrNameLst>
                                      </p:cBhvr>
                                      <p:to>
                                        <p:strVal val="visible"/>
                                      </p:to>
                                    </p:set>
                                    <p:animEffect filter="fade" transition="in">
                                      <p:cBhvr>
                                        <p:cTn dur="1000"/>
                                        <p:tgtEl>
                                          <p:spTgt spid="23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1" st="11"/>
                                            </p:txEl>
                                          </p:spTgt>
                                        </p:tgtEl>
                                        <p:attrNameLst>
                                          <p:attrName>style.visibility</p:attrName>
                                        </p:attrNameLst>
                                      </p:cBhvr>
                                      <p:to>
                                        <p:strVal val="visible"/>
                                      </p:to>
                                    </p:set>
                                    <p:animEffect filter="fade" transition="in">
                                      <p:cBhvr>
                                        <p:cTn dur="1000"/>
                                        <p:tgtEl>
                                          <p:spTgt spid="23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2" st="12"/>
                                            </p:txEl>
                                          </p:spTgt>
                                        </p:tgtEl>
                                        <p:attrNameLst>
                                          <p:attrName>style.visibility</p:attrName>
                                        </p:attrNameLst>
                                      </p:cBhvr>
                                      <p:to>
                                        <p:strVal val="visible"/>
                                      </p:to>
                                    </p:set>
                                    <p:animEffect filter="fade" transition="in">
                                      <p:cBhvr>
                                        <p:cTn dur="1000"/>
                                        <p:tgtEl>
                                          <p:spTgt spid="23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3" st="13"/>
                                            </p:txEl>
                                          </p:spTgt>
                                        </p:tgtEl>
                                        <p:attrNameLst>
                                          <p:attrName>style.visibility</p:attrName>
                                        </p:attrNameLst>
                                      </p:cBhvr>
                                      <p:to>
                                        <p:strVal val="visible"/>
                                      </p:to>
                                    </p:set>
                                    <p:animEffect filter="fade" transition="in">
                                      <p:cBhvr>
                                        <p:cTn dur="1000"/>
                                        <p:tgtEl>
                                          <p:spTgt spid="23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4" st="14"/>
                                            </p:txEl>
                                          </p:spTgt>
                                        </p:tgtEl>
                                        <p:attrNameLst>
                                          <p:attrName>style.visibility</p:attrName>
                                        </p:attrNameLst>
                                      </p:cBhvr>
                                      <p:to>
                                        <p:strVal val="visible"/>
                                      </p:to>
                                    </p:set>
                                    <p:animEffect filter="fade" transition="in">
                                      <p:cBhvr>
                                        <p:cTn dur="1000"/>
                                        <p:tgtEl>
                                          <p:spTgt spid="237">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08150b074_0_3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Principii de baza in programare</a:t>
            </a:r>
            <a:endParaRPr b="1">
              <a:solidFill>
                <a:schemeClr val="lt2"/>
              </a:solidFill>
              <a:latin typeface="Roboto"/>
              <a:ea typeface="Roboto"/>
              <a:cs typeface="Roboto"/>
              <a:sym typeface="Roboto"/>
            </a:endParaRPr>
          </a:p>
        </p:txBody>
      </p:sp>
      <p:cxnSp>
        <p:nvCxnSpPr>
          <p:cNvPr id="243" name="Google Shape;243;g1108150b074_0_3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08150b074_0_34"/>
          <p:cNvSpPr txBox="1"/>
          <p:nvPr/>
        </p:nvSpPr>
        <p:spPr>
          <a:xfrm>
            <a:off x="311700" y="1416500"/>
            <a:ext cx="8520600" cy="3201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A compila = a traduce din ‘human reading syntax’ in ‘machine language’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Codul se interpreteaza secvential, linie cu linie, de sus in jos</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Machine language = binary code (cod binar) - combinatii diferite de 0 si 1</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Principiul seamana cu cel din codul morse. Pt 1 se transmite un impuls electric, pt 0 o pauza.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1 bit = memorie in care incape doar o singura valoare. 1 (true), 0 (false)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1 Byte = 8 biti. Numere intre 0 (00000000) si 255 (11111111)</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1 Kilobyte = 1.024 bytes</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1 Megabyte = 1.024 kilobytes (1.048.575 bytes)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Terminal - zona in care trimitem instructiuni catre program (altele decat cod python)</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Ex: ‘python --version’ </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Tot de aici putem instala librarii externe (ex: pip install selenium)</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Consola -  zona in care primim output (raspuns vizual) de la programul rulat</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IDE - Integrated Development Environment - Pycharm. Este un editor de cod</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Venv - Virtual environment - zona care foloseste in mod izolat si securizat toate librariile externe</a:t>
            </a:r>
            <a:endParaRPr b="1"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08150b074_0_4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Hello World + Comentarii</a:t>
            </a:r>
            <a:endParaRPr b="1">
              <a:solidFill>
                <a:schemeClr val="lt2"/>
              </a:solidFill>
              <a:latin typeface="Roboto"/>
              <a:ea typeface="Roboto"/>
              <a:cs typeface="Roboto"/>
              <a:sym typeface="Roboto"/>
            </a:endParaRPr>
          </a:p>
        </p:txBody>
      </p:sp>
      <p:cxnSp>
        <p:nvCxnSpPr>
          <p:cNvPr id="250" name="Google Shape;250;g1108150b074_0_4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pic>
        <p:nvPicPr>
          <p:cNvPr id="252" name="Google Shape;252;g1108150b074_0_43"/>
          <p:cNvPicPr preferRelativeResize="0"/>
          <p:nvPr/>
        </p:nvPicPr>
        <p:blipFill rotWithShape="1">
          <a:blip r:embed="rId3">
            <a:alphaModFix/>
          </a:blip>
          <a:srcRect b="0" l="0" r="0" t="0"/>
          <a:stretch/>
        </p:blipFill>
        <p:spPr>
          <a:xfrm>
            <a:off x="1431725" y="1505375"/>
            <a:ext cx="6165488" cy="302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108150b074_0_5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Variabile</a:t>
            </a:r>
            <a:endParaRPr b="1">
              <a:solidFill>
                <a:schemeClr val="lt2"/>
              </a:solidFill>
              <a:latin typeface="Roboto"/>
              <a:ea typeface="Roboto"/>
              <a:cs typeface="Roboto"/>
              <a:sym typeface="Roboto"/>
            </a:endParaRPr>
          </a:p>
        </p:txBody>
      </p:sp>
      <p:cxnSp>
        <p:nvCxnSpPr>
          <p:cNvPr id="258" name="Google Shape;258;g1108150b074_0_5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9" name="Google Shape;259;g1108150b074_0_58"/>
          <p:cNvSpPr txBox="1"/>
          <p:nvPr/>
        </p:nvSpPr>
        <p:spPr>
          <a:xfrm>
            <a:off x="347375" y="2182200"/>
            <a:ext cx="85206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O variabila este un container din memorie care stocheaza valori</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Va puteti imagina o cutiuta, pe care punem un label</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Variabilele au nume unic, ca sa poata fi identificate si folosite ulterior</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Variabila e creata in momentul in care ii atribuim o valoare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Nu putem pune spatiu in numele unei variabile (my_var sau myVar)</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Variabilele incep cu litera mica dar pot contine cifre (user1) si simbolul _ </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Variabilele sunt case sensitive (myvar=3 e diferita de myVar=5)</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Variabilele pot sa isi schimbe valoarea pe parcursul executiei programului (suprascriere)</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Si chiar si tipul de date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Putem atribui mai multe valori in one line, sau aceeasi valoare mai multor variabile</a:t>
            </a:r>
            <a:endParaRPr b="1" i="0" sz="1400" u="none" cap="none" strike="noStrike">
              <a:solidFill>
                <a:schemeClr val="lt1"/>
              </a:solidFill>
              <a:latin typeface="Roboto"/>
              <a:ea typeface="Roboto"/>
              <a:cs typeface="Roboto"/>
              <a:sym typeface="Roboto"/>
            </a:endParaRPr>
          </a:p>
        </p:txBody>
      </p:sp>
      <p:pic>
        <p:nvPicPr>
          <p:cNvPr id="260" name="Google Shape;260;g1108150b074_0_58"/>
          <p:cNvPicPr preferRelativeResize="0"/>
          <p:nvPr/>
        </p:nvPicPr>
        <p:blipFill rotWithShape="1">
          <a:blip r:embed="rId3">
            <a:alphaModFix/>
          </a:blip>
          <a:srcRect b="0" l="0" r="0" t="0"/>
          <a:stretch/>
        </p:blipFill>
        <p:spPr>
          <a:xfrm>
            <a:off x="559050" y="1371225"/>
            <a:ext cx="3942500" cy="784175"/>
          </a:xfrm>
          <a:prstGeom prst="rect">
            <a:avLst/>
          </a:prstGeom>
          <a:noFill/>
          <a:ln>
            <a:noFill/>
          </a:ln>
        </p:spPr>
      </p:pic>
      <p:pic>
        <p:nvPicPr>
          <p:cNvPr id="261" name="Google Shape;261;g1108150b074_0_58"/>
          <p:cNvPicPr preferRelativeResize="0"/>
          <p:nvPr/>
        </p:nvPicPr>
        <p:blipFill rotWithShape="1">
          <a:blip r:embed="rId4">
            <a:alphaModFix/>
          </a:blip>
          <a:srcRect b="0" l="0" r="0" t="0"/>
          <a:stretch/>
        </p:blipFill>
        <p:spPr>
          <a:xfrm>
            <a:off x="559050" y="4548700"/>
            <a:ext cx="2885370" cy="43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1000"/>
                                        <p:tgtEl>
                                          <p:spTgt spid="2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1000"/>
                                        <p:tgtEl>
                                          <p:spTgt spid="2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8" st="8"/>
                                            </p:txEl>
                                          </p:spTgt>
                                        </p:tgtEl>
                                        <p:attrNameLst>
                                          <p:attrName>style.visibility</p:attrName>
                                        </p:attrNameLst>
                                      </p:cBhvr>
                                      <p:to>
                                        <p:strVal val="visible"/>
                                      </p:to>
                                    </p:set>
                                    <p:animEffect filter="fade" transition="in">
                                      <p:cBhvr>
                                        <p:cTn dur="1000"/>
                                        <p:tgtEl>
                                          <p:spTgt spid="2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9" st="9"/>
                                            </p:txEl>
                                          </p:spTgt>
                                        </p:tgtEl>
                                        <p:attrNameLst>
                                          <p:attrName>style.visibility</p:attrName>
                                        </p:attrNameLst>
                                      </p:cBhvr>
                                      <p:to>
                                        <p:strVal val="visible"/>
                                      </p:to>
                                    </p:set>
                                    <p:animEffect filter="fade" transition="in">
                                      <p:cBhvr>
                                        <p:cTn dur="1000"/>
                                        <p:tgtEl>
                                          <p:spTgt spid="25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